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481" r:id="rId2"/>
    <p:sldId id="484" r:id="rId3"/>
    <p:sldId id="483" r:id="rId4"/>
    <p:sldId id="639" r:id="rId5"/>
    <p:sldId id="640" r:id="rId6"/>
    <p:sldId id="641" r:id="rId7"/>
    <p:sldId id="642" r:id="rId8"/>
    <p:sldId id="659" r:id="rId9"/>
    <p:sldId id="660" r:id="rId10"/>
    <p:sldId id="618" r:id="rId11"/>
    <p:sldId id="645" r:id="rId12"/>
    <p:sldId id="646" r:id="rId13"/>
    <p:sldId id="647" r:id="rId14"/>
    <p:sldId id="648" r:id="rId15"/>
    <p:sldId id="650" r:id="rId16"/>
    <p:sldId id="649" r:id="rId17"/>
    <p:sldId id="651" r:id="rId18"/>
    <p:sldId id="652" r:id="rId19"/>
    <p:sldId id="653" r:id="rId20"/>
    <p:sldId id="657" r:id="rId21"/>
    <p:sldId id="658" r:id="rId22"/>
    <p:sldId id="661" r:id="rId23"/>
    <p:sldId id="662" r:id="rId24"/>
    <p:sldId id="663" r:id="rId25"/>
    <p:sldId id="664" r:id="rId26"/>
    <p:sldId id="665"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45" autoAdjust="0"/>
    <p:restoredTop sz="88534" autoAdjust="0"/>
  </p:normalViewPr>
  <p:slideViewPr>
    <p:cSldViewPr>
      <p:cViewPr varScale="1">
        <p:scale>
          <a:sx n="82" d="100"/>
          <a:sy n="82" d="100"/>
        </p:scale>
        <p:origin x="168" y="48"/>
      </p:cViewPr>
      <p:guideLst>
        <p:guide orient="horz" pos="2160"/>
        <p:guide pos="2880"/>
      </p:guideLst>
    </p:cSldViewPr>
  </p:slideViewPr>
  <p:notesTextViewPr>
    <p:cViewPr>
      <p:scale>
        <a:sx n="150" d="100"/>
        <a:sy n="15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4E87F4A-DD11-41AF-8B76-F2E5B6202836}" type="datetimeFigureOut">
              <a:rPr lang="en-GB" smtClean="0"/>
              <a:pPr/>
              <a:t>11/10/2019</a:t>
            </a:fld>
            <a:endParaRPr lang="en-GB"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62F2399-CD51-4C4C-BC34-03B9F40F9CF8}" type="slidenum">
              <a:rPr lang="en-GB" smtClean="0"/>
              <a:pPr/>
              <a:t>‹#›</a:t>
            </a:fld>
            <a:endParaRPr lang="en-GB" dirty="0"/>
          </a:p>
        </p:txBody>
      </p:sp>
    </p:spTree>
    <p:extLst>
      <p:ext uri="{BB962C8B-B14F-4D97-AF65-F5344CB8AC3E}">
        <p14:creationId xmlns:p14="http://schemas.microsoft.com/office/powerpoint/2010/main" val="5474507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0B9AFE4D-3339-4F90-AB07-DAB31D79E32A}" type="datetimeFigureOut">
              <a:rPr lang="en-GB" smtClean="0"/>
              <a:pPr/>
              <a:t>11/10/2019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8177B05-5D28-4021-9BD2-A7A72850B659}" type="slidenum">
              <a:rPr lang="en-GB" smtClean="0"/>
              <a:pPr/>
              <a:t>‹#›</a:t>
            </a:fld>
            <a:endParaRPr lang="en-GB" dirty="0"/>
          </a:p>
        </p:txBody>
      </p:sp>
    </p:spTree>
    <p:extLst>
      <p:ext uri="{BB962C8B-B14F-4D97-AF65-F5344CB8AC3E}">
        <p14:creationId xmlns:p14="http://schemas.microsoft.com/office/powerpoint/2010/main" val="42816114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B9AFE4D-3339-4F90-AB07-DAB31D79E32A}" type="datetimeFigureOut">
              <a:rPr lang="en-GB" smtClean="0"/>
              <a:pPr/>
              <a:t>11/10/2019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8177B05-5D28-4021-9BD2-A7A72850B659}" type="slidenum">
              <a:rPr lang="en-GB" smtClean="0"/>
              <a:pPr/>
              <a:t>‹#›</a:t>
            </a:fld>
            <a:endParaRPr lang="en-GB" dirty="0"/>
          </a:p>
        </p:txBody>
      </p:sp>
    </p:spTree>
    <p:extLst>
      <p:ext uri="{BB962C8B-B14F-4D97-AF65-F5344CB8AC3E}">
        <p14:creationId xmlns:p14="http://schemas.microsoft.com/office/powerpoint/2010/main" val="20233991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B9AFE4D-3339-4F90-AB07-DAB31D79E32A}" type="datetimeFigureOut">
              <a:rPr lang="en-GB" smtClean="0"/>
              <a:pPr/>
              <a:t>11/10/2019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8177B05-5D28-4021-9BD2-A7A72850B659}" type="slidenum">
              <a:rPr lang="en-GB" smtClean="0"/>
              <a:pPr/>
              <a:t>‹#›</a:t>
            </a:fld>
            <a:endParaRPr lang="en-GB" dirty="0"/>
          </a:p>
        </p:txBody>
      </p:sp>
    </p:spTree>
    <p:extLst>
      <p:ext uri="{BB962C8B-B14F-4D97-AF65-F5344CB8AC3E}">
        <p14:creationId xmlns:p14="http://schemas.microsoft.com/office/powerpoint/2010/main" val="9622113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B9AFE4D-3339-4F90-AB07-DAB31D79E32A}" type="datetimeFigureOut">
              <a:rPr lang="en-GB" smtClean="0"/>
              <a:pPr/>
              <a:t>11/10/2019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8177B05-5D28-4021-9BD2-A7A72850B659}" type="slidenum">
              <a:rPr lang="en-GB" smtClean="0"/>
              <a:pPr/>
              <a:t>‹#›</a:t>
            </a:fld>
            <a:endParaRPr lang="en-GB" dirty="0"/>
          </a:p>
        </p:txBody>
      </p:sp>
    </p:spTree>
    <p:extLst>
      <p:ext uri="{BB962C8B-B14F-4D97-AF65-F5344CB8AC3E}">
        <p14:creationId xmlns:p14="http://schemas.microsoft.com/office/powerpoint/2010/main" val="8751718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B9AFE4D-3339-4F90-AB07-DAB31D79E32A}" type="datetimeFigureOut">
              <a:rPr lang="en-GB" smtClean="0"/>
              <a:pPr/>
              <a:t>11/10/2019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8177B05-5D28-4021-9BD2-A7A72850B659}" type="slidenum">
              <a:rPr lang="en-GB" smtClean="0"/>
              <a:pPr/>
              <a:t>‹#›</a:t>
            </a:fld>
            <a:endParaRPr lang="en-GB" dirty="0"/>
          </a:p>
        </p:txBody>
      </p:sp>
    </p:spTree>
    <p:extLst>
      <p:ext uri="{BB962C8B-B14F-4D97-AF65-F5344CB8AC3E}">
        <p14:creationId xmlns:p14="http://schemas.microsoft.com/office/powerpoint/2010/main" val="29325203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0B9AFE4D-3339-4F90-AB07-DAB31D79E32A}" type="datetimeFigureOut">
              <a:rPr lang="en-GB" smtClean="0"/>
              <a:pPr/>
              <a:t>11/10/2019</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48177B05-5D28-4021-9BD2-A7A72850B659}" type="slidenum">
              <a:rPr lang="en-GB" smtClean="0"/>
              <a:pPr/>
              <a:t>‹#›</a:t>
            </a:fld>
            <a:endParaRPr lang="en-GB" dirty="0"/>
          </a:p>
        </p:txBody>
      </p:sp>
    </p:spTree>
    <p:extLst>
      <p:ext uri="{BB962C8B-B14F-4D97-AF65-F5344CB8AC3E}">
        <p14:creationId xmlns:p14="http://schemas.microsoft.com/office/powerpoint/2010/main" val="5661724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0B9AFE4D-3339-4F90-AB07-DAB31D79E32A}" type="datetimeFigureOut">
              <a:rPr lang="en-GB" smtClean="0"/>
              <a:pPr/>
              <a:t>11/10/2019</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48177B05-5D28-4021-9BD2-A7A72850B659}" type="slidenum">
              <a:rPr lang="en-GB" smtClean="0"/>
              <a:pPr/>
              <a:t>‹#›</a:t>
            </a:fld>
            <a:endParaRPr lang="en-GB" dirty="0"/>
          </a:p>
        </p:txBody>
      </p:sp>
    </p:spTree>
    <p:extLst>
      <p:ext uri="{BB962C8B-B14F-4D97-AF65-F5344CB8AC3E}">
        <p14:creationId xmlns:p14="http://schemas.microsoft.com/office/powerpoint/2010/main" val="40200525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0B9AFE4D-3339-4F90-AB07-DAB31D79E32A}" type="datetimeFigureOut">
              <a:rPr lang="en-GB" smtClean="0"/>
              <a:pPr/>
              <a:t>11/10/2019</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48177B05-5D28-4021-9BD2-A7A72850B659}" type="slidenum">
              <a:rPr lang="en-GB" smtClean="0"/>
              <a:pPr/>
              <a:t>‹#›</a:t>
            </a:fld>
            <a:endParaRPr lang="en-GB" dirty="0"/>
          </a:p>
        </p:txBody>
      </p:sp>
    </p:spTree>
    <p:extLst>
      <p:ext uri="{BB962C8B-B14F-4D97-AF65-F5344CB8AC3E}">
        <p14:creationId xmlns:p14="http://schemas.microsoft.com/office/powerpoint/2010/main" val="34089123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B9AFE4D-3339-4F90-AB07-DAB31D79E32A}" type="datetimeFigureOut">
              <a:rPr lang="en-GB" smtClean="0"/>
              <a:pPr/>
              <a:t>11/10/2019</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48177B05-5D28-4021-9BD2-A7A72850B659}" type="slidenum">
              <a:rPr lang="en-GB" smtClean="0"/>
              <a:pPr/>
              <a:t>‹#›</a:t>
            </a:fld>
            <a:endParaRPr lang="en-GB" dirty="0"/>
          </a:p>
        </p:txBody>
      </p:sp>
    </p:spTree>
    <p:extLst>
      <p:ext uri="{BB962C8B-B14F-4D97-AF65-F5344CB8AC3E}">
        <p14:creationId xmlns:p14="http://schemas.microsoft.com/office/powerpoint/2010/main" val="1793369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B9AFE4D-3339-4F90-AB07-DAB31D79E32A}" type="datetimeFigureOut">
              <a:rPr lang="en-GB" smtClean="0"/>
              <a:pPr/>
              <a:t>11/10/2019</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48177B05-5D28-4021-9BD2-A7A72850B659}" type="slidenum">
              <a:rPr lang="en-GB" smtClean="0"/>
              <a:pPr/>
              <a:t>‹#›</a:t>
            </a:fld>
            <a:endParaRPr lang="en-GB" dirty="0"/>
          </a:p>
        </p:txBody>
      </p:sp>
    </p:spTree>
    <p:extLst>
      <p:ext uri="{BB962C8B-B14F-4D97-AF65-F5344CB8AC3E}">
        <p14:creationId xmlns:p14="http://schemas.microsoft.com/office/powerpoint/2010/main" val="29971285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B9AFE4D-3339-4F90-AB07-DAB31D79E32A}" type="datetimeFigureOut">
              <a:rPr lang="en-GB" smtClean="0"/>
              <a:pPr/>
              <a:t>11/10/2019</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48177B05-5D28-4021-9BD2-A7A72850B659}" type="slidenum">
              <a:rPr lang="en-GB" smtClean="0"/>
              <a:pPr/>
              <a:t>‹#›</a:t>
            </a:fld>
            <a:endParaRPr lang="en-GB" dirty="0"/>
          </a:p>
        </p:txBody>
      </p:sp>
    </p:spTree>
    <p:extLst>
      <p:ext uri="{BB962C8B-B14F-4D97-AF65-F5344CB8AC3E}">
        <p14:creationId xmlns:p14="http://schemas.microsoft.com/office/powerpoint/2010/main" val="40664966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B9AFE4D-3339-4F90-AB07-DAB31D79E32A}" type="datetimeFigureOut">
              <a:rPr lang="en-GB" smtClean="0"/>
              <a:pPr/>
              <a:t>11/10/2019</a:t>
            </a:fld>
            <a:endParaRPr lang="en-GB"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177B05-5D28-4021-9BD2-A7A72850B659}" type="slidenum">
              <a:rPr lang="en-GB" smtClean="0"/>
              <a:pPr/>
              <a:t>‹#›</a:t>
            </a:fld>
            <a:endParaRPr lang="en-GB" dirty="0"/>
          </a:p>
        </p:txBody>
      </p:sp>
    </p:spTree>
    <p:extLst>
      <p:ext uri="{BB962C8B-B14F-4D97-AF65-F5344CB8AC3E}">
        <p14:creationId xmlns:p14="http://schemas.microsoft.com/office/powerpoint/2010/main" val="38967452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7.xml"/><Relationship Id="rId5" Type="http://schemas.openxmlformats.org/officeDocument/2006/relationships/image" Target="../media/image32.png"/><Relationship Id="rId4" Type="http://schemas.openxmlformats.org/officeDocument/2006/relationships/image" Target="../media/image31.png"/></Relationships>
</file>

<file path=ppt/slides/_rels/slide1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8" Type="http://schemas.openxmlformats.org/officeDocument/2006/relationships/image" Target="../media/image41.png"/><Relationship Id="rId13" Type="http://schemas.openxmlformats.org/officeDocument/2006/relationships/image" Target="../media/image46.png"/><Relationship Id="rId18" Type="http://schemas.openxmlformats.org/officeDocument/2006/relationships/image" Target="../media/image51.png"/><Relationship Id="rId3" Type="http://schemas.openxmlformats.org/officeDocument/2006/relationships/image" Target="../media/image36.png"/><Relationship Id="rId7" Type="http://schemas.openxmlformats.org/officeDocument/2006/relationships/image" Target="../media/image40.png"/><Relationship Id="rId12" Type="http://schemas.openxmlformats.org/officeDocument/2006/relationships/image" Target="../media/image45.png"/><Relationship Id="rId17" Type="http://schemas.openxmlformats.org/officeDocument/2006/relationships/image" Target="../media/image50.png"/><Relationship Id="rId2" Type="http://schemas.openxmlformats.org/officeDocument/2006/relationships/image" Target="../media/image35.png"/><Relationship Id="rId16" Type="http://schemas.openxmlformats.org/officeDocument/2006/relationships/image" Target="../media/image49.png"/><Relationship Id="rId1" Type="http://schemas.openxmlformats.org/officeDocument/2006/relationships/slideLayout" Target="../slideLayouts/slideLayout7.xml"/><Relationship Id="rId6" Type="http://schemas.openxmlformats.org/officeDocument/2006/relationships/image" Target="../media/image39.png"/><Relationship Id="rId11" Type="http://schemas.openxmlformats.org/officeDocument/2006/relationships/image" Target="../media/image44.png"/><Relationship Id="rId5" Type="http://schemas.openxmlformats.org/officeDocument/2006/relationships/image" Target="../media/image38.png"/><Relationship Id="rId15" Type="http://schemas.openxmlformats.org/officeDocument/2006/relationships/image" Target="../media/image48.png"/><Relationship Id="rId10" Type="http://schemas.openxmlformats.org/officeDocument/2006/relationships/image" Target="../media/image43.png"/><Relationship Id="rId19" Type="http://schemas.openxmlformats.org/officeDocument/2006/relationships/image" Target="../media/image52.png"/><Relationship Id="rId4" Type="http://schemas.openxmlformats.org/officeDocument/2006/relationships/image" Target="../media/image37.png"/><Relationship Id="rId9" Type="http://schemas.openxmlformats.org/officeDocument/2006/relationships/image" Target="../media/image42.png"/><Relationship Id="rId14" Type="http://schemas.openxmlformats.org/officeDocument/2006/relationships/image" Target="../media/image47.png"/></Relationships>
</file>

<file path=ppt/slides/_rels/slide14.xml.rels><?xml version="1.0" encoding="UTF-8" standalone="yes"?>
<Relationships xmlns="http://schemas.openxmlformats.org/package/2006/relationships"><Relationship Id="rId8" Type="http://schemas.openxmlformats.org/officeDocument/2006/relationships/image" Target="../media/image59.png"/><Relationship Id="rId13" Type="http://schemas.openxmlformats.org/officeDocument/2006/relationships/image" Target="../media/image64.png"/><Relationship Id="rId18" Type="http://schemas.openxmlformats.org/officeDocument/2006/relationships/image" Target="../media/image69.png"/><Relationship Id="rId3" Type="http://schemas.openxmlformats.org/officeDocument/2006/relationships/image" Target="../media/image54.png"/><Relationship Id="rId7" Type="http://schemas.openxmlformats.org/officeDocument/2006/relationships/image" Target="../media/image58.png"/><Relationship Id="rId12" Type="http://schemas.openxmlformats.org/officeDocument/2006/relationships/image" Target="../media/image63.png"/><Relationship Id="rId17" Type="http://schemas.openxmlformats.org/officeDocument/2006/relationships/image" Target="../media/image68.png"/><Relationship Id="rId2" Type="http://schemas.openxmlformats.org/officeDocument/2006/relationships/image" Target="../media/image53.png"/><Relationship Id="rId16" Type="http://schemas.openxmlformats.org/officeDocument/2006/relationships/image" Target="../media/image67.png"/><Relationship Id="rId1" Type="http://schemas.openxmlformats.org/officeDocument/2006/relationships/slideLayout" Target="../slideLayouts/slideLayout7.xml"/><Relationship Id="rId6" Type="http://schemas.openxmlformats.org/officeDocument/2006/relationships/image" Target="../media/image57.png"/><Relationship Id="rId11" Type="http://schemas.openxmlformats.org/officeDocument/2006/relationships/image" Target="../media/image62.png"/><Relationship Id="rId5" Type="http://schemas.openxmlformats.org/officeDocument/2006/relationships/image" Target="../media/image56.png"/><Relationship Id="rId15" Type="http://schemas.openxmlformats.org/officeDocument/2006/relationships/image" Target="../media/image66.png"/><Relationship Id="rId10" Type="http://schemas.openxmlformats.org/officeDocument/2006/relationships/image" Target="../media/image61.png"/><Relationship Id="rId4" Type="http://schemas.openxmlformats.org/officeDocument/2006/relationships/image" Target="../media/image55.png"/><Relationship Id="rId9" Type="http://schemas.openxmlformats.org/officeDocument/2006/relationships/image" Target="../media/image60.png"/><Relationship Id="rId14" Type="http://schemas.openxmlformats.org/officeDocument/2006/relationships/image" Target="../media/image6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0.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8" Type="http://schemas.openxmlformats.org/officeDocument/2006/relationships/image" Target="../media/image78.png"/><Relationship Id="rId3" Type="http://schemas.openxmlformats.org/officeDocument/2006/relationships/image" Target="../media/image73.png"/><Relationship Id="rId7" Type="http://schemas.openxmlformats.org/officeDocument/2006/relationships/image" Target="../media/image77.png"/><Relationship Id="rId2" Type="http://schemas.openxmlformats.org/officeDocument/2006/relationships/image" Target="../media/image72.png"/><Relationship Id="rId1" Type="http://schemas.openxmlformats.org/officeDocument/2006/relationships/slideLayout" Target="../slideLayouts/slideLayout7.xml"/><Relationship Id="rId6" Type="http://schemas.openxmlformats.org/officeDocument/2006/relationships/image" Target="../media/image76.png"/><Relationship Id="rId5" Type="http://schemas.openxmlformats.org/officeDocument/2006/relationships/image" Target="../media/image75.png"/><Relationship Id="rId4" Type="http://schemas.openxmlformats.org/officeDocument/2006/relationships/image" Target="../media/image74.png"/><Relationship Id="rId9" Type="http://schemas.openxmlformats.org/officeDocument/2006/relationships/image" Target="../media/image79.png"/></Relationships>
</file>

<file path=ppt/slides/_rels/slide18.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image" Target="../media/image80.png"/><Relationship Id="rId1" Type="http://schemas.openxmlformats.org/officeDocument/2006/relationships/slideLayout" Target="../slideLayouts/slideLayout7.xml"/><Relationship Id="rId4" Type="http://schemas.openxmlformats.org/officeDocument/2006/relationships/image" Target="../media/image82.png"/></Relationships>
</file>

<file path=ppt/slides/_rels/slide19.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image" Target="../media/image83.png"/><Relationship Id="rId1" Type="http://schemas.openxmlformats.org/officeDocument/2006/relationships/slideLayout" Target="../slideLayouts/slideLayout7.xml"/><Relationship Id="rId5" Type="http://schemas.openxmlformats.org/officeDocument/2006/relationships/image" Target="../media/image86.png"/><Relationship Id="rId4" Type="http://schemas.openxmlformats.org/officeDocument/2006/relationships/image" Target="../media/image85.png"/></Relationships>
</file>

<file path=ppt/slides/_rels/slide2.xml.rels><?xml version="1.0" encoding="UTF-8" standalone="yes"?>
<Relationships xmlns="http://schemas.openxmlformats.org/package/2006/relationships"><Relationship Id="rId8" Type="http://schemas.microsoft.com/office/2007/relationships/hdphoto" Target="../media/hdphoto2.wdp"/><Relationship Id="rId13" Type="http://schemas.openxmlformats.org/officeDocument/2006/relationships/image" Target="../media/image9.png"/><Relationship Id="rId3" Type="http://schemas.openxmlformats.org/officeDocument/2006/relationships/image" Target="../media/image3.png"/><Relationship Id="rId7" Type="http://schemas.openxmlformats.org/officeDocument/2006/relationships/image" Target="../media/image6.png"/><Relationship Id="rId12" Type="http://schemas.microsoft.com/office/2007/relationships/hdphoto" Target="../media/hdphoto4.wdp"/><Relationship Id="rId2" Type="http://schemas.openxmlformats.org/officeDocument/2006/relationships/image" Target="../media/image2.png"/><Relationship Id="rId1" Type="http://schemas.openxmlformats.org/officeDocument/2006/relationships/slideLayout" Target="../slideLayouts/slideLayout7.xml"/><Relationship Id="rId6" Type="http://schemas.microsoft.com/office/2007/relationships/hdphoto" Target="../media/hdphoto1.wdp"/><Relationship Id="rId11" Type="http://schemas.openxmlformats.org/officeDocument/2006/relationships/image" Target="../media/image8.png"/><Relationship Id="rId5" Type="http://schemas.openxmlformats.org/officeDocument/2006/relationships/image" Target="../media/image5.png"/><Relationship Id="rId10" Type="http://schemas.microsoft.com/office/2007/relationships/hdphoto" Target="../media/hdphoto3.wdp"/><Relationship Id="rId4" Type="http://schemas.openxmlformats.org/officeDocument/2006/relationships/image" Target="../media/image4.png"/><Relationship Id="rId9" Type="http://schemas.openxmlformats.org/officeDocument/2006/relationships/image" Target="../media/image7.png"/></Relationships>
</file>

<file path=ppt/slides/_rels/slide20.xml.rels><?xml version="1.0" encoding="UTF-8" standalone="yes"?>
<Relationships xmlns="http://schemas.openxmlformats.org/package/2006/relationships"><Relationship Id="rId8" Type="http://schemas.openxmlformats.org/officeDocument/2006/relationships/image" Target="../media/image93.png"/><Relationship Id="rId13" Type="http://schemas.openxmlformats.org/officeDocument/2006/relationships/image" Target="../media/image98.png"/><Relationship Id="rId3" Type="http://schemas.openxmlformats.org/officeDocument/2006/relationships/image" Target="../media/image88.png"/><Relationship Id="rId7" Type="http://schemas.openxmlformats.org/officeDocument/2006/relationships/image" Target="../media/image92.png"/><Relationship Id="rId12" Type="http://schemas.openxmlformats.org/officeDocument/2006/relationships/image" Target="../media/image97.png"/><Relationship Id="rId2" Type="http://schemas.openxmlformats.org/officeDocument/2006/relationships/image" Target="../media/image87.png"/><Relationship Id="rId1" Type="http://schemas.openxmlformats.org/officeDocument/2006/relationships/slideLayout" Target="../slideLayouts/slideLayout7.xml"/><Relationship Id="rId6" Type="http://schemas.openxmlformats.org/officeDocument/2006/relationships/image" Target="../media/image91.png"/><Relationship Id="rId11" Type="http://schemas.openxmlformats.org/officeDocument/2006/relationships/image" Target="../media/image96.png"/><Relationship Id="rId5" Type="http://schemas.openxmlformats.org/officeDocument/2006/relationships/image" Target="../media/image90.png"/><Relationship Id="rId15" Type="http://schemas.openxmlformats.org/officeDocument/2006/relationships/image" Target="../media/image100.png"/><Relationship Id="rId10" Type="http://schemas.openxmlformats.org/officeDocument/2006/relationships/image" Target="../media/image95.png"/><Relationship Id="rId4" Type="http://schemas.openxmlformats.org/officeDocument/2006/relationships/image" Target="../media/image89.png"/><Relationship Id="rId9" Type="http://schemas.openxmlformats.org/officeDocument/2006/relationships/image" Target="../media/image94.png"/><Relationship Id="rId14" Type="http://schemas.openxmlformats.org/officeDocument/2006/relationships/image" Target="../media/image99.png"/></Relationships>
</file>

<file path=ppt/slides/_rels/slide21.xml.rels><?xml version="1.0" encoding="UTF-8" standalone="yes"?>
<Relationships xmlns="http://schemas.openxmlformats.org/package/2006/relationships"><Relationship Id="rId3" Type="http://schemas.openxmlformats.org/officeDocument/2006/relationships/image" Target="../media/image102.png"/><Relationship Id="rId2" Type="http://schemas.openxmlformats.org/officeDocument/2006/relationships/image" Target="../media/image101.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04.png"/><Relationship Id="rId2" Type="http://schemas.openxmlformats.org/officeDocument/2006/relationships/image" Target="../media/image103.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06.png"/><Relationship Id="rId2" Type="http://schemas.openxmlformats.org/officeDocument/2006/relationships/image" Target="../media/image105.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08.png"/><Relationship Id="rId2" Type="http://schemas.openxmlformats.org/officeDocument/2006/relationships/image" Target="../media/image107.png"/><Relationship Id="rId1" Type="http://schemas.openxmlformats.org/officeDocument/2006/relationships/slideLayout" Target="../slideLayouts/slideLayout7.xml"/><Relationship Id="rId5" Type="http://schemas.openxmlformats.org/officeDocument/2006/relationships/image" Target="../media/image110.png"/><Relationship Id="rId4" Type="http://schemas.openxmlformats.org/officeDocument/2006/relationships/image" Target="../media/image109.png"/></Relationships>
</file>

<file path=ppt/slides/_rels/slide25.xml.rels><?xml version="1.0" encoding="UTF-8" standalone="yes"?>
<Relationships xmlns="http://schemas.openxmlformats.org/package/2006/relationships"><Relationship Id="rId3" Type="http://schemas.openxmlformats.org/officeDocument/2006/relationships/image" Target="../media/image112.png"/><Relationship Id="rId2" Type="http://schemas.openxmlformats.org/officeDocument/2006/relationships/image" Target="../media/image111.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10.png"/><Relationship Id="rId2" Type="http://schemas.openxmlformats.org/officeDocument/2006/relationships/image" Target="../media/image410.png"/><Relationship Id="rId1" Type="http://schemas.openxmlformats.org/officeDocument/2006/relationships/slideLayout" Target="../slideLayouts/slideLayout7.xml"/><Relationship Id="rId4" Type="http://schemas.openxmlformats.org/officeDocument/2006/relationships/image" Target="../media/image610.png"/></Relationships>
</file>

<file path=ppt/slides/_rels/slide4.xml.rels><?xml version="1.0" encoding="UTF-8" standalone="yes"?>
<Relationships xmlns="http://schemas.openxmlformats.org/package/2006/relationships"><Relationship Id="rId3" Type="http://schemas.openxmlformats.org/officeDocument/2006/relationships/image" Target="../media/image810.png"/><Relationship Id="rId2" Type="http://schemas.openxmlformats.org/officeDocument/2006/relationships/image" Target="../media/image710.png"/><Relationship Id="rId1" Type="http://schemas.openxmlformats.org/officeDocument/2006/relationships/slideLayout" Target="../slideLayouts/slideLayout7.xml"/><Relationship Id="rId4" Type="http://schemas.openxmlformats.org/officeDocument/2006/relationships/image" Target="../media/image910.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16688" y="2130425"/>
            <a:ext cx="8001000" cy="1470025"/>
          </a:xfrm>
        </p:spPr>
        <p:txBody>
          <a:bodyPr/>
          <a:lstStyle/>
          <a:p>
            <a:r>
              <a:rPr lang="en-GB" b="1" dirty="0">
                <a:solidFill>
                  <a:srgbClr val="92D050"/>
                </a:solidFill>
              </a:rPr>
              <a:t>P1 Chapter 8 :: </a:t>
            </a:r>
            <a:r>
              <a:rPr lang="en-GB" dirty="0"/>
              <a:t>Binomial Expansion</a:t>
            </a:r>
          </a:p>
        </p:txBody>
      </p:sp>
      <p:sp>
        <p:nvSpPr>
          <p:cNvPr id="3" name="Subtitle 2"/>
          <p:cNvSpPr>
            <a:spLocks noGrp="1"/>
          </p:cNvSpPr>
          <p:nvPr>
            <p:ph type="subTitle" idx="1"/>
          </p:nvPr>
        </p:nvSpPr>
        <p:spPr>
          <a:xfrm>
            <a:off x="1079612" y="3645024"/>
            <a:ext cx="6984776" cy="1417712"/>
          </a:xfrm>
        </p:spPr>
        <p:txBody>
          <a:bodyPr>
            <a:normAutofit/>
          </a:bodyPr>
          <a:lstStyle/>
          <a:p>
            <a:r>
              <a:rPr lang="en-GB" sz="2800" dirty="0"/>
              <a:t>jfrost@tiffin.kingston.sch.uk</a:t>
            </a:r>
          </a:p>
          <a:p>
            <a:r>
              <a:rPr lang="en-GB" sz="2000" b="1" dirty="0"/>
              <a:t>www.drfrostmaths.com</a:t>
            </a:r>
            <a:br>
              <a:rPr lang="en-GB" sz="2000" b="1" dirty="0"/>
            </a:br>
            <a:r>
              <a:rPr lang="en-GB" sz="2000" b="1" dirty="0"/>
              <a:t>@DrFrostMaths</a:t>
            </a:r>
            <a:r>
              <a:rPr lang="en-GB" sz="2000" dirty="0"/>
              <a:t> </a:t>
            </a:r>
          </a:p>
        </p:txBody>
      </p:sp>
      <p:cxnSp>
        <p:nvCxnSpPr>
          <p:cNvPr id="8" name="Straight Connector 7"/>
          <p:cNvCxnSpPr/>
          <p:nvPr/>
        </p:nvCxnSpPr>
        <p:spPr>
          <a:xfrm>
            <a:off x="0" y="1268760"/>
            <a:ext cx="9144000" cy="0"/>
          </a:xfrm>
          <a:prstGeom prst="line">
            <a:avLst/>
          </a:prstGeom>
          <a:ln w="76200">
            <a:solidFill>
              <a:schemeClr val="accent3"/>
            </a:solidFill>
          </a:ln>
        </p:spPr>
        <p:style>
          <a:lnRef idx="1">
            <a:schemeClr val="accent1"/>
          </a:lnRef>
          <a:fillRef idx="0">
            <a:schemeClr val="accent1"/>
          </a:fillRef>
          <a:effectRef idx="0">
            <a:schemeClr val="accent1"/>
          </a:effectRef>
          <a:fontRef idx="minor">
            <a:schemeClr val="tx1"/>
          </a:fontRef>
        </p:style>
      </p:cxnSp>
      <p:pic>
        <p:nvPicPr>
          <p:cNvPr id="10" name="Picture 2" descr="E:\TiffinSchoolLogoSmall.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2212" y="111910"/>
            <a:ext cx="1008112" cy="101336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07504" y="6461720"/>
            <a:ext cx="4104456" cy="369332"/>
          </a:xfrm>
          <a:prstGeom prst="rect">
            <a:avLst/>
          </a:prstGeom>
          <a:noFill/>
        </p:spPr>
        <p:txBody>
          <a:bodyPr wrap="square" rtlCol="0">
            <a:spAutoFit/>
          </a:bodyPr>
          <a:lstStyle/>
          <a:p>
            <a:r>
              <a:rPr lang="en-GB" dirty="0"/>
              <a:t>Last modified: 23</a:t>
            </a:r>
            <a:r>
              <a:rPr lang="en-GB" baseline="30000" dirty="0"/>
              <a:t>rd</a:t>
            </a:r>
            <a:r>
              <a:rPr lang="en-GB" dirty="0"/>
              <a:t> July 2018</a:t>
            </a:r>
          </a:p>
        </p:txBody>
      </p:sp>
    </p:spTree>
    <p:extLst>
      <p:ext uri="{BB962C8B-B14F-4D97-AF65-F5344CB8AC3E}">
        <p14:creationId xmlns:p14="http://schemas.microsoft.com/office/powerpoint/2010/main" val="29130178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Exercise 8A</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TextBox 4"/>
          <p:cNvSpPr txBox="1"/>
          <p:nvPr/>
        </p:nvSpPr>
        <p:spPr>
          <a:xfrm>
            <a:off x="395536" y="725840"/>
            <a:ext cx="7920880" cy="830997"/>
          </a:xfrm>
          <a:prstGeom prst="rect">
            <a:avLst/>
          </a:prstGeom>
          <a:noFill/>
        </p:spPr>
        <p:txBody>
          <a:bodyPr wrap="square" rtlCol="0">
            <a:spAutoFit/>
          </a:bodyPr>
          <a:lstStyle/>
          <a:p>
            <a:r>
              <a:rPr lang="en-GB" sz="2400" dirty="0"/>
              <a:t>Pearson Pure Mathematics Year 1/AS</a:t>
            </a:r>
          </a:p>
          <a:p>
            <a:r>
              <a:rPr lang="en-GB" sz="2400" dirty="0"/>
              <a:t>Pages 160-161</a:t>
            </a:r>
          </a:p>
        </p:txBody>
      </p:sp>
      <p:cxnSp>
        <p:nvCxnSpPr>
          <p:cNvPr id="6" name="Straight Connector 5"/>
          <p:cNvCxnSpPr/>
          <p:nvPr/>
        </p:nvCxnSpPr>
        <p:spPr>
          <a:xfrm>
            <a:off x="0" y="1739717"/>
            <a:ext cx="9144000" cy="0"/>
          </a:xfrm>
          <a:prstGeom prst="line">
            <a:avLst/>
          </a:prstGeom>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7" name="TextBox 6"/>
              <p:cNvSpPr txBox="1"/>
              <p:nvPr/>
            </p:nvSpPr>
            <p:spPr>
              <a:xfrm>
                <a:off x="425252" y="1883172"/>
                <a:ext cx="7272808" cy="4746428"/>
              </a:xfrm>
              <a:prstGeom prst="rect">
                <a:avLst/>
              </a:prstGeom>
              <a:noFill/>
            </p:spPr>
            <p:txBody>
              <a:bodyPr wrap="square" rtlCol="0">
                <a:spAutoFit/>
              </a:bodyPr>
              <a:lstStyle/>
              <a:p>
                <a:r>
                  <a:rPr lang="en-GB" b="1" dirty="0"/>
                  <a:t>Extension</a:t>
                </a:r>
              </a:p>
              <a:p>
                <a:endParaRPr lang="en-GB" sz="1050" i="1" dirty="0"/>
              </a:p>
              <a:p>
                <a:r>
                  <a:rPr lang="en-GB" i="1" dirty="0"/>
                  <a:t>[MAT 2009 1J]</a:t>
                </a:r>
              </a:p>
              <a:p>
                <a:r>
                  <a:rPr lang="en-GB" dirty="0"/>
                  <a:t>The number of pairs of positive integers </a:t>
                </a:r>
                <a14:m>
                  <m:oMath xmlns:m="http://schemas.openxmlformats.org/officeDocument/2006/math">
                    <m:r>
                      <a:rPr lang="en-GB" b="0" i="1" smtClean="0">
                        <a:latin typeface="Cambria Math" panose="02040503050406030204" pitchFamily="18" charset="0"/>
                      </a:rPr>
                      <m:t>𝑥</m:t>
                    </m:r>
                    <m:r>
                      <a:rPr lang="en-GB" b="0" i="1" smtClean="0">
                        <a:latin typeface="Cambria Math" panose="02040503050406030204" pitchFamily="18" charset="0"/>
                      </a:rPr>
                      <m:t>,</m:t>
                    </m:r>
                    <m:r>
                      <a:rPr lang="en-GB" b="0" i="1" smtClean="0">
                        <a:latin typeface="Cambria Math" panose="02040503050406030204" pitchFamily="18" charset="0"/>
                      </a:rPr>
                      <m:t>𝑦</m:t>
                    </m:r>
                  </m:oMath>
                </a14:m>
                <a:r>
                  <a:rPr lang="en-GB" dirty="0"/>
                  <a:t> which solve the equation:</a:t>
                </a:r>
              </a:p>
              <a:p>
                <a:pPr/>
                <a14:m>
                  <m:oMathPara xmlns:m="http://schemas.openxmlformats.org/officeDocument/2006/math">
                    <m:oMathParaPr>
                      <m:jc m:val="centerGroup"/>
                    </m:oMathParaPr>
                    <m:oMath xmlns:m="http://schemas.openxmlformats.org/officeDocument/2006/math">
                      <m:sSup>
                        <m:sSupPr>
                          <m:ctrlPr>
                            <a:rPr lang="en-GB" b="0" i="1" smtClean="0">
                              <a:latin typeface="Cambria Math" panose="02040503050406030204" pitchFamily="18" charset="0"/>
                            </a:rPr>
                          </m:ctrlPr>
                        </m:sSupPr>
                        <m:e>
                          <m:r>
                            <a:rPr lang="en-GB" b="0" i="1" smtClean="0">
                              <a:latin typeface="Cambria Math" panose="02040503050406030204" pitchFamily="18" charset="0"/>
                            </a:rPr>
                            <m:t>𝑥</m:t>
                          </m:r>
                        </m:e>
                        <m:sup>
                          <m:r>
                            <a:rPr lang="en-GB" b="0" i="1" smtClean="0">
                              <a:latin typeface="Cambria Math" panose="02040503050406030204" pitchFamily="18" charset="0"/>
                            </a:rPr>
                            <m:t>3</m:t>
                          </m:r>
                        </m:sup>
                      </m:sSup>
                      <m:r>
                        <a:rPr lang="en-GB" b="0" i="1" smtClean="0">
                          <a:latin typeface="Cambria Math" panose="02040503050406030204" pitchFamily="18" charset="0"/>
                        </a:rPr>
                        <m:t>+6</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𝑥</m:t>
                          </m:r>
                        </m:e>
                        <m:sup>
                          <m:r>
                            <a:rPr lang="en-GB" b="0" i="1" smtClean="0">
                              <a:latin typeface="Cambria Math" panose="02040503050406030204" pitchFamily="18" charset="0"/>
                            </a:rPr>
                            <m:t>2</m:t>
                          </m:r>
                        </m:sup>
                      </m:sSup>
                      <m:r>
                        <a:rPr lang="en-GB" b="0" i="1" smtClean="0">
                          <a:latin typeface="Cambria Math" panose="02040503050406030204" pitchFamily="18" charset="0"/>
                        </a:rPr>
                        <m:t>𝑦</m:t>
                      </m:r>
                      <m:r>
                        <a:rPr lang="en-GB" b="0" i="1" smtClean="0">
                          <a:latin typeface="Cambria Math" panose="02040503050406030204" pitchFamily="18" charset="0"/>
                        </a:rPr>
                        <m:t>+12</m:t>
                      </m:r>
                      <m:r>
                        <a:rPr lang="en-GB" b="0" i="1" smtClean="0">
                          <a:latin typeface="Cambria Math" panose="02040503050406030204" pitchFamily="18" charset="0"/>
                        </a:rPr>
                        <m:t>𝑥</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𝑦</m:t>
                          </m:r>
                        </m:e>
                        <m:sup>
                          <m:r>
                            <a:rPr lang="en-GB" b="0" i="1" smtClean="0">
                              <a:latin typeface="Cambria Math" panose="02040503050406030204" pitchFamily="18" charset="0"/>
                            </a:rPr>
                            <m:t>2</m:t>
                          </m:r>
                        </m:sup>
                      </m:sSup>
                      <m:r>
                        <a:rPr lang="en-GB" b="0" i="1" smtClean="0">
                          <a:latin typeface="Cambria Math" panose="02040503050406030204" pitchFamily="18" charset="0"/>
                        </a:rPr>
                        <m:t>+8</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𝑦</m:t>
                          </m:r>
                        </m:e>
                        <m:sup>
                          <m:r>
                            <a:rPr lang="en-GB" b="0" i="1" smtClean="0">
                              <a:latin typeface="Cambria Math" panose="02040503050406030204" pitchFamily="18" charset="0"/>
                            </a:rPr>
                            <m:t>3</m:t>
                          </m:r>
                        </m:sup>
                      </m:sSup>
                      <m:r>
                        <a:rPr lang="en-GB" b="0" i="1" smtClean="0">
                          <a:latin typeface="Cambria Math" panose="02040503050406030204" pitchFamily="18" charset="0"/>
                        </a:rPr>
                        <m:t>=</m:t>
                      </m:r>
                      <m:sSup>
                        <m:sSupPr>
                          <m:ctrlPr>
                            <a:rPr lang="en-GB" b="0" i="1" smtClean="0">
                              <a:latin typeface="Cambria Math" panose="02040503050406030204" pitchFamily="18" charset="0"/>
                            </a:rPr>
                          </m:ctrlPr>
                        </m:sSupPr>
                        <m:e>
                          <m:r>
                            <a:rPr lang="en-GB" b="0" i="1" smtClean="0">
                              <a:latin typeface="Cambria Math" panose="02040503050406030204" pitchFamily="18" charset="0"/>
                            </a:rPr>
                            <m:t>2</m:t>
                          </m:r>
                        </m:e>
                        <m:sup>
                          <m:r>
                            <a:rPr lang="en-GB" b="0" i="1" smtClean="0">
                              <a:latin typeface="Cambria Math" panose="02040503050406030204" pitchFamily="18" charset="0"/>
                            </a:rPr>
                            <m:t>30</m:t>
                          </m:r>
                        </m:sup>
                      </m:sSup>
                    </m:oMath>
                  </m:oMathPara>
                </a14:m>
                <a:endParaRPr lang="en-GB" dirty="0"/>
              </a:p>
              <a:p>
                <a:r>
                  <a:rPr lang="en-GB" dirty="0"/>
                  <a:t>is:</a:t>
                </a:r>
              </a:p>
              <a:p>
                <a:pPr marL="342900" indent="-342900">
                  <a:buAutoNum type="alphaUcParenR"/>
                </a:pPr>
                <a:r>
                  <a:rPr lang="en-GB" dirty="0"/>
                  <a:t> 0 </a:t>
                </a:r>
              </a:p>
              <a:p>
                <a:pPr marL="342900" indent="-342900">
                  <a:buAutoNum type="alphaUcParenR"/>
                </a:pPr>
                <a:r>
                  <a:rPr lang="en-GB" b="0" dirty="0"/>
                  <a:t> </a:t>
                </a:r>
                <a14:m>
                  <m:oMath xmlns:m="http://schemas.openxmlformats.org/officeDocument/2006/math">
                    <m:sSup>
                      <m:sSupPr>
                        <m:ctrlPr>
                          <a:rPr lang="en-GB" b="0" i="1" smtClean="0">
                            <a:latin typeface="Cambria Math" panose="02040503050406030204" pitchFamily="18" charset="0"/>
                          </a:rPr>
                        </m:ctrlPr>
                      </m:sSupPr>
                      <m:e>
                        <m:r>
                          <a:rPr lang="en-GB" b="0" i="1" smtClean="0">
                            <a:latin typeface="Cambria Math" panose="02040503050406030204" pitchFamily="18" charset="0"/>
                          </a:rPr>
                          <m:t>2</m:t>
                        </m:r>
                      </m:e>
                      <m:sup>
                        <m:r>
                          <a:rPr lang="en-GB" b="0" i="1" smtClean="0">
                            <a:latin typeface="Cambria Math" panose="02040503050406030204" pitchFamily="18" charset="0"/>
                          </a:rPr>
                          <m:t>6</m:t>
                        </m:r>
                      </m:sup>
                    </m:sSup>
                  </m:oMath>
                </a14:m>
                <a:endParaRPr lang="en-GB" dirty="0"/>
              </a:p>
              <a:p>
                <a:pPr marL="342900" indent="-342900">
                  <a:buAutoNum type="alphaUcParenR"/>
                </a:pPr>
                <a:r>
                  <a:rPr lang="en-GB" dirty="0"/>
                  <a:t> </a:t>
                </a:r>
                <a14:m>
                  <m:oMath xmlns:m="http://schemas.openxmlformats.org/officeDocument/2006/math">
                    <m:sSup>
                      <m:sSupPr>
                        <m:ctrlPr>
                          <a:rPr lang="en-GB" b="0" i="1" smtClean="0">
                            <a:latin typeface="Cambria Math" panose="02040503050406030204" pitchFamily="18" charset="0"/>
                          </a:rPr>
                        </m:ctrlPr>
                      </m:sSupPr>
                      <m:e>
                        <m:r>
                          <a:rPr lang="en-GB" b="0" i="1" smtClean="0">
                            <a:latin typeface="Cambria Math" panose="02040503050406030204" pitchFamily="18" charset="0"/>
                          </a:rPr>
                          <m:t>2</m:t>
                        </m:r>
                      </m:e>
                      <m:sup>
                        <m:r>
                          <a:rPr lang="en-GB" b="0" i="1" smtClean="0">
                            <a:latin typeface="Cambria Math" panose="02040503050406030204" pitchFamily="18" charset="0"/>
                          </a:rPr>
                          <m:t>9</m:t>
                        </m:r>
                      </m:sup>
                    </m:sSup>
                    <m:r>
                      <a:rPr lang="en-GB" b="0" i="1" smtClean="0">
                        <a:latin typeface="Cambria Math" panose="02040503050406030204" pitchFamily="18" charset="0"/>
                      </a:rPr>
                      <m:t>−1</m:t>
                    </m:r>
                  </m:oMath>
                </a14:m>
                <a:endParaRPr lang="en-GB" dirty="0"/>
              </a:p>
              <a:p>
                <a:pPr marL="342900" indent="-342900">
                  <a:buAutoNum type="alphaUcParenR"/>
                </a:pPr>
                <a:r>
                  <a:rPr lang="en-GB" dirty="0"/>
                  <a:t> </a:t>
                </a:r>
                <a14:m>
                  <m:oMath xmlns:m="http://schemas.openxmlformats.org/officeDocument/2006/math">
                    <m:sSup>
                      <m:sSupPr>
                        <m:ctrlPr>
                          <a:rPr lang="en-GB" b="0" i="1" smtClean="0">
                            <a:latin typeface="Cambria Math" panose="02040503050406030204" pitchFamily="18" charset="0"/>
                          </a:rPr>
                        </m:ctrlPr>
                      </m:sSupPr>
                      <m:e>
                        <m:r>
                          <a:rPr lang="en-GB" b="0" i="1" smtClean="0">
                            <a:latin typeface="Cambria Math" panose="02040503050406030204" pitchFamily="18" charset="0"/>
                          </a:rPr>
                          <m:t>2</m:t>
                        </m:r>
                      </m:e>
                      <m:sup>
                        <m:r>
                          <a:rPr lang="en-GB" b="0" i="1" smtClean="0">
                            <a:latin typeface="Cambria Math" panose="02040503050406030204" pitchFamily="18" charset="0"/>
                          </a:rPr>
                          <m:t>10</m:t>
                        </m:r>
                      </m:sup>
                    </m:sSup>
                    <m:r>
                      <a:rPr lang="en-GB" b="0" i="1" smtClean="0">
                        <a:latin typeface="Cambria Math" panose="02040503050406030204" pitchFamily="18" charset="0"/>
                      </a:rPr>
                      <m:t>+2</m:t>
                    </m:r>
                  </m:oMath>
                </a14:m>
                <a:endParaRPr lang="en-GB" dirty="0"/>
              </a:p>
              <a:p>
                <a:pPr marL="342900" indent="-342900">
                  <a:buAutoNum type="alphaUcParenR"/>
                </a:pPr>
                <a:endParaRPr lang="en-GB" dirty="0"/>
              </a:p>
              <a:p>
                <a:r>
                  <a:rPr lang="en-GB" b="1" dirty="0"/>
                  <a:t>The LHS is the binomial expansion of </a:t>
                </a:r>
                <a14:m>
                  <m:oMath xmlns:m="http://schemas.openxmlformats.org/officeDocument/2006/math">
                    <m:sSup>
                      <m:sSupPr>
                        <m:ctrlPr>
                          <a:rPr lang="en-GB" b="1" i="1" smtClean="0">
                            <a:latin typeface="Cambria Math" panose="02040503050406030204" pitchFamily="18" charset="0"/>
                          </a:rPr>
                        </m:ctrlPr>
                      </m:sSupPr>
                      <m:e>
                        <m:d>
                          <m:dPr>
                            <m:ctrlPr>
                              <a:rPr lang="en-GB" b="1" i="1" smtClean="0">
                                <a:latin typeface="Cambria Math" panose="02040503050406030204" pitchFamily="18" charset="0"/>
                              </a:rPr>
                            </m:ctrlPr>
                          </m:dPr>
                          <m:e>
                            <m:r>
                              <a:rPr lang="en-GB" b="1" i="1" smtClean="0">
                                <a:latin typeface="Cambria Math" panose="02040503050406030204" pitchFamily="18" charset="0"/>
                              </a:rPr>
                              <m:t>𝒙</m:t>
                            </m:r>
                            <m:r>
                              <a:rPr lang="en-GB" b="1" i="1" smtClean="0">
                                <a:latin typeface="Cambria Math" panose="02040503050406030204" pitchFamily="18" charset="0"/>
                              </a:rPr>
                              <m:t>+</m:t>
                            </m:r>
                            <m:r>
                              <a:rPr lang="en-GB" b="1" i="1" smtClean="0">
                                <a:latin typeface="Cambria Math" panose="02040503050406030204" pitchFamily="18" charset="0"/>
                              </a:rPr>
                              <m:t>𝟐</m:t>
                            </m:r>
                            <m:r>
                              <a:rPr lang="en-GB" b="1" i="1" smtClean="0">
                                <a:latin typeface="Cambria Math" panose="02040503050406030204" pitchFamily="18" charset="0"/>
                              </a:rPr>
                              <m:t>𝒚</m:t>
                            </m:r>
                          </m:e>
                        </m:d>
                      </m:e>
                      <m:sup>
                        <m:r>
                          <a:rPr lang="en-GB" b="1" i="1" smtClean="0">
                            <a:latin typeface="Cambria Math" panose="02040503050406030204" pitchFamily="18" charset="0"/>
                          </a:rPr>
                          <m:t>𝟑</m:t>
                        </m:r>
                      </m:sup>
                    </m:sSup>
                  </m:oMath>
                </a14:m>
                <a:r>
                  <a:rPr lang="en-GB" b="1" dirty="0"/>
                  <a:t>, therefore:</a:t>
                </a:r>
              </a:p>
              <a:p>
                <a:pPr/>
                <a14:m>
                  <m:oMathPara xmlns:m="http://schemas.openxmlformats.org/officeDocument/2006/math">
                    <m:oMathParaPr>
                      <m:jc m:val="centerGroup"/>
                    </m:oMathParaPr>
                    <m:oMath xmlns:m="http://schemas.openxmlformats.org/officeDocument/2006/math">
                      <m:sSup>
                        <m:sSupPr>
                          <m:ctrlPr>
                            <a:rPr lang="en-GB" b="1" i="1" smtClean="0">
                              <a:latin typeface="Cambria Math" panose="02040503050406030204" pitchFamily="18" charset="0"/>
                            </a:rPr>
                          </m:ctrlPr>
                        </m:sSupPr>
                        <m:e>
                          <m:d>
                            <m:dPr>
                              <m:ctrlPr>
                                <a:rPr lang="en-GB" b="1" i="1" smtClean="0">
                                  <a:latin typeface="Cambria Math" panose="02040503050406030204" pitchFamily="18" charset="0"/>
                                </a:rPr>
                              </m:ctrlPr>
                            </m:dPr>
                            <m:e>
                              <m:r>
                                <a:rPr lang="en-GB" b="1" i="1" smtClean="0">
                                  <a:latin typeface="Cambria Math" panose="02040503050406030204" pitchFamily="18" charset="0"/>
                                </a:rPr>
                                <m:t>𝒙</m:t>
                              </m:r>
                              <m:r>
                                <a:rPr lang="en-GB" b="1" i="1" smtClean="0">
                                  <a:latin typeface="Cambria Math" panose="02040503050406030204" pitchFamily="18" charset="0"/>
                                </a:rPr>
                                <m:t>+</m:t>
                              </m:r>
                              <m:r>
                                <a:rPr lang="en-GB" b="1" i="1" smtClean="0">
                                  <a:latin typeface="Cambria Math" panose="02040503050406030204" pitchFamily="18" charset="0"/>
                                </a:rPr>
                                <m:t>𝟐</m:t>
                              </m:r>
                              <m:r>
                                <a:rPr lang="en-GB" b="1" i="1" smtClean="0">
                                  <a:latin typeface="Cambria Math" panose="02040503050406030204" pitchFamily="18" charset="0"/>
                                </a:rPr>
                                <m:t>𝒚</m:t>
                              </m:r>
                            </m:e>
                          </m:d>
                        </m:e>
                        <m:sup>
                          <m:r>
                            <a:rPr lang="en-GB" b="1" i="1" smtClean="0">
                              <a:latin typeface="Cambria Math" panose="02040503050406030204" pitchFamily="18" charset="0"/>
                            </a:rPr>
                            <m:t>𝟑</m:t>
                          </m:r>
                        </m:sup>
                      </m:sSup>
                      <m:r>
                        <a:rPr lang="en-GB" b="1" i="1" smtClean="0">
                          <a:latin typeface="Cambria Math" panose="02040503050406030204" pitchFamily="18" charset="0"/>
                        </a:rPr>
                        <m:t>=</m:t>
                      </m:r>
                      <m:sSup>
                        <m:sSupPr>
                          <m:ctrlPr>
                            <a:rPr lang="en-GB" b="1" i="1" smtClean="0">
                              <a:latin typeface="Cambria Math" panose="02040503050406030204" pitchFamily="18" charset="0"/>
                            </a:rPr>
                          </m:ctrlPr>
                        </m:sSupPr>
                        <m:e>
                          <m:r>
                            <a:rPr lang="en-GB" b="1" i="1" smtClean="0">
                              <a:latin typeface="Cambria Math" panose="02040503050406030204" pitchFamily="18" charset="0"/>
                            </a:rPr>
                            <m:t>𝟐</m:t>
                          </m:r>
                        </m:e>
                        <m:sup>
                          <m:r>
                            <a:rPr lang="en-GB" b="1" i="1" smtClean="0">
                              <a:latin typeface="Cambria Math" panose="02040503050406030204" pitchFamily="18" charset="0"/>
                            </a:rPr>
                            <m:t>𝟑𝟎</m:t>
                          </m:r>
                        </m:sup>
                      </m:sSup>
                    </m:oMath>
                    <m:oMath xmlns:m="http://schemas.openxmlformats.org/officeDocument/2006/math">
                      <m:r>
                        <a:rPr lang="en-GB" b="1" i="1" smtClean="0">
                          <a:latin typeface="Cambria Math" panose="02040503050406030204" pitchFamily="18" charset="0"/>
                        </a:rPr>
                        <m:t>𝒙</m:t>
                      </m:r>
                      <m:r>
                        <a:rPr lang="en-GB" b="1" i="1" smtClean="0">
                          <a:latin typeface="Cambria Math" panose="02040503050406030204" pitchFamily="18" charset="0"/>
                        </a:rPr>
                        <m:t>+</m:t>
                      </m:r>
                      <m:r>
                        <a:rPr lang="en-GB" b="1" i="1" smtClean="0">
                          <a:latin typeface="Cambria Math" panose="02040503050406030204" pitchFamily="18" charset="0"/>
                        </a:rPr>
                        <m:t>𝟐</m:t>
                      </m:r>
                      <m:r>
                        <a:rPr lang="en-GB" b="1" i="1" smtClean="0">
                          <a:latin typeface="Cambria Math" panose="02040503050406030204" pitchFamily="18" charset="0"/>
                        </a:rPr>
                        <m:t>𝒚</m:t>
                      </m:r>
                      <m:r>
                        <a:rPr lang="en-GB" b="1" i="1" smtClean="0">
                          <a:latin typeface="Cambria Math" panose="02040503050406030204" pitchFamily="18" charset="0"/>
                        </a:rPr>
                        <m:t>=</m:t>
                      </m:r>
                      <m:sSup>
                        <m:sSupPr>
                          <m:ctrlPr>
                            <a:rPr lang="en-GB" b="1" i="1" smtClean="0">
                              <a:latin typeface="Cambria Math" panose="02040503050406030204" pitchFamily="18" charset="0"/>
                            </a:rPr>
                          </m:ctrlPr>
                        </m:sSupPr>
                        <m:e>
                          <m:r>
                            <a:rPr lang="en-GB" b="1" i="1" smtClean="0">
                              <a:latin typeface="Cambria Math" panose="02040503050406030204" pitchFamily="18" charset="0"/>
                            </a:rPr>
                            <m:t>𝟐</m:t>
                          </m:r>
                        </m:e>
                        <m:sup>
                          <m:r>
                            <a:rPr lang="en-GB" b="1" i="1" smtClean="0">
                              <a:latin typeface="Cambria Math" panose="02040503050406030204" pitchFamily="18" charset="0"/>
                            </a:rPr>
                            <m:t>𝟏𝟎</m:t>
                          </m:r>
                        </m:sup>
                      </m:sSup>
                    </m:oMath>
                    <m:oMath xmlns:m="http://schemas.openxmlformats.org/officeDocument/2006/math">
                      <m:r>
                        <a:rPr lang="en-GB" b="1" i="1" smtClean="0">
                          <a:latin typeface="Cambria Math" panose="02040503050406030204" pitchFamily="18" charset="0"/>
                        </a:rPr>
                        <m:t>𝒙</m:t>
                      </m:r>
                      <m:r>
                        <a:rPr lang="en-GB" b="1" i="1" smtClean="0">
                          <a:latin typeface="Cambria Math" panose="02040503050406030204" pitchFamily="18" charset="0"/>
                        </a:rPr>
                        <m:t>=</m:t>
                      </m:r>
                      <m:r>
                        <a:rPr lang="en-GB" b="1" i="1" smtClean="0">
                          <a:latin typeface="Cambria Math" panose="02040503050406030204" pitchFamily="18" charset="0"/>
                        </a:rPr>
                        <m:t>𝟐</m:t>
                      </m:r>
                      <m:d>
                        <m:dPr>
                          <m:ctrlPr>
                            <a:rPr lang="en-GB" b="1" i="1" smtClean="0">
                              <a:latin typeface="Cambria Math" panose="02040503050406030204" pitchFamily="18" charset="0"/>
                            </a:rPr>
                          </m:ctrlPr>
                        </m:dPr>
                        <m:e>
                          <m:sSup>
                            <m:sSupPr>
                              <m:ctrlPr>
                                <a:rPr lang="en-GB" b="1" i="1" smtClean="0">
                                  <a:latin typeface="Cambria Math" panose="02040503050406030204" pitchFamily="18" charset="0"/>
                                </a:rPr>
                              </m:ctrlPr>
                            </m:sSupPr>
                            <m:e>
                              <m:r>
                                <a:rPr lang="en-GB" b="1" i="1" smtClean="0">
                                  <a:latin typeface="Cambria Math" panose="02040503050406030204" pitchFamily="18" charset="0"/>
                                </a:rPr>
                                <m:t>𝟐</m:t>
                              </m:r>
                            </m:e>
                            <m:sup>
                              <m:r>
                                <a:rPr lang="en-GB" b="1" i="1" smtClean="0">
                                  <a:latin typeface="Cambria Math" panose="02040503050406030204" pitchFamily="18" charset="0"/>
                                </a:rPr>
                                <m:t>𝟗</m:t>
                              </m:r>
                            </m:sup>
                          </m:sSup>
                          <m:r>
                            <a:rPr lang="en-GB" b="1" i="1" smtClean="0">
                              <a:latin typeface="Cambria Math" panose="02040503050406030204" pitchFamily="18" charset="0"/>
                            </a:rPr>
                            <m:t>−</m:t>
                          </m:r>
                          <m:r>
                            <a:rPr lang="en-GB" b="1" i="1" smtClean="0">
                              <a:latin typeface="Cambria Math" panose="02040503050406030204" pitchFamily="18" charset="0"/>
                            </a:rPr>
                            <m:t>𝒚</m:t>
                          </m:r>
                        </m:e>
                      </m:d>
                    </m:oMath>
                  </m:oMathPara>
                </a14:m>
                <a:endParaRPr lang="en-GB" b="1" dirty="0"/>
              </a:p>
              <a:p>
                <a:r>
                  <a:rPr lang="en-GB" b="1" dirty="0"/>
                  <a:t>In order for </a:t>
                </a:r>
                <a14:m>
                  <m:oMath xmlns:m="http://schemas.openxmlformats.org/officeDocument/2006/math">
                    <m:r>
                      <a:rPr lang="en-GB" b="1" i="1" smtClean="0">
                        <a:latin typeface="Cambria Math" panose="02040503050406030204" pitchFamily="18" charset="0"/>
                      </a:rPr>
                      <m:t>𝒙</m:t>
                    </m:r>
                  </m:oMath>
                </a14:m>
                <a:r>
                  <a:rPr lang="en-GB" b="1" dirty="0"/>
                  <a:t> to be a positive integer, </a:t>
                </a:r>
                <a14:m>
                  <m:oMath xmlns:m="http://schemas.openxmlformats.org/officeDocument/2006/math">
                    <m:r>
                      <a:rPr lang="en-GB" b="1" i="1" smtClean="0">
                        <a:latin typeface="Cambria Math" panose="02040503050406030204" pitchFamily="18" charset="0"/>
                      </a:rPr>
                      <m:t>𝒚</m:t>
                    </m:r>
                  </m:oMath>
                </a14:m>
                <a:r>
                  <a:rPr lang="en-GB" b="1" dirty="0"/>
                  <a:t> can be between 1 and </a:t>
                </a:r>
                <a14:m>
                  <m:oMath xmlns:m="http://schemas.openxmlformats.org/officeDocument/2006/math">
                    <m:sSup>
                      <m:sSupPr>
                        <m:ctrlPr>
                          <a:rPr lang="en-GB" b="1" i="1" smtClean="0">
                            <a:latin typeface="Cambria Math" panose="02040503050406030204" pitchFamily="18" charset="0"/>
                          </a:rPr>
                        </m:ctrlPr>
                      </m:sSupPr>
                      <m:e>
                        <m:r>
                          <a:rPr lang="en-GB" b="1" i="1" smtClean="0">
                            <a:latin typeface="Cambria Math" panose="02040503050406030204" pitchFamily="18" charset="0"/>
                          </a:rPr>
                          <m:t>𝟐</m:t>
                        </m:r>
                      </m:e>
                      <m:sup>
                        <m:r>
                          <a:rPr lang="en-GB" b="1" i="1" smtClean="0">
                            <a:latin typeface="Cambria Math" panose="02040503050406030204" pitchFamily="18" charset="0"/>
                          </a:rPr>
                          <m:t>𝟗</m:t>
                        </m:r>
                      </m:sup>
                    </m:sSup>
                    <m:r>
                      <a:rPr lang="en-GB" b="1" i="1" smtClean="0">
                        <a:latin typeface="Cambria Math" panose="02040503050406030204" pitchFamily="18" charset="0"/>
                      </a:rPr>
                      <m:t>−</m:t>
                    </m:r>
                    <m:r>
                      <a:rPr lang="en-GB" b="1" i="1" smtClean="0">
                        <a:latin typeface="Cambria Math" panose="02040503050406030204" pitchFamily="18" charset="0"/>
                      </a:rPr>
                      <m:t>𝟏</m:t>
                    </m:r>
                  </m:oMath>
                </a14:m>
                <a:r>
                  <a:rPr lang="en-GB" b="1" dirty="0"/>
                  <a:t>. The answer is C.</a:t>
                </a:r>
              </a:p>
            </p:txBody>
          </p:sp>
        </mc:Choice>
        <mc:Fallback xmlns="">
          <p:sp>
            <p:nvSpPr>
              <p:cNvPr id="7" name="TextBox 6"/>
              <p:cNvSpPr txBox="1">
                <a:spLocks noRot="1" noChangeAspect="1" noMove="1" noResize="1" noEditPoints="1" noAdjustHandles="1" noChangeArrowheads="1" noChangeShapeType="1" noTextEdit="1"/>
              </p:cNvSpPr>
              <p:nvPr/>
            </p:nvSpPr>
            <p:spPr>
              <a:xfrm>
                <a:off x="425252" y="1883172"/>
                <a:ext cx="7272808" cy="4746428"/>
              </a:xfrm>
              <a:prstGeom prst="rect">
                <a:avLst/>
              </a:prstGeom>
              <a:blipFill>
                <a:blip r:embed="rId2"/>
                <a:stretch>
                  <a:fillRect l="-754" t="-770" r="-503" b="-1027"/>
                </a:stretch>
              </a:blipFill>
            </p:spPr>
            <p:txBody>
              <a:bodyPr/>
              <a:lstStyle/>
              <a:p>
                <a:r>
                  <a:rPr lang="en-GB">
                    <a:noFill/>
                  </a:rPr>
                  <a:t> </a:t>
                </a:r>
              </a:p>
            </p:txBody>
          </p:sp>
        </mc:Fallback>
      </mc:AlternateContent>
      <p:sp>
        <p:nvSpPr>
          <p:cNvPr id="8" name="Rectangle 7"/>
          <p:cNvSpPr/>
          <p:nvPr/>
        </p:nvSpPr>
        <p:spPr>
          <a:xfrm>
            <a:off x="153224" y="2439556"/>
            <a:ext cx="216024" cy="215913"/>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1</a:t>
            </a:r>
          </a:p>
        </p:txBody>
      </p:sp>
      <p:sp>
        <p:nvSpPr>
          <p:cNvPr id="9" name="Rectangle 8"/>
          <p:cNvSpPr/>
          <p:nvPr/>
        </p:nvSpPr>
        <p:spPr>
          <a:xfrm>
            <a:off x="473962" y="4749799"/>
            <a:ext cx="7554421" cy="187980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85123326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9"/>
                                        </p:tgtEl>
                                      </p:cBhvr>
                                    </p:animEffect>
                                    <p:set>
                                      <p:cBhvr>
                                        <p:cTn id="7"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childTnLst>
        </p:cTn>
      </p:par>
    </p:tnLst>
    <p:bldLst>
      <p:bldP spid="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0" y="0"/>
            <a:ext cx="9143074" cy="599127"/>
            <a:chOff x="0" y="13335"/>
            <a:chExt cx="9144218" cy="599127"/>
          </a:xfrm>
        </p:grpSpPr>
        <p:sp>
          <p:nvSpPr>
            <p:cNvPr id="4"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Factorial and Choose Function</a:t>
              </a:r>
              <a:endParaRPr lang="en-GB" sz="3200" dirty="0"/>
            </a:p>
          </p:txBody>
        </p:sp>
        <p:cxnSp>
          <p:nvCxnSpPr>
            <p:cNvPr id="5" name="Straight Connector 4"/>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6" name="TextBox 5"/>
              <p:cNvSpPr txBox="1"/>
              <p:nvPr/>
            </p:nvSpPr>
            <p:spPr>
              <a:xfrm>
                <a:off x="721668" y="722536"/>
                <a:ext cx="7272808" cy="738664"/>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dirty="0">
                    <a:latin typeface="Wingdings" panose="05000000000000000000" pitchFamily="2" charset="2"/>
                  </a:rPr>
                  <a:t>!</a:t>
                </a:r>
                <a:r>
                  <a:rPr lang="en-GB" dirty="0"/>
                  <a:t> </a:t>
                </a:r>
                <a14:m>
                  <m:oMath xmlns:m="http://schemas.openxmlformats.org/officeDocument/2006/math">
                    <m:r>
                      <a:rPr lang="en-GB" sz="2400" b="0" i="1" smtClean="0">
                        <a:latin typeface="Cambria Math" panose="02040503050406030204" pitchFamily="18" charset="0"/>
                      </a:rPr>
                      <m:t>𝑛</m:t>
                    </m:r>
                    <m:r>
                      <a:rPr lang="en-GB" sz="2400" b="0" i="1" smtClean="0">
                        <a:latin typeface="Cambria Math" panose="02040503050406030204" pitchFamily="18" charset="0"/>
                      </a:rPr>
                      <m:t>!=</m:t>
                    </m:r>
                    <m:r>
                      <a:rPr lang="en-GB" sz="2400" b="0" i="1" smtClean="0">
                        <a:latin typeface="Cambria Math" panose="02040503050406030204" pitchFamily="18" charset="0"/>
                      </a:rPr>
                      <m:t>𝑛</m:t>
                    </m:r>
                    <m:r>
                      <a:rPr lang="en-GB" sz="2400" b="0" i="1" smtClean="0">
                        <a:latin typeface="Cambria Math" panose="02040503050406030204" pitchFamily="18" charset="0"/>
                      </a:rPr>
                      <m:t>×</m:t>
                    </m:r>
                    <m:d>
                      <m:dPr>
                        <m:ctrlPr>
                          <a:rPr lang="en-GB" sz="2400" b="0" i="1" smtClean="0">
                            <a:latin typeface="Cambria Math" panose="02040503050406030204" pitchFamily="18" charset="0"/>
                          </a:rPr>
                        </m:ctrlPr>
                      </m:dPr>
                      <m:e>
                        <m:r>
                          <a:rPr lang="en-GB" sz="2400" b="0" i="1" smtClean="0">
                            <a:latin typeface="Cambria Math" panose="02040503050406030204" pitchFamily="18" charset="0"/>
                          </a:rPr>
                          <m:t>𝑛</m:t>
                        </m:r>
                        <m:r>
                          <a:rPr lang="en-GB" sz="2400" b="0" i="1" smtClean="0">
                            <a:latin typeface="Cambria Math" panose="02040503050406030204" pitchFamily="18" charset="0"/>
                          </a:rPr>
                          <m:t>−1</m:t>
                        </m:r>
                      </m:e>
                    </m:d>
                    <m:r>
                      <a:rPr lang="en-GB" sz="2400" b="0" i="1" smtClean="0">
                        <a:latin typeface="Cambria Math" panose="02040503050406030204" pitchFamily="18" charset="0"/>
                      </a:rPr>
                      <m:t>×</m:t>
                    </m:r>
                    <m:d>
                      <m:dPr>
                        <m:ctrlPr>
                          <a:rPr lang="en-GB" sz="2400" b="0" i="1" smtClean="0">
                            <a:latin typeface="Cambria Math" panose="02040503050406030204" pitchFamily="18" charset="0"/>
                          </a:rPr>
                        </m:ctrlPr>
                      </m:dPr>
                      <m:e>
                        <m:r>
                          <a:rPr lang="en-GB" sz="2400" b="0" i="1" smtClean="0">
                            <a:latin typeface="Cambria Math" panose="02040503050406030204" pitchFamily="18" charset="0"/>
                          </a:rPr>
                          <m:t>𝑛</m:t>
                        </m:r>
                        <m:r>
                          <a:rPr lang="en-GB" sz="2400" b="0" i="1" smtClean="0">
                            <a:latin typeface="Cambria Math" panose="02040503050406030204" pitchFamily="18" charset="0"/>
                          </a:rPr>
                          <m:t>−2</m:t>
                        </m:r>
                      </m:e>
                    </m:d>
                    <m:r>
                      <a:rPr lang="en-GB" sz="2400" b="0" i="1" smtClean="0">
                        <a:latin typeface="Cambria Math" panose="02040503050406030204" pitchFamily="18" charset="0"/>
                      </a:rPr>
                      <m:t>×…×2×1</m:t>
                    </m:r>
                  </m:oMath>
                </a14:m>
                <a:r>
                  <a:rPr lang="en-GB" dirty="0"/>
                  <a:t/>
                </a:r>
                <a:br>
                  <a:rPr lang="en-GB" dirty="0"/>
                </a:br>
                <a:r>
                  <a:rPr lang="en-GB" dirty="0"/>
                  <a:t>said “</a:t>
                </a:r>
                <a14:m>
                  <m:oMath xmlns:m="http://schemas.openxmlformats.org/officeDocument/2006/math">
                    <m:r>
                      <a:rPr lang="en-GB" b="0" i="1" smtClean="0">
                        <a:latin typeface="Cambria Math" panose="02040503050406030204" pitchFamily="18" charset="0"/>
                      </a:rPr>
                      <m:t>𝑛</m:t>
                    </m:r>
                  </m:oMath>
                </a14:m>
                <a:r>
                  <a:rPr lang="en-GB" dirty="0"/>
                  <a:t> factorial”, is the number of ways of arranging </a:t>
                </a:r>
                <a14:m>
                  <m:oMath xmlns:m="http://schemas.openxmlformats.org/officeDocument/2006/math">
                    <m:r>
                      <a:rPr lang="en-GB" b="0" i="1" smtClean="0">
                        <a:latin typeface="Cambria Math" panose="02040503050406030204" pitchFamily="18" charset="0"/>
                      </a:rPr>
                      <m:t>𝑛</m:t>
                    </m:r>
                  </m:oMath>
                </a14:m>
                <a:r>
                  <a:rPr lang="en-GB" dirty="0"/>
                  <a:t> objects in a line.</a:t>
                </a:r>
              </a:p>
            </p:txBody>
          </p:sp>
        </mc:Choice>
        <mc:Fallback xmlns="">
          <p:sp>
            <p:nvSpPr>
              <p:cNvPr id="6" name="TextBox 5"/>
              <p:cNvSpPr txBox="1">
                <a:spLocks noRot="1" noChangeAspect="1" noMove="1" noResize="1" noEditPoints="1" noAdjustHandles="1" noChangeArrowheads="1" noChangeShapeType="1" noTextEdit="1"/>
              </p:cNvSpPr>
              <p:nvPr/>
            </p:nvSpPr>
            <p:spPr>
              <a:xfrm>
                <a:off x="721668" y="722536"/>
                <a:ext cx="7272808" cy="738664"/>
              </a:xfrm>
              <a:prstGeom prst="rect">
                <a:avLst/>
              </a:prstGeom>
              <a:blipFill>
                <a:blip r:embed="rId2"/>
                <a:stretch>
                  <a:fillRect l="-501" b="-1040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1102668" y="1527448"/>
                <a:ext cx="6840760" cy="2123658"/>
              </a:xfrm>
              <a:prstGeom prst="rect">
                <a:avLst/>
              </a:prstGeom>
              <a:noFill/>
            </p:spPr>
            <p:txBody>
              <a:bodyPr wrap="square" rtlCol="0">
                <a:spAutoFit/>
              </a:bodyPr>
              <a:lstStyle/>
              <a:p>
                <a:r>
                  <a:rPr lang="en-GB" sz="1600" dirty="0"/>
                  <a:t>For example, suppose you had three letters, A, B and C, and wanted to arrange them in a line to form a ‘word’, e.g. ACB or BAC.</a:t>
                </a:r>
              </a:p>
              <a:p>
                <a:pPr marL="285750" indent="-285750">
                  <a:buFont typeface="Arial" panose="020B0604020202020204" pitchFamily="34" charset="0"/>
                  <a:buChar char="•"/>
                </a:pPr>
                <a:r>
                  <a:rPr lang="en-GB" sz="1600" dirty="0"/>
                  <a:t>There are 3 choices for the first letter.</a:t>
                </a:r>
              </a:p>
              <a:p>
                <a:pPr marL="285750" indent="-285750">
                  <a:buFont typeface="Arial" panose="020B0604020202020204" pitchFamily="34" charset="0"/>
                  <a:buChar char="•"/>
                </a:pPr>
                <a:r>
                  <a:rPr lang="en-GB" sz="1600" dirty="0"/>
                  <a:t>There are then 2 choices left for the second letter.</a:t>
                </a:r>
              </a:p>
              <a:p>
                <a:pPr marL="285750" indent="-285750">
                  <a:buFont typeface="Arial" panose="020B0604020202020204" pitchFamily="34" charset="0"/>
                  <a:buChar char="•"/>
                </a:pPr>
                <a:r>
                  <a:rPr lang="en-GB" sz="1600" dirty="0"/>
                  <a:t>There is then only 1 choice left for the last letter.</a:t>
                </a:r>
              </a:p>
              <a:p>
                <a:pPr marL="285750" indent="-285750">
                  <a:buFont typeface="Arial" panose="020B0604020202020204" pitchFamily="34" charset="0"/>
                  <a:buChar char="•"/>
                </a:pPr>
                <a:endParaRPr lang="en-GB" sz="1600" dirty="0"/>
              </a:p>
              <a:p>
                <a:r>
                  <a:rPr lang="en-GB" sz="1600" dirty="0"/>
                  <a:t>There are therefore </a:t>
                </a:r>
                <a14:m>
                  <m:oMath xmlns:m="http://schemas.openxmlformats.org/officeDocument/2006/math">
                    <m:r>
                      <a:rPr lang="en-GB" sz="1600" b="0" i="1" smtClean="0">
                        <a:latin typeface="Cambria Math" panose="02040503050406030204" pitchFamily="18" charset="0"/>
                      </a:rPr>
                      <m:t>3×2×1=3!=6</m:t>
                    </m:r>
                  </m:oMath>
                </a14:m>
                <a:r>
                  <a:rPr lang="en-GB" sz="1600" dirty="0"/>
                  <a:t> possible combinations.</a:t>
                </a:r>
              </a:p>
              <a:p>
                <a:r>
                  <a:rPr lang="en-GB" sz="1600" b="1" dirty="0"/>
                  <a:t>Your calculator can calculate a factorial using the </a:t>
                </a:r>
                <a14:m>
                  <m:oMath xmlns:m="http://schemas.openxmlformats.org/officeDocument/2006/math">
                    <m:r>
                      <a:rPr lang="en-GB" sz="1600" b="1" i="1" smtClean="0">
                        <a:latin typeface="Cambria Math" panose="02040503050406030204" pitchFamily="18" charset="0"/>
                      </a:rPr>
                      <m:t>𝒙</m:t>
                    </m:r>
                    <m:r>
                      <a:rPr lang="en-GB" sz="1600" b="1" i="1" smtClean="0">
                        <a:latin typeface="Cambria Math" panose="02040503050406030204" pitchFamily="18" charset="0"/>
                      </a:rPr>
                      <m:t>!</m:t>
                    </m:r>
                  </m:oMath>
                </a14:m>
                <a:r>
                  <a:rPr lang="en-GB" sz="1600" b="1" dirty="0"/>
                  <a:t> button.</a:t>
                </a:r>
              </a:p>
            </p:txBody>
          </p:sp>
        </mc:Choice>
        <mc:Fallback xmlns="">
          <p:sp>
            <p:nvSpPr>
              <p:cNvPr id="7" name="TextBox 6"/>
              <p:cNvSpPr txBox="1">
                <a:spLocks noRot="1" noChangeAspect="1" noMove="1" noResize="1" noEditPoints="1" noAdjustHandles="1" noChangeArrowheads="1" noChangeShapeType="1" noTextEdit="1"/>
              </p:cNvSpPr>
              <p:nvPr/>
            </p:nvSpPr>
            <p:spPr>
              <a:xfrm>
                <a:off x="1102668" y="1527448"/>
                <a:ext cx="6840760" cy="2123658"/>
              </a:xfrm>
              <a:prstGeom prst="rect">
                <a:avLst/>
              </a:prstGeom>
              <a:blipFill>
                <a:blip r:embed="rId3"/>
                <a:stretch>
                  <a:fillRect l="-535" t="-862"/>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747705" y="3673693"/>
                <a:ext cx="7272808" cy="1504836"/>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dirty="0">
                    <a:latin typeface="Wingdings" panose="05000000000000000000" pitchFamily="2" charset="2"/>
                  </a:rPr>
                  <a:t>!</a:t>
                </a:r>
                <a:r>
                  <a:rPr lang="en-GB" dirty="0"/>
                  <a:t> </a:t>
                </a:r>
                <a14:m>
                  <m:oMath xmlns:m="http://schemas.openxmlformats.org/officeDocument/2006/math">
                    <m:r>
                      <a:rPr lang="en-GB" sz="2400" b="0" i="1" baseline="30000" smtClean="0">
                        <a:latin typeface="Cambria Math" panose="02040503050406030204" pitchFamily="18" charset="0"/>
                      </a:rPr>
                      <m:t>𝑛</m:t>
                    </m:r>
                    <m:r>
                      <a:rPr lang="en-GB" sz="2400" b="0" i="1" smtClean="0">
                        <a:latin typeface="Cambria Math" panose="02040503050406030204" pitchFamily="18" charset="0"/>
                      </a:rPr>
                      <m:t>𝐶𝑟</m:t>
                    </m:r>
                    <m:r>
                      <a:rPr lang="en-GB" sz="2400" b="0" i="1" smtClean="0">
                        <a:latin typeface="Cambria Math" panose="02040503050406030204" pitchFamily="18" charset="0"/>
                      </a:rPr>
                      <m:t>=</m:t>
                    </m:r>
                    <m:d>
                      <m:dPr>
                        <m:ctrlPr>
                          <a:rPr lang="en-GB" sz="2400" b="0" i="1" smtClean="0">
                            <a:latin typeface="Cambria Math" panose="02040503050406030204" pitchFamily="18" charset="0"/>
                          </a:rPr>
                        </m:ctrlPr>
                      </m:dPr>
                      <m:e>
                        <m:m>
                          <m:mPr>
                            <m:plcHide m:val="on"/>
                            <m:mcs>
                              <m:mc>
                                <m:mcPr>
                                  <m:count m:val="1"/>
                                  <m:mcJc m:val="center"/>
                                </m:mcPr>
                              </m:mc>
                            </m:mcs>
                            <m:ctrlPr>
                              <a:rPr lang="en-GB" sz="2400" b="0" i="1" smtClean="0">
                                <a:latin typeface="Cambria Math" panose="02040503050406030204" pitchFamily="18" charset="0"/>
                              </a:rPr>
                            </m:ctrlPr>
                          </m:mPr>
                          <m:mr>
                            <m:e>
                              <m:r>
                                <a:rPr lang="en-GB" sz="2400" b="0" i="1" smtClean="0">
                                  <a:latin typeface="Cambria Math" panose="02040503050406030204" pitchFamily="18" charset="0"/>
                                </a:rPr>
                                <m:t>𝑛</m:t>
                              </m:r>
                            </m:e>
                          </m:mr>
                          <m:mr>
                            <m:e>
                              <m:r>
                                <a:rPr lang="en-GB" sz="2400" b="0" i="1" smtClean="0">
                                  <a:latin typeface="Cambria Math" panose="02040503050406030204" pitchFamily="18" charset="0"/>
                                </a:rPr>
                                <m:t>𝑟</m:t>
                              </m:r>
                            </m:e>
                          </m:mr>
                        </m:m>
                      </m:e>
                    </m:d>
                    <m:r>
                      <a:rPr lang="en-GB" sz="2400" b="0" i="1" smtClean="0">
                        <a:latin typeface="Cambria Math" panose="02040503050406030204" pitchFamily="18" charset="0"/>
                      </a:rPr>
                      <m:t>=</m:t>
                    </m:r>
                    <m:f>
                      <m:fPr>
                        <m:ctrlPr>
                          <a:rPr lang="en-GB" sz="2400" b="0" i="1" smtClean="0">
                            <a:latin typeface="Cambria Math" panose="02040503050406030204" pitchFamily="18" charset="0"/>
                          </a:rPr>
                        </m:ctrlPr>
                      </m:fPr>
                      <m:num>
                        <m:r>
                          <a:rPr lang="en-GB" sz="2400" b="0" i="1" smtClean="0">
                            <a:latin typeface="Cambria Math" panose="02040503050406030204" pitchFamily="18" charset="0"/>
                          </a:rPr>
                          <m:t>𝑛</m:t>
                        </m:r>
                        <m:r>
                          <a:rPr lang="en-GB" sz="2400" b="0" i="1" smtClean="0">
                            <a:latin typeface="Cambria Math" panose="02040503050406030204" pitchFamily="18" charset="0"/>
                          </a:rPr>
                          <m:t>!</m:t>
                        </m:r>
                      </m:num>
                      <m:den>
                        <m:r>
                          <a:rPr lang="en-GB" sz="2400" b="0" i="1" smtClean="0">
                            <a:latin typeface="Cambria Math" panose="02040503050406030204" pitchFamily="18" charset="0"/>
                          </a:rPr>
                          <m:t>𝑟</m:t>
                        </m:r>
                        <m:r>
                          <a:rPr lang="en-GB" sz="2400" b="0" i="1" smtClean="0">
                            <a:latin typeface="Cambria Math" panose="02040503050406030204" pitchFamily="18" charset="0"/>
                          </a:rPr>
                          <m:t>!</m:t>
                        </m:r>
                        <m:d>
                          <m:dPr>
                            <m:ctrlPr>
                              <a:rPr lang="en-GB" sz="2400" b="0" i="1" smtClean="0">
                                <a:latin typeface="Cambria Math" panose="02040503050406030204" pitchFamily="18" charset="0"/>
                              </a:rPr>
                            </m:ctrlPr>
                          </m:dPr>
                          <m:e>
                            <m:r>
                              <a:rPr lang="en-GB" sz="2400" b="0" i="1" smtClean="0">
                                <a:latin typeface="Cambria Math" panose="02040503050406030204" pitchFamily="18" charset="0"/>
                              </a:rPr>
                              <m:t>𝑛</m:t>
                            </m:r>
                            <m:r>
                              <a:rPr lang="en-GB" sz="2400" b="0" i="1" smtClean="0">
                                <a:latin typeface="Cambria Math" panose="02040503050406030204" pitchFamily="18" charset="0"/>
                              </a:rPr>
                              <m:t>−</m:t>
                            </m:r>
                            <m:r>
                              <a:rPr lang="en-GB" sz="2400" b="0" i="1" smtClean="0">
                                <a:latin typeface="Cambria Math" panose="02040503050406030204" pitchFamily="18" charset="0"/>
                              </a:rPr>
                              <m:t>𝑟</m:t>
                            </m:r>
                          </m:e>
                        </m:d>
                        <m:r>
                          <a:rPr lang="en-GB" sz="2400" b="0" i="1" smtClean="0">
                            <a:latin typeface="Cambria Math" panose="02040503050406030204" pitchFamily="18" charset="0"/>
                          </a:rPr>
                          <m:t>!</m:t>
                        </m:r>
                      </m:den>
                    </m:f>
                  </m:oMath>
                </a14:m>
                <a:r>
                  <a:rPr lang="en-GB" dirty="0"/>
                  <a:t/>
                </a:r>
                <a:br>
                  <a:rPr lang="en-GB" dirty="0"/>
                </a:br>
                <a:r>
                  <a:rPr lang="en-GB" dirty="0"/>
                  <a:t>said “</a:t>
                </a:r>
                <a14:m>
                  <m:oMath xmlns:m="http://schemas.openxmlformats.org/officeDocument/2006/math">
                    <m:r>
                      <a:rPr lang="en-GB" b="0" i="1" smtClean="0">
                        <a:latin typeface="Cambria Math" panose="02040503050406030204" pitchFamily="18" charset="0"/>
                      </a:rPr>
                      <m:t>𝑛</m:t>
                    </m:r>
                  </m:oMath>
                </a14:m>
                <a:r>
                  <a:rPr lang="en-GB" dirty="0"/>
                  <a:t> choose </a:t>
                </a:r>
                <a14:m>
                  <m:oMath xmlns:m="http://schemas.openxmlformats.org/officeDocument/2006/math">
                    <m:r>
                      <a:rPr lang="en-GB" b="0" i="1" smtClean="0">
                        <a:latin typeface="Cambria Math" panose="02040503050406030204" pitchFamily="18" charset="0"/>
                      </a:rPr>
                      <m:t>𝑟</m:t>
                    </m:r>
                  </m:oMath>
                </a14:m>
                <a:r>
                  <a:rPr lang="en-GB" dirty="0"/>
                  <a:t>”, is the number of ways of ‘choosing’ </a:t>
                </a:r>
                <a14:m>
                  <m:oMath xmlns:m="http://schemas.openxmlformats.org/officeDocument/2006/math">
                    <m:r>
                      <a:rPr lang="en-GB" b="0" i="1" smtClean="0">
                        <a:latin typeface="Cambria Math" panose="02040503050406030204" pitchFamily="18" charset="0"/>
                      </a:rPr>
                      <m:t>𝑟</m:t>
                    </m:r>
                  </m:oMath>
                </a14:m>
                <a:r>
                  <a:rPr lang="en-GB" dirty="0"/>
                  <a:t> things from </a:t>
                </a:r>
                <a14:m>
                  <m:oMath xmlns:m="http://schemas.openxmlformats.org/officeDocument/2006/math">
                    <m:r>
                      <a:rPr lang="en-GB" b="0" i="1" smtClean="0">
                        <a:latin typeface="Cambria Math" panose="02040503050406030204" pitchFamily="18" charset="0"/>
                      </a:rPr>
                      <m:t>𝑛</m:t>
                    </m:r>
                  </m:oMath>
                </a14:m>
                <a:r>
                  <a:rPr lang="en-GB" dirty="0"/>
                  <a:t>, such that the order in our selection does not matter.</a:t>
                </a:r>
              </a:p>
              <a:p>
                <a:r>
                  <a:rPr lang="en-GB" dirty="0"/>
                  <a:t>These are also known as </a:t>
                </a:r>
                <a:r>
                  <a:rPr lang="en-GB" b="1" u="sng" dirty="0"/>
                  <a:t>binomial coefficients</a:t>
                </a:r>
                <a:r>
                  <a:rPr lang="en-GB" dirty="0"/>
                  <a:t>.</a:t>
                </a:r>
              </a:p>
            </p:txBody>
          </p:sp>
        </mc:Choice>
        <mc:Fallback xmlns="">
          <p:sp>
            <p:nvSpPr>
              <p:cNvPr id="8" name="TextBox 7"/>
              <p:cNvSpPr txBox="1">
                <a:spLocks noRot="1" noChangeAspect="1" noMove="1" noResize="1" noEditPoints="1" noAdjustHandles="1" noChangeArrowheads="1" noChangeShapeType="1" noTextEdit="1"/>
              </p:cNvSpPr>
              <p:nvPr/>
            </p:nvSpPr>
            <p:spPr>
              <a:xfrm>
                <a:off x="747705" y="3673693"/>
                <a:ext cx="7272808" cy="1504836"/>
              </a:xfrm>
              <a:prstGeom prst="rect">
                <a:avLst/>
              </a:prstGeom>
              <a:blipFill>
                <a:blip r:embed="rId4"/>
                <a:stretch>
                  <a:fillRect l="-585" r="-167" b="-520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1035224" y="5318472"/>
                <a:ext cx="7321376" cy="1402820"/>
              </a:xfrm>
              <a:prstGeom prst="rect">
                <a:avLst/>
              </a:prstGeom>
              <a:noFill/>
            </p:spPr>
            <p:txBody>
              <a:bodyPr wrap="square" rtlCol="0">
                <a:spAutoFit/>
              </a:bodyPr>
              <a:lstStyle/>
              <a:p>
                <a:r>
                  <a:rPr lang="en-GB" sz="1600" dirty="0"/>
                  <a:t>For example, if you a football team captain and need to choose 4 people from amongst 10 in your class, there are </a:t>
                </a:r>
                <a14:m>
                  <m:oMath xmlns:m="http://schemas.openxmlformats.org/officeDocument/2006/math">
                    <m:d>
                      <m:dPr>
                        <m:ctrlPr>
                          <a:rPr lang="en-GB" sz="1600" b="0" i="1" smtClean="0">
                            <a:latin typeface="Cambria Math" panose="02040503050406030204" pitchFamily="18" charset="0"/>
                          </a:rPr>
                        </m:ctrlPr>
                      </m:dPr>
                      <m:e>
                        <m:m>
                          <m:mPr>
                            <m:plcHide m:val="on"/>
                            <m:mcs>
                              <m:mc>
                                <m:mcPr>
                                  <m:count m:val="1"/>
                                  <m:mcJc m:val="center"/>
                                </m:mcPr>
                              </m:mc>
                            </m:mcs>
                            <m:ctrlPr>
                              <a:rPr lang="en-GB" sz="1600" b="0" i="1" smtClean="0">
                                <a:latin typeface="Cambria Math" panose="02040503050406030204" pitchFamily="18" charset="0"/>
                              </a:rPr>
                            </m:ctrlPr>
                          </m:mPr>
                          <m:mr>
                            <m:e>
                              <m:r>
                                <a:rPr lang="en-GB" sz="1600" b="0" i="1" smtClean="0">
                                  <a:latin typeface="Cambria Math" panose="02040503050406030204" pitchFamily="18" charset="0"/>
                                </a:rPr>
                                <m:t>10</m:t>
                              </m:r>
                            </m:e>
                          </m:mr>
                          <m:mr>
                            <m:e>
                              <m:r>
                                <a:rPr lang="en-GB" sz="1600" b="0" i="1" smtClean="0">
                                  <a:latin typeface="Cambria Math" panose="02040503050406030204" pitchFamily="18" charset="0"/>
                                </a:rPr>
                                <m:t>4</m:t>
                              </m:r>
                            </m:e>
                          </m:mr>
                        </m:m>
                      </m:e>
                    </m:d>
                    <m:r>
                      <a:rPr lang="en-GB" sz="1600" b="0" i="1" smtClean="0">
                        <a:latin typeface="Cambria Math" panose="02040503050406030204" pitchFamily="18" charset="0"/>
                      </a:rPr>
                      <m:t>=</m:t>
                    </m:r>
                    <m:f>
                      <m:fPr>
                        <m:ctrlPr>
                          <a:rPr lang="en-GB" sz="1600" b="0" i="1" smtClean="0">
                            <a:latin typeface="Cambria Math" panose="02040503050406030204" pitchFamily="18" charset="0"/>
                          </a:rPr>
                        </m:ctrlPr>
                      </m:fPr>
                      <m:num>
                        <m:r>
                          <a:rPr lang="en-GB" sz="1600" b="0" i="1" smtClean="0">
                            <a:latin typeface="Cambria Math" panose="02040503050406030204" pitchFamily="18" charset="0"/>
                          </a:rPr>
                          <m:t>10!</m:t>
                        </m:r>
                      </m:num>
                      <m:den>
                        <m:r>
                          <a:rPr lang="en-GB" sz="1600" b="0" i="1" smtClean="0">
                            <a:latin typeface="Cambria Math" panose="02040503050406030204" pitchFamily="18" charset="0"/>
                          </a:rPr>
                          <m:t>4!6! </m:t>
                        </m:r>
                      </m:den>
                    </m:f>
                    <m:r>
                      <a:rPr lang="en-GB" sz="1600" b="0" i="1" smtClean="0">
                        <a:latin typeface="Cambria Math" panose="02040503050406030204" pitchFamily="18" charset="0"/>
                      </a:rPr>
                      <m:t>=210</m:t>
                    </m:r>
                  </m:oMath>
                </a14:m>
                <a:r>
                  <a:rPr lang="en-GB" sz="1600" dirty="0"/>
                  <a:t> possible selections. </a:t>
                </a:r>
              </a:p>
              <a:p>
                <a:r>
                  <a:rPr lang="en-GB" sz="1600" i="1" dirty="0"/>
                  <a:t>(Note: the </a:t>
                </a:r>
                <a14:m>
                  <m:oMath xmlns:m="http://schemas.openxmlformats.org/officeDocument/2006/math">
                    <m:d>
                      <m:dPr>
                        <m:ctrlPr>
                          <a:rPr lang="en-GB" sz="1600" b="0" i="1" smtClean="0">
                            <a:latin typeface="Cambria Math" panose="02040503050406030204" pitchFamily="18" charset="0"/>
                          </a:rPr>
                        </m:ctrlPr>
                      </m:dPr>
                      <m:e>
                        <m:m>
                          <m:mPr>
                            <m:plcHide m:val="on"/>
                            <m:mcs>
                              <m:mc>
                                <m:mcPr>
                                  <m:count m:val="1"/>
                                  <m:mcJc m:val="center"/>
                                </m:mcPr>
                              </m:mc>
                            </m:mcs>
                            <m:ctrlPr>
                              <a:rPr lang="en-GB" sz="1600" b="0" i="1" smtClean="0">
                                <a:latin typeface="Cambria Math" panose="02040503050406030204" pitchFamily="18" charset="0"/>
                              </a:rPr>
                            </m:ctrlPr>
                          </m:mPr>
                          <m:mr>
                            <m:e>
                              <m:r>
                                <a:rPr lang="en-GB" sz="1600" b="0" i="1" smtClean="0">
                                  <a:latin typeface="Cambria Math" panose="02040503050406030204" pitchFamily="18" charset="0"/>
                                </a:rPr>
                                <m:t>10</m:t>
                              </m:r>
                            </m:e>
                          </m:mr>
                          <m:mr>
                            <m:e>
                              <m:r>
                                <a:rPr lang="en-GB" sz="1600" b="0" i="1" smtClean="0">
                                  <a:latin typeface="Cambria Math" panose="02040503050406030204" pitchFamily="18" charset="0"/>
                                </a:rPr>
                                <m:t>4</m:t>
                              </m:r>
                            </m:e>
                          </m:mr>
                        </m:m>
                      </m:e>
                    </m:d>
                  </m:oMath>
                </a14:m>
                <a:r>
                  <a:rPr lang="en-GB" sz="1600" i="1" dirty="0"/>
                  <a:t> notation is preferable to </a:t>
                </a:r>
                <a14:m>
                  <m:oMath xmlns:m="http://schemas.openxmlformats.org/officeDocument/2006/math">
                    <m:r>
                      <a:rPr lang="en-GB" sz="1600" b="0" i="1" baseline="30000" smtClean="0">
                        <a:latin typeface="Cambria Math" panose="02040503050406030204" pitchFamily="18" charset="0"/>
                      </a:rPr>
                      <m:t>10</m:t>
                    </m:r>
                    <m:r>
                      <a:rPr lang="en-GB" sz="1600" b="0" i="1" smtClean="0">
                        <a:latin typeface="Cambria Math" panose="02040503050406030204" pitchFamily="18" charset="0"/>
                      </a:rPr>
                      <m:t>𝐶</m:t>
                    </m:r>
                    <m:r>
                      <a:rPr lang="en-GB" sz="1600" b="0" i="1" baseline="-25000" smtClean="0">
                        <a:latin typeface="Cambria Math" panose="02040503050406030204" pitchFamily="18" charset="0"/>
                      </a:rPr>
                      <m:t>4</m:t>
                    </m:r>
                  </m:oMath>
                </a14:m>
                <a:r>
                  <a:rPr lang="en-GB" sz="1600" i="1" dirty="0"/>
                  <a:t>)</a:t>
                </a:r>
              </a:p>
              <a:p>
                <a:r>
                  <a:rPr lang="en-GB" sz="1600" b="1" dirty="0"/>
                  <a:t>Use the </a:t>
                </a:r>
                <a14:m>
                  <m:oMath xmlns:m="http://schemas.openxmlformats.org/officeDocument/2006/math">
                    <m:r>
                      <a:rPr lang="en-GB" sz="1600" b="1" i="1" smtClean="0">
                        <a:latin typeface="Cambria Math" panose="02040503050406030204" pitchFamily="18" charset="0"/>
                      </a:rPr>
                      <m:t>𝒏𝑪𝒓</m:t>
                    </m:r>
                  </m:oMath>
                </a14:m>
                <a:r>
                  <a:rPr lang="en-GB" sz="1600" b="1" dirty="0"/>
                  <a:t> button on your calculator (your calculator input should display “10C4”)</a:t>
                </a:r>
                <a:endParaRPr lang="en-GB" b="1" dirty="0"/>
              </a:p>
            </p:txBody>
          </p:sp>
        </mc:Choice>
        <mc:Fallback xmlns="">
          <p:sp>
            <p:nvSpPr>
              <p:cNvPr id="9" name="TextBox 8"/>
              <p:cNvSpPr txBox="1">
                <a:spLocks noRot="1" noChangeAspect="1" noMove="1" noResize="1" noEditPoints="1" noAdjustHandles="1" noChangeArrowheads="1" noChangeShapeType="1" noTextEdit="1"/>
              </p:cNvSpPr>
              <p:nvPr/>
            </p:nvSpPr>
            <p:spPr>
              <a:xfrm>
                <a:off x="1035224" y="5318472"/>
                <a:ext cx="7321376" cy="1402820"/>
              </a:xfrm>
              <a:prstGeom prst="rect">
                <a:avLst/>
              </a:prstGeom>
              <a:blipFill>
                <a:blip r:embed="rId5"/>
                <a:stretch>
                  <a:fillRect l="-500" t="-1299" b="-4329"/>
                </a:stretch>
              </a:blipFill>
            </p:spPr>
            <p:txBody>
              <a:bodyPr/>
              <a:lstStyle/>
              <a:p>
                <a:r>
                  <a:rPr lang="en-GB">
                    <a:noFill/>
                  </a:rPr>
                  <a:t> </a:t>
                </a:r>
              </a:p>
            </p:txBody>
          </p:sp>
        </mc:Fallback>
      </mc:AlternateContent>
    </p:spTree>
    <p:extLst>
      <p:ext uri="{BB962C8B-B14F-4D97-AF65-F5344CB8AC3E}">
        <p14:creationId xmlns:p14="http://schemas.microsoft.com/office/powerpoint/2010/main" val="2822620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Examples</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6" name="TextBox 5"/>
              <p:cNvSpPr txBox="1"/>
              <p:nvPr/>
            </p:nvSpPr>
            <p:spPr>
              <a:xfrm>
                <a:off x="416744" y="828328"/>
                <a:ext cx="2770956" cy="5759462"/>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sz="2400" dirty="0"/>
                  <a:t>Calculate the value of the following. You may use the factorial button, but not the </a:t>
                </a:r>
                <a:r>
                  <a:rPr lang="en-GB" sz="2400" dirty="0" err="1"/>
                  <a:t>nCr</a:t>
                </a:r>
                <a:r>
                  <a:rPr lang="en-GB" sz="2400" dirty="0"/>
                  <a:t> button.</a:t>
                </a:r>
              </a:p>
              <a:p>
                <a:pPr marL="457200" indent="-457200">
                  <a:buAutoNum type="alphaLcParenR"/>
                </a:pPr>
                <a:r>
                  <a:rPr lang="en-GB" sz="2400" b="0" dirty="0"/>
                  <a:t> </a:t>
                </a:r>
                <a14:m>
                  <m:oMath xmlns:m="http://schemas.openxmlformats.org/officeDocument/2006/math">
                    <m:r>
                      <a:rPr lang="en-GB" sz="2400" b="0" i="1" smtClean="0">
                        <a:latin typeface="Cambria Math" panose="02040503050406030204" pitchFamily="18" charset="0"/>
                      </a:rPr>
                      <m:t>5!</m:t>
                    </m:r>
                  </m:oMath>
                </a14:m>
                <a:endParaRPr lang="en-GB" sz="2400" dirty="0"/>
              </a:p>
              <a:p>
                <a:pPr marL="457200" indent="-457200">
                  <a:buAutoNum type="alphaLcParenR"/>
                </a:pPr>
                <a:r>
                  <a:rPr lang="en-GB" sz="2400" dirty="0"/>
                  <a:t> </a:t>
                </a:r>
                <a14:m>
                  <m:oMath xmlns:m="http://schemas.openxmlformats.org/officeDocument/2006/math">
                    <m:d>
                      <m:dPr>
                        <m:ctrlPr>
                          <a:rPr lang="en-GB" sz="2400" b="0" i="1" smtClean="0">
                            <a:latin typeface="Cambria Math" panose="02040503050406030204" pitchFamily="18" charset="0"/>
                          </a:rPr>
                        </m:ctrlPr>
                      </m:dPr>
                      <m:e>
                        <m:m>
                          <m:mPr>
                            <m:plcHide m:val="on"/>
                            <m:mcs>
                              <m:mc>
                                <m:mcPr>
                                  <m:count m:val="1"/>
                                  <m:mcJc m:val="center"/>
                                </m:mcPr>
                              </m:mc>
                            </m:mcs>
                            <m:ctrlPr>
                              <a:rPr lang="en-GB" sz="2400" b="0" i="1" smtClean="0">
                                <a:latin typeface="Cambria Math" panose="02040503050406030204" pitchFamily="18" charset="0"/>
                              </a:rPr>
                            </m:ctrlPr>
                          </m:mPr>
                          <m:mr>
                            <m:e>
                              <m:r>
                                <a:rPr lang="en-GB" sz="2400" b="0" i="1" smtClean="0">
                                  <a:latin typeface="Cambria Math" panose="02040503050406030204" pitchFamily="18" charset="0"/>
                                </a:rPr>
                                <m:t>5</m:t>
                              </m:r>
                            </m:e>
                          </m:mr>
                          <m:mr>
                            <m:e>
                              <m:r>
                                <a:rPr lang="en-GB" sz="2400" b="0" i="1" smtClean="0">
                                  <a:latin typeface="Cambria Math" panose="02040503050406030204" pitchFamily="18" charset="0"/>
                                </a:rPr>
                                <m:t>3</m:t>
                              </m:r>
                            </m:e>
                          </m:mr>
                        </m:m>
                      </m:e>
                    </m:d>
                  </m:oMath>
                </a14:m>
                <a:endParaRPr lang="en-GB" sz="2400" b="0" dirty="0"/>
              </a:p>
              <a:p>
                <a:pPr marL="457200" indent="-457200">
                  <a:buAutoNum type="alphaLcParenR"/>
                </a:pPr>
                <a:r>
                  <a:rPr lang="en-GB" sz="2400" dirty="0"/>
                  <a:t> </a:t>
                </a:r>
                <a14:m>
                  <m:oMath xmlns:m="http://schemas.openxmlformats.org/officeDocument/2006/math">
                    <m:r>
                      <a:rPr lang="en-GB" sz="2400" b="0" i="1" smtClean="0">
                        <a:latin typeface="Cambria Math" panose="02040503050406030204" pitchFamily="18" charset="0"/>
                      </a:rPr>
                      <m:t>0!</m:t>
                    </m:r>
                  </m:oMath>
                </a14:m>
                <a:endParaRPr lang="en-GB" sz="2400" dirty="0"/>
              </a:p>
              <a:p>
                <a:pPr marL="457200" indent="-457200">
                  <a:buAutoNum type="alphaLcParenR"/>
                </a:pPr>
                <a:r>
                  <a:rPr lang="en-GB" sz="2400" dirty="0"/>
                  <a:t> </a:t>
                </a:r>
                <a14:m>
                  <m:oMath xmlns:m="http://schemas.openxmlformats.org/officeDocument/2006/math">
                    <m:d>
                      <m:dPr>
                        <m:ctrlPr>
                          <a:rPr lang="en-GB" sz="2400" i="1">
                            <a:latin typeface="Cambria Math" panose="02040503050406030204" pitchFamily="18" charset="0"/>
                          </a:rPr>
                        </m:ctrlPr>
                      </m:dPr>
                      <m:e>
                        <m:m>
                          <m:mPr>
                            <m:plcHide m:val="on"/>
                            <m:mcs>
                              <m:mc>
                                <m:mcPr>
                                  <m:count m:val="1"/>
                                  <m:mcJc m:val="center"/>
                                </m:mcPr>
                              </m:mc>
                            </m:mcs>
                            <m:ctrlPr>
                              <a:rPr lang="en-GB" sz="2400" i="1">
                                <a:latin typeface="Cambria Math" panose="02040503050406030204" pitchFamily="18" charset="0"/>
                              </a:rPr>
                            </m:ctrlPr>
                          </m:mPr>
                          <m:mr>
                            <m:e>
                              <m:r>
                                <a:rPr lang="en-GB" sz="2400" i="1">
                                  <a:latin typeface="Cambria Math" panose="02040503050406030204" pitchFamily="18" charset="0"/>
                                </a:rPr>
                                <m:t>20</m:t>
                              </m:r>
                            </m:e>
                          </m:mr>
                          <m:mr>
                            <m:e>
                              <m:r>
                                <a:rPr lang="en-GB" sz="2400" b="0" i="1" smtClean="0">
                                  <a:latin typeface="Cambria Math" panose="02040503050406030204" pitchFamily="18" charset="0"/>
                                </a:rPr>
                                <m:t>1</m:t>
                              </m:r>
                            </m:e>
                          </m:mr>
                        </m:m>
                      </m:e>
                    </m:d>
                  </m:oMath>
                </a14:m>
                <a:endParaRPr lang="en-GB" sz="2400" dirty="0"/>
              </a:p>
              <a:p>
                <a:pPr marL="457200" indent="-457200">
                  <a:buAutoNum type="alphaLcParenR"/>
                </a:pPr>
                <a:r>
                  <a:rPr lang="en-GB" sz="2400" dirty="0"/>
                  <a:t> </a:t>
                </a:r>
                <a14:m>
                  <m:oMath xmlns:m="http://schemas.openxmlformats.org/officeDocument/2006/math">
                    <m:d>
                      <m:dPr>
                        <m:ctrlPr>
                          <a:rPr lang="en-GB" sz="2400" b="0" i="1" smtClean="0">
                            <a:latin typeface="Cambria Math" panose="02040503050406030204" pitchFamily="18" charset="0"/>
                          </a:rPr>
                        </m:ctrlPr>
                      </m:dPr>
                      <m:e>
                        <m:m>
                          <m:mPr>
                            <m:plcHide m:val="on"/>
                            <m:mcs>
                              <m:mc>
                                <m:mcPr>
                                  <m:count m:val="1"/>
                                  <m:mcJc m:val="center"/>
                                </m:mcPr>
                              </m:mc>
                            </m:mcs>
                            <m:ctrlPr>
                              <a:rPr lang="en-GB" sz="2400" b="0" i="1" smtClean="0">
                                <a:latin typeface="Cambria Math" panose="02040503050406030204" pitchFamily="18" charset="0"/>
                              </a:rPr>
                            </m:ctrlPr>
                          </m:mPr>
                          <m:mr>
                            <m:e>
                              <m:r>
                                <a:rPr lang="en-GB" sz="2400" b="0" i="1" smtClean="0">
                                  <a:latin typeface="Cambria Math" panose="02040503050406030204" pitchFamily="18" charset="0"/>
                                </a:rPr>
                                <m:t>20</m:t>
                              </m:r>
                            </m:e>
                          </m:mr>
                          <m:mr>
                            <m:e>
                              <m:r>
                                <a:rPr lang="en-GB" sz="2400" b="0" i="1" smtClean="0">
                                  <a:latin typeface="Cambria Math" panose="02040503050406030204" pitchFamily="18" charset="0"/>
                                </a:rPr>
                                <m:t>0</m:t>
                              </m:r>
                            </m:e>
                          </m:mr>
                        </m:m>
                      </m:e>
                    </m:d>
                  </m:oMath>
                </a14:m>
                <a:endParaRPr lang="en-GB" sz="2400" dirty="0"/>
              </a:p>
              <a:p>
                <a:pPr marL="457200" indent="-457200">
                  <a:buAutoNum type="alphaLcParenR"/>
                </a:pPr>
                <a:r>
                  <a:rPr lang="en-GB" sz="2400" dirty="0"/>
                  <a:t> </a:t>
                </a:r>
                <a14:m>
                  <m:oMath xmlns:m="http://schemas.openxmlformats.org/officeDocument/2006/math">
                    <m:d>
                      <m:dPr>
                        <m:ctrlPr>
                          <a:rPr lang="en-GB" sz="2400" b="0" i="1" smtClean="0">
                            <a:latin typeface="Cambria Math" panose="02040503050406030204" pitchFamily="18" charset="0"/>
                          </a:rPr>
                        </m:ctrlPr>
                      </m:dPr>
                      <m:e>
                        <m:m>
                          <m:mPr>
                            <m:plcHide m:val="on"/>
                            <m:mcs>
                              <m:mc>
                                <m:mcPr>
                                  <m:count m:val="1"/>
                                  <m:mcJc m:val="center"/>
                                </m:mcPr>
                              </m:mc>
                            </m:mcs>
                            <m:ctrlPr>
                              <a:rPr lang="en-GB" sz="2400" b="0" i="1" smtClean="0">
                                <a:latin typeface="Cambria Math" panose="02040503050406030204" pitchFamily="18" charset="0"/>
                              </a:rPr>
                            </m:ctrlPr>
                          </m:mPr>
                          <m:mr>
                            <m:e>
                              <m:r>
                                <a:rPr lang="en-GB" sz="2400" b="0" i="1" smtClean="0">
                                  <a:latin typeface="Cambria Math" panose="02040503050406030204" pitchFamily="18" charset="0"/>
                                </a:rPr>
                                <m:t>20</m:t>
                              </m:r>
                            </m:e>
                          </m:mr>
                          <m:mr>
                            <m:e>
                              <m:r>
                                <a:rPr lang="en-GB" sz="2400" b="0" i="1" smtClean="0">
                                  <a:latin typeface="Cambria Math" panose="02040503050406030204" pitchFamily="18" charset="0"/>
                                </a:rPr>
                                <m:t>2</m:t>
                              </m:r>
                            </m:e>
                          </m:mr>
                        </m:m>
                      </m:e>
                    </m:d>
                  </m:oMath>
                </a14:m>
                <a:endParaRPr lang="en-GB" sz="2400" dirty="0"/>
              </a:p>
              <a:p>
                <a:pPr marL="457200" indent="-457200">
                  <a:buAutoNum type="alphaLcParenR"/>
                </a:pPr>
                <a:r>
                  <a:rPr lang="en-GB" sz="2400" dirty="0"/>
                  <a:t> </a:t>
                </a:r>
                <a14:m>
                  <m:oMath xmlns:m="http://schemas.openxmlformats.org/officeDocument/2006/math">
                    <m:d>
                      <m:dPr>
                        <m:ctrlPr>
                          <a:rPr lang="en-GB" sz="2400" i="1">
                            <a:latin typeface="Cambria Math" panose="02040503050406030204" pitchFamily="18" charset="0"/>
                          </a:rPr>
                        </m:ctrlPr>
                      </m:dPr>
                      <m:e>
                        <m:m>
                          <m:mPr>
                            <m:plcHide m:val="on"/>
                            <m:mcs>
                              <m:mc>
                                <m:mcPr>
                                  <m:count m:val="1"/>
                                  <m:mcJc m:val="center"/>
                                </m:mcPr>
                              </m:mc>
                            </m:mcs>
                            <m:ctrlPr>
                              <a:rPr lang="en-GB" sz="2400" i="1">
                                <a:latin typeface="Cambria Math" panose="02040503050406030204" pitchFamily="18" charset="0"/>
                              </a:rPr>
                            </m:ctrlPr>
                          </m:mPr>
                          <m:mr>
                            <m:e>
                              <m:r>
                                <a:rPr lang="en-GB" sz="2400" i="1">
                                  <a:latin typeface="Cambria Math" panose="02040503050406030204" pitchFamily="18" charset="0"/>
                                </a:rPr>
                                <m:t>20</m:t>
                              </m:r>
                            </m:e>
                          </m:mr>
                          <m:mr>
                            <m:e>
                              <m:r>
                                <a:rPr lang="en-GB" sz="2400" i="1">
                                  <a:latin typeface="Cambria Math" panose="02040503050406030204" pitchFamily="18" charset="0"/>
                                </a:rPr>
                                <m:t>18</m:t>
                              </m:r>
                            </m:e>
                          </m:mr>
                        </m:m>
                      </m:e>
                    </m:d>
                  </m:oMath>
                </a14:m>
                <a:endParaRPr lang="en-GB" sz="2400" dirty="0"/>
              </a:p>
            </p:txBody>
          </p:sp>
        </mc:Choice>
        <mc:Fallback xmlns="">
          <p:sp>
            <p:nvSpPr>
              <p:cNvPr id="6" name="TextBox 5"/>
              <p:cNvSpPr txBox="1">
                <a:spLocks noRot="1" noChangeAspect="1" noMove="1" noResize="1" noEditPoints="1" noAdjustHandles="1" noChangeArrowheads="1" noChangeShapeType="1" noTextEdit="1"/>
              </p:cNvSpPr>
              <p:nvPr/>
            </p:nvSpPr>
            <p:spPr>
              <a:xfrm>
                <a:off x="416744" y="828328"/>
                <a:ext cx="2770956" cy="5759462"/>
              </a:xfrm>
              <a:prstGeom prst="rect">
                <a:avLst/>
              </a:prstGeom>
              <a:blipFill>
                <a:blip r:embed="rId2"/>
                <a:stretch>
                  <a:fillRect l="-206" r="-2268"/>
                </a:stretch>
              </a:blipFill>
              <a:effectLst>
                <a:outerShdw blurRad="63500" sx="102000" sy="102000" algn="ctr" rotWithShape="0">
                  <a:prstClr val="black">
                    <a:alpha val="40000"/>
                  </a:prstClr>
                </a:outerShdw>
              </a:effectLst>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3563888" y="675928"/>
                <a:ext cx="5389612" cy="6518259"/>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lang="en-GB" sz="1600" b="0" i="1" smtClean="0">
                          <a:latin typeface="Cambria Math" panose="02040503050406030204" pitchFamily="18" charset="0"/>
                        </a:rPr>
                        <m:t>5!=5×4×3×2×1=120</m:t>
                      </m:r>
                    </m:oMath>
                  </m:oMathPara>
                </a14:m>
                <a:endParaRPr lang="en-GB" sz="1600" b="0" dirty="0"/>
              </a:p>
              <a:p>
                <a:endParaRPr lang="en-GB" sz="800" dirty="0"/>
              </a:p>
              <a:p>
                <a:pPr/>
                <a14:m>
                  <m:oMathPara xmlns:m="http://schemas.openxmlformats.org/officeDocument/2006/math">
                    <m:oMathParaPr>
                      <m:jc m:val="left"/>
                    </m:oMathParaPr>
                    <m:oMath xmlns:m="http://schemas.openxmlformats.org/officeDocument/2006/math">
                      <m:d>
                        <m:dPr>
                          <m:ctrlPr>
                            <a:rPr lang="en-GB" sz="1600" b="0" i="1" smtClean="0">
                              <a:latin typeface="Cambria Math" panose="02040503050406030204" pitchFamily="18" charset="0"/>
                            </a:rPr>
                          </m:ctrlPr>
                        </m:dPr>
                        <m:e>
                          <m:m>
                            <m:mPr>
                              <m:plcHide m:val="on"/>
                              <m:mcs>
                                <m:mc>
                                  <m:mcPr>
                                    <m:count m:val="1"/>
                                    <m:mcJc m:val="center"/>
                                  </m:mcPr>
                                </m:mc>
                              </m:mcs>
                              <m:ctrlPr>
                                <a:rPr lang="en-GB" sz="1600" b="0" i="1" smtClean="0">
                                  <a:latin typeface="Cambria Math" panose="02040503050406030204" pitchFamily="18" charset="0"/>
                                </a:rPr>
                              </m:ctrlPr>
                            </m:mPr>
                            <m:mr>
                              <m:e>
                                <m:r>
                                  <a:rPr lang="en-GB" sz="1600" b="0" i="1" smtClean="0">
                                    <a:latin typeface="Cambria Math" panose="02040503050406030204" pitchFamily="18" charset="0"/>
                                  </a:rPr>
                                  <m:t>5</m:t>
                                </m:r>
                              </m:e>
                            </m:mr>
                            <m:mr>
                              <m:e>
                                <m:r>
                                  <a:rPr lang="en-GB" sz="1600" b="0" i="1" smtClean="0">
                                    <a:latin typeface="Cambria Math" panose="02040503050406030204" pitchFamily="18" charset="0"/>
                                  </a:rPr>
                                  <m:t>3</m:t>
                                </m:r>
                              </m:e>
                            </m:mr>
                          </m:m>
                        </m:e>
                      </m:d>
                      <m:r>
                        <a:rPr lang="en-GB" sz="1600" b="0" i="1" smtClean="0">
                          <a:latin typeface="Cambria Math" panose="02040503050406030204" pitchFamily="18" charset="0"/>
                        </a:rPr>
                        <m:t>=</m:t>
                      </m:r>
                      <m:f>
                        <m:fPr>
                          <m:ctrlPr>
                            <a:rPr lang="en-GB" sz="1600" b="0" i="1" smtClean="0">
                              <a:latin typeface="Cambria Math" panose="02040503050406030204" pitchFamily="18" charset="0"/>
                            </a:rPr>
                          </m:ctrlPr>
                        </m:fPr>
                        <m:num>
                          <m:r>
                            <a:rPr lang="en-GB" sz="1600" b="0" i="1" smtClean="0">
                              <a:latin typeface="Cambria Math" panose="02040503050406030204" pitchFamily="18" charset="0"/>
                            </a:rPr>
                            <m:t>5!</m:t>
                          </m:r>
                        </m:num>
                        <m:den>
                          <m:r>
                            <a:rPr lang="en-GB" sz="1600" b="0" i="1" smtClean="0">
                              <a:latin typeface="Cambria Math" panose="02040503050406030204" pitchFamily="18" charset="0"/>
                            </a:rPr>
                            <m:t>3!2!</m:t>
                          </m:r>
                        </m:den>
                      </m:f>
                      <m:r>
                        <a:rPr lang="en-GB" sz="1600" b="0" i="1" smtClean="0">
                          <a:latin typeface="Cambria Math" panose="02040503050406030204" pitchFamily="18" charset="0"/>
                        </a:rPr>
                        <m:t>=</m:t>
                      </m:r>
                      <m:f>
                        <m:fPr>
                          <m:ctrlPr>
                            <a:rPr lang="en-GB" sz="1600" b="0" i="1" smtClean="0">
                              <a:latin typeface="Cambria Math" panose="02040503050406030204" pitchFamily="18" charset="0"/>
                            </a:rPr>
                          </m:ctrlPr>
                        </m:fPr>
                        <m:num>
                          <m:r>
                            <a:rPr lang="en-GB" sz="1600" b="0" i="1" smtClean="0">
                              <a:latin typeface="Cambria Math" panose="02040503050406030204" pitchFamily="18" charset="0"/>
                            </a:rPr>
                            <m:t>120</m:t>
                          </m:r>
                        </m:num>
                        <m:den>
                          <m:r>
                            <a:rPr lang="en-GB" sz="1600" b="0" i="1" smtClean="0">
                              <a:latin typeface="Cambria Math" panose="02040503050406030204" pitchFamily="18" charset="0"/>
                            </a:rPr>
                            <m:t>6×2</m:t>
                          </m:r>
                        </m:den>
                      </m:f>
                      <m:r>
                        <a:rPr lang="en-GB" sz="1600" b="0" i="1" smtClean="0">
                          <a:latin typeface="Cambria Math" panose="02040503050406030204" pitchFamily="18" charset="0"/>
                        </a:rPr>
                        <m:t>=10</m:t>
                      </m:r>
                    </m:oMath>
                  </m:oMathPara>
                </a14:m>
                <a:endParaRPr lang="en-GB" sz="1600" b="0" dirty="0"/>
              </a:p>
              <a:p>
                <a:endParaRPr lang="en-GB" sz="1100" dirty="0"/>
              </a:p>
              <a:p>
                <a14:m>
                  <m:oMath xmlns:m="http://schemas.openxmlformats.org/officeDocument/2006/math">
                    <m:r>
                      <a:rPr lang="en-GB" sz="1600" b="0" i="1" smtClean="0">
                        <a:latin typeface="Cambria Math" panose="02040503050406030204" pitchFamily="18" charset="0"/>
                      </a:rPr>
                      <m:t>0!=1</m:t>
                    </m:r>
                  </m:oMath>
                </a14:m>
                <a:r>
                  <a:rPr lang="en-GB" sz="1600" dirty="0"/>
                  <a:t>. Accept this for the moment, but all will be explained in part (e).</a:t>
                </a:r>
              </a:p>
              <a:p>
                <a:endParaRPr lang="en-GB" sz="1050" dirty="0"/>
              </a:p>
              <a:p>
                <a:r>
                  <a:rPr lang="en-GB" sz="1600" dirty="0"/>
                  <a:t>Conceptually, there is clearly 20 ways to choose 1 thing from 20. But using the formula: </a:t>
                </a:r>
                <a14:m>
                  <m:oMath xmlns:m="http://schemas.openxmlformats.org/officeDocument/2006/math">
                    <m:d>
                      <m:dPr>
                        <m:ctrlPr>
                          <a:rPr lang="en-GB" sz="1600" b="0" i="1" smtClean="0">
                            <a:latin typeface="Cambria Math" panose="02040503050406030204" pitchFamily="18" charset="0"/>
                          </a:rPr>
                        </m:ctrlPr>
                      </m:dPr>
                      <m:e>
                        <m:m>
                          <m:mPr>
                            <m:plcHide m:val="on"/>
                            <m:mcs>
                              <m:mc>
                                <m:mcPr>
                                  <m:count m:val="1"/>
                                  <m:mcJc m:val="center"/>
                                </m:mcPr>
                              </m:mc>
                            </m:mcs>
                            <m:ctrlPr>
                              <a:rPr lang="en-GB" sz="1600" b="0" i="1" smtClean="0">
                                <a:latin typeface="Cambria Math" panose="02040503050406030204" pitchFamily="18" charset="0"/>
                              </a:rPr>
                            </m:ctrlPr>
                          </m:mPr>
                          <m:mr>
                            <m:e>
                              <m:r>
                                <a:rPr lang="en-GB" sz="1600" b="0" i="1" smtClean="0">
                                  <a:latin typeface="Cambria Math" panose="02040503050406030204" pitchFamily="18" charset="0"/>
                                </a:rPr>
                                <m:t>20</m:t>
                              </m:r>
                            </m:e>
                          </m:mr>
                          <m:mr>
                            <m:e>
                              <m:r>
                                <a:rPr lang="en-GB" sz="1600" b="0" i="1" smtClean="0">
                                  <a:latin typeface="Cambria Math" panose="02040503050406030204" pitchFamily="18" charset="0"/>
                                </a:rPr>
                                <m:t>1</m:t>
                              </m:r>
                            </m:e>
                          </m:mr>
                        </m:m>
                      </m:e>
                    </m:d>
                    <m:r>
                      <a:rPr lang="en-GB" sz="1600" b="0" i="1" smtClean="0">
                        <a:latin typeface="Cambria Math" panose="02040503050406030204" pitchFamily="18" charset="0"/>
                      </a:rPr>
                      <m:t>=</m:t>
                    </m:r>
                    <m:f>
                      <m:fPr>
                        <m:ctrlPr>
                          <a:rPr lang="en-GB" sz="1600" b="0" i="1" smtClean="0">
                            <a:latin typeface="Cambria Math" panose="02040503050406030204" pitchFamily="18" charset="0"/>
                          </a:rPr>
                        </m:ctrlPr>
                      </m:fPr>
                      <m:num>
                        <m:r>
                          <a:rPr lang="en-GB" sz="1600" b="0" i="1" smtClean="0">
                            <a:latin typeface="Cambria Math" panose="02040503050406030204" pitchFamily="18" charset="0"/>
                          </a:rPr>
                          <m:t>20!</m:t>
                        </m:r>
                      </m:num>
                      <m:den>
                        <m:r>
                          <a:rPr lang="en-GB" sz="1600" b="0" i="1" smtClean="0">
                            <a:latin typeface="Cambria Math" panose="02040503050406030204" pitchFamily="18" charset="0"/>
                          </a:rPr>
                          <m:t>1!19!</m:t>
                        </m:r>
                      </m:den>
                    </m:f>
                    <m:r>
                      <a:rPr lang="en-GB" sz="1600" b="0" i="1" smtClean="0">
                        <a:latin typeface="Cambria Math" panose="02040503050406030204" pitchFamily="18" charset="0"/>
                      </a:rPr>
                      <m:t>=20</m:t>
                    </m:r>
                  </m:oMath>
                </a14:m>
                <a:endParaRPr lang="en-GB" sz="1600" dirty="0"/>
              </a:p>
              <a:p>
                <a:r>
                  <a:rPr lang="en-GB" sz="1600" b="1" dirty="0">
                    <a:latin typeface="Wingdings" panose="05000000000000000000" pitchFamily="2" charset="2"/>
                  </a:rPr>
                  <a:t>!</a:t>
                </a:r>
                <a:r>
                  <a:rPr lang="en-GB" sz="1600" b="1" dirty="0"/>
                  <a:t> </a:t>
                </a:r>
                <a14:m>
                  <m:oMath xmlns:m="http://schemas.openxmlformats.org/officeDocument/2006/math">
                    <m:d>
                      <m:dPr>
                        <m:ctrlPr>
                          <a:rPr lang="en-GB" sz="1600" b="1" i="1" smtClean="0">
                            <a:latin typeface="Cambria Math" panose="02040503050406030204" pitchFamily="18" charset="0"/>
                          </a:rPr>
                        </m:ctrlPr>
                      </m:dPr>
                      <m:e>
                        <m:m>
                          <m:mPr>
                            <m:plcHide m:val="on"/>
                            <m:mcs>
                              <m:mc>
                                <m:mcPr>
                                  <m:count m:val="1"/>
                                  <m:mcJc m:val="center"/>
                                </m:mcPr>
                              </m:mc>
                            </m:mcs>
                            <m:ctrlPr>
                              <a:rPr lang="en-GB" sz="1600" b="1" i="1" smtClean="0">
                                <a:latin typeface="Cambria Math" panose="02040503050406030204" pitchFamily="18" charset="0"/>
                              </a:rPr>
                            </m:ctrlPr>
                          </m:mPr>
                          <m:mr>
                            <m:e>
                              <m:r>
                                <a:rPr lang="en-GB" sz="1600" b="1" i="1" smtClean="0">
                                  <a:latin typeface="Cambria Math" panose="02040503050406030204" pitchFamily="18" charset="0"/>
                                </a:rPr>
                                <m:t>𝒏</m:t>
                              </m:r>
                            </m:e>
                          </m:mr>
                          <m:mr>
                            <m:e>
                              <m:r>
                                <a:rPr lang="en-GB" sz="1600" b="1" i="1" smtClean="0">
                                  <a:latin typeface="Cambria Math" panose="02040503050406030204" pitchFamily="18" charset="0"/>
                                </a:rPr>
                                <m:t>𝟏</m:t>
                              </m:r>
                            </m:e>
                          </m:mr>
                        </m:m>
                      </m:e>
                    </m:d>
                    <m:r>
                      <a:rPr lang="en-GB" sz="1600" b="1" i="1" smtClean="0">
                        <a:latin typeface="Cambria Math" panose="02040503050406030204" pitchFamily="18" charset="0"/>
                      </a:rPr>
                      <m:t>=</m:t>
                    </m:r>
                    <m:r>
                      <a:rPr lang="en-GB" sz="1600" b="1" i="1" smtClean="0">
                        <a:latin typeface="Cambria Math" panose="02040503050406030204" pitchFamily="18" charset="0"/>
                      </a:rPr>
                      <m:t>𝒏</m:t>
                    </m:r>
                  </m:oMath>
                </a14:m>
                <a:r>
                  <a:rPr lang="en-GB" sz="1600" b="1" dirty="0"/>
                  <a:t> for all </a:t>
                </a:r>
                <a14:m>
                  <m:oMath xmlns:m="http://schemas.openxmlformats.org/officeDocument/2006/math">
                    <m:r>
                      <a:rPr lang="en-GB" sz="1600" b="1" i="1" smtClean="0">
                        <a:latin typeface="Cambria Math" panose="02040503050406030204" pitchFamily="18" charset="0"/>
                      </a:rPr>
                      <m:t>𝒏</m:t>
                    </m:r>
                  </m:oMath>
                </a14:m>
                <a:r>
                  <a:rPr lang="en-GB" sz="1600" b="1" dirty="0"/>
                  <a:t>.</a:t>
                </a:r>
              </a:p>
              <a:p>
                <a:endParaRPr lang="en-GB" sz="1000" dirty="0"/>
              </a:p>
              <a:p>
                <a:r>
                  <a:rPr lang="en-GB" sz="1600" dirty="0"/>
                  <a:t>We’d expect there to be 1 way to choose no things (since ‘no selection’ is itself a possibility we should count).</a:t>
                </a:r>
              </a:p>
              <a:p>
                <a:r>
                  <a:rPr lang="en-GB" sz="1600" dirty="0"/>
                  <a:t>Using the formula:</a:t>
                </a:r>
                <a14:m>
                  <m:oMath xmlns:m="http://schemas.openxmlformats.org/officeDocument/2006/math">
                    <m:d>
                      <m:dPr>
                        <m:ctrlPr>
                          <a:rPr lang="en-GB" sz="1600" b="0" i="1" smtClean="0">
                            <a:latin typeface="Cambria Math" panose="02040503050406030204" pitchFamily="18" charset="0"/>
                          </a:rPr>
                        </m:ctrlPr>
                      </m:dPr>
                      <m:e>
                        <m:m>
                          <m:mPr>
                            <m:plcHide m:val="on"/>
                            <m:mcs>
                              <m:mc>
                                <m:mcPr>
                                  <m:count m:val="1"/>
                                  <m:mcJc m:val="center"/>
                                </m:mcPr>
                              </m:mc>
                            </m:mcs>
                            <m:ctrlPr>
                              <a:rPr lang="en-GB" sz="1600" b="0" i="1" smtClean="0">
                                <a:latin typeface="Cambria Math" panose="02040503050406030204" pitchFamily="18" charset="0"/>
                              </a:rPr>
                            </m:ctrlPr>
                          </m:mPr>
                          <m:mr>
                            <m:e>
                              <m:r>
                                <a:rPr lang="en-GB" sz="1600" b="0" i="1" smtClean="0">
                                  <a:latin typeface="Cambria Math" panose="02040503050406030204" pitchFamily="18" charset="0"/>
                                </a:rPr>
                                <m:t>20</m:t>
                              </m:r>
                            </m:e>
                          </m:mr>
                          <m:mr>
                            <m:e>
                              <m:r>
                                <a:rPr lang="en-GB" sz="1600" b="0" i="1" smtClean="0">
                                  <a:latin typeface="Cambria Math" panose="02040503050406030204" pitchFamily="18" charset="0"/>
                                </a:rPr>
                                <m:t>0</m:t>
                              </m:r>
                            </m:e>
                          </m:mr>
                        </m:m>
                      </m:e>
                    </m:d>
                    <m:r>
                      <a:rPr lang="en-GB" sz="1600" b="0" i="1" smtClean="0">
                        <a:latin typeface="Cambria Math" panose="02040503050406030204" pitchFamily="18" charset="0"/>
                      </a:rPr>
                      <m:t>=</m:t>
                    </m:r>
                    <m:f>
                      <m:fPr>
                        <m:ctrlPr>
                          <a:rPr lang="en-GB" sz="1600" b="0" i="1" smtClean="0">
                            <a:latin typeface="Cambria Math" panose="02040503050406030204" pitchFamily="18" charset="0"/>
                          </a:rPr>
                        </m:ctrlPr>
                      </m:fPr>
                      <m:num>
                        <m:r>
                          <a:rPr lang="en-GB" sz="1600" b="0" i="1" smtClean="0">
                            <a:latin typeface="Cambria Math" panose="02040503050406030204" pitchFamily="18" charset="0"/>
                          </a:rPr>
                          <m:t>20!</m:t>
                        </m:r>
                      </m:num>
                      <m:den>
                        <m:r>
                          <a:rPr lang="en-GB" sz="1600" b="0" i="1" smtClean="0">
                            <a:latin typeface="Cambria Math" panose="02040503050406030204" pitchFamily="18" charset="0"/>
                          </a:rPr>
                          <m:t>0!20!</m:t>
                        </m:r>
                      </m:den>
                    </m:f>
                    <m:r>
                      <a:rPr lang="en-GB" sz="1600" b="0" i="1" smtClean="0">
                        <a:latin typeface="Cambria Math" panose="02040503050406030204" pitchFamily="18" charset="0"/>
                      </a:rPr>
                      <m:t>=1</m:t>
                    </m:r>
                  </m:oMath>
                </a14:m>
                <a:endParaRPr lang="en-GB" sz="1600" dirty="0"/>
              </a:p>
              <a:p>
                <a:r>
                  <a:rPr lang="en-GB" sz="1600" dirty="0"/>
                  <a:t>This provides justification for letting </a:t>
                </a:r>
                <a14:m>
                  <m:oMath xmlns:m="http://schemas.openxmlformats.org/officeDocument/2006/math">
                    <m:r>
                      <a:rPr lang="en-GB" sz="1600" b="0" i="1" smtClean="0">
                        <a:latin typeface="Cambria Math" panose="02040503050406030204" pitchFamily="18" charset="0"/>
                      </a:rPr>
                      <m:t>0!=1</m:t>
                    </m:r>
                  </m:oMath>
                </a14:m>
                <a:r>
                  <a:rPr lang="en-GB" sz="1600" dirty="0"/>
                  <a:t>.   </a:t>
                </a:r>
                <a:r>
                  <a:rPr lang="en-GB" sz="1600" b="1" dirty="0">
                    <a:latin typeface="Wingdings" panose="05000000000000000000" pitchFamily="2" charset="2"/>
                  </a:rPr>
                  <a:t>!</a:t>
                </a:r>
                <a:r>
                  <a:rPr lang="en-GB" sz="1600" b="1" dirty="0"/>
                  <a:t>  </a:t>
                </a:r>
                <a14:m>
                  <m:oMath xmlns:m="http://schemas.openxmlformats.org/officeDocument/2006/math">
                    <m:d>
                      <m:dPr>
                        <m:ctrlPr>
                          <a:rPr lang="en-GB" sz="1600" b="1" i="1" smtClean="0">
                            <a:latin typeface="Cambria Math" panose="02040503050406030204" pitchFamily="18" charset="0"/>
                          </a:rPr>
                        </m:ctrlPr>
                      </m:dPr>
                      <m:e>
                        <m:m>
                          <m:mPr>
                            <m:plcHide m:val="on"/>
                            <m:mcs>
                              <m:mc>
                                <m:mcPr>
                                  <m:count m:val="1"/>
                                  <m:mcJc m:val="center"/>
                                </m:mcPr>
                              </m:mc>
                            </m:mcs>
                            <m:ctrlPr>
                              <a:rPr lang="en-GB" sz="1600" b="1" i="1" smtClean="0">
                                <a:latin typeface="Cambria Math" panose="02040503050406030204" pitchFamily="18" charset="0"/>
                              </a:rPr>
                            </m:ctrlPr>
                          </m:mPr>
                          <m:mr>
                            <m:e>
                              <m:r>
                                <a:rPr lang="en-GB" sz="1600" b="1" i="1" smtClean="0">
                                  <a:latin typeface="Cambria Math" panose="02040503050406030204" pitchFamily="18" charset="0"/>
                                </a:rPr>
                                <m:t>𝒏</m:t>
                              </m:r>
                            </m:e>
                          </m:mr>
                          <m:mr>
                            <m:e>
                              <m:r>
                                <a:rPr lang="en-GB" sz="1600" b="1" i="1" smtClean="0">
                                  <a:latin typeface="Cambria Math" panose="02040503050406030204" pitchFamily="18" charset="0"/>
                                </a:rPr>
                                <m:t>𝟎</m:t>
                              </m:r>
                              <m:r>
                                <a:rPr lang="en-GB" sz="1600" b="1" i="1" smtClean="0">
                                  <a:latin typeface="Cambria Math" panose="02040503050406030204" pitchFamily="18" charset="0"/>
                                </a:rPr>
                                <m:t> </m:t>
                              </m:r>
                            </m:e>
                          </m:mr>
                        </m:m>
                      </m:e>
                    </m:d>
                    <m:r>
                      <a:rPr lang="en-GB" sz="1600" b="1" i="1" smtClean="0">
                        <a:latin typeface="Cambria Math" panose="02040503050406030204" pitchFamily="18" charset="0"/>
                      </a:rPr>
                      <m:t>=</m:t>
                    </m:r>
                    <m:r>
                      <a:rPr lang="en-GB" sz="1600" b="1" i="1" smtClean="0">
                        <a:latin typeface="Cambria Math" panose="02040503050406030204" pitchFamily="18" charset="0"/>
                      </a:rPr>
                      <m:t>𝟏</m:t>
                    </m:r>
                  </m:oMath>
                </a14:m>
                <a:endParaRPr lang="en-GB" sz="1600" b="1" dirty="0"/>
              </a:p>
              <a:p>
                <a:endParaRPr lang="en-GB" sz="400" dirty="0"/>
              </a:p>
              <a:p>
                <a:pPr/>
                <a14:m>
                  <m:oMathPara xmlns:m="http://schemas.openxmlformats.org/officeDocument/2006/math">
                    <m:oMathParaPr>
                      <m:jc m:val="centerGroup"/>
                    </m:oMathParaPr>
                    <m:oMath xmlns:m="http://schemas.openxmlformats.org/officeDocument/2006/math">
                      <m:d>
                        <m:dPr>
                          <m:ctrlPr>
                            <a:rPr lang="en-GB" sz="1600" b="0" i="1" smtClean="0">
                              <a:latin typeface="Cambria Math" panose="02040503050406030204" pitchFamily="18" charset="0"/>
                            </a:rPr>
                          </m:ctrlPr>
                        </m:dPr>
                        <m:e>
                          <m:m>
                            <m:mPr>
                              <m:plcHide m:val="on"/>
                              <m:mcs>
                                <m:mc>
                                  <m:mcPr>
                                    <m:count m:val="1"/>
                                    <m:mcJc m:val="center"/>
                                  </m:mcPr>
                                </m:mc>
                              </m:mcs>
                              <m:ctrlPr>
                                <a:rPr lang="en-GB" sz="1600" b="0" i="1" smtClean="0">
                                  <a:latin typeface="Cambria Math" panose="02040503050406030204" pitchFamily="18" charset="0"/>
                                </a:rPr>
                              </m:ctrlPr>
                            </m:mPr>
                            <m:mr>
                              <m:e>
                                <m:r>
                                  <a:rPr lang="en-GB" sz="1600" b="0" i="1" smtClean="0">
                                    <a:latin typeface="Cambria Math" panose="02040503050406030204" pitchFamily="18" charset="0"/>
                                  </a:rPr>
                                  <m:t>20</m:t>
                                </m:r>
                              </m:e>
                            </m:mr>
                            <m:mr>
                              <m:e>
                                <m:r>
                                  <a:rPr lang="en-GB" sz="1600" b="0" i="1" smtClean="0">
                                    <a:latin typeface="Cambria Math" panose="02040503050406030204" pitchFamily="18" charset="0"/>
                                  </a:rPr>
                                  <m:t>2</m:t>
                                </m:r>
                              </m:e>
                            </m:mr>
                          </m:m>
                        </m:e>
                      </m:d>
                      <m:r>
                        <a:rPr lang="en-GB" sz="1600" b="0" i="1" smtClean="0">
                          <a:latin typeface="Cambria Math" panose="02040503050406030204" pitchFamily="18" charset="0"/>
                        </a:rPr>
                        <m:t>=</m:t>
                      </m:r>
                      <m:f>
                        <m:fPr>
                          <m:ctrlPr>
                            <a:rPr lang="en-GB" sz="1600" b="0" i="1" smtClean="0">
                              <a:latin typeface="Cambria Math" panose="02040503050406030204" pitchFamily="18" charset="0"/>
                            </a:rPr>
                          </m:ctrlPr>
                        </m:fPr>
                        <m:num>
                          <m:r>
                            <a:rPr lang="en-GB" sz="1600" b="0" i="1" smtClean="0">
                              <a:latin typeface="Cambria Math" panose="02040503050406030204" pitchFamily="18" charset="0"/>
                            </a:rPr>
                            <m:t>20!</m:t>
                          </m:r>
                        </m:num>
                        <m:den>
                          <m:r>
                            <a:rPr lang="en-GB" sz="1600" b="0" i="1" smtClean="0">
                              <a:latin typeface="Cambria Math" panose="02040503050406030204" pitchFamily="18" charset="0"/>
                            </a:rPr>
                            <m:t>2!18!</m:t>
                          </m:r>
                        </m:den>
                      </m:f>
                      <m:r>
                        <a:rPr lang="en-GB" sz="1600" b="0" i="1" smtClean="0">
                          <a:latin typeface="Cambria Math" panose="02040503050406030204" pitchFamily="18" charset="0"/>
                        </a:rPr>
                        <m:t>=</m:t>
                      </m:r>
                      <m:f>
                        <m:fPr>
                          <m:ctrlPr>
                            <a:rPr lang="en-GB" sz="1600" b="0" i="1" smtClean="0">
                              <a:latin typeface="Cambria Math" panose="02040503050406030204" pitchFamily="18" charset="0"/>
                            </a:rPr>
                          </m:ctrlPr>
                        </m:fPr>
                        <m:num>
                          <m:r>
                            <a:rPr lang="en-GB" sz="1600" b="0" i="1" smtClean="0">
                              <a:latin typeface="Cambria Math" panose="02040503050406030204" pitchFamily="18" charset="0"/>
                            </a:rPr>
                            <m:t>20×19×18×…×1</m:t>
                          </m:r>
                        </m:num>
                        <m:den>
                          <m:r>
                            <a:rPr lang="en-GB" sz="1600" b="0" i="1" smtClean="0">
                              <a:latin typeface="Cambria Math" panose="02040503050406030204" pitchFamily="18" charset="0"/>
                            </a:rPr>
                            <m:t>2!×18×17×…×1</m:t>
                          </m:r>
                        </m:den>
                      </m:f>
                      <m:r>
                        <a:rPr lang="en-GB" sz="1600" b="0" i="1" smtClean="0">
                          <a:latin typeface="Cambria Math" panose="02040503050406030204" pitchFamily="18" charset="0"/>
                        </a:rPr>
                        <m:t>=</m:t>
                      </m:r>
                      <m:f>
                        <m:fPr>
                          <m:ctrlPr>
                            <a:rPr lang="en-GB" sz="1600" b="0" i="1" smtClean="0">
                              <a:latin typeface="Cambria Math" panose="02040503050406030204" pitchFamily="18" charset="0"/>
                            </a:rPr>
                          </m:ctrlPr>
                        </m:fPr>
                        <m:num>
                          <m:r>
                            <a:rPr lang="en-GB" sz="1600" b="0" i="1" smtClean="0">
                              <a:latin typeface="Cambria Math" panose="02040503050406030204" pitchFamily="18" charset="0"/>
                            </a:rPr>
                            <m:t>20×19</m:t>
                          </m:r>
                        </m:num>
                        <m:den>
                          <m:r>
                            <a:rPr lang="en-GB" sz="1600" b="0" i="1" smtClean="0">
                              <a:latin typeface="Cambria Math" panose="02040503050406030204" pitchFamily="18" charset="0"/>
                            </a:rPr>
                            <m:t>2!</m:t>
                          </m:r>
                        </m:den>
                      </m:f>
                      <m:r>
                        <a:rPr lang="en-GB" sz="1600" b="0" i="1" smtClean="0">
                          <a:latin typeface="Cambria Math" panose="02040503050406030204" pitchFamily="18" charset="0"/>
                        </a:rPr>
                        <m:t>=190</m:t>
                      </m:r>
                    </m:oMath>
                  </m:oMathPara>
                </a14:m>
                <a:endParaRPr lang="en-GB" sz="1600" dirty="0"/>
              </a:p>
              <a:p>
                <a:pPr marL="285750" indent="-285750">
                  <a:buFont typeface="Wingdings" panose="05000000000000000000" pitchFamily="2" charset="2"/>
                  <a:buChar char="!"/>
                </a:pPr>
                <a14:m>
                  <m:oMath xmlns:m="http://schemas.openxmlformats.org/officeDocument/2006/math">
                    <m:d>
                      <m:dPr>
                        <m:ctrlPr>
                          <a:rPr lang="en-GB" sz="1600" b="1" i="1" smtClean="0">
                            <a:latin typeface="Cambria Math" panose="02040503050406030204" pitchFamily="18" charset="0"/>
                          </a:rPr>
                        </m:ctrlPr>
                      </m:dPr>
                      <m:e>
                        <m:m>
                          <m:mPr>
                            <m:plcHide m:val="on"/>
                            <m:mcs>
                              <m:mc>
                                <m:mcPr>
                                  <m:count m:val="1"/>
                                  <m:mcJc m:val="center"/>
                                </m:mcPr>
                              </m:mc>
                            </m:mcs>
                            <m:ctrlPr>
                              <a:rPr lang="en-GB" sz="1600" b="1" i="1" smtClean="0">
                                <a:latin typeface="Cambria Math" panose="02040503050406030204" pitchFamily="18" charset="0"/>
                              </a:rPr>
                            </m:ctrlPr>
                          </m:mPr>
                          <m:mr>
                            <m:e>
                              <m:r>
                                <a:rPr lang="en-GB" sz="1600" b="1" i="1" smtClean="0">
                                  <a:latin typeface="Cambria Math" panose="02040503050406030204" pitchFamily="18" charset="0"/>
                                </a:rPr>
                                <m:t>𝒏</m:t>
                              </m:r>
                            </m:e>
                          </m:mr>
                          <m:mr>
                            <m:e>
                              <m:r>
                                <a:rPr lang="en-GB" sz="1600" b="1" i="1" smtClean="0">
                                  <a:latin typeface="Cambria Math" panose="02040503050406030204" pitchFamily="18" charset="0"/>
                                </a:rPr>
                                <m:t>𝟐</m:t>
                              </m:r>
                            </m:e>
                          </m:mr>
                        </m:m>
                      </m:e>
                    </m:d>
                    <m:r>
                      <a:rPr lang="en-GB" sz="1600" b="1" i="1" smtClean="0">
                        <a:latin typeface="Cambria Math" panose="02040503050406030204" pitchFamily="18" charset="0"/>
                      </a:rPr>
                      <m:t>=</m:t>
                    </m:r>
                    <m:f>
                      <m:fPr>
                        <m:ctrlPr>
                          <a:rPr lang="en-GB" sz="1600" b="1" i="1" smtClean="0">
                            <a:latin typeface="Cambria Math" panose="02040503050406030204" pitchFamily="18" charset="0"/>
                          </a:rPr>
                        </m:ctrlPr>
                      </m:fPr>
                      <m:num>
                        <m:r>
                          <a:rPr lang="en-GB" sz="1600" b="1" i="1" smtClean="0">
                            <a:latin typeface="Cambria Math" panose="02040503050406030204" pitchFamily="18" charset="0"/>
                          </a:rPr>
                          <m:t>𝒏</m:t>
                        </m:r>
                        <m:d>
                          <m:dPr>
                            <m:ctrlPr>
                              <a:rPr lang="en-GB" sz="1600" b="1" i="1" smtClean="0">
                                <a:latin typeface="Cambria Math" panose="02040503050406030204" pitchFamily="18" charset="0"/>
                              </a:rPr>
                            </m:ctrlPr>
                          </m:dPr>
                          <m:e>
                            <m:r>
                              <a:rPr lang="en-GB" sz="1600" b="1" i="1" smtClean="0">
                                <a:latin typeface="Cambria Math" panose="02040503050406030204" pitchFamily="18" charset="0"/>
                              </a:rPr>
                              <m:t>𝒏</m:t>
                            </m:r>
                            <m:r>
                              <a:rPr lang="en-GB" sz="1600" b="1" i="1" smtClean="0">
                                <a:latin typeface="Cambria Math" panose="02040503050406030204" pitchFamily="18" charset="0"/>
                              </a:rPr>
                              <m:t>−</m:t>
                            </m:r>
                            <m:r>
                              <a:rPr lang="en-GB" sz="1600" b="1" i="1" smtClean="0">
                                <a:latin typeface="Cambria Math" panose="02040503050406030204" pitchFamily="18" charset="0"/>
                              </a:rPr>
                              <m:t>𝟏</m:t>
                            </m:r>
                          </m:e>
                        </m:d>
                      </m:num>
                      <m:den>
                        <m:r>
                          <a:rPr lang="en-GB" sz="1600" b="1" i="1" smtClean="0">
                            <a:latin typeface="Cambria Math" panose="02040503050406030204" pitchFamily="18" charset="0"/>
                          </a:rPr>
                          <m:t>𝟐</m:t>
                        </m:r>
                      </m:den>
                    </m:f>
                  </m:oMath>
                </a14:m>
                <a:r>
                  <a:rPr lang="en-GB" sz="1600" b="1" dirty="0"/>
                  <a:t> for all </a:t>
                </a:r>
                <a14:m>
                  <m:oMath xmlns:m="http://schemas.openxmlformats.org/officeDocument/2006/math">
                    <m:r>
                      <a:rPr lang="en-GB" sz="1600" b="1" i="1" smtClean="0">
                        <a:latin typeface="Cambria Math" panose="02040503050406030204" pitchFamily="18" charset="0"/>
                      </a:rPr>
                      <m:t>𝒏</m:t>
                    </m:r>
                  </m:oMath>
                </a14:m>
                <a:r>
                  <a:rPr lang="en-GB" sz="1600" b="1" dirty="0"/>
                  <a:t>.</a:t>
                </a:r>
              </a:p>
              <a:p>
                <a:endParaRPr lang="en-GB" sz="800" dirty="0"/>
              </a:p>
              <a:p>
                <a14:m>
                  <m:oMath xmlns:m="http://schemas.openxmlformats.org/officeDocument/2006/math">
                    <m:d>
                      <m:dPr>
                        <m:ctrlPr>
                          <a:rPr lang="en-GB" sz="1600" i="1">
                            <a:latin typeface="Cambria Math" panose="02040503050406030204" pitchFamily="18" charset="0"/>
                          </a:rPr>
                        </m:ctrlPr>
                      </m:dPr>
                      <m:e>
                        <m:m>
                          <m:mPr>
                            <m:plcHide m:val="on"/>
                            <m:mcs>
                              <m:mc>
                                <m:mcPr>
                                  <m:count m:val="1"/>
                                  <m:mcJc m:val="center"/>
                                </m:mcPr>
                              </m:mc>
                            </m:mcs>
                            <m:ctrlPr>
                              <a:rPr lang="en-GB" sz="1600" i="1">
                                <a:latin typeface="Cambria Math" panose="02040503050406030204" pitchFamily="18" charset="0"/>
                              </a:rPr>
                            </m:ctrlPr>
                          </m:mPr>
                          <m:mr>
                            <m:e>
                              <m:r>
                                <a:rPr lang="en-GB" sz="1600" i="1">
                                  <a:latin typeface="Cambria Math" panose="02040503050406030204" pitchFamily="18" charset="0"/>
                                </a:rPr>
                                <m:t>20</m:t>
                              </m:r>
                            </m:e>
                          </m:mr>
                          <m:mr>
                            <m:e>
                              <m:r>
                                <a:rPr lang="en-GB" sz="1600" b="0" i="1" smtClean="0">
                                  <a:latin typeface="Cambria Math" panose="02040503050406030204" pitchFamily="18" charset="0"/>
                                </a:rPr>
                                <m:t>18</m:t>
                              </m:r>
                            </m:e>
                          </m:mr>
                        </m:m>
                      </m:e>
                    </m:d>
                    <m:r>
                      <a:rPr lang="en-GB" sz="1600" i="1">
                        <a:latin typeface="Cambria Math" panose="02040503050406030204" pitchFamily="18" charset="0"/>
                      </a:rPr>
                      <m:t>=</m:t>
                    </m:r>
                    <m:f>
                      <m:fPr>
                        <m:ctrlPr>
                          <a:rPr lang="en-GB" sz="1600" i="1">
                            <a:latin typeface="Cambria Math" panose="02040503050406030204" pitchFamily="18" charset="0"/>
                          </a:rPr>
                        </m:ctrlPr>
                      </m:fPr>
                      <m:num>
                        <m:r>
                          <a:rPr lang="en-GB" sz="1600" i="1">
                            <a:latin typeface="Cambria Math" panose="02040503050406030204" pitchFamily="18" charset="0"/>
                          </a:rPr>
                          <m:t>20!</m:t>
                        </m:r>
                      </m:num>
                      <m:den>
                        <m:r>
                          <a:rPr lang="en-GB" sz="1600" b="0" i="1" smtClean="0">
                            <a:latin typeface="Cambria Math" panose="02040503050406030204" pitchFamily="18" charset="0"/>
                          </a:rPr>
                          <m:t>18</m:t>
                        </m:r>
                        <m:r>
                          <a:rPr lang="en-GB" sz="1600" i="1">
                            <a:latin typeface="Cambria Math" panose="02040503050406030204" pitchFamily="18" charset="0"/>
                          </a:rPr>
                          <m:t>!</m:t>
                        </m:r>
                        <m:r>
                          <a:rPr lang="en-GB" sz="1600" b="0" i="1" smtClean="0">
                            <a:latin typeface="Cambria Math" panose="02040503050406030204" pitchFamily="18" charset="0"/>
                          </a:rPr>
                          <m:t>2</m:t>
                        </m:r>
                        <m:r>
                          <a:rPr lang="en-GB" sz="1600" i="1">
                            <a:latin typeface="Cambria Math" panose="02040503050406030204" pitchFamily="18" charset="0"/>
                          </a:rPr>
                          <m:t>!</m:t>
                        </m:r>
                      </m:den>
                    </m:f>
                  </m:oMath>
                </a14:m>
                <a:r>
                  <a:rPr lang="en-GB" sz="1600" dirty="0"/>
                  <a:t>. This is the same as above. In general, where the bottom number is above half of the top, we can subtract it from the top, i.e. </a:t>
                </a:r>
                <a14:m>
                  <m:oMath xmlns:m="http://schemas.openxmlformats.org/officeDocument/2006/math">
                    <m:d>
                      <m:dPr>
                        <m:ctrlPr>
                          <a:rPr lang="en-GB" sz="1600" i="1">
                            <a:latin typeface="Cambria Math" panose="02040503050406030204" pitchFamily="18" charset="0"/>
                          </a:rPr>
                        </m:ctrlPr>
                      </m:dPr>
                      <m:e>
                        <m:m>
                          <m:mPr>
                            <m:plcHide m:val="on"/>
                            <m:mcs>
                              <m:mc>
                                <m:mcPr>
                                  <m:count m:val="1"/>
                                  <m:mcJc m:val="center"/>
                                </m:mcPr>
                              </m:mc>
                            </m:mcs>
                            <m:ctrlPr>
                              <a:rPr lang="en-GB" sz="1600" i="1">
                                <a:latin typeface="Cambria Math" panose="02040503050406030204" pitchFamily="18" charset="0"/>
                              </a:rPr>
                            </m:ctrlPr>
                          </m:mPr>
                          <m:mr>
                            <m:e>
                              <m:r>
                                <a:rPr lang="en-GB" sz="1600" i="1">
                                  <a:latin typeface="Cambria Math" panose="02040503050406030204" pitchFamily="18" charset="0"/>
                                </a:rPr>
                                <m:t>20</m:t>
                              </m:r>
                            </m:e>
                          </m:mr>
                          <m:mr>
                            <m:e>
                              <m:r>
                                <a:rPr lang="en-GB" sz="1600" i="1">
                                  <a:latin typeface="Cambria Math" panose="02040503050406030204" pitchFamily="18" charset="0"/>
                                </a:rPr>
                                <m:t>18</m:t>
                              </m:r>
                            </m:e>
                          </m:mr>
                        </m:m>
                      </m:e>
                    </m:d>
                    <m:r>
                      <a:rPr lang="en-GB" sz="1600" b="0" i="1" smtClean="0">
                        <a:latin typeface="Cambria Math" panose="02040503050406030204" pitchFamily="18" charset="0"/>
                      </a:rPr>
                      <m:t>=</m:t>
                    </m:r>
                    <m:d>
                      <m:dPr>
                        <m:ctrlPr>
                          <a:rPr lang="en-GB" sz="1600" i="1">
                            <a:latin typeface="Cambria Math" panose="02040503050406030204" pitchFamily="18" charset="0"/>
                          </a:rPr>
                        </m:ctrlPr>
                      </m:dPr>
                      <m:e>
                        <m:m>
                          <m:mPr>
                            <m:plcHide m:val="on"/>
                            <m:mcs>
                              <m:mc>
                                <m:mcPr>
                                  <m:count m:val="1"/>
                                  <m:mcJc m:val="center"/>
                                </m:mcPr>
                              </m:mc>
                            </m:mcs>
                            <m:ctrlPr>
                              <a:rPr lang="en-GB" sz="1600" i="1">
                                <a:latin typeface="Cambria Math" panose="02040503050406030204" pitchFamily="18" charset="0"/>
                              </a:rPr>
                            </m:ctrlPr>
                          </m:mPr>
                          <m:mr>
                            <m:e>
                              <m:r>
                                <a:rPr lang="en-GB" sz="1600" i="1">
                                  <a:latin typeface="Cambria Math" panose="02040503050406030204" pitchFamily="18" charset="0"/>
                                </a:rPr>
                                <m:t>20</m:t>
                              </m:r>
                            </m:e>
                          </m:mr>
                          <m:mr>
                            <m:e>
                              <m:r>
                                <a:rPr lang="en-GB" sz="1600" b="0" i="1" smtClean="0">
                                  <a:latin typeface="Cambria Math" panose="02040503050406030204" pitchFamily="18" charset="0"/>
                                </a:rPr>
                                <m:t>2</m:t>
                              </m:r>
                            </m:e>
                          </m:mr>
                        </m:m>
                      </m:e>
                    </m:d>
                  </m:oMath>
                </a14:m>
                <a:r>
                  <a:rPr lang="en-GB" sz="1600" dirty="0"/>
                  <a:t>.</a:t>
                </a:r>
              </a:p>
            </p:txBody>
          </p:sp>
        </mc:Choice>
        <mc:Fallback xmlns="">
          <p:sp>
            <p:nvSpPr>
              <p:cNvPr id="7" name="TextBox 6"/>
              <p:cNvSpPr txBox="1">
                <a:spLocks noRot="1" noChangeAspect="1" noMove="1" noResize="1" noEditPoints="1" noAdjustHandles="1" noChangeArrowheads="1" noChangeShapeType="1" noTextEdit="1"/>
              </p:cNvSpPr>
              <p:nvPr/>
            </p:nvSpPr>
            <p:spPr>
              <a:xfrm>
                <a:off x="3563888" y="675928"/>
                <a:ext cx="5389612" cy="6518259"/>
              </a:xfrm>
              <a:prstGeom prst="rect">
                <a:avLst/>
              </a:prstGeom>
              <a:blipFill>
                <a:blip r:embed="rId3"/>
                <a:stretch>
                  <a:fillRect l="-679" r="-339"/>
                </a:stretch>
              </a:blipFill>
            </p:spPr>
            <p:txBody>
              <a:bodyPr/>
              <a:lstStyle/>
              <a:p>
                <a:r>
                  <a:rPr lang="en-GB">
                    <a:noFill/>
                  </a:rPr>
                  <a:t> </a:t>
                </a:r>
              </a:p>
            </p:txBody>
          </p:sp>
        </mc:Fallback>
      </mc:AlternateContent>
      <p:sp>
        <p:nvSpPr>
          <p:cNvPr id="8" name="Rectangle 7"/>
          <p:cNvSpPr/>
          <p:nvPr/>
        </p:nvSpPr>
        <p:spPr>
          <a:xfrm>
            <a:off x="3342992" y="738347"/>
            <a:ext cx="216024" cy="215913"/>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a</a:t>
            </a:r>
          </a:p>
        </p:txBody>
      </p:sp>
      <p:sp>
        <p:nvSpPr>
          <p:cNvPr id="9" name="Rectangle 8"/>
          <p:cNvSpPr/>
          <p:nvPr/>
        </p:nvSpPr>
        <p:spPr>
          <a:xfrm>
            <a:off x="3342992" y="1119735"/>
            <a:ext cx="216024" cy="215913"/>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b</a:t>
            </a:r>
          </a:p>
        </p:txBody>
      </p:sp>
      <p:sp>
        <p:nvSpPr>
          <p:cNvPr id="10" name="Rectangle 9"/>
          <p:cNvSpPr/>
          <p:nvPr/>
        </p:nvSpPr>
        <p:spPr>
          <a:xfrm>
            <a:off x="3342992" y="1732206"/>
            <a:ext cx="216024" cy="215913"/>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c</a:t>
            </a:r>
          </a:p>
        </p:txBody>
      </p:sp>
      <p:sp>
        <p:nvSpPr>
          <p:cNvPr id="11" name="Rectangle 10"/>
          <p:cNvSpPr/>
          <p:nvPr/>
        </p:nvSpPr>
        <p:spPr>
          <a:xfrm>
            <a:off x="3342992" y="2420888"/>
            <a:ext cx="216024" cy="215913"/>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d</a:t>
            </a:r>
          </a:p>
        </p:txBody>
      </p:sp>
      <p:sp>
        <p:nvSpPr>
          <p:cNvPr id="12" name="Rectangle 11"/>
          <p:cNvSpPr/>
          <p:nvPr/>
        </p:nvSpPr>
        <p:spPr>
          <a:xfrm>
            <a:off x="3342992" y="3531790"/>
            <a:ext cx="216024" cy="215913"/>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e</a:t>
            </a:r>
          </a:p>
        </p:txBody>
      </p:sp>
      <p:sp>
        <p:nvSpPr>
          <p:cNvPr id="13" name="Rectangle 12"/>
          <p:cNvSpPr/>
          <p:nvPr/>
        </p:nvSpPr>
        <p:spPr>
          <a:xfrm>
            <a:off x="3332708" y="4855652"/>
            <a:ext cx="216024" cy="215913"/>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f</a:t>
            </a:r>
          </a:p>
        </p:txBody>
      </p:sp>
      <p:sp>
        <p:nvSpPr>
          <p:cNvPr id="14" name="Rectangle 13"/>
          <p:cNvSpPr/>
          <p:nvPr/>
        </p:nvSpPr>
        <p:spPr>
          <a:xfrm>
            <a:off x="3347862" y="5851764"/>
            <a:ext cx="216024" cy="215913"/>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g</a:t>
            </a:r>
          </a:p>
        </p:txBody>
      </p:sp>
      <p:sp>
        <p:nvSpPr>
          <p:cNvPr id="15" name="Rectangle 14"/>
          <p:cNvSpPr/>
          <p:nvPr/>
        </p:nvSpPr>
        <p:spPr>
          <a:xfrm>
            <a:off x="3559017" y="706637"/>
            <a:ext cx="3044984" cy="29666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6" name="Rectangle 15"/>
          <p:cNvSpPr/>
          <p:nvPr/>
        </p:nvSpPr>
        <p:spPr>
          <a:xfrm>
            <a:off x="3567153" y="1080101"/>
            <a:ext cx="3078195" cy="49351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7" name="Rectangle 16"/>
          <p:cNvSpPr/>
          <p:nvPr/>
        </p:nvSpPr>
        <p:spPr>
          <a:xfrm>
            <a:off x="3567153" y="1710637"/>
            <a:ext cx="5253319" cy="49351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8" name="Rectangle 17"/>
          <p:cNvSpPr/>
          <p:nvPr/>
        </p:nvSpPr>
        <p:spPr>
          <a:xfrm>
            <a:off x="3559016" y="2390042"/>
            <a:ext cx="5261456" cy="100757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9" name="Rectangle 18"/>
          <p:cNvSpPr/>
          <p:nvPr/>
        </p:nvSpPr>
        <p:spPr>
          <a:xfrm>
            <a:off x="3554026" y="3531790"/>
            <a:ext cx="5266446" cy="125257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20" name="Rectangle 19"/>
          <p:cNvSpPr/>
          <p:nvPr/>
        </p:nvSpPr>
        <p:spPr>
          <a:xfrm>
            <a:off x="3563887" y="4861161"/>
            <a:ext cx="5266446" cy="88042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21" name="Rectangle 20"/>
          <p:cNvSpPr/>
          <p:nvPr/>
        </p:nvSpPr>
        <p:spPr>
          <a:xfrm>
            <a:off x="3563887" y="5818382"/>
            <a:ext cx="5266446" cy="103961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349862763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5"/>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5"/>
                                        </p:tgtEl>
                                      </p:cBhvr>
                                    </p:animEffect>
                                    <p:set>
                                      <p:cBhvr>
                                        <p:cTn id="7"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5"/>
                  </p:tgtEl>
                </p:cond>
              </p:nextCondLst>
            </p:seq>
            <p:seq concurrent="1" nextAc="seek">
              <p:cTn id="8" restart="whenNotActive" fill="hold" evtFilter="cancelBubble" nodeType="interactiveSeq">
                <p:stCondLst>
                  <p:cond evt="onClick" delay="0">
                    <p:tgtEl>
                      <p:spTgt spid="16"/>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16"/>
                                        </p:tgtEl>
                                      </p:cBhvr>
                                    </p:animEffect>
                                    <p:set>
                                      <p:cBhvr>
                                        <p:cTn id="13" dur="1" fill="hold">
                                          <p:stCondLst>
                                            <p:cond delay="4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6"/>
                  </p:tgtEl>
                </p:cond>
              </p:nextCondLst>
            </p:seq>
            <p:seq concurrent="1" nextAc="seek">
              <p:cTn id="14" restart="whenNotActive" fill="hold" evtFilter="cancelBubble" nodeType="interactiveSeq">
                <p:stCondLst>
                  <p:cond evt="onClick" delay="0">
                    <p:tgtEl>
                      <p:spTgt spid="17"/>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17"/>
                                        </p:tgtEl>
                                      </p:cBhvr>
                                    </p:animEffect>
                                    <p:set>
                                      <p:cBhvr>
                                        <p:cTn id="19" dur="1" fill="hold">
                                          <p:stCondLst>
                                            <p:cond delay="4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7"/>
                  </p:tgtEl>
                </p:cond>
              </p:nextCondLst>
            </p:seq>
            <p:seq concurrent="1" nextAc="seek">
              <p:cTn id="20" restart="whenNotActive" fill="hold" evtFilter="cancelBubble" nodeType="interactiveSeq">
                <p:stCondLst>
                  <p:cond evt="onClick" delay="0">
                    <p:tgtEl>
                      <p:spTgt spid="18"/>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500"/>
                                        <p:tgtEl>
                                          <p:spTgt spid="18"/>
                                        </p:tgtEl>
                                      </p:cBhvr>
                                    </p:animEffect>
                                    <p:set>
                                      <p:cBhvr>
                                        <p:cTn id="25" dur="1" fill="hold">
                                          <p:stCondLst>
                                            <p:cond delay="49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18"/>
                  </p:tgtEl>
                </p:cond>
              </p:nextCondLst>
            </p:seq>
            <p:seq concurrent="1" nextAc="seek">
              <p:cTn id="26" restart="whenNotActive" fill="hold" evtFilter="cancelBubble" nodeType="interactiveSeq">
                <p:stCondLst>
                  <p:cond evt="onClick" delay="0">
                    <p:tgtEl>
                      <p:spTgt spid="19"/>
                    </p:tgtEl>
                  </p:cond>
                </p:stCondLst>
                <p:endSync evt="end" delay="0">
                  <p:rtn val="all"/>
                </p:endSync>
                <p:childTnLst>
                  <p:par>
                    <p:cTn id="27" fill="hold">
                      <p:stCondLst>
                        <p:cond delay="0"/>
                      </p:stCondLst>
                      <p:childTnLst>
                        <p:par>
                          <p:cTn id="28" fill="hold">
                            <p:stCondLst>
                              <p:cond delay="0"/>
                            </p:stCondLst>
                            <p:childTnLst>
                              <p:par>
                                <p:cTn id="29" presetID="10" presetClass="exit" presetSubtype="0" fill="hold" grpId="0" nodeType="clickEffect">
                                  <p:stCondLst>
                                    <p:cond delay="0"/>
                                  </p:stCondLst>
                                  <p:childTnLst>
                                    <p:animEffect transition="out" filter="fade">
                                      <p:cBhvr>
                                        <p:cTn id="30" dur="500"/>
                                        <p:tgtEl>
                                          <p:spTgt spid="19"/>
                                        </p:tgtEl>
                                      </p:cBhvr>
                                    </p:animEffect>
                                    <p:set>
                                      <p:cBhvr>
                                        <p:cTn id="31" dur="1" fill="hold">
                                          <p:stCondLst>
                                            <p:cond delay="499"/>
                                          </p:stCondLst>
                                        </p:cTn>
                                        <p:tgtEl>
                                          <p:spTgt spid="19"/>
                                        </p:tgtEl>
                                        <p:attrNameLst>
                                          <p:attrName>style.visibility</p:attrName>
                                        </p:attrNameLst>
                                      </p:cBhvr>
                                      <p:to>
                                        <p:strVal val="hidden"/>
                                      </p:to>
                                    </p:set>
                                  </p:childTnLst>
                                </p:cTn>
                              </p:par>
                            </p:childTnLst>
                          </p:cTn>
                        </p:par>
                      </p:childTnLst>
                    </p:cTn>
                  </p:par>
                </p:childTnLst>
              </p:cTn>
              <p:nextCondLst>
                <p:cond evt="onClick" delay="0">
                  <p:tgtEl>
                    <p:spTgt spid="19"/>
                  </p:tgtEl>
                </p:cond>
              </p:nextCondLst>
            </p:seq>
            <p:seq concurrent="1" nextAc="seek">
              <p:cTn id="32" restart="whenNotActive" fill="hold" evtFilter="cancelBubble" nodeType="interactiveSeq">
                <p:stCondLst>
                  <p:cond evt="onClick" delay="0">
                    <p:tgtEl>
                      <p:spTgt spid="20"/>
                    </p:tgtEl>
                  </p:cond>
                </p:stCondLst>
                <p:endSync evt="end" delay="0">
                  <p:rtn val="all"/>
                </p:endSync>
                <p:childTnLst>
                  <p:par>
                    <p:cTn id="33" fill="hold">
                      <p:stCondLst>
                        <p:cond delay="0"/>
                      </p:stCondLst>
                      <p:childTnLst>
                        <p:par>
                          <p:cTn id="34" fill="hold">
                            <p:stCondLst>
                              <p:cond delay="0"/>
                            </p:stCondLst>
                            <p:childTnLst>
                              <p:par>
                                <p:cTn id="35" presetID="10" presetClass="exit" presetSubtype="0" fill="hold" grpId="0" nodeType="clickEffect">
                                  <p:stCondLst>
                                    <p:cond delay="0"/>
                                  </p:stCondLst>
                                  <p:childTnLst>
                                    <p:animEffect transition="out" filter="fade">
                                      <p:cBhvr>
                                        <p:cTn id="36" dur="500"/>
                                        <p:tgtEl>
                                          <p:spTgt spid="20"/>
                                        </p:tgtEl>
                                      </p:cBhvr>
                                    </p:animEffect>
                                    <p:set>
                                      <p:cBhvr>
                                        <p:cTn id="37" dur="1" fill="hold">
                                          <p:stCondLst>
                                            <p:cond delay="499"/>
                                          </p:stCondLst>
                                        </p:cTn>
                                        <p:tgtEl>
                                          <p:spTgt spid="20"/>
                                        </p:tgtEl>
                                        <p:attrNameLst>
                                          <p:attrName>style.visibility</p:attrName>
                                        </p:attrNameLst>
                                      </p:cBhvr>
                                      <p:to>
                                        <p:strVal val="hidden"/>
                                      </p:to>
                                    </p:set>
                                  </p:childTnLst>
                                </p:cTn>
                              </p:par>
                            </p:childTnLst>
                          </p:cTn>
                        </p:par>
                      </p:childTnLst>
                    </p:cTn>
                  </p:par>
                </p:childTnLst>
              </p:cTn>
              <p:nextCondLst>
                <p:cond evt="onClick" delay="0">
                  <p:tgtEl>
                    <p:spTgt spid="20"/>
                  </p:tgtEl>
                </p:cond>
              </p:nextCondLst>
            </p:seq>
            <p:seq concurrent="1" nextAc="seek">
              <p:cTn id="38" restart="whenNotActive" fill="hold" evtFilter="cancelBubble" nodeType="interactiveSeq">
                <p:stCondLst>
                  <p:cond evt="onClick" delay="0">
                    <p:tgtEl>
                      <p:spTgt spid="21"/>
                    </p:tgtEl>
                  </p:cond>
                </p:stCondLst>
                <p:endSync evt="end" delay="0">
                  <p:rtn val="all"/>
                </p:endSync>
                <p:childTnLst>
                  <p:par>
                    <p:cTn id="39" fill="hold">
                      <p:stCondLst>
                        <p:cond delay="0"/>
                      </p:stCondLst>
                      <p:childTnLst>
                        <p:par>
                          <p:cTn id="40" fill="hold">
                            <p:stCondLst>
                              <p:cond delay="0"/>
                            </p:stCondLst>
                            <p:childTnLst>
                              <p:par>
                                <p:cTn id="41" presetID="10" presetClass="exit" presetSubtype="0" fill="hold" grpId="0" nodeType="clickEffect">
                                  <p:stCondLst>
                                    <p:cond delay="0"/>
                                  </p:stCondLst>
                                  <p:childTnLst>
                                    <p:animEffect transition="out" filter="fade">
                                      <p:cBhvr>
                                        <p:cTn id="42" dur="500"/>
                                        <p:tgtEl>
                                          <p:spTgt spid="21"/>
                                        </p:tgtEl>
                                      </p:cBhvr>
                                    </p:animEffect>
                                    <p:set>
                                      <p:cBhvr>
                                        <p:cTn id="43" dur="1" fill="hold">
                                          <p:stCondLst>
                                            <p:cond delay="499"/>
                                          </p:stCondLst>
                                        </p:cTn>
                                        <p:tgtEl>
                                          <p:spTgt spid="21"/>
                                        </p:tgtEl>
                                        <p:attrNameLst>
                                          <p:attrName>style.visibility</p:attrName>
                                        </p:attrNameLst>
                                      </p:cBhvr>
                                      <p:to>
                                        <p:strVal val="hidden"/>
                                      </p:to>
                                    </p:set>
                                  </p:childTnLst>
                                </p:cTn>
                              </p:par>
                            </p:childTnLst>
                          </p:cTn>
                        </p:par>
                      </p:childTnLst>
                    </p:cTn>
                  </p:par>
                </p:childTnLst>
              </p:cTn>
              <p:nextCondLst>
                <p:cond evt="onClick" delay="0">
                  <p:tgtEl>
                    <p:spTgt spid="21"/>
                  </p:tgtEl>
                </p:cond>
              </p:nextCondLst>
            </p:seq>
          </p:childTnLst>
        </p:cTn>
      </p:par>
    </p:tnLst>
    <p:bldLst>
      <p:bldP spid="15" grpId="0" animBg="1"/>
      <p:bldP spid="16" grpId="0" animBg="1"/>
      <p:bldP spid="17" grpId="0" animBg="1"/>
      <p:bldP spid="18" grpId="0" animBg="1"/>
      <p:bldP spid="19" grpId="0" animBg="1"/>
      <p:bldP spid="20" grpId="0" animBg="1"/>
      <p:bldP spid="2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Why do we care?</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6" name="TextBox 5"/>
          <p:cNvSpPr txBox="1"/>
          <p:nvPr/>
        </p:nvSpPr>
        <p:spPr>
          <a:xfrm>
            <a:off x="2157409" y="1644485"/>
            <a:ext cx="504056" cy="523220"/>
          </a:xfrm>
          <a:prstGeom prst="rect">
            <a:avLst/>
          </a:prstGeom>
          <a:noFill/>
        </p:spPr>
        <p:txBody>
          <a:bodyPr wrap="square" rtlCol="0">
            <a:spAutoFit/>
          </a:bodyPr>
          <a:lstStyle/>
          <a:p>
            <a:pPr algn="ctr"/>
            <a:r>
              <a:rPr lang="en-GB" sz="2800" dirty="0"/>
              <a:t>1</a:t>
            </a:r>
            <a:endParaRPr lang="en-GB" dirty="0"/>
          </a:p>
        </p:txBody>
      </p:sp>
      <p:sp>
        <p:nvSpPr>
          <p:cNvPr id="7" name="TextBox 6"/>
          <p:cNvSpPr txBox="1"/>
          <p:nvPr/>
        </p:nvSpPr>
        <p:spPr>
          <a:xfrm>
            <a:off x="1782300" y="2167705"/>
            <a:ext cx="504056" cy="523220"/>
          </a:xfrm>
          <a:prstGeom prst="rect">
            <a:avLst/>
          </a:prstGeom>
          <a:noFill/>
        </p:spPr>
        <p:txBody>
          <a:bodyPr wrap="square" rtlCol="0">
            <a:spAutoFit/>
          </a:bodyPr>
          <a:lstStyle/>
          <a:p>
            <a:pPr algn="ctr"/>
            <a:r>
              <a:rPr lang="en-GB" sz="2800" dirty="0"/>
              <a:t>1</a:t>
            </a:r>
            <a:endParaRPr lang="en-GB" dirty="0"/>
          </a:p>
        </p:txBody>
      </p:sp>
      <p:sp>
        <p:nvSpPr>
          <p:cNvPr id="8" name="TextBox 7"/>
          <p:cNvSpPr txBox="1"/>
          <p:nvPr/>
        </p:nvSpPr>
        <p:spPr>
          <a:xfrm>
            <a:off x="2532518" y="2167705"/>
            <a:ext cx="504056" cy="523220"/>
          </a:xfrm>
          <a:prstGeom prst="rect">
            <a:avLst/>
          </a:prstGeom>
          <a:noFill/>
        </p:spPr>
        <p:txBody>
          <a:bodyPr wrap="square" rtlCol="0">
            <a:spAutoFit/>
          </a:bodyPr>
          <a:lstStyle/>
          <a:p>
            <a:pPr algn="ctr"/>
            <a:r>
              <a:rPr lang="en-GB" sz="2800" dirty="0"/>
              <a:t>1</a:t>
            </a:r>
            <a:endParaRPr lang="en-GB" dirty="0"/>
          </a:p>
        </p:txBody>
      </p:sp>
      <p:sp>
        <p:nvSpPr>
          <p:cNvPr id="9" name="TextBox 8"/>
          <p:cNvSpPr txBox="1"/>
          <p:nvPr/>
        </p:nvSpPr>
        <p:spPr>
          <a:xfrm>
            <a:off x="1422260" y="2796613"/>
            <a:ext cx="504056" cy="523220"/>
          </a:xfrm>
          <a:prstGeom prst="rect">
            <a:avLst/>
          </a:prstGeom>
          <a:noFill/>
        </p:spPr>
        <p:txBody>
          <a:bodyPr wrap="square" rtlCol="0">
            <a:spAutoFit/>
          </a:bodyPr>
          <a:lstStyle/>
          <a:p>
            <a:pPr algn="ctr"/>
            <a:r>
              <a:rPr lang="en-GB" sz="2800" dirty="0"/>
              <a:t>1</a:t>
            </a:r>
            <a:endParaRPr lang="en-GB" dirty="0"/>
          </a:p>
        </p:txBody>
      </p:sp>
      <p:sp>
        <p:nvSpPr>
          <p:cNvPr id="10" name="TextBox 9"/>
          <p:cNvSpPr txBox="1"/>
          <p:nvPr/>
        </p:nvSpPr>
        <p:spPr>
          <a:xfrm>
            <a:off x="2141768" y="2796613"/>
            <a:ext cx="504056" cy="523220"/>
          </a:xfrm>
          <a:prstGeom prst="rect">
            <a:avLst/>
          </a:prstGeom>
          <a:noFill/>
        </p:spPr>
        <p:txBody>
          <a:bodyPr wrap="square" rtlCol="0">
            <a:spAutoFit/>
          </a:bodyPr>
          <a:lstStyle/>
          <a:p>
            <a:pPr algn="ctr"/>
            <a:r>
              <a:rPr lang="en-GB" sz="2800" dirty="0"/>
              <a:t>2</a:t>
            </a:r>
            <a:endParaRPr lang="en-GB" dirty="0"/>
          </a:p>
        </p:txBody>
      </p:sp>
      <p:sp>
        <p:nvSpPr>
          <p:cNvPr id="11" name="TextBox 10"/>
          <p:cNvSpPr txBox="1"/>
          <p:nvPr/>
        </p:nvSpPr>
        <p:spPr>
          <a:xfrm>
            <a:off x="2906886" y="2796613"/>
            <a:ext cx="504056" cy="523220"/>
          </a:xfrm>
          <a:prstGeom prst="rect">
            <a:avLst/>
          </a:prstGeom>
          <a:noFill/>
        </p:spPr>
        <p:txBody>
          <a:bodyPr wrap="square" rtlCol="0">
            <a:spAutoFit/>
          </a:bodyPr>
          <a:lstStyle/>
          <a:p>
            <a:pPr algn="ctr"/>
            <a:r>
              <a:rPr lang="en-GB" sz="2800" dirty="0"/>
              <a:t>1</a:t>
            </a:r>
            <a:endParaRPr lang="en-GB" dirty="0"/>
          </a:p>
        </p:txBody>
      </p:sp>
      <p:sp>
        <p:nvSpPr>
          <p:cNvPr id="12" name="TextBox 11"/>
          <p:cNvSpPr txBox="1"/>
          <p:nvPr/>
        </p:nvSpPr>
        <p:spPr>
          <a:xfrm>
            <a:off x="990212" y="3425521"/>
            <a:ext cx="504056" cy="523220"/>
          </a:xfrm>
          <a:prstGeom prst="rect">
            <a:avLst/>
          </a:prstGeom>
          <a:noFill/>
        </p:spPr>
        <p:txBody>
          <a:bodyPr wrap="square" rtlCol="0">
            <a:spAutoFit/>
          </a:bodyPr>
          <a:lstStyle/>
          <a:p>
            <a:pPr algn="ctr"/>
            <a:r>
              <a:rPr lang="en-GB" sz="2800" dirty="0"/>
              <a:t>1</a:t>
            </a:r>
            <a:endParaRPr lang="en-GB" dirty="0"/>
          </a:p>
        </p:txBody>
      </p:sp>
      <p:sp>
        <p:nvSpPr>
          <p:cNvPr id="13" name="TextBox 12"/>
          <p:cNvSpPr txBox="1"/>
          <p:nvPr/>
        </p:nvSpPr>
        <p:spPr>
          <a:xfrm>
            <a:off x="1782300" y="3425521"/>
            <a:ext cx="504056" cy="523220"/>
          </a:xfrm>
          <a:prstGeom prst="rect">
            <a:avLst/>
          </a:prstGeom>
          <a:noFill/>
        </p:spPr>
        <p:txBody>
          <a:bodyPr wrap="square" rtlCol="0">
            <a:spAutoFit/>
          </a:bodyPr>
          <a:lstStyle/>
          <a:p>
            <a:pPr algn="ctr"/>
            <a:r>
              <a:rPr lang="en-GB" sz="2800" dirty="0"/>
              <a:t>3</a:t>
            </a:r>
            <a:endParaRPr lang="en-GB" dirty="0"/>
          </a:p>
        </p:txBody>
      </p:sp>
      <p:sp>
        <p:nvSpPr>
          <p:cNvPr id="14" name="TextBox 13"/>
          <p:cNvSpPr txBox="1"/>
          <p:nvPr/>
        </p:nvSpPr>
        <p:spPr>
          <a:xfrm>
            <a:off x="2532518" y="3425521"/>
            <a:ext cx="504056" cy="523220"/>
          </a:xfrm>
          <a:prstGeom prst="rect">
            <a:avLst/>
          </a:prstGeom>
          <a:noFill/>
        </p:spPr>
        <p:txBody>
          <a:bodyPr wrap="square" rtlCol="0">
            <a:spAutoFit/>
          </a:bodyPr>
          <a:lstStyle/>
          <a:p>
            <a:pPr algn="ctr"/>
            <a:r>
              <a:rPr lang="en-GB" sz="2800" dirty="0"/>
              <a:t>3</a:t>
            </a:r>
            <a:endParaRPr lang="en-GB" dirty="0"/>
          </a:p>
        </p:txBody>
      </p:sp>
      <p:sp>
        <p:nvSpPr>
          <p:cNvPr id="15" name="TextBox 14"/>
          <p:cNvSpPr txBox="1"/>
          <p:nvPr/>
        </p:nvSpPr>
        <p:spPr>
          <a:xfrm>
            <a:off x="3282736" y="3425521"/>
            <a:ext cx="504056" cy="523220"/>
          </a:xfrm>
          <a:prstGeom prst="rect">
            <a:avLst/>
          </a:prstGeom>
          <a:noFill/>
        </p:spPr>
        <p:txBody>
          <a:bodyPr wrap="square" rtlCol="0">
            <a:spAutoFit/>
          </a:bodyPr>
          <a:lstStyle/>
          <a:p>
            <a:pPr algn="ctr"/>
            <a:r>
              <a:rPr lang="en-GB" sz="2800" dirty="0"/>
              <a:t>1</a:t>
            </a:r>
            <a:endParaRPr lang="en-GB" dirty="0"/>
          </a:p>
        </p:txBody>
      </p:sp>
      <p:sp>
        <p:nvSpPr>
          <p:cNvPr id="16" name="TextBox 15"/>
          <p:cNvSpPr txBox="1"/>
          <p:nvPr/>
        </p:nvSpPr>
        <p:spPr>
          <a:xfrm>
            <a:off x="614362" y="4054429"/>
            <a:ext cx="504056" cy="523220"/>
          </a:xfrm>
          <a:prstGeom prst="rect">
            <a:avLst/>
          </a:prstGeom>
          <a:noFill/>
        </p:spPr>
        <p:txBody>
          <a:bodyPr wrap="square" rtlCol="0">
            <a:spAutoFit/>
          </a:bodyPr>
          <a:lstStyle/>
          <a:p>
            <a:pPr algn="ctr"/>
            <a:r>
              <a:rPr lang="en-GB" sz="2800" dirty="0"/>
              <a:t>1</a:t>
            </a:r>
            <a:endParaRPr lang="en-GB" dirty="0"/>
          </a:p>
        </p:txBody>
      </p:sp>
      <p:sp>
        <p:nvSpPr>
          <p:cNvPr id="17" name="TextBox 16"/>
          <p:cNvSpPr txBox="1"/>
          <p:nvPr/>
        </p:nvSpPr>
        <p:spPr>
          <a:xfrm>
            <a:off x="1406450" y="4054429"/>
            <a:ext cx="504056" cy="523220"/>
          </a:xfrm>
          <a:prstGeom prst="rect">
            <a:avLst/>
          </a:prstGeom>
          <a:noFill/>
        </p:spPr>
        <p:txBody>
          <a:bodyPr wrap="square" rtlCol="0">
            <a:spAutoFit/>
          </a:bodyPr>
          <a:lstStyle/>
          <a:p>
            <a:pPr algn="ctr"/>
            <a:r>
              <a:rPr lang="en-GB" sz="2800" dirty="0"/>
              <a:t>4</a:t>
            </a:r>
            <a:endParaRPr lang="en-GB" dirty="0"/>
          </a:p>
        </p:txBody>
      </p:sp>
      <p:sp>
        <p:nvSpPr>
          <p:cNvPr id="18" name="TextBox 17"/>
          <p:cNvSpPr txBox="1"/>
          <p:nvPr/>
        </p:nvSpPr>
        <p:spPr>
          <a:xfrm>
            <a:off x="2156668" y="4054429"/>
            <a:ext cx="504056" cy="523220"/>
          </a:xfrm>
          <a:prstGeom prst="rect">
            <a:avLst/>
          </a:prstGeom>
          <a:noFill/>
        </p:spPr>
        <p:txBody>
          <a:bodyPr wrap="square" rtlCol="0">
            <a:spAutoFit/>
          </a:bodyPr>
          <a:lstStyle/>
          <a:p>
            <a:pPr algn="ctr"/>
            <a:r>
              <a:rPr lang="en-GB" sz="2800" dirty="0"/>
              <a:t>6</a:t>
            </a:r>
            <a:endParaRPr lang="en-GB" dirty="0"/>
          </a:p>
        </p:txBody>
      </p:sp>
      <p:sp>
        <p:nvSpPr>
          <p:cNvPr id="19" name="TextBox 18"/>
          <p:cNvSpPr txBox="1"/>
          <p:nvPr/>
        </p:nvSpPr>
        <p:spPr>
          <a:xfrm>
            <a:off x="2906886" y="4054429"/>
            <a:ext cx="504056" cy="523220"/>
          </a:xfrm>
          <a:prstGeom prst="rect">
            <a:avLst/>
          </a:prstGeom>
          <a:noFill/>
        </p:spPr>
        <p:txBody>
          <a:bodyPr wrap="square" rtlCol="0">
            <a:spAutoFit/>
          </a:bodyPr>
          <a:lstStyle/>
          <a:p>
            <a:pPr algn="ctr"/>
            <a:r>
              <a:rPr lang="en-GB" sz="2800" dirty="0"/>
              <a:t>4</a:t>
            </a:r>
            <a:endParaRPr lang="en-GB" dirty="0"/>
          </a:p>
        </p:txBody>
      </p:sp>
      <p:sp>
        <p:nvSpPr>
          <p:cNvPr id="20" name="TextBox 19"/>
          <p:cNvSpPr txBox="1"/>
          <p:nvPr/>
        </p:nvSpPr>
        <p:spPr>
          <a:xfrm>
            <a:off x="3657104" y="4054429"/>
            <a:ext cx="504056" cy="523220"/>
          </a:xfrm>
          <a:prstGeom prst="rect">
            <a:avLst/>
          </a:prstGeom>
          <a:noFill/>
        </p:spPr>
        <p:txBody>
          <a:bodyPr wrap="square" rtlCol="0">
            <a:spAutoFit/>
          </a:bodyPr>
          <a:lstStyle/>
          <a:p>
            <a:pPr algn="ctr"/>
            <a:r>
              <a:rPr lang="en-GB" sz="2800" dirty="0"/>
              <a:t>1</a:t>
            </a:r>
            <a:endParaRPr lang="en-GB" dirty="0"/>
          </a:p>
        </p:txBody>
      </p:sp>
      <mc:AlternateContent xmlns:mc="http://schemas.openxmlformats.org/markup-compatibility/2006" xmlns:a14="http://schemas.microsoft.com/office/drawing/2010/main">
        <mc:Choice Requires="a14">
          <p:sp>
            <p:nvSpPr>
              <p:cNvPr id="51" name="TextBox 50"/>
              <p:cNvSpPr txBox="1"/>
              <p:nvPr/>
            </p:nvSpPr>
            <p:spPr>
              <a:xfrm>
                <a:off x="6751572" y="1734716"/>
                <a:ext cx="504056" cy="554254"/>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d>
                        <m:dPr>
                          <m:ctrlPr>
                            <a:rPr lang="en-GB" b="0" i="1" smtClean="0">
                              <a:latin typeface="Cambria Math" panose="02040503050406030204" pitchFamily="18" charset="0"/>
                            </a:rPr>
                          </m:ctrlPr>
                        </m:dPr>
                        <m:e>
                          <m:m>
                            <m:mPr>
                              <m:plcHide m:val="on"/>
                              <m:mcs>
                                <m:mc>
                                  <m:mcPr>
                                    <m:count m:val="1"/>
                                    <m:mcJc m:val="center"/>
                                  </m:mcPr>
                                </m:mc>
                              </m:mcs>
                              <m:ctrlPr>
                                <a:rPr lang="en-GB" b="0" i="1" smtClean="0">
                                  <a:latin typeface="Cambria Math" panose="02040503050406030204" pitchFamily="18" charset="0"/>
                                </a:rPr>
                              </m:ctrlPr>
                            </m:mPr>
                            <m:mr>
                              <m:e>
                                <m:r>
                                  <a:rPr lang="en-GB" b="0" i="1" smtClean="0">
                                    <a:latin typeface="Cambria Math" panose="02040503050406030204" pitchFamily="18" charset="0"/>
                                  </a:rPr>
                                  <m:t>0</m:t>
                                </m:r>
                              </m:e>
                            </m:mr>
                            <m:mr>
                              <m:e>
                                <m:r>
                                  <a:rPr lang="en-GB" b="0" i="1" smtClean="0">
                                    <a:latin typeface="Cambria Math" panose="02040503050406030204" pitchFamily="18" charset="0"/>
                                  </a:rPr>
                                  <m:t>0</m:t>
                                </m:r>
                              </m:e>
                            </m:mr>
                          </m:m>
                        </m:e>
                      </m:d>
                    </m:oMath>
                  </m:oMathPara>
                </a14:m>
                <a:endParaRPr lang="en-GB" dirty="0"/>
              </a:p>
            </p:txBody>
          </p:sp>
        </mc:Choice>
        <mc:Fallback xmlns="">
          <p:sp>
            <p:nvSpPr>
              <p:cNvPr id="51" name="TextBox 50"/>
              <p:cNvSpPr txBox="1">
                <a:spLocks noRot="1" noChangeAspect="1" noMove="1" noResize="1" noEditPoints="1" noAdjustHandles="1" noChangeArrowheads="1" noChangeShapeType="1" noTextEdit="1"/>
              </p:cNvSpPr>
              <p:nvPr/>
            </p:nvSpPr>
            <p:spPr>
              <a:xfrm>
                <a:off x="6751572" y="1734716"/>
                <a:ext cx="504056" cy="554254"/>
              </a:xfrm>
              <a:prstGeom prst="rect">
                <a:avLst/>
              </a:prstGeom>
              <a:blipFill>
                <a:blip r:embed="rId2"/>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2" name="TextBox 51"/>
              <p:cNvSpPr txBox="1"/>
              <p:nvPr/>
            </p:nvSpPr>
            <p:spPr>
              <a:xfrm>
                <a:off x="6369443" y="2253643"/>
                <a:ext cx="504056" cy="554254"/>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d>
                        <m:dPr>
                          <m:ctrlPr>
                            <a:rPr lang="en-GB" b="0" i="1" smtClean="0">
                              <a:latin typeface="Cambria Math" panose="02040503050406030204" pitchFamily="18" charset="0"/>
                            </a:rPr>
                          </m:ctrlPr>
                        </m:dPr>
                        <m:e>
                          <m:m>
                            <m:mPr>
                              <m:plcHide m:val="on"/>
                              <m:mcs>
                                <m:mc>
                                  <m:mcPr>
                                    <m:count m:val="1"/>
                                    <m:mcJc m:val="center"/>
                                  </m:mcPr>
                                </m:mc>
                              </m:mcs>
                              <m:ctrlPr>
                                <a:rPr lang="en-GB" b="0" i="1" smtClean="0">
                                  <a:latin typeface="Cambria Math" panose="02040503050406030204" pitchFamily="18" charset="0"/>
                                </a:rPr>
                              </m:ctrlPr>
                            </m:mPr>
                            <m:mr>
                              <m:e>
                                <m:r>
                                  <a:rPr lang="en-GB" b="0" i="1" smtClean="0">
                                    <a:latin typeface="Cambria Math" panose="02040503050406030204" pitchFamily="18" charset="0"/>
                                  </a:rPr>
                                  <m:t>1</m:t>
                                </m:r>
                              </m:e>
                            </m:mr>
                            <m:mr>
                              <m:e>
                                <m:r>
                                  <a:rPr lang="en-GB" b="0" i="1" smtClean="0">
                                    <a:latin typeface="Cambria Math" panose="02040503050406030204" pitchFamily="18" charset="0"/>
                                  </a:rPr>
                                  <m:t>0</m:t>
                                </m:r>
                              </m:e>
                            </m:mr>
                          </m:m>
                        </m:e>
                      </m:d>
                    </m:oMath>
                  </m:oMathPara>
                </a14:m>
                <a:endParaRPr lang="en-GB" dirty="0"/>
              </a:p>
            </p:txBody>
          </p:sp>
        </mc:Choice>
        <mc:Fallback xmlns="">
          <p:sp>
            <p:nvSpPr>
              <p:cNvPr id="52" name="TextBox 51"/>
              <p:cNvSpPr txBox="1">
                <a:spLocks noRot="1" noChangeAspect="1" noMove="1" noResize="1" noEditPoints="1" noAdjustHandles="1" noChangeArrowheads="1" noChangeShapeType="1" noTextEdit="1"/>
              </p:cNvSpPr>
              <p:nvPr/>
            </p:nvSpPr>
            <p:spPr>
              <a:xfrm>
                <a:off x="6369443" y="2253643"/>
                <a:ext cx="504056" cy="554254"/>
              </a:xfrm>
              <a:prstGeom prst="rect">
                <a:avLst/>
              </a:prstGeom>
              <a:blipFill>
                <a:blip r:embed="rId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3" name="TextBox 52"/>
              <p:cNvSpPr txBox="1"/>
              <p:nvPr/>
            </p:nvSpPr>
            <p:spPr>
              <a:xfrm>
                <a:off x="7098205" y="2271307"/>
                <a:ext cx="504056" cy="554254"/>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d>
                        <m:dPr>
                          <m:ctrlPr>
                            <a:rPr lang="en-GB" b="0" i="1" smtClean="0">
                              <a:latin typeface="Cambria Math" panose="02040503050406030204" pitchFamily="18" charset="0"/>
                            </a:rPr>
                          </m:ctrlPr>
                        </m:dPr>
                        <m:e>
                          <m:m>
                            <m:mPr>
                              <m:plcHide m:val="on"/>
                              <m:mcs>
                                <m:mc>
                                  <m:mcPr>
                                    <m:count m:val="1"/>
                                    <m:mcJc m:val="center"/>
                                  </m:mcPr>
                                </m:mc>
                              </m:mcs>
                              <m:ctrlPr>
                                <a:rPr lang="en-GB" b="0" i="1" smtClean="0">
                                  <a:latin typeface="Cambria Math" panose="02040503050406030204" pitchFamily="18" charset="0"/>
                                </a:rPr>
                              </m:ctrlPr>
                            </m:mPr>
                            <m:mr>
                              <m:e>
                                <m:r>
                                  <a:rPr lang="en-GB" b="0" i="1" smtClean="0">
                                    <a:latin typeface="Cambria Math" panose="02040503050406030204" pitchFamily="18" charset="0"/>
                                  </a:rPr>
                                  <m:t>1</m:t>
                                </m:r>
                              </m:e>
                            </m:mr>
                            <m:mr>
                              <m:e>
                                <m:r>
                                  <a:rPr lang="en-GB" b="0" i="1" smtClean="0">
                                    <a:latin typeface="Cambria Math" panose="02040503050406030204" pitchFamily="18" charset="0"/>
                                  </a:rPr>
                                  <m:t>1</m:t>
                                </m:r>
                              </m:e>
                            </m:mr>
                          </m:m>
                        </m:e>
                      </m:d>
                    </m:oMath>
                  </m:oMathPara>
                </a14:m>
                <a:endParaRPr lang="en-GB" dirty="0"/>
              </a:p>
            </p:txBody>
          </p:sp>
        </mc:Choice>
        <mc:Fallback xmlns="">
          <p:sp>
            <p:nvSpPr>
              <p:cNvPr id="53" name="TextBox 52"/>
              <p:cNvSpPr txBox="1">
                <a:spLocks noRot="1" noChangeAspect="1" noMove="1" noResize="1" noEditPoints="1" noAdjustHandles="1" noChangeArrowheads="1" noChangeShapeType="1" noTextEdit="1"/>
              </p:cNvSpPr>
              <p:nvPr/>
            </p:nvSpPr>
            <p:spPr>
              <a:xfrm>
                <a:off x="7098205" y="2271307"/>
                <a:ext cx="504056" cy="554254"/>
              </a:xfrm>
              <a:prstGeom prst="rect">
                <a:avLst/>
              </a:prstGeom>
              <a:blipFill>
                <a:blip r:embed="rId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4" name="TextBox 53"/>
              <p:cNvSpPr txBox="1"/>
              <p:nvPr/>
            </p:nvSpPr>
            <p:spPr>
              <a:xfrm>
                <a:off x="5938400" y="2881425"/>
                <a:ext cx="504056" cy="554254"/>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d>
                        <m:dPr>
                          <m:ctrlPr>
                            <a:rPr lang="en-GB" b="0" i="1" smtClean="0">
                              <a:latin typeface="Cambria Math" panose="02040503050406030204" pitchFamily="18" charset="0"/>
                            </a:rPr>
                          </m:ctrlPr>
                        </m:dPr>
                        <m:e>
                          <m:m>
                            <m:mPr>
                              <m:plcHide m:val="on"/>
                              <m:mcs>
                                <m:mc>
                                  <m:mcPr>
                                    <m:count m:val="1"/>
                                    <m:mcJc m:val="center"/>
                                  </m:mcPr>
                                </m:mc>
                              </m:mcs>
                              <m:ctrlPr>
                                <a:rPr lang="en-GB" b="0" i="1" smtClean="0">
                                  <a:latin typeface="Cambria Math" panose="02040503050406030204" pitchFamily="18" charset="0"/>
                                </a:rPr>
                              </m:ctrlPr>
                            </m:mPr>
                            <m:mr>
                              <m:e>
                                <m:r>
                                  <a:rPr lang="en-GB" b="0" i="1" smtClean="0">
                                    <a:latin typeface="Cambria Math" panose="02040503050406030204" pitchFamily="18" charset="0"/>
                                  </a:rPr>
                                  <m:t>2</m:t>
                                </m:r>
                              </m:e>
                            </m:mr>
                            <m:mr>
                              <m:e>
                                <m:r>
                                  <a:rPr lang="en-GB" b="0" i="1" smtClean="0">
                                    <a:latin typeface="Cambria Math" panose="02040503050406030204" pitchFamily="18" charset="0"/>
                                  </a:rPr>
                                  <m:t>0</m:t>
                                </m:r>
                              </m:e>
                            </m:mr>
                          </m:m>
                        </m:e>
                      </m:d>
                    </m:oMath>
                  </m:oMathPara>
                </a14:m>
                <a:endParaRPr lang="en-GB" dirty="0"/>
              </a:p>
            </p:txBody>
          </p:sp>
        </mc:Choice>
        <mc:Fallback xmlns="">
          <p:sp>
            <p:nvSpPr>
              <p:cNvPr id="54" name="TextBox 53"/>
              <p:cNvSpPr txBox="1">
                <a:spLocks noRot="1" noChangeAspect="1" noMove="1" noResize="1" noEditPoints="1" noAdjustHandles="1" noChangeArrowheads="1" noChangeShapeType="1" noTextEdit="1"/>
              </p:cNvSpPr>
              <p:nvPr/>
            </p:nvSpPr>
            <p:spPr>
              <a:xfrm>
                <a:off x="5938400" y="2881425"/>
                <a:ext cx="504056" cy="554254"/>
              </a:xfrm>
              <a:prstGeom prst="rect">
                <a:avLst/>
              </a:prstGeom>
              <a:blipFill>
                <a:blip r:embed="rId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5" name="TextBox 54"/>
              <p:cNvSpPr txBox="1"/>
              <p:nvPr/>
            </p:nvSpPr>
            <p:spPr>
              <a:xfrm>
                <a:off x="6732474" y="2893448"/>
                <a:ext cx="504056" cy="554254"/>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d>
                        <m:dPr>
                          <m:ctrlPr>
                            <a:rPr lang="en-GB" b="0" i="1" smtClean="0">
                              <a:latin typeface="Cambria Math" panose="02040503050406030204" pitchFamily="18" charset="0"/>
                            </a:rPr>
                          </m:ctrlPr>
                        </m:dPr>
                        <m:e>
                          <m:m>
                            <m:mPr>
                              <m:plcHide m:val="on"/>
                              <m:mcs>
                                <m:mc>
                                  <m:mcPr>
                                    <m:count m:val="1"/>
                                    <m:mcJc m:val="center"/>
                                  </m:mcPr>
                                </m:mc>
                              </m:mcs>
                              <m:ctrlPr>
                                <a:rPr lang="en-GB" b="0" i="1" smtClean="0">
                                  <a:latin typeface="Cambria Math" panose="02040503050406030204" pitchFamily="18" charset="0"/>
                                </a:rPr>
                              </m:ctrlPr>
                            </m:mPr>
                            <m:mr>
                              <m:e>
                                <m:r>
                                  <a:rPr lang="en-GB" b="0" i="1" smtClean="0">
                                    <a:latin typeface="Cambria Math" panose="02040503050406030204" pitchFamily="18" charset="0"/>
                                  </a:rPr>
                                  <m:t>2</m:t>
                                </m:r>
                              </m:e>
                            </m:mr>
                            <m:mr>
                              <m:e>
                                <m:r>
                                  <a:rPr lang="en-GB" b="0" i="1" smtClean="0">
                                    <a:latin typeface="Cambria Math" panose="02040503050406030204" pitchFamily="18" charset="0"/>
                                  </a:rPr>
                                  <m:t>1</m:t>
                                </m:r>
                              </m:e>
                            </m:mr>
                          </m:m>
                        </m:e>
                      </m:d>
                    </m:oMath>
                  </m:oMathPara>
                </a14:m>
                <a:endParaRPr lang="en-GB" dirty="0"/>
              </a:p>
            </p:txBody>
          </p:sp>
        </mc:Choice>
        <mc:Fallback xmlns="">
          <p:sp>
            <p:nvSpPr>
              <p:cNvPr id="55" name="TextBox 54"/>
              <p:cNvSpPr txBox="1">
                <a:spLocks noRot="1" noChangeAspect="1" noMove="1" noResize="1" noEditPoints="1" noAdjustHandles="1" noChangeArrowheads="1" noChangeShapeType="1" noTextEdit="1"/>
              </p:cNvSpPr>
              <p:nvPr/>
            </p:nvSpPr>
            <p:spPr>
              <a:xfrm>
                <a:off x="6732474" y="2893448"/>
                <a:ext cx="504056" cy="554254"/>
              </a:xfrm>
              <a:prstGeom prst="rect">
                <a:avLst/>
              </a:prstGeom>
              <a:blipFill>
                <a:blip r:embed="rId6"/>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6" name="TextBox 55"/>
              <p:cNvSpPr txBox="1"/>
              <p:nvPr/>
            </p:nvSpPr>
            <p:spPr>
              <a:xfrm>
                <a:off x="7526548" y="2893448"/>
                <a:ext cx="504056" cy="554254"/>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d>
                        <m:dPr>
                          <m:ctrlPr>
                            <a:rPr lang="en-GB" b="0" i="1" smtClean="0">
                              <a:latin typeface="Cambria Math" panose="02040503050406030204" pitchFamily="18" charset="0"/>
                            </a:rPr>
                          </m:ctrlPr>
                        </m:dPr>
                        <m:e>
                          <m:m>
                            <m:mPr>
                              <m:plcHide m:val="on"/>
                              <m:mcs>
                                <m:mc>
                                  <m:mcPr>
                                    <m:count m:val="1"/>
                                    <m:mcJc m:val="center"/>
                                  </m:mcPr>
                                </m:mc>
                              </m:mcs>
                              <m:ctrlPr>
                                <a:rPr lang="en-GB" b="0" i="1" smtClean="0">
                                  <a:latin typeface="Cambria Math" panose="02040503050406030204" pitchFamily="18" charset="0"/>
                                </a:rPr>
                              </m:ctrlPr>
                            </m:mPr>
                            <m:mr>
                              <m:e>
                                <m:r>
                                  <a:rPr lang="en-GB" b="0" i="1" smtClean="0">
                                    <a:latin typeface="Cambria Math" panose="02040503050406030204" pitchFamily="18" charset="0"/>
                                  </a:rPr>
                                  <m:t>2</m:t>
                                </m:r>
                              </m:e>
                            </m:mr>
                            <m:mr>
                              <m:e>
                                <m:r>
                                  <a:rPr lang="en-GB" b="0" i="1" smtClean="0">
                                    <a:latin typeface="Cambria Math" panose="02040503050406030204" pitchFamily="18" charset="0"/>
                                  </a:rPr>
                                  <m:t>2</m:t>
                                </m:r>
                              </m:e>
                            </m:mr>
                          </m:m>
                        </m:e>
                      </m:d>
                    </m:oMath>
                  </m:oMathPara>
                </a14:m>
                <a:endParaRPr lang="en-GB" dirty="0"/>
              </a:p>
            </p:txBody>
          </p:sp>
        </mc:Choice>
        <mc:Fallback xmlns="">
          <p:sp>
            <p:nvSpPr>
              <p:cNvPr id="56" name="TextBox 55"/>
              <p:cNvSpPr txBox="1">
                <a:spLocks noRot="1" noChangeAspect="1" noMove="1" noResize="1" noEditPoints="1" noAdjustHandles="1" noChangeArrowheads="1" noChangeShapeType="1" noTextEdit="1"/>
              </p:cNvSpPr>
              <p:nvPr/>
            </p:nvSpPr>
            <p:spPr>
              <a:xfrm>
                <a:off x="7526548" y="2893448"/>
                <a:ext cx="504056" cy="554254"/>
              </a:xfrm>
              <a:prstGeom prst="rect">
                <a:avLst/>
              </a:prstGeom>
              <a:blipFill>
                <a:blip r:embed="rId7"/>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7" name="TextBox 56"/>
              <p:cNvSpPr txBox="1"/>
              <p:nvPr/>
            </p:nvSpPr>
            <p:spPr>
              <a:xfrm>
                <a:off x="5504741" y="3453913"/>
                <a:ext cx="504056" cy="554254"/>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d>
                        <m:dPr>
                          <m:ctrlPr>
                            <a:rPr lang="en-GB" b="0" i="1" smtClean="0">
                              <a:latin typeface="Cambria Math" panose="02040503050406030204" pitchFamily="18" charset="0"/>
                            </a:rPr>
                          </m:ctrlPr>
                        </m:dPr>
                        <m:e>
                          <m:m>
                            <m:mPr>
                              <m:plcHide m:val="on"/>
                              <m:mcs>
                                <m:mc>
                                  <m:mcPr>
                                    <m:count m:val="1"/>
                                    <m:mcJc m:val="center"/>
                                  </m:mcPr>
                                </m:mc>
                              </m:mcs>
                              <m:ctrlPr>
                                <a:rPr lang="en-GB" b="0" i="1" smtClean="0">
                                  <a:latin typeface="Cambria Math" panose="02040503050406030204" pitchFamily="18" charset="0"/>
                                </a:rPr>
                              </m:ctrlPr>
                            </m:mPr>
                            <m:mr>
                              <m:e>
                                <m:r>
                                  <a:rPr lang="en-GB" b="0" i="1" smtClean="0">
                                    <a:latin typeface="Cambria Math" panose="02040503050406030204" pitchFamily="18" charset="0"/>
                                  </a:rPr>
                                  <m:t>3</m:t>
                                </m:r>
                              </m:e>
                            </m:mr>
                            <m:mr>
                              <m:e>
                                <m:r>
                                  <a:rPr lang="en-GB" b="0" i="1" smtClean="0">
                                    <a:latin typeface="Cambria Math" panose="02040503050406030204" pitchFamily="18" charset="0"/>
                                  </a:rPr>
                                  <m:t>0</m:t>
                                </m:r>
                              </m:e>
                            </m:mr>
                          </m:m>
                        </m:e>
                      </m:d>
                    </m:oMath>
                  </m:oMathPara>
                </a14:m>
                <a:endParaRPr lang="en-GB" dirty="0"/>
              </a:p>
            </p:txBody>
          </p:sp>
        </mc:Choice>
        <mc:Fallback xmlns="">
          <p:sp>
            <p:nvSpPr>
              <p:cNvPr id="57" name="TextBox 56"/>
              <p:cNvSpPr txBox="1">
                <a:spLocks noRot="1" noChangeAspect="1" noMove="1" noResize="1" noEditPoints="1" noAdjustHandles="1" noChangeArrowheads="1" noChangeShapeType="1" noTextEdit="1"/>
              </p:cNvSpPr>
              <p:nvPr/>
            </p:nvSpPr>
            <p:spPr>
              <a:xfrm>
                <a:off x="5504741" y="3453913"/>
                <a:ext cx="504056" cy="554254"/>
              </a:xfrm>
              <a:prstGeom prst="rect">
                <a:avLst/>
              </a:prstGeom>
              <a:blipFill>
                <a:blip r:embed="rId8"/>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8" name="TextBox 57"/>
              <p:cNvSpPr txBox="1"/>
              <p:nvPr/>
            </p:nvSpPr>
            <p:spPr>
              <a:xfrm>
                <a:off x="6309522" y="3462944"/>
                <a:ext cx="504056" cy="554254"/>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d>
                        <m:dPr>
                          <m:ctrlPr>
                            <a:rPr lang="en-GB" b="0" i="1" smtClean="0">
                              <a:latin typeface="Cambria Math" panose="02040503050406030204" pitchFamily="18" charset="0"/>
                            </a:rPr>
                          </m:ctrlPr>
                        </m:dPr>
                        <m:e>
                          <m:m>
                            <m:mPr>
                              <m:plcHide m:val="on"/>
                              <m:mcs>
                                <m:mc>
                                  <m:mcPr>
                                    <m:count m:val="1"/>
                                    <m:mcJc m:val="center"/>
                                  </m:mcPr>
                                </m:mc>
                              </m:mcs>
                              <m:ctrlPr>
                                <a:rPr lang="en-GB" b="0" i="1" smtClean="0">
                                  <a:latin typeface="Cambria Math" panose="02040503050406030204" pitchFamily="18" charset="0"/>
                                </a:rPr>
                              </m:ctrlPr>
                            </m:mPr>
                            <m:mr>
                              <m:e>
                                <m:r>
                                  <a:rPr lang="en-GB" b="0" i="1" smtClean="0">
                                    <a:latin typeface="Cambria Math" panose="02040503050406030204" pitchFamily="18" charset="0"/>
                                  </a:rPr>
                                  <m:t>3</m:t>
                                </m:r>
                              </m:e>
                            </m:mr>
                            <m:mr>
                              <m:e>
                                <m:r>
                                  <a:rPr lang="en-GB" b="0" i="1" smtClean="0">
                                    <a:latin typeface="Cambria Math" panose="02040503050406030204" pitchFamily="18" charset="0"/>
                                  </a:rPr>
                                  <m:t>1</m:t>
                                </m:r>
                              </m:e>
                            </m:mr>
                          </m:m>
                        </m:e>
                      </m:d>
                    </m:oMath>
                  </m:oMathPara>
                </a14:m>
                <a:endParaRPr lang="en-GB" dirty="0"/>
              </a:p>
            </p:txBody>
          </p:sp>
        </mc:Choice>
        <mc:Fallback xmlns="">
          <p:sp>
            <p:nvSpPr>
              <p:cNvPr id="58" name="TextBox 57"/>
              <p:cNvSpPr txBox="1">
                <a:spLocks noRot="1" noChangeAspect="1" noMove="1" noResize="1" noEditPoints="1" noAdjustHandles="1" noChangeArrowheads="1" noChangeShapeType="1" noTextEdit="1"/>
              </p:cNvSpPr>
              <p:nvPr/>
            </p:nvSpPr>
            <p:spPr>
              <a:xfrm>
                <a:off x="6309522" y="3462944"/>
                <a:ext cx="504056" cy="554254"/>
              </a:xfrm>
              <a:prstGeom prst="rect">
                <a:avLst/>
              </a:prstGeom>
              <a:blipFill>
                <a:blip r:embed="rId9"/>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9" name="TextBox 58"/>
              <p:cNvSpPr txBox="1"/>
              <p:nvPr/>
            </p:nvSpPr>
            <p:spPr>
              <a:xfrm>
                <a:off x="7126831" y="3472286"/>
                <a:ext cx="504056" cy="554254"/>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d>
                        <m:dPr>
                          <m:ctrlPr>
                            <a:rPr lang="en-GB" b="0" i="1" smtClean="0">
                              <a:latin typeface="Cambria Math" panose="02040503050406030204" pitchFamily="18" charset="0"/>
                            </a:rPr>
                          </m:ctrlPr>
                        </m:dPr>
                        <m:e>
                          <m:m>
                            <m:mPr>
                              <m:plcHide m:val="on"/>
                              <m:mcs>
                                <m:mc>
                                  <m:mcPr>
                                    <m:count m:val="1"/>
                                    <m:mcJc m:val="center"/>
                                  </m:mcPr>
                                </m:mc>
                              </m:mcs>
                              <m:ctrlPr>
                                <a:rPr lang="en-GB" b="0" i="1" smtClean="0">
                                  <a:latin typeface="Cambria Math" panose="02040503050406030204" pitchFamily="18" charset="0"/>
                                </a:rPr>
                              </m:ctrlPr>
                            </m:mPr>
                            <m:mr>
                              <m:e>
                                <m:r>
                                  <a:rPr lang="en-GB" b="0" i="1" smtClean="0">
                                    <a:latin typeface="Cambria Math" panose="02040503050406030204" pitchFamily="18" charset="0"/>
                                  </a:rPr>
                                  <m:t>3</m:t>
                                </m:r>
                              </m:e>
                            </m:mr>
                            <m:mr>
                              <m:e>
                                <m:r>
                                  <a:rPr lang="en-GB" b="0" i="1" smtClean="0">
                                    <a:latin typeface="Cambria Math" panose="02040503050406030204" pitchFamily="18" charset="0"/>
                                  </a:rPr>
                                  <m:t>2</m:t>
                                </m:r>
                              </m:e>
                            </m:mr>
                          </m:m>
                        </m:e>
                      </m:d>
                    </m:oMath>
                  </m:oMathPara>
                </a14:m>
                <a:endParaRPr lang="en-GB" dirty="0"/>
              </a:p>
            </p:txBody>
          </p:sp>
        </mc:Choice>
        <mc:Fallback xmlns="">
          <p:sp>
            <p:nvSpPr>
              <p:cNvPr id="59" name="TextBox 58"/>
              <p:cNvSpPr txBox="1">
                <a:spLocks noRot="1" noChangeAspect="1" noMove="1" noResize="1" noEditPoints="1" noAdjustHandles="1" noChangeArrowheads="1" noChangeShapeType="1" noTextEdit="1"/>
              </p:cNvSpPr>
              <p:nvPr/>
            </p:nvSpPr>
            <p:spPr>
              <a:xfrm>
                <a:off x="7126831" y="3472286"/>
                <a:ext cx="504056" cy="554254"/>
              </a:xfrm>
              <a:prstGeom prst="rect">
                <a:avLst/>
              </a:prstGeom>
              <a:blipFill>
                <a:blip r:embed="rId10"/>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0" name="TextBox 59"/>
              <p:cNvSpPr txBox="1"/>
              <p:nvPr/>
            </p:nvSpPr>
            <p:spPr>
              <a:xfrm>
                <a:off x="7915485" y="3447702"/>
                <a:ext cx="504056" cy="554254"/>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d>
                        <m:dPr>
                          <m:ctrlPr>
                            <a:rPr lang="en-GB" b="0" i="1" smtClean="0">
                              <a:latin typeface="Cambria Math" panose="02040503050406030204" pitchFamily="18" charset="0"/>
                            </a:rPr>
                          </m:ctrlPr>
                        </m:dPr>
                        <m:e>
                          <m:m>
                            <m:mPr>
                              <m:plcHide m:val="on"/>
                              <m:mcs>
                                <m:mc>
                                  <m:mcPr>
                                    <m:count m:val="1"/>
                                    <m:mcJc m:val="center"/>
                                  </m:mcPr>
                                </m:mc>
                              </m:mcs>
                              <m:ctrlPr>
                                <a:rPr lang="en-GB" b="0" i="1" smtClean="0">
                                  <a:latin typeface="Cambria Math" panose="02040503050406030204" pitchFamily="18" charset="0"/>
                                </a:rPr>
                              </m:ctrlPr>
                            </m:mPr>
                            <m:mr>
                              <m:e>
                                <m:r>
                                  <a:rPr lang="en-GB" b="0" i="1" smtClean="0">
                                    <a:latin typeface="Cambria Math" panose="02040503050406030204" pitchFamily="18" charset="0"/>
                                  </a:rPr>
                                  <m:t>3</m:t>
                                </m:r>
                              </m:e>
                            </m:mr>
                            <m:mr>
                              <m:e>
                                <m:r>
                                  <a:rPr lang="en-GB" b="0" i="1" smtClean="0">
                                    <a:latin typeface="Cambria Math" panose="02040503050406030204" pitchFamily="18" charset="0"/>
                                  </a:rPr>
                                  <m:t>3</m:t>
                                </m:r>
                              </m:e>
                            </m:mr>
                          </m:m>
                        </m:e>
                      </m:d>
                    </m:oMath>
                  </m:oMathPara>
                </a14:m>
                <a:endParaRPr lang="en-GB" dirty="0"/>
              </a:p>
            </p:txBody>
          </p:sp>
        </mc:Choice>
        <mc:Fallback xmlns="">
          <p:sp>
            <p:nvSpPr>
              <p:cNvPr id="60" name="TextBox 59"/>
              <p:cNvSpPr txBox="1">
                <a:spLocks noRot="1" noChangeAspect="1" noMove="1" noResize="1" noEditPoints="1" noAdjustHandles="1" noChangeArrowheads="1" noChangeShapeType="1" noTextEdit="1"/>
              </p:cNvSpPr>
              <p:nvPr/>
            </p:nvSpPr>
            <p:spPr>
              <a:xfrm>
                <a:off x="7915485" y="3447702"/>
                <a:ext cx="504056" cy="554254"/>
              </a:xfrm>
              <a:prstGeom prst="rect">
                <a:avLst/>
              </a:prstGeom>
              <a:blipFill>
                <a:blip r:embed="rId11"/>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1" name="TextBox 60"/>
              <p:cNvSpPr txBox="1"/>
              <p:nvPr/>
            </p:nvSpPr>
            <p:spPr>
              <a:xfrm>
                <a:off x="5092455" y="4026401"/>
                <a:ext cx="504056" cy="554254"/>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d>
                        <m:dPr>
                          <m:ctrlPr>
                            <a:rPr lang="en-GB" b="0" i="1" smtClean="0">
                              <a:latin typeface="Cambria Math" panose="02040503050406030204" pitchFamily="18" charset="0"/>
                            </a:rPr>
                          </m:ctrlPr>
                        </m:dPr>
                        <m:e>
                          <m:m>
                            <m:mPr>
                              <m:plcHide m:val="on"/>
                              <m:mcs>
                                <m:mc>
                                  <m:mcPr>
                                    <m:count m:val="1"/>
                                    <m:mcJc m:val="center"/>
                                  </m:mcPr>
                                </m:mc>
                              </m:mcs>
                              <m:ctrlPr>
                                <a:rPr lang="en-GB" b="0" i="1" smtClean="0">
                                  <a:latin typeface="Cambria Math" panose="02040503050406030204" pitchFamily="18" charset="0"/>
                                </a:rPr>
                              </m:ctrlPr>
                            </m:mPr>
                            <m:mr>
                              <m:e>
                                <m:r>
                                  <a:rPr lang="en-GB" b="0" i="1" smtClean="0">
                                    <a:latin typeface="Cambria Math" panose="02040503050406030204" pitchFamily="18" charset="0"/>
                                  </a:rPr>
                                  <m:t>4</m:t>
                                </m:r>
                              </m:e>
                            </m:mr>
                            <m:mr>
                              <m:e>
                                <m:r>
                                  <a:rPr lang="en-GB" b="0" i="1" smtClean="0">
                                    <a:latin typeface="Cambria Math" panose="02040503050406030204" pitchFamily="18" charset="0"/>
                                  </a:rPr>
                                  <m:t>0</m:t>
                                </m:r>
                              </m:e>
                            </m:mr>
                          </m:m>
                        </m:e>
                      </m:d>
                    </m:oMath>
                  </m:oMathPara>
                </a14:m>
                <a:endParaRPr lang="en-GB" dirty="0"/>
              </a:p>
            </p:txBody>
          </p:sp>
        </mc:Choice>
        <mc:Fallback xmlns="">
          <p:sp>
            <p:nvSpPr>
              <p:cNvPr id="61" name="TextBox 60"/>
              <p:cNvSpPr txBox="1">
                <a:spLocks noRot="1" noChangeAspect="1" noMove="1" noResize="1" noEditPoints="1" noAdjustHandles="1" noChangeArrowheads="1" noChangeShapeType="1" noTextEdit="1"/>
              </p:cNvSpPr>
              <p:nvPr/>
            </p:nvSpPr>
            <p:spPr>
              <a:xfrm>
                <a:off x="5092455" y="4026401"/>
                <a:ext cx="504056" cy="554254"/>
              </a:xfrm>
              <a:prstGeom prst="rect">
                <a:avLst/>
              </a:prstGeom>
              <a:blipFill>
                <a:blip r:embed="rId12"/>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2" name="TextBox 61"/>
              <p:cNvSpPr txBox="1"/>
              <p:nvPr/>
            </p:nvSpPr>
            <p:spPr>
              <a:xfrm>
                <a:off x="5920834" y="4012133"/>
                <a:ext cx="504056" cy="554254"/>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d>
                        <m:dPr>
                          <m:ctrlPr>
                            <a:rPr lang="en-GB" b="0" i="1" smtClean="0">
                              <a:latin typeface="Cambria Math" panose="02040503050406030204" pitchFamily="18" charset="0"/>
                            </a:rPr>
                          </m:ctrlPr>
                        </m:dPr>
                        <m:e>
                          <m:m>
                            <m:mPr>
                              <m:plcHide m:val="on"/>
                              <m:mcs>
                                <m:mc>
                                  <m:mcPr>
                                    <m:count m:val="1"/>
                                    <m:mcJc m:val="center"/>
                                  </m:mcPr>
                                </m:mc>
                              </m:mcs>
                              <m:ctrlPr>
                                <a:rPr lang="en-GB" b="0" i="1" smtClean="0">
                                  <a:latin typeface="Cambria Math" panose="02040503050406030204" pitchFamily="18" charset="0"/>
                                </a:rPr>
                              </m:ctrlPr>
                            </m:mPr>
                            <m:mr>
                              <m:e>
                                <m:r>
                                  <a:rPr lang="en-GB" b="0" i="1" smtClean="0">
                                    <a:latin typeface="Cambria Math" panose="02040503050406030204" pitchFamily="18" charset="0"/>
                                  </a:rPr>
                                  <m:t>4</m:t>
                                </m:r>
                              </m:e>
                            </m:mr>
                            <m:mr>
                              <m:e>
                                <m:r>
                                  <a:rPr lang="en-GB" b="0" i="1" smtClean="0">
                                    <a:latin typeface="Cambria Math" panose="02040503050406030204" pitchFamily="18" charset="0"/>
                                  </a:rPr>
                                  <m:t>1</m:t>
                                </m:r>
                              </m:e>
                            </m:mr>
                          </m:m>
                        </m:e>
                      </m:d>
                    </m:oMath>
                  </m:oMathPara>
                </a14:m>
                <a:endParaRPr lang="en-GB" dirty="0"/>
              </a:p>
            </p:txBody>
          </p:sp>
        </mc:Choice>
        <mc:Fallback xmlns="">
          <p:sp>
            <p:nvSpPr>
              <p:cNvPr id="62" name="TextBox 61"/>
              <p:cNvSpPr txBox="1">
                <a:spLocks noRot="1" noChangeAspect="1" noMove="1" noResize="1" noEditPoints="1" noAdjustHandles="1" noChangeArrowheads="1" noChangeShapeType="1" noTextEdit="1"/>
              </p:cNvSpPr>
              <p:nvPr/>
            </p:nvSpPr>
            <p:spPr>
              <a:xfrm>
                <a:off x="5920834" y="4012133"/>
                <a:ext cx="504056" cy="554254"/>
              </a:xfrm>
              <a:prstGeom prst="rect">
                <a:avLst/>
              </a:prstGeom>
              <a:blipFill>
                <a:blip r:embed="rId1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3" name="TextBox 62"/>
              <p:cNvSpPr txBox="1"/>
              <p:nvPr/>
            </p:nvSpPr>
            <p:spPr>
              <a:xfrm>
                <a:off x="6729410" y="4017198"/>
                <a:ext cx="504056" cy="554254"/>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d>
                        <m:dPr>
                          <m:ctrlPr>
                            <a:rPr lang="en-GB" b="0" i="1" smtClean="0">
                              <a:latin typeface="Cambria Math" panose="02040503050406030204" pitchFamily="18" charset="0"/>
                            </a:rPr>
                          </m:ctrlPr>
                        </m:dPr>
                        <m:e>
                          <m:m>
                            <m:mPr>
                              <m:plcHide m:val="on"/>
                              <m:mcs>
                                <m:mc>
                                  <m:mcPr>
                                    <m:count m:val="1"/>
                                    <m:mcJc m:val="center"/>
                                  </m:mcPr>
                                </m:mc>
                              </m:mcs>
                              <m:ctrlPr>
                                <a:rPr lang="en-GB" b="0" i="1" smtClean="0">
                                  <a:latin typeface="Cambria Math" panose="02040503050406030204" pitchFamily="18" charset="0"/>
                                </a:rPr>
                              </m:ctrlPr>
                            </m:mPr>
                            <m:mr>
                              <m:e>
                                <m:r>
                                  <a:rPr lang="en-GB" b="0" i="1" smtClean="0">
                                    <a:latin typeface="Cambria Math" panose="02040503050406030204" pitchFamily="18" charset="0"/>
                                  </a:rPr>
                                  <m:t>4</m:t>
                                </m:r>
                              </m:e>
                            </m:mr>
                            <m:mr>
                              <m:e>
                                <m:r>
                                  <a:rPr lang="en-GB" b="0" i="1" smtClean="0">
                                    <a:latin typeface="Cambria Math" panose="02040503050406030204" pitchFamily="18" charset="0"/>
                                  </a:rPr>
                                  <m:t>2</m:t>
                                </m:r>
                              </m:e>
                            </m:mr>
                          </m:m>
                        </m:e>
                      </m:d>
                    </m:oMath>
                  </m:oMathPara>
                </a14:m>
                <a:endParaRPr lang="en-GB" dirty="0"/>
              </a:p>
            </p:txBody>
          </p:sp>
        </mc:Choice>
        <mc:Fallback xmlns="">
          <p:sp>
            <p:nvSpPr>
              <p:cNvPr id="63" name="TextBox 62"/>
              <p:cNvSpPr txBox="1">
                <a:spLocks noRot="1" noChangeAspect="1" noMove="1" noResize="1" noEditPoints="1" noAdjustHandles="1" noChangeArrowheads="1" noChangeShapeType="1" noTextEdit="1"/>
              </p:cNvSpPr>
              <p:nvPr/>
            </p:nvSpPr>
            <p:spPr>
              <a:xfrm>
                <a:off x="6729410" y="4017198"/>
                <a:ext cx="504056" cy="554254"/>
              </a:xfrm>
              <a:prstGeom prst="rect">
                <a:avLst/>
              </a:prstGeom>
              <a:blipFill>
                <a:blip r:embed="rId1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4" name="TextBox 63"/>
              <p:cNvSpPr txBox="1"/>
              <p:nvPr/>
            </p:nvSpPr>
            <p:spPr>
              <a:xfrm>
                <a:off x="7557789" y="3993760"/>
                <a:ext cx="504056" cy="554254"/>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d>
                        <m:dPr>
                          <m:ctrlPr>
                            <a:rPr lang="en-GB" b="0" i="1" smtClean="0">
                              <a:latin typeface="Cambria Math" panose="02040503050406030204" pitchFamily="18" charset="0"/>
                            </a:rPr>
                          </m:ctrlPr>
                        </m:dPr>
                        <m:e>
                          <m:m>
                            <m:mPr>
                              <m:plcHide m:val="on"/>
                              <m:mcs>
                                <m:mc>
                                  <m:mcPr>
                                    <m:count m:val="1"/>
                                    <m:mcJc m:val="center"/>
                                  </m:mcPr>
                                </m:mc>
                              </m:mcs>
                              <m:ctrlPr>
                                <a:rPr lang="en-GB" b="0" i="1" smtClean="0">
                                  <a:latin typeface="Cambria Math" panose="02040503050406030204" pitchFamily="18" charset="0"/>
                                </a:rPr>
                              </m:ctrlPr>
                            </m:mPr>
                            <m:mr>
                              <m:e>
                                <m:r>
                                  <a:rPr lang="en-GB" b="0" i="1" smtClean="0">
                                    <a:latin typeface="Cambria Math" panose="02040503050406030204" pitchFamily="18" charset="0"/>
                                  </a:rPr>
                                  <m:t>4</m:t>
                                </m:r>
                              </m:e>
                            </m:mr>
                            <m:mr>
                              <m:e>
                                <m:r>
                                  <a:rPr lang="en-GB" b="0" i="1" smtClean="0">
                                    <a:latin typeface="Cambria Math" panose="02040503050406030204" pitchFamily="18" charset="0"/>
                                  </a:rPr>
                                  <m:t>3</m:t>
                                </m:r>
                              </m:e>
                            </m:mr>
                          </m:m>
                        </m:e>
                      </m:d>
                    </m:oMath>
                  </m:oMathPara>
                </a14:m>
                <a:endParaRPr lang="en-GB" dirty="0"/>
              </a:p>
            </p:txBody>
          </p:sp>
        </mc:Choice>
        <mc:Fallback xmlns="">
          <p:sp>
            <p:nvSpPr>
              <p:cNvPr id="64" name="TextBox 63"/>
              <p:cNvSpPr txBox="1">
                <a:spLocks noRot="1" noChangeAspect="1" noMove="1" noResize="1" noEditPoints="1" noAdjustHandles="1" noChangeArrowheads="1" noChangeShapeType="1" noTextEdit="1"/>
              </p:cNvSpPr>
              <p:nvPr/>
            </p:nvSpPr>
            <p:spPr>
              <a:xfrm>
                <a:off x="7557789" y="3993760"/>
                <a:ext cx="504056" cy="554254"/>
              </a:xfrm>
              <a:prstGeom prst="rect">
                <a:avLst/>
              </a:prstGeom>
              <a:blipFill>
                <a:blip r:embed="rId1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5" name="TextBox 64"/>
              <p:cNvSpPr txBox="1"/>
              <p:nvPr/>
            </p:nvSpPr>
            <p:spPr>
              <a:xfrm>
                <a:off x="8304422" y="4003285"/>
                <a:ext cx="504056" cy="554254"/>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d>
                        <m:dPr>
                          <m:ctrlPr>
                            <a:rPr lang="en-GB" b="0" i="1" smtClean="0">
                              <a:latin typeface="Cambria Math" panose="02040503050406030204" pitchFamily="18" charset="0"/>
                            </a:rPr>
                          </m:ctrlPr>
                        </m:dPr>
                        <m:e>
                          <m:m>
                            <m:mPr>
                              <m:plcHide m:val="on"/>
                              <m:mcs>
                                <m:mc>
                                  <m:mcPr>
                                    <m:count m:val="1"/>
                                    <m:mcJc m:val="center"/>
                                  </m:mcPr>
                                </m:mc>
                              </m:mcs>
                              <m:ctrlPr>
                                <a:rPr lang="en-GB" b="0" i="1" smtClean="0">
                                  <a:latin typeface="Cambria Math" panose="02040503050406030204" pitchFamily="18" charset="0"/>
                                </a:rPr>
                              </m:ctrlPr>
                            </m:mPr>
                            <m:mr>
                              <m:e>
                                <m:r>
                                  <a:rPr lang="en-GB" b="0" i="1" smtClean="0">
                                    <a:latin typeface="Cambria Math" panose="02040503050406030204" pitchFamily="18" charset="0"/>
                                  </a:rPr>
                                  <m:t>4</m:t>
                                </m:r>
                              </m:e>
                            </m:mr>
                            <m:mr>
                              <m:e>
                                <m:r>
                                  <a:rPr lang="en-GB" b="0" i="1" smtClean="0">
                                    <a:latin typeface="Cambria Math" panose="02040503050406030204" pitchFamily="18" charset="0"/>
                                  </a:rPr>
                                  <m:t>4</m:t>
                                </m:r>
                              </m:e>
                            </m:mr>
                          </m:m>
                        </m:e>
                      </m:d>
                    </m:oMath>
                  </m:oMathPara>
                </a14:m>
                <a:endParaRPr lang="en-GB" dirty="0"/>
              </a:p>
            </p:txBody>
          </p:sp>
        </mc:Choice>
        <mc:Fallback xmlns="">
          <p:sp>
            <p:nvSpPr>
              <p:cNvPr id="65" name="TextBox 64"/>
              <p:cNvSpPr txBox="1">
                <a:spLocks noRot="1" noChangeAspect="1" noMove="1" noResize="1" noEditPoints="1" noAdjustHandles="1" noChangeArrowheads="1" noChangeShapeType="1" noTextEdit="1"/>
              </p:cNvSpPr>
              <p:nvPr/>
            </p:nvSpPr>
            <p:spPr>
              <a:xfrm>
                <a:off x="8304422" y="4003285"/>
                <a:ext cx="504056" cy="554254"/>
              </a:xfrm>
              <a:prstGeom prst="rect">
                <a:avLst/>
              </a:prstGeom>
              <a:blipFill>
                <a:blip r:embed="rId16"/>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6" name="TextBox 65"/>
              <p:cNvSpPr txBox="1"/>
              <p:nvPr/>
            </p:nvSpPr>
            <p:spPr>
              <a:xfrm>
                <a:off x="285772" y="702373"/>
                <a:ext cx="8522706" cy="923330"/>
              </a:xfrm>
              <a:prstGeom prst="rect">
                <a:avLst/>
              </a:prstGeom>
              <a:noFill/>
            </p:spPr>
            <p:txBody>
              <a:bodyPr wrap="square" rtlCol="0">
                <a:spAutoFit/>
              </a:bodyPr>
              <a:lstStyle/>
              <a:p>
                <a:r>
                  <a:rPr lang="en-GB" dirty="0"/>
                  <a:t>If the power in the binomial expansion is large, e.g. </a:t>
                </a:r>
                <a14:m>
                  <m:oMath xmlns:m="http://schemas.openxmlformats.org/officeDocument/2006/math">
                    <m:sSup>
                      <m:sSupPr>
                        <m:ctrlPr>
                          <a:rPr lang="en-GB" b="0" i="1" smtClean="0">
                            <a:latin typeface="Cambria Math" panose="02040503050406030204" pitchFamily="18" charset="0"/>
                          </a:rPr>
                        </m:ctrlPr>
                      </m:sSupPr>
                      <m:e>
                        <m:d>
                          <m:dPr>
                            <m:ctrlPr>
                              <a:rPr lang="en-GB" b="0" i="1" smtClean="0">
                                <a:latin typeface="Cambria Math" panose="02040503050406030204" pitchFamily="18" charset="0"/>
                              </a:rPr>
                            </m:ctrlPr>
                          </m:dPr>
                          <m:e>
                            <m:r>
                              <a:rPr lang="en-GB" b="0" i="1" smtClean="0">
                                <a:latin typeface="Cambria Math" panose="02040503050406030204" pitchFamily="18" charset="0"/>
                              </a:rPr>
                              <m:t>𝑥</m:t>
                            </m:r>
                            <m:r>
                              <a:rPr lang="en-GB" b="0" i="1" smtClean="0">
                                <a:latin typeface="Cambria Math" panose="02040503050406030204" pitchFamily="18" charset="0"/>
                              </a:rPr>
                              <m:t>+3</m:t>
                            </m:r>
                          </m:e>
                        </m:d>
                      </m:e>
                      <m:sup>
                        <m:r>
                          <a:rPr lang="en-GB" b="0" i="1" smtClean="0">
                            <a:latin typeface="Cambria Math" panose="02040503050406030204" pitchFamily="18" charset="0"/>
                          </a:rPr>
                          <m:t>20</m:t>
                        </m:r>
                      </m:sup>
                    </m:sSup>
                  </m:oMath>
                </a14:m>
                <a:r>
                  <a:rPr lang="en-GB" dirty="0"/>
                  <a:t>, it is no longer practical to go this far down Pascal’s triangle. We can instead use the choose function to get numbers from anywhere within the triangle. We’ll practise doing this after the next exercise.</a:t>
                </a:r>
              </a:p>
            </p:txBody>
          </p:sp>
        </mc:Choice>
        <mc:Fallback xmlns="">
          <p:sp>
            <p:nvSpPr>
              <p:cNvPr id="66" name="TextBox 65"/>
              <p:cNvSpPr txBox="1">
                <a:spLocks noRot="1" noChangeAspect="1" noMove="1" noResize="1" noEditPoints="1" noAdjustHandles="1" noChangeArrowheads="1" noChangeShapeType="1" noTextEdit="1"/>
              </p:cNvSpPr>
              <p:nvPr/>
            </p:nvSpPr>
            <p:spPr>
              <a:xfrm>
                <a:off x="285772" y="702373"/>
                <a:ext cx="8522706" cy="923330"/>
              </a:xfrm>
              <a:prstGeom prst="rect">
                <a:avLst/>
              </a:prstGeom>
              <a:blipFill>
                <a:blip r:embed="rId17"/>
                <a:stretch>
                  <a:fillRect l="-644" t="-3289" r="-715" b="-9211"/>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7" name="TextBox 66"/>
              <p:cNvSpPr txBox="1"/>
              <p:nvPr/>
            </p:nvSpPr>
            <p:spPr>
              <a:xfrm>
                <a:off x="402261" y="4995506"/>
                <a:ext cx="8528496" cy="1528816"/>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400" b="1" dirty="0"/>
                  <a:t>Textbook Note: </a:t>
                </a:r>
                <a:r>
                  <a:rPr lang="en-GB" sz="1400" dirty="0"/>
                  <a:t>The textbook refers to the top row as the “1</a:t>
                </a:r>
                <a:r>
                  <a:rPr lang="en-GB" sz="1400" baseline="30000" dirty="0"/>
                  <a:t>st</a:t>
                </a:r>
                <a:r>
                  <a:rPr lang="en-GB" sz="1400" dirty="0"/>
                  <a:t> row” and the first number in each row as the “1</a:t>
                </a:r>
                <a:r>
                  <a:rPr lang="en-GB" sz="1400" baseline="30000" dirty="0"/>
                  <a:t>st</a:t>
                </a:r>
                <a:r>
                  <a:rPr lang="en-GB" sz="1400" dirty="0"/>
                  <a:t> entry”. This might sound sensible, but is against accepted practice: It makes much more sense that the row number matches the number at the top of the binomial coefficient, and the entry number matches the bottom number. </a:t>
                </a:r>
              </a:p>
              <a:p>
                <a:r>
                  <a:rPr lang="en-GB" sz="1400" dirty="0"/>
                  <a:t>We therefore call the top row the “0</a:t>
                </a:r>
                <a:r>
                  <a:rPr lang="en-GB" sz="1400" baseline="30000" dirty="0"/>
                  <a:t>th</a:t>
                </a:r>
                <a:r>
                  <a:rPr lang="en-GB" sz="1400" dirty="0"/>
                  <a:t> row” and the first entry of each row the “0</a:t>
                </a:r>
                <a:r>
                  <a:rPr lang="en-GB" sz="1400" baseline="30000" dirty="0"/>
                  <a:t>th</a:t>
                </a:r>
                <a:r>
                  <a:rPr lang="en-GB" sz="1400" dirty="0"/>
                  <a:t> entry”.</a:t>
                </a:r>
              </a:p>
              <a:p>
                <a:r>
                  <a:rPr lang="en-GB" sz="1400" dirty="0"/>
                  <a:t>So the </a:t>
                </a:r>
                <a14:m>
                  <m:oMath xmlns:m="http://schemas.openxmlformats.org/officeDocument/2006/math">
                    <m:r>
                      <a:rPr lang="en-GB" sz="1400" b="0" i="1" smtClean="0">
                        <a:latin typeface="Cambria Math" panose="02040503050406030204" pitchFamily="18" charset="0"/>
                      </a:rPr>
                      <m:t>𝑘</m:t>
                    </m:r>
                  </m:oMath>
                </a14:m>
                <a:r>
                  <a:rPr lang="en-GB" sz="1400" dirty="0" err="1"/>
                  <a:t>th</a:t>
                </a:r>
                <a:r>
                  <a:rPr lang="en-GB" sz="1400" dirty="0"/>
                  <a:t> entry of the </a:t>
                </a:r>
                <a14:m>
                  <m:oMath xmlns:m="http://schemas.openxmlformats.org/officeDocument/2006/math">
                    <m:r>
                      <a:rPr lang="en-GB" sz="1400" b="0" i="1" smtClean="0">
                        <a:latin typeface="Cambria Math" panose="02040503050406030204" pitchFamily="18" charset="0"/>
                      </a:rPr>
                      <m:t>𝑛</m:t>
                    </m:r>
                  </m:oMath>
                </a14:m>
                <a:r>
                  <a:rPr lang="en-GB" sz="1400" dirty="0" err="1"/>
                  <a:t>th</a:t>
                </a:r>
                <a:r>
                  <a:rPr lang="en-GB" sz="1400" dirty="0"/>
                  <a:t> row of Pascal’s Triangle is therefore a nice clean </a:t>
                </a:r>
                <a14:m>
                  <m:oMath xmlns:m="http://schemas.openxmlformats.org/officeDocument/2006/math">
                    <m:d>
                      <m:dPr>
                        <m:ctrlPr>
                          <a:rPr lang="en-GB" sz="1400" b="0" i="1" smtClean="0">
                            <a:latin typeface="Cambria Math" panose="02040503050406030204" pitchFamily="18" charset="0"/>
                          </a:rPr>
                        </m:ctrlPr>
                      </m:dPr>
                      <m:e>
                        <m:m>
                          <m:mPr>
                            <m:plcHide m:val="on"/>
                            <m:mcs>
                              <m:mc>
                                <m:mcPr>
                                  <m:count m:val="1"/>
                                  <m:mcJc m:val="center"/>
                                </m:mcPr>
                              </m:mc>
                            </m:mcs>
                            <m:ctrlPr>
                              <a:rPr lang="en-GB" sz="1400" b="0" i="1" smtClean="0">
                                <a:latin typeface="Cambria Math" panose="02040503050406030204" pitchFamily="18" charset="0"/>
                              </a:rPr>
                            </m:ctrlPr>
                          </m:mPr>
                          <m:mr>
                            <m:e>
                              <m:r>
                                <a:rPr lang="en-GB" sz="1400" b="0" i="1" smtClean="0">
                                  <a:latin typeface="Cambria Math" panose="02040503050406030204" pitchFamily="18" charset="0"/>
                                </a:rPr>
                                <m:t>𝑛</m:t>
                              </m:r>
                            </m:e>
                          </m:mr>
                          <m:mr>
                            <m:e>
                              <m:r>
                                <a:rPr lang="en-GB" sz="1400" b="0" i="1" smtClean="0">
                                  <a:latin typeface="Cambria Math" panose="02040503050406030204" pitchFamily="18" charset="0"/>
                                </a:rPr>
                                <m:t>𝑘</m:t>
                              </m:r>
                            </m:e>
                          </m:mr>
                        </m:m>
                      </m:e>
                    </m:d>
                  </m:oMath>
                </a14:m>
                <a:r>
                  <a:rPr lang="en-GB" sz="1400" dirty="0"/>
                  <a:t>, not </a:t>
                </a:r>
                <a14:m>
                  <m:oMath xmlns:m="http://schemas.openxmlformats.org/officeDocument/2006/math">
                    <m:d>
                      <m:dPr>
                        <m:ctrlPr>
                          <a:rPr lang="en-GB" sz="1400" i="1">
                            <a:latin typeface="Cambria Math" panose="02040503050406030204" pitchFamily="18" charset="0"/>
                          </a:rPr>
                        </m:ctrlPr>
                      </m:dPr>
                      <m:e>
                        <m:m>
                          <m:mPr>
                            <m:plcHide m:val="on"/>
                            <m:mcs>
                              <m:mc>
                                <m:mcPr>
                                  <m:count m:val="1"/>
                                  <m:mcJc m:val="center"/>
                                </m:mcPr>
                              </m:mc>
                            </m:mcs>
                            <m:ctrlPr>
                              <a:rPr lang="en-GB" sz="1400" i="1">
                                <a:latin typeface="Cambria Math" panose="02040503050406030204" pitchFamily="18" charset="0"/>
                              </a:rPr>
                            </m:ctrlPr>
                          </m:mPr>
                          <m:mr>
                            <m:e>
                              <m:r>
                                <a:rPr lang="en-GB" sz="1400" i="1">
                                  <a:latin typeface="Cambria Math" panose="02040503050406030204" pitchFamily="18" charset="0"/>
                                </a:rPr>
                                <m:t>𝑛</m:t>
                              </m:r>
                              <m:r>
                                <a:rPr lang="en-GB" sz="1400" b="0" i="1" smtClean="0">
                                  <a:latin typeface="Cambria Math" panose="02040503050406030204" pitchFamily="18" charset="0"/>
                                </a:rPr>
                                <m:t>−1</m:t>
                              </m:r>
                            </m:e>
                          </m:mr>
                          <m:mr>
                            <m:e>
                              <m:r>
                                <a:rPr lang="en-GB" sz="1400" i="1">
                                  <a:latin typeface="Cambria Math" panose="02040503050406030204" pitchFamily="18" charset="0"/>
                                </a:rPr>
                                <m:t>𝑘</m:t>
                              </m:r>
                              <m:r>
                                <a:rPr lang="en-GB" sz="1400" b="0" i="1" smtClean="0">
                                  <a:latin typeface="Cambria Math" panose="02040503050406030204" pitchFamily="18" charset="0"/>
                                </a:rPr>
                                <m:t>−1</m:t>
                              </m:r>
                            </m:e>
                          </m:mr>
                        </m:m>
                      </m:e>
                    </m:d>
                  </m:oMath>
                </a14:m>
                <a:r>
                  <a:rPr lang="en-GB" sz="1400" dirty="0"/>
                  <a:t> as suggested by the textbook. </a:t>
                </a:r>
              </a:p>
            </p:txBody>
          </p:sp>
        </mc:Choice>
        <mc:Fallback xmlns="">
          <p:sp>
            <p:nvSpPr>
              <p:cNvPr id="67" name="TextBox 66"/>
              <p:cNvSpPr txBox="1">
                <a:spLocks noRot="1" noChangeAspect="1" noMove="1" noResize="1" noEditPoints="1" noAdjustHandles="1" noChangeArrowheads="1" noChangeShapeType="1" noTextEdit="1"/>
              </p:cNvSpPr>
              <p:nvPr/>
            </p:nvSpPr>
            <p:spPr>
              <a:xfrm>
                <a:off x="402261" y="4995506"/>
                <a:ext cx="8528496" cy="1528816"/>
              </a:xfrm>
              <a:prstGeom prst="rect">
                <a:avLst/>
              </a:prstGeom>
              <a:blipFill>
                <a:blip r:embed="rId18"/>
                <a:stretch>
                  <a:fillRect l="-71" r="-71" b="-2745"/>
                </a:stretch>
              </a:blipFill>
            </p:spPr>
            <p:txBody>
              <a:bodyPr/>
              <a:lstStyle/>
              <a:p>
                <a:r>
                  <a:rPr lang="en-GB">
                    <a:noFill/>
                  </a:rPr>
                  <a:t> </a:t>
                </a:r>
              </a:p>
            </p:txBody>
          </p:sp>
        </mc:Fallback>
      </mc:AlternateContent>
      <p:sp>
        <p:nvSpPr>
          <p:cNvPr id="69" name="TextBox 68"/>
          <p:cNvSpPr txBox="1"/>
          <p:nvPr/>
        </p:nvSpPr>
        <p:spPr>
          <a:xfrm>
            <a:off x="4211960" y="1772816"/>
            <a:ext cx="918595" cy="369489"/>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dirty="0"/>
              <a:t>0</a:t>
            </a:r>
            <a:r>
              <a:rPr lang="en-GB" baseline="30000" dirty="0"/>
              <a:t>th</a:t>
            </a:r>
            <a:r>
              <a:rPr lang="en-GB" dirty="0"/>
              <a:t> row</a:t>
            </a:r>
          </a:p>
        </p:txBody>
      </p:sp>
      <p:sp>
        <p:nvSpPr>
          <p:cNvPr id="70" name="TextBox 69"/>
          <p:cNvSpPr txBox="1"/>
          <p:nvPr/>
        </p:nvSpPr>
        <p:spPr>
          <a:xfrm>
            <a:off x="4210993" y="2279043"/>
            <a:ext cx="918595" cy="369332"/>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dirty="0"/>
              <a:t>1</a:t>
            </a:r>
            <a:r>
              <a:rPr lang="en-GB" baseline="30000" dirty="0"/>
              <a:t>st</a:t>
            </a:r>
            <a:r>
              <a:rPr lang="en-GB" dirty="0"/>
              <a:t> row</a:t>
            </a:r>
          </a:p>
        </p:txBody>
      </p:sp>
      <p:sp>
        <p:nvSpPr>
          <p:cNvPr id="71" name="TextBox 70"/>
          <p:cNvSpPr txBox="1"/>
          <p:nvPr/>
        </p:nvSpPr>
        <p:spPr>
          <a:xfrm>
            <a:off x="4210993" y="2897389"/>
            <a:ext cx="918595" cy="369332"/>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dirty="0"/>
              <a:t>2</a:t>
            </a:r>
            <a:r>
              <a:rPr lang="en-GB" baseline="30000" dirty="0"/>
              <a:t>nd</a:t>
            </a:r>
            <a:r>
              <a:rPr lang="en-GB" dirty="0"/>
              <a:t> row</a:t>
            </a:r>
          </a:p>
        </p:txBody>
      </p:sp>
      <p:sp>
        <p:nvSpPr>
          <p:cNvPr id="72" name="TextBox 71"/>
          <p:cNvSpPr txBox="1"/>
          <p:nvPr/>
        </p:nvSpPr>
        <p:spPr>
          <a:xfrm>
            <a:off x="4212324" y="3443692"/>
            <a:ext cx="918595" cy="369332"/>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dirty="0"/>
              <a:t>3</a:t>
            </a:r>
            <a:r>
              <a:rPr lang="en-GB" baseline="30000" dirty="0"/>
              <a:t>rd</a:t>
            </a:r>
            <a:r>
              <a:rPr lang="en-GB" dirty="0"/>
              <a:t> row</a:t>
            </a:r>
          </a:p>
        </p:txBody>
      </p:sp>
      <p:cxnSp>
        <p:nvCxnSpPr>
          <p:cNvPr id="74" name="Straight Arrow Connector 73"/>
          <p:cNvCxnSpPr/>
          <p:nvPr/>
        </p:nvCxnSpPr>
        <p:spPr>
          <a:xfrm flipV="1">
            <a:off x="4461885" y="4011565"/>
            <a:ext cx="95091" cy="97255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75" name="TextBox 74"/>
              <p:cNvSpPr txBox="1"/>
              <p:nvPr/>
            </p:nvSpPr>
            <p:spPr>
              <a:xfrm>
                <a:off x="378621" y="1925299"/>
                <a:ext cx="3444079" cy="1312603"/>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400" b="1" dirty="0"/>
                  <a:t>Notice: </a:t>
                </a:r>
                <a:r>
                  <a:rPr lang="en-GB" sz="1400" dirty="0"/>
                  <a:t>The top number matches the row number. The bottom number goes from 0 and eventually matches the top number. It’s easy to see from the symmetry of Pascal’s Triangle that </a:t>
                </a:r>
                <a14:m>
                  <m:oMath xmlns:m="http://schemas.openxmlformats.org/officeDocument/2006/math">
                    <m:d>
                      <m:dPr>
                        <m:ctrlPr>
                          <a:rPr lang="en-GB" sz="1400" b="0" i="1" smtClean="0">
                            <a:latin typeface="Cambria Math" panose="02040503050406030204" pitchFamily="18" charset="0"/>
                          </a:rPr>
                        </m:ctrlPr>
                      </m:dPr>
                      <m:e>
                        <m:m>
                          <m:mPr>
                            <m:plcHide m:val="on"/>
                            <m:mcs>
                              <m:mc>
                                <m:mcPr>
                                  <m:count m:val="1"/>
                                  <m:mcJc m:val="center"/>
                                </m:mcPr>
                              </m:mc>
                            </m:mcs>
                            <m:ctrlPr>
                              <a:rPr lang="en-GB" sz="1400" b="0" i="1" smtClean="0">
                                <a:latin typeface="Cambria Math" panose="02040503050406030204" pitchFamily="18" charset="0"/>
                              </a:rPr>
                            </m:ctrlPr>
                          </m:mPr>
                          <m:mr>
                            <m:e>
                              <m:r>
                                <a:rPr lang="en-GB" sz="1400" b="0" i="1" smtClean="0">
                                  <a:latin typeface="Cambria Math" panose="02040503050406030204" pitchFamily="18" charset="0"/>
                                </a:rPr>
                                <m:t>4</m:t>
                              </m:r>
                            </m:e>
                          </m:mr>
                          <m:mr>
                            <m:e>
                              <m:r>
                                <a:rPr lang="en-GB" sz="1400" b="0" i="1" smtClean="0">
                                  <a:latin typeface="Cambria Math" panose="02040503050406030204" pitchFamily="18" charset="0"/>
                                </a:rPr>
                                <m:t>1</m:t>
                              </m:r>
                            </m:e>
                          </m:mr>
                        </m:m>
                      </m:e>
                    </m:d>
                    <m:r>
                      <a:rPr lang="en-GB" sz="1400" b="0" i="1" smtClean="0">
                        <a:latin typeface="Cambria Math" panose="02040503050406030204" pitchFamily="18" charset="0"/>
                      </a:rPr>
                      <m:t>=</m:t>
                    </m:r>
                    <m:d>
                      <m:dPr>
                        <m:ctrlPr>
                          <a:rPr lang="en-GB" sz="1400" i="1">
                            <a:latin typeface="Cambria Math" panose="02040503050406030204" pitchFamily="18" charset="0"/>
                          </a:rPr>
                        </m:ctrlPr>
                      </m:dPr>
                      <m:e>
                        <m:m>
                          <m:mPr>
                            <m:plcHide m:val="on"/>
                            <m:mcs>
                              <m:mc>
                                <m:mcPr>
                                  <m:count m:val="1"/>
                                  <m:mcJc m:val="center"/>
                                </m:mcPr>
                              </m:mc>
                            </m:mcs>
                            <m:ctrlPr>
                              <a:rPr lang="en-GB" sz="1400" i="1">
                                <a:latin typeface="Cambria Math" panose="02040503050406030204" pitchFamily="18" charset="0"/>
                              </a:rPr>
                            </m:ctrlPr>
                          </m:mPr>
                          <m:mr>
                            <m:e>
                              <m:r>
                                <a:rPr lang="en-GB" sz="1400" i="1">
                                  <a:latin typeface="Cambria Math" panose="02040503050406030204" pitchFamily="18" charset="0"/>
                                </a:rPr>
                                <m:t>4</m:t>
                              </m:r>
                            </m:e>
                          </m:mr>
                          <m:mr>
                            <m:e>
                              <m:r>
                                <a:rPr lang="en-GB" sz="1400" b="0" i="1" smtClean="0">
                                  <a:latin typeface="Cambria Math" panose="02040503050406030204" pitchFamily="18" charset="0"/>
                                </a:rPr>
                                <m:t>3</m:t>
                              </m:r>
                            </m:e>
                          </m:mr>
                        </m:m>
                      </m:e>
                    </m:d>
                  </m:oMath>
                </a14:m>
                <a:r>
                  <a:rPr lang="en-GB" sz="1400" dirty="0"/>
                  <a:t> for example.</a:t>
                </a:r>
              </a:p>
            </p:txBody>
          </p:sp>
        </mc:Choice>
        <mc:Fallback xmlns="">
          <p:sp>
            <p:nvSpPr>
              <p:cNvPr id="75" name="TextBox 74"/>
              <p:cNvSpPr txBox="1">
                <a:spLocks noRot="1" noChangeAspect="1" noMove="1" noResize="1" noEditPoints="1" noAdjustHandles="1" noChangeArrowheads="1" noChangeShapeType="1" noTextEdit="1"/>
              </p:cNvSpPr>
              <p:nvPr/>
            </p:nvSpPr>
            <p:spPr>
              <a:xfrm>
                <a:off x="378621" y="1925299"/>
                <a:ext cx="3444079" cy="1312603"/>
              </a:xfrm>
              <a:prstGeom prst="rect">
                <a:avLst/>
              </a:prstGeom>
              <a:blipFill>
                <a:blip r:embed="rId19"/>
                <a:stretch>
                  <a:fillRect l="-176"/>
                </a:stretch>
              </a:blipFill>
            </p:spPr>
            <p:txBody>
              <a:bodyPr/>
              <a:lstStyle/>
              <a:p>
                <a:r>
                  <a:rPr lang="en-GB">
                    <a:noFill/>
                  </a:rPr>
                  <a:t> </a:t>
                </a:r>
              </a:p>
            </p:txBody>
          </p:sp>
        </mc:Fallback>
      </mc:AlternateContent>
      <p:cxnSp>
        <p:nvCxnSpPr>
          <p:cNvPr id="76" name="Straight Arrow Connector 75"/>
          <p:cNvCxnSpPr/>
          <p:nvPr/>
        </p:nvCxnSpPr>
        <p:spPr>
          <a:xfrm>
            <a:off x="3694219" y="2687553"/>
            <a:ext cx="1944581" cy="24614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78" name="Arrow: Right 77"/>
          <p:cNvSpPr/>
          <p:nvPr/>
        </p:nvSpPr>
        <p:spPr>
          <a:xfrm>
            <a:off x="3951096" y="2607352"/>
            <a:ext cx="1440160" cy="512812"/>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876712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500"/>
                                        <p:tgtEl>
                                          <p:spTgt spid="51"/>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52"/>
                                        </p:tgtEl>
                                        <p:attrNameLst>
                                          <p:attrName>style.visibility</p:attrName>
                                        </p:attrNameLst>
                                      </p:cBhvr>
                                      <p:to>
                                        <p:strVal val="visible"/>
                                      </p:to>
                                    </p:set>
                                    <p:animEffect transition="in" filter="fade">
                                      <p:cBhvr>
                                        <p:cTn id="14" dur="500"/>
                                        <p:tgtEl>
                                          <p:spTgt spid="52"/>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53"/>
                                        </p:tgtEl>
                                        <p:attrNameLst>
                                          <p:attrName>style.visibility</p:attrName>
                                        </p:attrNameLst>
                                      </p:cBhvr>
                                      <p:to>
                                        <p:strVal val="visible"/>
                                      </p:to>
                                    </p:set>
                                    <p:animEffect transition="in" filter="fade">
                                      <p:cBhvr>
                                        <p:cTn id="17" dur="500"/>
                                        <p:tgtEl>
                                          <p:spTgt spid="53"/>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54"/>
                                        </p:tgtEl>
                                        <p:attrNameLst>
                                          <p:attrName>style.visibility</p:attrName>
                                        </p:attrNameLst>
                                      </p:cBhvr>
                                      <p:to>
                                        <p:strVal val="visible"/>
                                      </p:to>
                                    </p:set>
                                    <p:animEffect transition="in" filter="fade">
                                      <p:cBhvr>
                                        <p:cTn id="20" dur="500"/>
                                        <p:tgtEl>
                                          <p:spTgt spid="54"/>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fade">
                                      <p:cBhvr>
                                        <p:cTn id="23" dur="500"/>
                                        <p:tgtEl>
                                          <p:spTgt spid="55"/>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56"/>
                                        </p:tgtEl>
                                        <p:attrNameLst>
                                          <p:attrName>style.visibility</p:attrName>
                                        </p:attrNameLst>
                                      </p:cBhvr>
                                      <p:to>
                                        <p:strVal val="visible"/>
                                      </p:to>
                                    </p:set>
                                    <p:animEffect transition="in" filter="fade">
                                      <p:cBhvr>
                                        <p:cTn id="26" dur="500"/>
                                        <p:tgtEl>
                                          <p:spTgt spid="56"/>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57"/>
                                        </p:tgtEl>
                                        <p:attrNameLst>
                                          <p:attrName>style.visibility</p:attrName>
                                        </p:attrNameLst>
                                      </p:cBhvr>
                                      <p:to>
                                        <p:strVal val="visible"/>
                                      </p:to>
                                    </p:set>
                                    <p:animEffect transition="in" filter="fade">
                                      <p:cBhvr>
                                        <p:cTn id="29" dur="500"/>
                                        <p:tgtEl>
                                          <p:spTgt spid="57"/>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58"/>
                                        </p:tgtEl>
                                        <p:attrNameLst>
                                          <p:attrName>style.visibility</p:attrName>
                                        </p:attrNameLst>
                                      </p:cBhvr>
                                      <p:to>
                                        <p:strVal val="visible"/>
                                      </p:to>
                                    </p:set>
                                    <p:animEffect transition="in" filter="fade">
                                      <p:cBhvr>
                                        <p:cTn id="32" dur="500"/>
                                        <p:tgtEl>
                                          <p:spTgt spid="58"/>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59"/>
                                        </p:tgtEl>
                                        <p:attrNameLst>
                                          <p:attrName>style.visibility</p:attrName>
                                        </p:attrNameLst>
                                      </p:cBhvr>
                                      <p:to>
                                        <p:strVal val="visible"/>
                                      </p:to>
                                    </p:set>
                                    <p:animEffect transition="in" filter="fade">
                                      <p:cBhvr>
                                        <p:cTn id="35" dur="500"/>
                                        <p:tgtEl>
                                          <p:spTgt spid="59"/>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60"/>
                                        </p:tgtEl>
                                        <p:attrNameLst>
                                          <p:attrName>style.visibility</p:attrName>
                                        </p:attrNameLst>
                                      </p:cBhvr>
                                      <p:to>
                                        <p:strVal val="visible"/>
                                      </p:to>
                                    </p:set>
                                    <p:animEffect transition="in" filter="fade">
                                      <p:cBhvr>
                                        <p:cTn id="38" dur="500"/>
                                        <p:tgtEl>
                                          <p:spTgt spid="60"/>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61"/>
                                        </p:tgtEl>
                                        <p:attrNameLst>
                                          <p:attrName>style.visibility</p:attrName>
                                        </p:attrNameLst>
                                      </p:cBhvr>
                                      <p:to>
                                        <p:strVal val="visible"/>
                                      </p:to>
                                    </p:set>
                                    <p:animEffect transition="in" filter="fade">
                                      <p:cBhvr>
                                        <p:cTn id="41" dur="500"/>
                                        <p:tgtEl>
                                          <p:spTgt spid="61"/>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62"/>
                                        </p:tgtEl>
                                        <p:attrNameLst>
                                          <p:attrName>style.visibility</p:attrName>
                                        </p:attrNameLst>
                                      </p:cBhvr>
                                      <p:to>
                                        <p:strVal val="visible"/>
                                      </p:to>
                                    </p:set>
                                    <p:animEffect transition="in" filter="fade">
                                      <p:cBhvr>
                                        <p:cTn id="44" dur="500"/>
                                        <p:tgtEl>
                                          <p:spTgt spid="62"/>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63"/>
                                        </p:tgtEl>
                                        <p:attrNameLst>
                                          <p:attrName>style.visibility</p:attrName>
                                        </p:attrNameLst>
                                      </p:cBhvr>
                                      <p:to>
                                        <p:strVal val="visible"/>
                                      </p:to>
                                    </p:set>
                                    <p:animEffect transition="in" filter="fade">
                                      <p:cBhvr>
                                        <p:cTn id="47" dur="500"/>
                                        <p:tgtEl>
                                          <p:spTgt spid="63"/>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500"/>
                                        <p:tgtEl>
                                          <p:spTgt spid="64"/>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65"/>
                                        </p:tgtEl>
                                        <p:attrNameLst>
                                          <p:attrName>style.visibility</p:attrName>
                                        </p:attrNameLst>
                                      </p:cBhvr>
                                      <p:to>
                                        <p:strVal val="visible"/>
                                      </p:to>
                                    </p:set>
                                    <p:animEffect transition="in" filter="fade">
                                      <p:cBhvr>
                                        <p:cTn id="53" dur="500"/>
                                        <p:tgtEl>
                                          <p:spTgt spid="65"/>
                                        </p:tgtEl>
                                      </p:cBhvr>
                                    </p:animEffect>
                                  </p:childTnLst>
                                </p:cTn>
                              </p:par>
                            </p:childTnLst>
                          </p:cTn>
                        </p:par>
                        <p:par>
                          <p:cTn id="54" fill="hold">
                            <p:stCondLst>
                              <p:cond delay="1000"/>
                            </p:stCondLst>
                            <p:childTnLst>
                              <p:par>
                                <p:cTn id="55" presetID="22" presetClass="exit" presetSubtype="8" fill="hold" grpId="1" nodeType="afterEffect">
                                  <p:stCondLst>
                                    <p:cond delay="0"/>
                                  </p:stCondLst>
                                  <p:childTnLst>
                                    <p:animEffect transition="out" filter="wipe(left)">
                                      <p:cBhvr>
                                        <p:cTn id="56" dur="500"/>
                                        <p:tgtEl>
                                          <p:spTgt spid="78"/>
                                        </p:tgtEl>
                                      </p:cBhvr>
                                    </p:animEffect>
                                    <p:set>
                                      <p:cBhvr>
                                        <p:cTn id="57" dur="1" fill="hold">
                                          <p:stCondLst>
                                            <p:cond delay="499"/>
                                          </p:stCondLst>
                                        </p:cTn>
                                        <p:tgtEl>
                                          <p:spTgt spid="78"/>
                                        </p:tgtEl>
                                        <p:attrNameLst>
                                          <p:attrName>style.visibility</p:attrName>
                                        </p:attrNameLst>
                                      </p:cBhvr>
                                      <p:to>
                                        <p:strVal val="hidden"/>
                                      </p:to>
                                    </p:se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75"/>
                                        </p:tgtEl>
                                        <p:attrNameLst>
                                          <p:attrName>style.visibility</p:attrName>
                                        </p:attrNameLst>
                                      </p:cBhvr>
                                      <p:to>
                                        <p:strVal val="visible"/>
                                      </p:to>
                                    </p:set>
                                    <p:animEffect transition="in" filter="fade">
                                      <p:cBhvr>
                                        <p:cTn id="62" dur="500"/>
                                        <p:tgtEl>
                                          <p:spTgt spid="75"/>
                                        </p:tgtEl>
                                      </p:cBhvr>
                                    </p:animEffect>
                                  </p:childTnLst>
                                </p:cTn>
                              </p:par>
                              <p:par>
                                <p:cTn id="63" presetID="10" presetClass="entr" presetSubtype="0" fill="hold" nodeType="withEffect">
                                  <p:stCondLst>
                                    <p:cond delay="0"/>
                                  </p:stCondLst>
                                  <p:childTnLst>
                                    <p:set>
                                      <p:cBhvr>
                                        <p:cTn id="64" dur="1" fill="hold">
                                          <p:stCondLst>
                                            <p:cond delay="0"/>
                                          </p:stCondLst>
                                        </p:cTn>
                                        <p:tgtEl>
                                          <p:spTgt spid="76"/>
                                        </p:tgtEl>
                                        <p:attrNameLst>
                                          <p:attrName>style.visibility</p:attrName>
                                        </p:attrNameLst>
                                      </p:cBhvr>
                                      <p:to>
                                        <p:strVal val="visible"/>
                                      </p:to>
                                    </p:set>
                                    <p:animEffect transition="in" filter="fade">
                                      <p:cBhvr>
                                        <p:cTn id="65" dur="500"/>
                                        <p:tgtEl>
                                          <p:spTgt spid="76"/>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nodeType="clickEffect">
                                  <p:stCondLst>
                                    <p:cond delay="0"/>
                                  </p:stCondLst>
                                  <p:childTnLst>
                                    <p:set>
                                      <p:cBhvr>
                                        <p:cTn id="69" dur="1" fill="hold">
                                          <p:stCondLst>
                                            <p:cond delay="0"/>
                                          </p:stCondLst>
                                        </p:cTn>
                                        <p:tgtEl>
                                          <p:spTgt spid="74"/>
                                        </p:tgtEl>
                                        <p:attrNameLst>
                                          <p:attrName>style.visibility</p:attrName>
                                        </p:attrNameLst>
                                      </p:cBhvr>
                                      <p:to>
                                        <p:strVal val="visible"/>
                                      </p:to>
                                    </p:set>
                                    <p:animEffect transition="in" filter="fade">
                                      <p:cBhvr>
                                        <p:cTn id="70" dur="500"/>
                                        <p:tgtEl>
                                          <p:spTgt spid="74"/>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67"/>
                                        </p:tgtEl>
                                        <p:attrNameLst>
                                          <p:attrName>style.visibility</p:attrName>
                                        </p:attrNameLst>
                                      </p:cBhvr>
                                      <p:to>
                                        <p:strVal val="visible"/>
                                      </p:to>
                                    </p:set>
                                    <p:animEffect transition="in" filter="fade">
                                      <p:cBhvr>
                                        <p:cTn id="73"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P spid="52" grpId="0"/>
      <p:bldP spid="53" grpId="0"/>
      <p:bldP spid="54" grpId="0"/>
      <p:bldP spid="55" grpId="0"/>
      <p:bldP spid="56" grpId="0"/>
      <p:bldP spid="57" grpId="0"/>
      <p:bldP spid="58" grpId="0"/>
      <p:bldP spid="59" grpId="0"/>
      <p:bldP spid="60" grpId="0"/>
      <p:bldP spid="61" grpId="0"/>
      <p:bldP spid="62" grpId="0"/>
      <p:bldP spid="63" grpId="0"/>
      <p:bldP spid="64" grpId="0"/>
      <p:bldP spid="65" grpId="0"/>
      <p:bldP spid="67" grpId="0" animBg="1"/>
      <p:bldP spid="75" grpId="0" animBg="1"/>
      <p:bldP spid="78" grpId="0" animBg="1"/>
      <p:bldP spid="78"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Extra Cool Stuff</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5" name="TextBox 4"/>
              <p:cNvSpPr txBox="1"/>
              <p:nvPr/>
            </p:nvSpPr>
            <p:spPr>
              <a:xfrm>
                <a:off x="2230194" y="802299"/>
                <a:ext cx="504056" cy="554254"/>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d>
                        <m:dPr>
                          <m:ctrlPr>
                            <a:rPr lang="en-GB" b="0" i="1" smtClean="0">
                              <a:latin typeface="Cambria Math" panose="02040503050406030204" pitchFamily="18" charset="0"/>
                            </a:rPr>
                          </m:ctrlPr>
                        </m:dPr>
                        <m:e>
                          <m:m>
                            <m:mPr>
                              <m:plcHide m:val="on"/>
                              <m:mcs>
                                <m:mc>
                                  <m:mcPr>
                                    <m:count m:val="1"/>
                                    <m:mcJc m:val="center"/>
                                  </m:mcPr>
                                </m:mc>
                              </m:mcs>
                              <m:ctrlPr>
                                <a:rPr lang="en-GB" b="0" i="1" smtClean="0">
                                  <a:latin typeface="Cambria Math" panose="02040503050406030204" pitchFamily="18" charset="0"/>
                                </a:rPr>
                              </m:ctrlPr>
                            </m:mPr>
                            <m:mr>
                              <m:e>
                                <m:r>
                                  <a:rPr lang="en-GB" b="0" i="1" smtClean="0">
                                    <a:latin typeface="Cambria Math" panose="02040503050406030204" pitchFamily="18" charset="0"/>
                                  </a:rPr>
                                  <m:t>0</m:t>
                                </m:r>
                              </m:e>
                            </m:mr>
                            <m:mr>
                              <m:e>
                                <m:r>
                                  <a:rPr lang="en-GB" b="0" i="1" smtClean="0">
                                    <a:latin typeface="Cambria Math" panose="02040503050406030204" pitchFamily="18" charset="0"/>
                                  </a:rPr>
                                  <m:t>0</m:t>
                                </m:r>
                              </m:e>
                            </m:mr>
                          </m:m>
                        </m:e>
                      </m:d>
                    </m:oMath>
                  </m:oMathPara>
                </a14:m>
                <a:endParaRPr lang="en-GB" dirty="0"/>
              </a:p>
            </p:txBody>
          </p:sp>
        </mc:Choice>
        <mc:Fallback xmlns="">
          <p:sp>
            <p:nvSpPr>
              <p:cNvPr id="5" name="TextBox 4"/>
              <p:cNvSpPr txBox="1">
                <a:spLocks noRot="1" noChangeAspect="1" noMove="1" noResize="1" noEditPoints="1" noAdjustHandles="1" noChangeArrowheads="1" noChangeShapeType="1" noTextEdit="1"/>
              </p:cNvSpPr>
              <p:nvPr/>
            </p:nvSpPr>
            <p:spPr>
              <a:xfrm>
                <a:off x="2230194" y="802299"/>
                <a:ext cx="504056" cy="554254"/>
              </a:xfrm>
              <a:prstGeom prst="rect">
                <a:avLst/>
              </a:prstGeom>
              <a:blipFill>
                <a:blip r:embed="rId2"/>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1848065" y="1321226"/>
                <a:ext cx="504056" cy="554254"/>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d>
                        <m:dPr>
                          <m:ctrlPr>
                            <a:rPr lang="en-GB" b="0" i="1" smtClean="0">
                              <a:latin typeface="Cambria Math" panose="02040503050406030204" pitchFamily="18" charset="0"/>
                            </a:rPr>
                          </m:ctrlPr>
                        </m:dPr>
                        <m:e>
                          <m:m>
                            <m:mPr>
                              <m:plcHide m:val="on"/>
                              <m:mcs>
                                <m:mc>
                                  <m:mcPr>
                                    <m:count m:val="1"/>
                                    <m:mcJc m:val="center"/>
                                  </m:mcPr>
                                </m:mc>
                              </m:mcs>
                              <m:ctrlPr>
                                <a:rPr lang="en-GB" b="0" i="1" smtClean="0">
                                  <a:latin typeface="Cambria Math" panose="02040503050406030204" pitchFamily="18" charset="0"/>
                                </a:rPr>
                              </m:ctrlPr>
                            </m:mPr>
                            <m:mr>
                              <m:e>
                                <m:r>
                                  <a:rPr lang="en-GB" b="0" i="1" smtClean="0">
                                    <a:latin typeface="Cambria Math" panose="02040503050406030204" pitchFamily="18" charset="0"/>
                                  </a:rPr>
                                  <m:t>1</m:t>
                                </m:r>
                              </m:e>
                            </m:mr>
                            <m:mr>
                              <m:e>
                                <m:r>
                                  <a:rPr lang="en-GB" b="0" i="1" smtClean="0">
                                    <a:latin typeface="Cambria Math" panose="02040503050406030204" pitchFamily="18" charset="0"/>
                                  </a:rPr>
                                  <m:t>0</m:t>
                                </m:r>
                              </m:e>
                            </m:mr>
                          </m:m>
                        </m:e>
                      </m:d>
                    </m:oMath>
                  </m:oMathPara>
                </a14:m>
                <a:endParaRPr lang="en-GB" dirty="0"/>
              </a:p>
            </p:txBody>
          </p:sp>
        </mc:Choice>
        <mc:Fallback xmlns="">
          <p:sp>
            <p:nvSpPr>
              <p:cNvPr id="6" name="TextBox 5"/>
              <p:cNvSpPr txBox="1">
                <a:spLocks noRot="1" noChangeAspect="1" noMove="1" noResize="1" noEditPoints="1" noAdjustHandles="1" noChangeArrowheads="1" noChangeShapeType="1" noTextEdit="1"/>
              </p:cNvSpPr>
              <p:nvPr/>
            </p:nvSpPr>
            <p:spPr>
              <a:xfrm>
                <a:off x="1848065" y="1321226"/>
                <a:ext cx="504056" cy="554254"/>
              </a:xfrm>
              <a:prstGeom prst="rect">
                <a:avLst/>
              </a:prstGeom>
              <a:blipFill>
                <a:blip r:embed="rId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2576827" y="1338890"/>
                <a:ext cx="504056" cy="554254"/>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d>
                        <m:dPr>
                          <m:ctrlPr>
                            <a:rPr lang="en-GB" b="0" i="1" smtClean="0">
                              <a:latin typeface="Cambria Math" panose="02040503050406030204" pitchFamily="18" charset="0"/>
                            </a:rPr>
                          </m:ctrlPr>
                        </m:dPr>
                        <m:e>
                          <m:m>
                            <m:mPr>
                              <m:plcHide m:val="on"/>
                              <m:mcs>
                                <m:mc>
                                  <m:mcPr>
                                    <m:count m:val="1"/>
                                    <m:mcJc m:val="center"/>
                                  </m:mcPr>
                                </m:mc>
                              </m:mcs>
                              <m:ctrlPr>
                                <a:rPr lang="en-GB" b="0" i="1" smtClean="0">
                                  <a:latin typeface="Cambria Math" panose="02040503050406030204" pitchFamily="18" charset="0"/>
                                </a:rPr>
                              </m:ctrlPr>
                            </m:mPr>
                            <m:mr>
                              <m:e>
                                <m:r>
                                  <a:rPr lang="en-GB" b="0" i="1" smtClean="0">
                                    <a:latin typeface="Cambria Math" panose="02040503050406030204" pitchFamily="18" charset="0"/>
                                  </a:rPr>
                                  <m:t>1</m:t>
                                </m:r>
                              </m:e>
                            </m:mr>
                            <m:mr>
                              <m:e>
                                <m:r>
                                  <a:rPr lang="en-GB" b="0" i="1" smtClean="0">
                                    <a:latin typeface="Cambria Math" panose="02040503050406030204" pitchFamily="18" charset="0"/>
                                  </a:rPr>
                                  <m:t>1</m:t>
                                </m:r>
                              </m:e>
                            </m:mr>
                          </m:m>
                        </m:e>
                      </m:d>
                    </m:oMath>
                  </m:oMathPara>
                </a14:m>
                <a:endParaRPr lang="en-GB" dirty="0"/>
              </a:p>
            </p:txBody>
          </p:sp>
        </mc:Choice>
        <mc:Fallback xmlns="">
          <p:sp>
            <p:nvSpPr>
              <p:cNvPr id="7" name="TextBox 6"/>
              <p:cNvSpPr txBox="1">
                <a:spLocks noRot="1" noChangeAspect="1" noMove="1" noResize="1" noEditPoints="1" noAdjustHandles="1" noChangeArrowheads="1" noChangeShapeType="1" noTextEdit="1"/>
              </p:cNvSpPr>
              <p:nvPr/>
            </p:nvSpPr>
            <p:spPr>
              <a:xfrm>
                <a:off x="2576827" y="1338890"/>
                <a:ext cx="504056" cy="554254"/>
              </a:xfrm>
              <a:prstGeom prst="rect">
                <a:avLst/>
              </a:prstGeom>
              <a:blipFill>
                <a:blip r:embed="rId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1417022" y="1949008"/>
                <a:ext cx="504056" cy="554254"/>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d>
                        <m:dPr>
                          <m:ctrlPr>
                            <a:rPr lang="en-GB" b="0" i="1" smtClean="0">
                              <a:latin typeface="Cambria Math" panose="02040503050406030204" pitchFamily="18" charset="0"/>
                            </a:rPr>
                          </m:ctrlPr>
                        </m:dPr>
                        <m:e>
                          <m:m>
                            <m:mPr>
                              <m:plcHide m:val="on"/>
                              <m:mcs>
                                <m:mc>
                                  <m:mcPr>
                                    <m:count m:val="1"/>
                                    <m:mcJc m:val="center"/>
                                  </m:mcPr>
                                </m:mc>
                              </m:mcs>
                              <m:ctrlPr>
                                <a:rPr lang="en-GB" b="0" i="1" smtClean="0">
                                  <a:latin typeface="Cambria Math" panose="02040503050406030204" pitchFamily="18" charset="0"/>
                                </a:rPr>
                              </m:ctrlPr>
                            </m:mPr>
                            <m:mr>
                              <m:e>
                                <m:r>
                                  <a:rPr lang="en-GB" b="0" i="1" smtClean="0">
                                    <a:latin typeface="Cambria Math" panose="02040503050406030204" pitchFamily="18" charset="0"/>
                                  </a:rPr>
                                  <m:t>2</m:t>
                                </m:r>
                              </m:e>
                            </m:mr>
                            <m:mr>
                              <m:e>
                                <m:r>
                                  <a:rPr lang="en-GB" b="0" i="1" smtClean="0">
                                    <a:latin typeface="Cambria Math" panose="02040503050406030204" pitchFamily="18" charset="0"/>
                                  </a:rPr>
                                  <m:t>0</m:t>
                                </m:r>
                              </m:e>
                            </m:mr>
                          </m:m>
                        </m:e>
                      </m:d>
                    </m:oMath>
                  </m:oMathPara>
                </a14:m>
                <a:endParaRPr lang="en-GB" dirty="0"/>
              </a:p>
            </p:txBody>
          </p:sp>
        </mc:Choice>
        <mc:Fallback xmlns="">
          <p:sp>
            <p:nvSpPr>
              <p:cNvPr id="8" name="TextBox 7"/>
              <p:cNvSpPr txBox="1">
                <a:spLocks noRot="1" noChangeAspect="1" noMove="1" noResize="1" noEditPoints="1" noAdjustHandles="1" noChangeArrowheads="1" noChangeShapeType="1" noTextEdit="1"/>
              </p:cNvSpPr>
              <p:nvPr/>
            </p:nvSpPr>
            <p:spPr>
              <a:xfrm>
                <a:off x="1417022" y="1949008"/>
                <a:ext cx="504056" cy="554254"/>
              </a:xfrm>
              <a:prstGeom prst="rect">
                <a:avLst/>
              </a:prstGeom>
              <a:blipFill>
                <a:blip r:embed="rId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2211096" y="1961031"/>
                <a:ext cx="504056" cy="554254"/>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d>
                        <m:dPr>
                          <m:ctrlPr>
                            <a:rPr lang="en-GB" b="0" i="1" smtClean="0">
                              <a:latin typeface="Cambria Math" panose="02040503050406030204" pitchFamily="18" charset="0"/>
                            </a:rPr>
                          </m:ctrlPr>
                        </m:dPr>
                        <m:e>
                          <m:m>
                            <m:mPr>
                              <m:plcHide m:val="on"/>
                              <m:mcs>
                                <m:mc>
                                  <m:mcPr>
                                    <m:count m:val="1"/>
                                    <m:mcJc m:val="center"/>
                                  </m:mcPr>
                                </m:mc>
                              </m:mcs>
                              <m:ctrlPr>
                                <a:rPr lang="en-GB" b="0" i="1" smtClean="0">
                                  <a:latin typeface="Cambria Math" panose="02040503050406030204" pitchFamily="18" charset="0"/>
                                </a:rPr>
                              </m:ctrlPr>
                            </m:mPr>
                            <m:mr>
                              <m:e>
                                <m:r>
                                  <a:rPr lang="en-GB" b="0" i="1" smtClean="0">
                                    <a:latin typeface="Cambria Math" panose="02040503050406030204" pitchFamily="18" charset="0"/>
                                  </a:rPr>
                                  <m:t>2</m:t>
                                </m:r>
                              </m:e>
                            </m:mr>
                            <m:mr>
                              <m:e>
                                <m:r>
                                  <a:rPr lang="en-GB" b="0" i="1" smtClean="0">
                                    <a:latin typeface="Cambria Math" panose="02040503050406030204" pitchFamily="18" charset="0"/>
                                  </a:rPr>
                                  <m:t>1</m:t>
                                </m:r>
                              </m:e>
                            </m:mr>
                          </m:m>
                        </m:e>
                      </m:d>
                    </m:oMath>
                  </m:oMathPara>
                </a14:m>
                <a:endParaRPr lang="en-GB" dirty="0"/>
              </a:p>
            </p:txBody>
          </p:sp>
        </mc:Choice>
        <mc:Fallback xmlns="">
          <p:sp>
            <p:nvSpPr>
              <p:cNvPr id="9" name="TextBox 8"/>
              <p:cNvSpPr txBox="1">
                <a:spLocks noRot="1" noChangeAspect="1" noMove="1" noResize="1" noEditPoints="1" noAdjustHandles="1" noChangeArrowheads="1" noChangeShapeType="1" noTextEdit="1"/>
              </p:cNvSpPr>
              <p:nvPr/>
            </p:nvSpPr>
            <p:spPr>
              <a:xfrm>
                <a:off x="2211096" y="1961031"/>
                <a:ext cx="504056" cy="554254"/>
              </a:xfrm>
              <a:prstGeom prst="rect">
                <a:avLst/>
              </a:prstGeom>
              <a:blipFill>
                <a:blip r:embed="rId6"/>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3005170" y="1961031"/>
                <a:ext cx="504056" cy="554254"/>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d>
                        <m:dPr>
                          <m:ctrlPr>
                            <a:rPr lang="en-GB" b="0" i="1" smtClean="0">
                              <a:latin typeface="Cambria Math" panose="02040503050406030204" pitchFamily="18" charset="0"/>
                            </a:rPr>
                          </m:ctrlPr>
                        </m:dPr>
                        <m:e>
                          <m:m>
                            <m:mPr>
                              <m:plcHide m:val="on"/>
                              <m:mcs>
                                <m:mc>
                                  <m:mcPr>
                                    <m:count m:val="1"/>
                                    <m:mcJc m:val="center"/>
                                  </m:mcPr>
                                </m:mc>
                              </m:mcs>
                              <m:ctrlPr>
                                <a:rPr lang="en-GB" b="0" i="1" smtClean="0">
                                  <a:latin typeface="Cambria Math" panose="02040503050406030204" pitchFamily="18" charset="0"/>
                                </a:rPr>
                              </m:ctrlPr>
                            </m:mPr>
                            <m:mr>
                              <m:e>
                                <m:r>
                                  <a:rPr lang="en-GB" b="0" i="1" smtClean="0">
                                    <a:latin typeface="Cambria Math" panose="02040503050406030204" pitchFamily="18" charset="0"/>
                                  </a:rPr>
                                  <m:t>2</m:t>
                                </m:r>
                              </m:e>
                            </m:mr>
                            <m:mr>
                              <m:e>
                                <m:r>
                                  <a:rPr lang="en-GB" b="0" i="1" smtClean="0">
                                    <a:latin typeface="Cambria Math" panose="02040503050406030204" pitchFamily="18" charset="0"/>
                                  </a:rPr>
                                  <m:t>2</m:t>
                                </m:r>
                              </m:e>
                            </m:mr>
                          </m:m>
                        </m:e>
                      </m:d>
                    </m:oMath>
                  </m:oMathPara>
                </a14:m>
                <a:endParaRPr lang="en-GB" dirty="0"/>
              </a:p>
            </p:txBody>
          </p:sp>
        </mc:Choice>
        <mc:Fallback xmlns="">
          <p:sp>
            <p:nvSpPr>
              <p:cNvPr id="10" name="TextBox 9"/>
              <p:cNvSpPr txBox="1">
                <a:spLocks noRot="1" noChangeAspect="1" noMove="1" noResize="1" noEditPoints="1" noAdjustHandles="1" noChangeArrowheads="1" noChangeShapeType="1" noTextEdit="1"/>
              </p:cNvSpPr>
              <p:nvPr/>
            </p:nvSpPr>
            <p:spPr>
              <a:xfrm>
                <a:off x="3005170" y="1961031"/>
                <a:ext cx="504056" cy="554254"/>
              </a:xfrm>
              <a:prstGeom prst="rect">
                <a:avLst/>
              </a:prstGeom>
              <a:blipFill>
                <a:blip r:embed="rId7"/>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983363" y="2521496"/>
                <a:ext cx="504056" cy="554254"/>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d>
                        <m:dPr>
                          <m:ctrlPr>
                            <a:rPr lang="en-GB" b="0" i="1" smtClean="0">
                              <a:latin typeface="Cambria Math" panose="02040503050406030204" pitchFamily="18" charset="0"/>
                            </a:rPr>
                          </m:ctrlPr>
                        </m:dPr>
                        <m:e>
                          <m:m>
                            <m:mPr>
                              <m:plcHide m:val="on"/>
                              <m:mcs>
                                <m:mc>
                                  <m:mcPr>
                                    <m:count m:val="1"/>
                                    <m:mcJc m:val="center"/>
                                  </m:mcPr>
                                </m:mc>
                              </m:mcs>
                              <m:ctrlPr>
                                <a:rPr lang="en-GB" b="0" i="1" smtClean="0">
                                  <a:latin typeface="Cambria Math" panose="02040503050406030204" pitchFamily="18" charset="0"/>
                                </a:rPr>
                              </m:ctrlPr>
                            </m:mPr>
                            <m:mr>
                              <m:e>
                                <m:r>
                                  <a:rPr lang="en-GB" b="0" i="1" smtClean="0">
                                    <a:latin typeface="Cambria Math" panose="02040503050406030204" pitchFamily="18" charset="0"/>
                                  </a:rPr>
                                  <m:t>3</m:t>
                                </m:r>
                              </m:e>
                            </m:mr>
                            <m:mr>
                              <m:e>
                                <m:r>
                                  <a:rPr lang="en-GB" b="0" i="1" smtClean="0">
                                    <a:latin typeface="Cambria Math" panose="02040503050406030204" pitchFamily="18" charset="0"/>
                                  </a:rPr>
                                  <m:t>0</m:t>
                                </m:r>
                              </m:e>
                            </m:mr>
                          </m:m>
                        </m:e>
                      </m:d>
                    </m:oMath>
                  </m:oMathPara>
                </a14:m>
                <a:endParaRPr lang="en-GB" dirty="0"/>
              </a:p>
            </p:txBody>
          </p:sp>
        </mc:Choice>
        <mc:Fallback xmlns="">
          <p:sp>
            <p:nvSpPr>
              <p:cNvPr id="11" name="TextBox 10"/>
              <p:cNvSpPr txBox="1">
                <a:spLocks noRot="1" noChangeAspect="1" noMove="1" noResize="1" noEditPoints="1" noAdjustHandles="1" noChangeArrowheads="1" noChangeShapeType="1" noTextEdit="1"/>
              </p:cNvSpPr>
              <p:nvPr/>
            </p:nvSpPr>
            <p:spPr>
              <a:xfrm>
                <a:off x="983363" y="2521496"/>
                <a:ext cx="504056" cy="554254"/>
              </a:xfrm>
              <a:prstGeom prst="rect">
                <a:avLst/>
              </a:prstGeom>
              <a:blipFill>
                <a:blip r:embed="rId8"/>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1788144" y="2530527"/>
                <a:ext cx="504056" cy="554254"/>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d>
                        <m:dPr>
                          <m:ctrlPr>
                            <a:rPr lang="en-GB" b="0" i="1" smtClean="0">
                              <a:latin typeface="Cambria Math" panose="02040503050406030204" pitchFamily="18" charset="0"/>
                            </a:rPr>
                          </m:ctrlPr>
                        </m:dPr>
                        <m:e>
                          <m:m>
                            <m:mPr>
                              <m:plcHide m:val="on"/>
                              <m:mcs>
                                <m:mc>
                                  <m:mcPr>
                                    <m:count m:val="1"/>
                                    <m:mcJc m:val="center"/>
                                  </m:mcPr>
                                </m:mc>
                              </m:mcs>
                              <m:ctrlPr>
                                <a:rPr lang="en-GB" b="0" i="1" smtClean="0">
                                  <a:latin typeface="Cambria Math" panose="02040503050406030204" pitchFamily="18" charset="0"/>
                                </a:rPr>
                              </m:ctrlPr>
                            </m:mPr>
                            <m:mr>
                              <m:e>
                                <m:r>
                                  <a:rPr lang="en-GB" b="0" i="1" smtClean="0">
                                    <a:latin typeface="Cambria Math" panose="02040503050406030204" pitchFamily="18" charset="0"/>
                                  </a:rPr>
                                  <m:t>3</m:t>
                                </m:r>
                              </m:e>
                            </m:mr>
                            <m:mr>
                              <m:e>
                                <m:r>
                                  <a:rPr lang="en-GB" b="0" i="1" smtClean="0">
                                    <a:latin typeface="Cambria Math" panose="02040503050406030204" pitchFamily="18" charset="0"/>
                                  </a:rPr>
                                  <m:t>1</m:t>
                                </m:r>
                              </m:e>
                            </m:mr>
                          </m:m>
                        </m:e>
                      </m:d>
                    </m:oMath>
                  </m:oMathPara>
                </a14:m>
                <a:endParaRPr lang="en-GB" dirty="0"/>
              </a:p>
            </p:txBody>
          </p:sp>
        </mc:Choice>
        <mc:Fallback xmlns="">
          <p:sp>
            <p:nvSpPr>
              <p:cNvPr id="12" name="TextBox 11"/>
              <p:cNvSpPr txBox="1">
                <a:spLocks noRot="1" noChangeAspect="1" noMove="1" noResize="1" noEditPoints="1" noAdjustHandles="1" noChangeArrowheads="1" noChangeShapeType="1" noTextEdit="1"/>
              </p:cNvSpPr>
              <p:nvPr/>
            </p:nvSpPr>
            <p:spPr>
              <a:xfrm>
                <a:off x="1788144" y="2530527"/>
                <a:ext cx="504056" cy="554254"/>
              </a:xfrm>
              <a:prstGeom prst="rect">
                <a:avLst/>
              </a:prstGeom>
              <a:blipFill>
                <a:blip r:embed="rId9"/>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3" name="TextBox 12"/>
              <p:cNvSpPr txBox="1"/>
              <p:nvPr/>
            </p:nvSpPr>
            <p:spPr>
              <a:xfrm>
                <a:off x="2605453" y="2539869"/>
                <a:ext cx="504056" cy="554254"/>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d>
                        <m:dPr>
                          <m:ctrlPr>
                            <a:rPr lang="en-GB" b="0" i="1" smtClean="0">
                              <a:latin typeface="Cambria Math" panose="02040503050406030204" pitchFamily="18" charset="0"/>
                            </a:rPr>
                          </m:ctrlPr>
                        </m:dPr>
                        <m:e>
                          <m:m>
                            <m:mPr>
                              <m:plcHide m:val="on"/>
                              <m:mcs>
                                <m:mc>
                                  <m:mcPr>
                                    <m:count m:val="1"/>
                                    <m:mcJc m:val="center"/>
                                  </m:mcPr>
                                </m:mc>
                              </m:mcs>
                              <m:ctrlPr>
                                <a:rPr lang="en-GB" b="0" i="1" smtClean="0">
                                  <a:latin typeface="Cambria Math" panose="02040503050406030204" pitchFamily="18" charset="0"/>
                                </a:rPr>
                              </m:ctrlPr>
                            </m:mPr>
                            <m:mr>
                              <m:e>
                                <m:r>
                                  <a:rPr lang="en-GB" b="0" i="1" smtClean="0">
                                    <a:latin typeface="Cambria Math" panose="02040503050406030204" pitchFamily="18" charset="0"/>
                                  </a:rPr>
                                  <m:t>3</m:t>
                                </m:r>
                              </m:e>
                            </m:mr>
                            <m:mr>
                              <m:e>
                                <m:r>
                                  <a:rPr lang="en-GB" b="0" i="1" smtClean="0">
                                    <a:latin typeface="Cambria Math" panose="02040503050406030204" pitchFamily="18" charset="0"/>
                                  </a:rPr>
                                  <m:t>2</m:t>
                                </m:r>
                              </m:e>
                            </m:mr>
                          </m:m>
                        </m:e>
                      </m:d>
                    </m:oMath>
                  </m:oMathPara>
                </a14:m>
                <a:endParaRPr lang="en-GB" dirty="0"/>
              </a:p>
            </p:txBody>
          </p:sp>
        </mc:Choice>
        <mc:Fallback xmlns="">
          <p:sp>
            <p:nvSpPr>
              <p:cNvPr id="13" name="TextBox 12"/>
              <p:cNvSpPr txBox="1">
                <a:spLocks noRot="1" noChangeAspect="1" noMove="1" noResize="1" noEditPoints="1" noAdjustHandles="1" noChangeArrowheads="1" noChangeShapeType="1" noTextEdit="1"/>
              </p:cNvSpPr>
              <p:nvPr/>
            </p:nvSpPr>
            <p:spPr>
              <a:xfrm>
                <a:off x="2605453" y="2539869"/>
                <a:ext cx="504056" cy="554254"/>
              </a:xfrm>
              <a:prstGeom prst="rect">
                <a:avLst/>
              </a:prstGeom>
              <a:blipFill>
                <a:blip r:embed="rId10"/>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4" name="TextBox 13"/>
              <p:cNvSpPr txBox="1"/>
              <p:nvPr/>
            </p:nvSpPr>
            <p:spPr>
              <a:xfrm>
                <a:off x="3394107" y="2515285"/>
                <a:ext cx="504056" cy="554254"/>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d>
                        <m:dPr>
                          <m:ctrlPr>
                            <a:rPr lang="en-GB" b="0" i="1" smtClean="0">
                              <a:latin typeface="Cambria Math" panose="02040503050406030204" pitchFamily="18" charset="0"/>
                            </a:rPr>
                          </m:ctrlPr>
                        </m:dPr>
                        <m:e>
                          <m:m>
                            <m:mPr>
                              <m:plcHide m:val="on"/>
                              <m:mcs>
                                <m:mc>
                                  <m:mcPr>
                                    <m:count m:val="1"/>
                                    <m:mcJc m:val="center"/>
                                  </m:mcPr>
                                </m:mc>
                              </m:mcs>
                              <m:ctrlPr>
                                <a:rPr lang="en-GB" b="0" i="1" smtClean="0">
                                  <a:latin typeface="Cambria Math" panose="02040503050406030204" pitchFamily="18" charset="0"/>
                                </a:rPr>
                              </m:ctrlPr>
                            </m:mPr>
                            <m:mr>
                              <m:e>
                                <m:r>
                                  <a:rPr lang="en-GB" b="0" i="1" smtClean="0">
                                    <a:latin typeface="Cambria Math" panose="02040503050406030204" pitchFamily="18" charset="0"/>
                                  </a:rPr>
                                  <m:t>3</m:t>
                                </m:r>
                              </m:e>
                            </m:mr>
                            <m:mr>
                              <m:e>
                                <m:r>
                                  <a:rPr lang="en-GB" b="0" i="1" smtClean="0">
                                    <a:latin typeface="Cambria Math" panose="02040503050406030204" pitchFamily="18" charset="0"/>
                                  </a:rPr>
                                  <m:t>3</m:t>
                                </m:r>
                              </m:e>
                            </m:mr>
                          </m:m>
                        </m:e>
                      </m:d>
                    </m:oMath>
                  </m:oMathPara>
                </a14:m>
                <a:endParaRPr lang="en-GB" dirty="0"/>
              </a:p>
            </p:txBody>
          </p:sp>
        </mc:Choice>
        <mc:Fallback xmlns="">
          <p:sp>
            <p:nvSpPr>
              <p:cNvPr id="14" name="TextBox 13"/>
              <p:cNvSpPr txBox="1">
                <a:spLocks noRot="1" noChangeAspect="1" noMove="1" noResize="1" noEditPoints="1" noAdjustHandles="1" noChangeArrowheads="1" noChangeShapeType="1" noTextEdit="1"/>
              </p:cNvSpPr>
              <p:nvPr/>
            </p:nvSpPr>
            <p:spPr>
              <a:xfrm>
                <a:off x="3394107" y="2515285"/>
                <a:ext cx="504056" cy="554254"/>
              </a:xfrm>
              <a:prstGeom prst="rect">
                <a:avLst/>
              </a:prstGeom>
              <a:blipFill>
                <a:blip r:embed="rId11"/>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5" name="TextBox 14"/>
              <p:cNvSpPr txBox="1"/>
              <p:nvPr/>
            </p:nvSpPr>
            <p:spPr>
              <a:xfrm>
                <a:off x="1399456" y="3079716"/>
                <a:ext cx="504056" cy="554254"/>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d>
                        <m:dPr>
                          <m:ctrlPr>
                            <a:rPr lang="en-GB" b="0" i="1" smtClean="0">
                              <a:latin typeface="Cambria Math" panose="02040503050406030204" pitchFamily="18" charset="0"/>
                            </a:rPr>
                          </m:ctrlPr>
                        </m:dPr>
                        <m:e>
                          <m:m>
                            <m:mPr>
                              <m:plcHide m:val="on"/>
                              <m:mcs>
                                <m:mc>
                                  <m:mcPr>
                                    <m:count m:val="1"/>
                                    <m:mcJc m:val="center"/>
                                  </m:mcPr>
                                </m:mc>
                              </m:mcs>
                              <m:ctrlPr>
                                <a:rPr lang="en-GB" b="0" i="1" smtClean="0">
                                  <a:latin typeface="Cambria Math" panose="02040503050406030204" pitchFamily="18" charset="0"/>
                                </a:rPr>
                              </m:ctrlPr>
                            </m:mPr>
                            <m:mr>
                              <m:e>
                                <m:r>
                                  <a:rPr lang="en-GB" b="0" i="1" smtClean="0">
                                    <a:latin typeface="Cambria Math" panose="02040503050406030204" pitchFamily="18" charset="0"/>
                                  </a:rPr>
                                  <m:t>4</m:t>
                                </m:r>
                              </m:e>
                            </m:mr>
                            <m:mr>
                              <m:e>
                                <m:r>
                                  <a:rPr lang="en-GB" b="0" i="1" smtClean="0">
                                    <a:latin typeface="Cambria Math" panose="02040503050406030204" pitchFamily="18" charset="0"/>
                                  </a:rPr>
                                  <m:t>1</m:t>
                                </m:r>
                              </m:e>
                            </m:mr>
                          </m:m>
                        </m:e>
                      </m:d>
                    </m:oMath>
                  </m:oMathPara>
                </a14:m>
                <a:endParaRPr lang="en-GB" dirty="0"/>
              </a:p>
            </p:txBody>
          </p:sp>
        </mc:Choice>
        <mc:Fallback xmlns="">
          <p:sp>
            <p:nvSpPr>
              <p:cNvPr id="15" name="TextBox 14"/>
              <p:cNvSpPr txBox="1">
                <a:spLocks noRot="1" noChangeAspect="1" noMove="1" noResize="1" noEditPoints="1" noAdjustHandles="1" noChangeArrowheads="1" noChangeShapeType="1" noTextEdit="1"/>
              </p:cNvSpPr>
              <p:nvPr/>
            </p:nvSpPr>
            <p:spPr>
              <a:xfrm>
                <a:off x="1399456" y="3079716"/>
                <a:ext cx="504056" cy="554254"/>
              </a:xfrm>
              <a:prstGeom prst="rect">
                <a:avLst/>
              </a:prstGeom>
              <a:blipFill>
                <a:blip r:embed="rId12"/>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6" name="TextBox 15"/>
              <p:cNvSpPr txBox="1"/>
              <p:nvPr/>
            </p:nvSpPr>
            <p:spPr>
              <a:xfrm>
                <a:off x="2208032" y="3084781"/>
                <a:ext cx="504056" cy="554254"/>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d>
                        <m:dPr>
                          <m:ctrlPr>
                            <a:rPr lang="en-GB" b="0" i="1" smtClean="0">
                              <a:latin typeface="Cambria Math" panose="02040503050406030204" pitchFamily="18" charset="0"/>
                            </a:rPr>
                          </m:ctrlPr>
                        </m:dPr>
                        <m:e>
                          <m:m>
                            <m:mPr>
                              <m:plcHide m:val="on"/>
                              <m:mcs>
                                <m:mc>
                                  <m:mcPr>
                                    <m:count m:val="1"/>
                                    <m:mcJc m:val="center"/>
                                  </m:mcPr>
                                </m:mc>
                              </m:mcs>
                              <m:ctrlPr>
                                <a:rPr lang="en-GB" b="0" i="1" smtClean="0">
                                  <a:latin typeface="Cambria Math" panose="02040503050406030204" pitchFamily="18" charset="0"/>
                                </a:rPr>
                              </m:ctrlPr>
                            </m:mPr>
                            <m:mr>
                              <m:e>
                                <m:r>
                                  <a:rPr lang="en-GB" b="0" i="1" smtClean="0">
                                    <a:latin typeface="Cambria Math" panose="02040503050406030204" pitchFamily="18" charset="0"/>
                                  </a:rPr>
                                  <m:t>4</m:t>
                                </m:r>
                              </m:e>
                            </m:mr>
                            <m:mr>
                              <m:e>
                                <m:r>
                                  <a:rPr lang="en-GB" b="0" i="1" smtClean="0">
                                    <a:latin typeface="Cambria Math" panose="02040503050406030204" pitchFamily="18" charset="0"/>
                                  </a:rPr>
                                  <m:t>2</m:t>
                                </m:r>
                              </m:e>
                            </m:mr>
                          </m:m>
                        </m:e>
                      </m:d>
                    </m:oMath>
                  </m:oMathPara>
                </a14:m>
                <a:endParaRPr lang="en-GB" dirty="0"/>
              </a:p>
            </p:txBody>
          </p:sp>
        </mc:Choice>
        <mc:Fallback xmlns="">
          <p:sp>
            <p:nvSpPr>
              <p:cNvPr id="16" name="TextBox 15"/>
              <p:cNvSpPr txBox="1">
                <a:spLocks noRot="1" noChangeAspect="1" noMove="1" noResize="1" noEditPoints="1" noAdjustHandles="1" noChangeArrowheads="1" noChangeShapeType="1" noTextEdit="1"/>
              </p:cNvSpPr>
              <p:nvPr/>
            </p:nvSpPr>
            <p:spPr>
              <a:xfrm>
                <a:off x="2208032" y="3084781"/>
                <a:ext cx="504056" cy="554254"/>
              </a:xfrm>
              <a:prstGeom prst="rect">
                <a:avLst/>
              </a:prstGeom>
              <a:blipFill>
                <a:blip r:embed="rId1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7" name="TextBox 16"/>
              <p:cNvSpPr txBox="1"/>
              <p:nvPr/>
            </p:nvSpPr>
            <p:spPr>
              <a:xfrm>
                <a:off x="3036411" y="3061343"/>
                <a:ext cx="504056" cy="554254"/>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d>
                        <m:dPr>
                          <m:ctrlPr>
                            <a:rPr lang="en-GB" b="0" i="1" smtClean="0">
                              <a:latin typeface="Cambria Math" panose="02040503050406030204" pitchFamily="18" charset="0"/>
                            </a:rPr>
                          </m:ctrlPr>
                        </m:dPr>
                        <m:e>
                          <m:m>
                            <m:mPr>
                              <m:plcHide m:val="on"/>
                              <m:mcs>
                                <m:mc>
                                  <m:mcPr>
                                    <m:count m:val="1"/>
                                    <m:mcJc m:val="center"/>
                                  </m:mcPr>
                                </m:mc>
                              </m:mcs>
                              <m:ctrlPr>
                                <a:rPr lang="en-GB" b="0" i="1" smtClean="0">
                                  <a:latin typeface="Cambria Math" panose="02040503050406030204" pitchFamily="18" charset="0"/>
                                </a:rPr>
                              </m:ctrlPr>
                            </m:mPr>
                            <m:mr>
                              <m:e>
                                <m:r>
                                  <a:rPr lang="en-GB" b="0" i="1" smtClean="0">
                                    <a:latin typeface="Cambria Math" panose="02040503050406030204" pitchFamily="18" charset="0"/>
                                  </a:rPr>
                                  <m:t>4</m:t>
                                </m:r>
                              </m:e>
                            </m:mr>
                            <m:mr>
                              <m:e>
                                <m:r>
                                  <a:rPr lang="en-GB" b="0" i="1" smtClean="0">
                                    <a:latin typeface="Cambria Math" panose="02040503050406030204" pitchFamily="18" charset="0"/>
                                  </a:rPr>
                                  <m:t>3</m:t>
                                </m:r>
                              </m:e>
                            </m:mr>
                          </m:m>
                        </m:e>
                      </m:d>
                    </m:oMath>
                  </m:oMathPara>
                </a14:m>
                <a:endParaRPr lang="en-GB" dirty="0"/>
              </a:p>
            </p:txBody>
          </p:sp>
        </mc:Choice>
        <mc:Fallback xmlns="">
          <p:sp>
            <p:nvSpPr>
              <p:cNvPr id="17" name="TextBox 16"/>
              <p:cNvSpPr txBox="1">
                <a:spLocks noRot="1" noChangeAspect="1" noMove="1" noResize="1" noEditPoints="1" noAdjustHandles="1" noChangeArrowheads="1" noChangeShapeType="1" noTextEdit="1"/>
              </p:cNvSpPr>
              <p:nvPr/>
            </p:nvSpPr>
            <p:spPr>
              <a:xfrm>
                <a:off x="3036411" y="3061343"/>
                <a:ext cx="504056" cy="554254"/>
              </a:xfrm>
              <a:prstGeom prst="rect">
                <a:avLst/>
              </a:prstGeom>
              <a:blipFill>
                <a:blip r:embed="rId1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8" name="TextBox 17"/>
              <p:cNvSpPr txBox="1"/>
              <p:nvPr/>
            </p:nvSpPr>
            <p:spPr>
              <a:xfrm>
                <a:off x="3783044" y="3070868"/>
                <a:ext cx="504056" cy="554254"/>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d>
                        <m:dPr>
                          <m:ctrlPr>
                            <a:rPr lang="en-GB" b="0" i="1" smtClean="0">
                              <a:latin typeface="Cambria Math" panose="02040503050406030204" pitchFamily="18" charset="0"/>
                            </a:rPr>
                          </m:ctrlPr>
                        </m:dPr>
                        <m:e>
                          <m:m>
                            <m:mPr>
                              <m:plcHide m:val="on"/>
                              <m:mcs>
                                <m:mc>
                                  <m:mcPr>
                                    <m:count m:val="1"/>
                                    <m:mcJc m:val="center"/>
                                  </m:mcPr>
                                </m:mc>
                              </m:mcs>
                              <m:ctrlPr>
                                <a:rPr lang="en-GB" b="0" i="1" smtClean="0">
                                  <a:latin typeface="Cambria Math" panose="02040503050406030204" pitchFamily="18" charset="0"/>
                                </a:rPr>
                              </m:ctrlPr>
                            </m:mPr>
                            <m:mr>
                              <m:e>
                                <m:r>
                                  <a:rPr lang="en-GB" b="0" i="1" smtClean="0">
                                    <a:latin typeface="Cambria Math" panose="02040503050406030204" pitchFamily="18" charset="0"/>
                                  </a:rPr>
                                  <m:t>4</m:t>
                                </m:r>
                              </m:e>
                            </m:mr>
                            <m:mr>
                              <m:e>
                                <m:r>
                                  <a:rPr lang="en-GB" b="0" i="1" smtClean="0">
                                    <a:latin typeface="Cambria Math" panose="02040503050406030204" pitchFamily="18" charset="0"/>
                                  </a:rPr>
                                  <m:t>4</m:t>
                                </m:r>
                              </m:e>
                            </m:mr>
                          </m:m>
                        </m:e>
                      </m:d>
                    </m:oMath>
                  </m:oMathPara>
                </a14:m>
                <a:endParaRPr lang="en-GB" dirty="0"/>
              </a:p>
            </p:txBody>
          </p:sp>
        </mc:Choice>
        <mc:Fallback xmlns="">
          <p:sp>
            <p:nvSpPr>
              <p:cNvPr id="18" name="TextBox 17"/>
              <p:cNvSpPr txBox="1">
                <a:spLocks noRot="1" noChangeAspect="1" noMove="1" noResize="1" noEditPoints="1" noAdjustHandles="1" noChangeArrowheads="1" noChangeShapeType="1" noTextEdit="1"/>
              </p:cNvSpPr>
              <p:nvPr/>
            </p:nvSpPr>
            <p:spPr>
              <a:xfrm>
                <a:off x="3783044" y="3070868"/>
                <a:ext cx="504056" cy="554254"/>
              </a:xfrm>
              <a:prstGeom prst="rect">
                <a:avLst/>
              </a:prstGeom>
              <a:blipFill>
                <a:blip r:embed="rId1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9" name="TextBox 18"/>
              <p:cNvSpPr txBox="1"/>
              <p:nvPr/>
            </p:nvSpPr>
            <p:spPr>
              <a:xfrm>
                <a:off x="549409" y="3079716"/>
                <a:ext cx="504056" cy="554254"/>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d>
                        <m:dPr>
                          <m:ctrlPr>
                            <a:rPr lang="en-GB" b="0" i="1" smtClean="0">
                              <a:latin typeface="Cambria Math" panose="02040503050406030204" pitchFamily="18" charset="0"/>
                            </a:rPr>
                          </m:ctrlPr>
                        </m:dPr>
                        <m:e>
                          <m:m>
                            <m:mPr>
                              <m:plcHide m:val="on"/>
                              <m:mcs>
                                <m:mc>
                                  <m:mcPr>
                                    <m:count m:val="1"/>
                                    <m:mcJc m:val="center"/>
                                  </m:mcPr>
                                </m:mc>
                              </m:mcs>
                              <m:ctrlPr>
                                <a:rPr lang="en-GB" b="0" i="1" smtClean="0">
                                  <a:latin typeface="Cambria Math" panose="02040503050406030204" pitchFamily="18" charset="0"/>
                                </a:rPr>
                              </m:ctrlPr>
                            </m:mPr>
                            <m:mr>
                              <m:e>
                                <m:r>
                                  <a:rPr lang="en-GB" b="0" i="1" smtClean="0">
                                    <a:latin typeface="Cambria Math" panose="02040503050406030204" pitchFamily="18" charset="0"/>
                                  </a:rPr>
                                  <m:t>4</m:t>
                                </m:r>
                              </m:e>
                            </m:mr>
                            <m:mr>
                              <m:e>
                                <m:r>
                                  <a:rPr lang="en-GB" b="0" i="1" smtClean="0">
                                    <a:latin typeface="Cambria Math" panose="02040503050406030204" pitchFamily="18" charset="0"/>
                                  </a:rPr>
                                  <m:t>0</m:t>
                                </m:r>
                              </m:e>
                            </m:mr>
                          </m:m>
                        </m:e>
                      </m:d>
                    </m:oMath>
                  </m:oMathPara>
                </a14:m>
                <a:endParaRPr lang="en-GB" dirty="0"/>
              </a:p>
            </p:txBody>
          </p:sp>
        </mc:Choice>
        <mc:Fallback xmlns="">
          <p:sp>
            <p:nvSpPr>
              <p:cNvPr id="19" name="TextBox 18"/>
              <p:cNvSpPr txBox="1">
                <a:spLocks noRot="1" noChangeAspect="1" noMove="1" noResize="1" noEditPoints="1" noAdjustHandles="1" noChangeArrowheads="1" noChangeShapeType="1" noTextEdit="1"/>
              </p:cNvSpPr>
              <p:nvPr/>
            </p:nvSpPr>
            <p:spPr>
              <a:xfrm>
                <a:off x="549409" y="3079716"/>
                <a:ext cx="504056" cy="554254"/>
              </a:xfrm>
              <a:prstGeom prst="rect">
                <a:avLst/>
              </a:prstGeom>
              <a:blipFill>
                <a:blip r:embed="rId16"/>
                <a:stretch>
                  <a:fillRect/>
                </a:stretch>
              </a:blipFill>
            </p:spPr>
            <p:txBody>
              <a:bodyPr/>
              <a:lstStyle/>
              <a:p>
                <a:r>
                  <a:rPr lang="en-GB">
                    <a:noFill/>
                  </a:rPr>
                  <a:t> </a:t>
                </a:r>
              </a:p>
            </p:txBody>
          </p:sp>
        </mc:Fallback>
      </mc:AlternateContent>
      <p:sp>
        <p:nvSpPr>
          <p:cNvPr id="20" name="TextBox 19"/>
          <p:cNvSpPr txBox="1"/>
          <p:nvPr/>
        </p:nvSpPr>
        <p:spPr>
          <a:xfrm>
            <a:off x="3140106" y="760564"/>
            <a:ext cx="5787994" cy="369332"/>
          </a:xfrm>
          <a:prstGeom prst="rect">
            <a:avLst/>
          </a:prstGeom>
          <a:noFill/>
        </p:spPr>
        <p:txBody>
          <a:bodyPr wrap="square" rtlCol="0">
            <a:spAutoFit/>
          </a:bodyPr>
          <a:lstStyle/>
          <a:p>
            <a:r>
              <a:rPr lang="en-GB" i="1" dirty="0"/>
              <a:t>(You are not required to know this, but it is helpful for STEP)</a:t>
            </a:r>
          </a:p>
        </p:txBody>
      </p:sp>
      <p:cxnSp>
        <p:nvCxnSpPr>
          <p:cNvPr id="22" name="Straight Arrow Connector 21"/>
          <p:cNvCxnSpPr/>
          <p:nvPr/>
        </p:nvCxnSpPr>
        <p:spPr>
          <a:xfrm>
            <a:off x="2175067" y="2954433"/>
            <a:ext cx="164273" cy="20024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4" name="Straight Arrow Connector 23"/>
          <p:cNvCxnSpPr/>
          <p:nvPr/>
        </p:nvCxnSpPr>
        <p:spPr>
          <a:xfrm flipH="1">
            <a:off x="2560320" y="3017520"/>
            <a:ext cx="129540" cy="13716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28" name="TextBox 27"/>
              <p:cNvSpPr txBox="1"/>
              <p:nvPr/>
            </p:nvSpPr>
            <p:spPr>
              <a:xfrm>
                <a:off x="4716016" y="1257226"/>
                <a:ext cx="3456384" cy="2676374"/>
              </a:xfrm>
              <a:prstGeom prst="rect">
                <a:avLst/>
              </a:prstGeom>
              <a:noFill/>
            </p:spPr>
            <p:txBody>
              <a:bodyPr wrap="square" rtlCol="0">
                <a:spAutoFit/>
              </a:bodyPr>
              <a:lstStyle/>
              <a:p>
                <a:r>
                  <a:rPr lang="en-GB" dirty="0"/>
                  <a:t>We earlier saw that each entry of Pascal’s Triangle is the sum of the two above it. Thus for example:</a:t>
                </a:r>
              </a:p>
              <a:p>
                <a:pPr/>
                <a14:m>
                  <m:oMathPara xmlns:m="http://schemas.openxmlformats.org/officeDocument/2006/math">
                    <m:oMathParaPr>
                      <m:jc m:val="centerGroup"/>
                    </m:oMathParaPr>
                    <m:oMath xmlns:m="http://schemas.openxmlformats.org/officeDocument/2006/math">
                      <m:d>
                        <m:dPr>
                          <m:ctrlPr>
                            <a:rPr lang="en-GB" b="0" i="1" smtClean="0">
                              <a:latin typeface="Cambria Math" panose="02040503050406030204" pitchFamily="18" charset="0"/>
                            </a:rPr>
                          </m:ctrlPr>
                        </m:dPr>
                        <m:e>
                          <m:m>
                            <m:mPr>
                              <m:plcHide m:val="on"/>
                              <m:mcs>
                                <m:mc>
                                  <m:mcPr>
                                    <m:count m:val="1"/>
                                    <m:mcJc m:val="center"/>
                                  </m:mcPr>
                                </m:mc>
                              </m:mcs>
                              <m:ctrlPr>
                                <a:rPr lang="en-GB" b="0" i="1" smtClean="0">
                                  <a:latin typeface="Cambria Math" panose="02040503050406030204" pitchFamily="18" charset="0"/>
                                </a:rPr>
                              </m:ctrlPr>
                            </m:mPr>
                            <m:mr>
                              <m:e>
                                <m:r>
                                  <a:rPr lang="en-GB" b="0" i="1" smtClean="0">
                                    <a:latin typeface="Cambria Math" panose="02040503050406030204" pitchFamily="18" charset="0"/>
                                  </a:rPr>
                                  <m:t>3</m:t>
                                </m:r>
                              </m:e>
                            </m:mr>
                            <m:mr>
                              <m:e>
                                <m:r>
                                  <a:rPr lang="en-GB" b="0" i="1" smtClean="0">
                                    <a:latin typeface="Cambria Math" panose="02040503050406030204" pitchFamily="18" charset="0"/>
                                  </a:rPr>
                                  <m:t>1</m:t>
                                </m:r>
                              </m:e>
                            </m:mr>
                          </m:m>
                        </m:e>
                      </m:d>
                      <m:r>
                        <a:rPr lang="en-GB" b="0" i="1" smtClean="0">
                          <a:latin typeface="Cambria Math" panose="02040503050406030204" pitchFamily="18" charset="0"/>
                        </a:rPr>
                        <m:t>+</m:t>
                      </m:r>
                      <m:d>
                        <m:dPr>
                          <m:ctrlPr>
                            <a:rPr lang="en-GB" i="1">
                              <a:latin typeface="Cambria Math" panose="02040503050406030204" pitchFamily="18" charset="0"/>
                            </a:rPr>
                          </m:ctrlPr>
                        </m:dPr>
                        <m:e>
                          <m:m>
                            <m:mPr>
                              <m:plcHide m:val="on"/>
                              <m:mcs>
                                <m:mc>
                                  <m:mcPr>
                                    <m:count m:val="1"/>
                                    <m:mcJc m:val="center"/>
                                  </m:mcPr>
                                </m:mc>
                              </m:mcs>
                              <m:ctrlPr>
                                <a:rPr lang="en-GB" i="1">
                                  <a:latin typeface="Cambria Math" panose="02040503050406030204" pitchFamily="18" charset="0"/>
                                </a:rPr>
                              </m:ctrlPr>
                            </m:mPr>
                            <m:mr>
                              <m:e>
                                <m:r>
                                  <a:rPr lang="en-GB" i="1">
                                    <a:latin typeface="Cambria Math" panose="02040503050406030204" pitchFamily="18" charset="0"/>
                                  </a:rPr>
                                  <m:t>3</m:t>
                                </m:r>
                              </m:e>
                            </m:mr>
                            <m:mr>
                              <m:e>
                                <m:r>
                                  <a:rPr lang="en-GB" b="0" i="1" smtClean="0">
                                    <a:latin typeface="Cambria Math" panose="02040503050406030204" pitchFamily="18" charset="0"/>
                                  </a:rPr>
                                  <m:t>2</m:t>
                                </m:r>
                              </m:e>
                            </m:mr>
                          </m:m>
                        </m:e>
                      </m:d>
                      <m:r>
                        <a:rPr lang="en-GB" b="0" i="1" smtClean="0">
                          <a:latin typeface="Cambria Math" panose="02040503050406030204" pitchFamily="18" charset="0"/>
                        </a:rPr>
                        <m:t>=</m:t>
                      </m:r>
                      <m:d>
                        <m:dPr>
                          <m:ctrlPr>
                            <a:rPr lang="en-GB" i="1">
                              <a:latin typeface="Cambria Math" panose="02040503050406030204" pitchFamily="18" charset="0"/>
                            </a:rPr>
                          </m:ctrlPr>
                        </m:dPr>
                        <m:e>
                          <m:m>
                            <m:mPr>
                              <m:plcHide m:val="on"/>
                              <m:mcs>
                                <m:mc>
                                  <m:mcPr>
                                    <m:count m:val="1"/>
                                    <m:mcJc m:val="center"/>
                                  </m:mcPr>
                                </m:mc>
                              </m:mcs>
                              <m:ctrlPr>
                                <a:rPr lang="en-GB" i="1">
                                  <a:latin typeface="Cambria Math" panose="02040503050406030204" pitchFamily="18" charset="0"/>
                                </a:rPr>
                              </m:ctrlPr>
                            </m:mPr>
                            <m:mr>
                              <m:e>
                                <m:r>
                                  <a:rPr lang="en-GB" b="0" i="1" smtClean="0">
                                    <a:latin typeface="Cambria Math" panose="02040503050406030204" pitchFamily="18" charset="0"/>
                                  </a:rPr>
                                  <m:t>4</m:t>
                                </m:r>
                              </m:e>
                            </m:mr>
                            <m:mr>
                              <m:e>
                                <m:r>
                                  <a:rPr lang="en-GB" b="0" i="1" smtClean="0">
                                    <a:latin typeface="Cambria Math" panose="02040503050406030204" pitchFamily="18" charset="0"/>
                                  </a:rPr>
                                  <m:t>2</m:t>
                                </m:r>
                              </m:e>
                            </m:mr>
                          </m:m>
                        </m:e>
                      </m:d>
                    </m:oMath>
                  </m:oMathPara>
                </a14:m>
                <a:endParaRPr lang="en-GB" dirty="0"/>
              </a:p>
              <a:p>
                <a:endParaRPr lang="en-GB" dirty="0"/>
              </a:p>
              <a:p>
                <a:r>
                  <a:rPr lang="en-GB" dirty="0"/>
                  <a:t>More generally:</a:t>
                </a:r>
              </a:p>
              <a:p>
                <a:pPr/>
                <a14:m>
                  <m:oMathPara xmlns:m="http://schemas.openxmlformats.org/officeDocument/2006/math">
                    <m:oMathParaPr>
                      <m:jc m:val="centerGroup"/>
                    </m:oMathParaPr>
                    <m:oMath xmlns:m="http://schemas.openxmlformats.org/officeDocument/2006/math">
                      <m:d>
                        <m:dPr>
                          <m:ctrlPr>
                            <a:rPr lang="en-GB" i="1">
                              <a:latin typeface="Cambria Math" panose="02040503050406030204" pitchFamily="18" charset="0"/>
                            </a:rPr>
                          </m:ctrlPr>
                        </m:dPr>
                        <m:e>
                          <m:m>
                            <m:mPr>
                              <m:plcHide m:val="on"/>
                              <m:mcs>
                                <m:mc>
                                  <m:mcPr>
                                    <m:count m:val="1"/>
                                    <m:mcJc m:val="center"/>
                                  </m:mcPr>
                                </m:mc>
                              </m:mcs>
                              <m:ctrlPr>
                                <a:rPr lang="en-GB" i="1">
                                  <a:latin typeface="Cambria Math" panose="02040503050406030204" pitchFamily="18" charset="0"/>
                                </a:rPr>
                              </m:ctrlPr>
                            </m:mPr>
                            <m:mr>
                              <m:e>
                                <m:r>
                                  <a:rPr lang="en-GB" b="0" i="1" smtClean="0">
                                    <a:latin typeface="Cambria Math" panose="02040503050406030204" pitchFamily="18" charset="0"/>
                                  </a:rPr>
                                  <m:t>𝑛</m:t>
                                </m:r>
                                <m:r>
                                  <a:rPr lang="en-GB" b="0" i="1" smtClean="0">
                                    <a:latin typeface="Cambria Math" panose="02040503050406030204" pitchFamily="18" charset="0"/>
                                  </a:rPr>
                                  <m:t>−1</m:t>
                                </m:r>
                              </m:e>
                            </m:mr>
                            <m:mr>
                              <m:e>
                                <m:r>
                                  <a:rPr lang="en-GB" b="0" i="1" smtClean="0">
                                    <a:latin typeface="Cambria Math" panose="02040503050406030204" pitchFamily="18" charset="0"/>
                                  </a:rPr>
                                  <m:t>𝑘</m:t>
                                </m:r>
                                <m:r>
                                  <a:rPr lang="en-GB" b="0" i="1" smtClean="0">
                                    <a:latin typeface="Cambria Math" panose="02040503050406030204" pitchFamily="18" charset="0"/>
                                  </a:rPr>
                                  <m:t>−1</m:t>
                                </m:r>
                              </m:e>
                            </m:mr>
                          </m:m>
                        </m:e>
                      </m:d>
                      <m:r>
                        <a:rPr lang="en-GB" i="1">
                          <a:latin typeface="Cambria Math" panose="02040503050406030204" pitchFamily="18" charset="0"/>
                        </a:rPr>
                        <m:t>+</m:t>
                      </m:r>
                      <m:d>
                        <m:dPr>
                          <m:ctrlPr>
                            <a:rPr lang="en-GB" i="1">
                              <a:latin typeface="Cambria Math" panose="02040503050406030204" pitchFamily="18" charset="0"/>
                            </a:rPr>
                          </m:ctrlPr>
                        </m:dPr>
                        <m:e>
                          <m:m>
                            <m:mPr>
                              <m:plcHide m:val="on"/>
                              <m:mcs>
                                <m:mc>
                                  <m:mcPr>
                                    <m:count m:val="1"/>
                                    <m:mcJc m:val="center"/>
                                  </m:mcPr>
                                </m:mc>
                              </m:mcs>
                              <m:ctrlPr>
                                <a:rPr lang="en-GB" i="1">
                                  <a:latin typeface="Cambria Math" panose="02040503050406030204" pitchFamily="18" charset="0"/>
                                </a:rPr>
                              </m:ctrlPr>
                            </m:mPr>
                            <m:mr>
                              <m:e>
                                <m:r>
                                  <a:rPr lang="en-GB" b="0" i="1" smtClean="0">
                                    <a:latin typeface="Cambria Math" panose="02040503050406030204" pitchFamily="18" charset="0"/>
                                  </a:rPr>
                                  <m:t>𝑛</m:t>
                                </m:r>
                                <m:r>
                                  <a:rPr lang="en-GB" b="0" i="1" smtClean="0">
                                    <a:latin typeface="Cambria Math" panose="02040503050406030204" pitchFamily="18" charset="0"/>
                                  </a:rPr>
                                  <m:t>−1</m:t>
                                </m:r>
                              </m:e>
                            </m:mr>
                            <m:mr>
                              <m:e>
                                <m:r>
                                  <a:rPr lang="en-GB" b="0" i="1" smtClean="0">
                                    <a:latin typeface="Cambria Math" panose="02040503050406030204" pitchFamily="18" charset="0"/>
                                  </a:rPr>
                                  <m:t>𝑘</m:t>
                                </m:r>
                              </m:e>
                            </m:mr>
                          </m:m>
                        </m:e>
                      </m:d>
                      <m:r>
                        <a:rPr lang="en-GB" i="1">
                          <a:latin typeface="Cambria Math" panose="02040503050406030204" pitchFamily="18" charset="0"/>
                        </a:rPr>
                        <m:t>=</m:t>
                      </m:r>
                      <m:d>
                        <m:dPr>
                          <m:ctrlPr>
                            <a:rPr lang="en-GB" i="1">
                              <a:latin typeface="Cambria Math" panose="02040503050406030204" pitchFamily="18" charset="0"/>
                            </a:rPr>
                          </m:ctrlPr>
                        </m:dPr>
                        <m:e>
                          <m:m>
                            <m:mPr>
                              <m:plcHide m:val="on"/>
                              <m:mcs>
                                <m:mc>
                                  <m:mcPr>
                                    <m:count m:val="1"/>
                                    <m:mcJc m:val="center"/>
                                  </m:mcPr>
                                </m:mc>
                              </m:mcs>
                              <m:ctrlPr>
                                <a:rPr lang="en-GB" i="1">
                                  <a:latin typeface="Cambria Math" panose="02040503050406030204" pitchFamily="18" charset="0"/>
                                </a:rPr>
                              </m:ctrlPr>
                            </m:mPr>
                            <m:mr>
                              <m:e>
                                <m:r>
                                  <a:rPr lang="en-GB" b="0" i="1" smtClean="0">
                                    <a:latin typeface="Cambria Math" panose="02040503050406030204" pitchFamily="18" charset="0"/>
                                  </a:rPr>
                                  <m:t>𝑛</m:t>
                                </m:r>
                              </m:e>
                            </m:mr>
                            <m:mr>
                              <m:e>
                                <m:r>
                                  <a:rPr lang="en-GB" b="0" i="1" smtClean="0">
                                    <a:latin typeface="Cambria Math" panose="02040503050406030204" pitchFamily="18" charset="0"/>
                                  </a:rPr>
                                  <m:t>𝑘</m:t>
                                </m:r>
                              </m:e>
                            </m:mr>
                          </m:m>
                        </m:e>
                      </m:d>
                    </m:oMath>
                  </m:oMathPara>
                </a14:m>
                <a:endParaRPr lang="en-GB" dirty="0"/>
              </a:p>
              <a:p>
                <a:r>
                  <a:rPr lang="en-GB" b="1" dirty="0"/>
                  <a:t>This is known as Pascal’s Rule.</a:t>
                </a:r>
              </a:p>
            </p:txBody>
          </p:sp>
        </mc:Choice>
        <mc:Fallback xmlns="">
          <p:sp>
            <p:nvSpPr>
              <p:cNvPr id="28" name="TextBox 27"/>
              <p:cNvSpPr txBox="1">
                <a:spLocks noRot="1" noChangeAspect="1" noMove="1" noResize="1" noEditPoints="1" noAdjustHandles="1" noChangeArrowheads="1" noChangeShapeType="1" noTextEdit="1"/>
              </p:cNvSpPr>
              <p:nvPr/>
            </p:nvSpPr>
            <p:spPr>
              <a:xfrm>
                <a:off x="4716016" y="1257226"/>
                <a:ext cx="3456384" cy="2676374"/>
              </a:xfrm>
              <a:prstGeom prst="rect">
                <a:avLst/>
              </a:prstGeom>
              <a:blipFill>
                <a:blip r:embed="rId17"/>
                <a:stretch>
                  <a:fillRect l="-1587" t="-1139" b="-2733"/>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9" name="TextBox 28"/>
              <p:cNvSpPr txBox="1"/>
              <p:nvPr/>
            </p:nvSpPr>
            <p:spPr>
              <a:xfrm>
                <a:off x="589009" y="3998482"/>
                <a:ext cx="7996191" cy="2678810"/>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600" b="1" dirty="0"/>
                  <a:t>Informal proof of Pascal’s Rule:</a:t>
                </a:r>
              </a:p>
              <a:p>
                <a:r>
                  <a:rPr lang="en-GB" sz="1600" dirty="0"/>
                  <a:t>Suppose I have </a:t>
                </a:r>
                <a14:m>
                  <m:oMath xmlns:m="http://schemas.openxmlformats.org/officeDocument/2006/math">
                    <m:r>
                      <a:rPr lang="en-GB" sz="1600" b="0" i="1" smtClean="0">
                        <a:latin typeface="Cambria Math" panose="02040503050406030204" pitchFamily="18" charset="0"/>
                      </a:rPr>
                      <m:t>𝑛</m:t>
                    </m:r>
                  </m:oMath>
                </a14:m>
                <a:r>
                  <a:rPr lang="en-GB" sz="1600" dirty="0"/>
                  <a:t> items and I have to choose </a:t>
                </a:r>
                <a14:m>
                  <m:oMath xmlns:m="http://schemas.openxmlformats.org/officeDocument/2006/math">
                    <m:r>
                      <a:rPr lang="en-GB" sz="1600" b="0" i="1" smtClean="0">
                        <a:latin typeface="Cambria Math" panose="02040503050406030204" pitchFamily="18" charset="0"/>
                      </a:rPr>
                      <m:t>𝑘</m:t>
                    </m:r>
                  </m:oMath>
                </a14:m>
                <a:r>
                  <a:rPr lang="en-GB" sz="1600" dirty="0"/>
                  <a:t> of them. Clearly there’s </a:t>
                </a:r>
                <a14:m>
                  <m:oMath xmlns:m="http://schemas.openxmlformats.org/officeDocument/2006/math">
                    <m:d>
                      <m:dPr>
                        <m:ctrlPr>
                          <a:rPr lang="en-GB" sz="1600" i="1">
                            <a:latin typeface="Cambria Math" panose="02040503050406030204" pitchFamily="18" charset="0"/>
                          </a:rPr>
                        </m:ctrlPr>
                      </m:dPr>
                      <m:e>
                        <m:m>
                          <m:mPr>
                            <m:plcHide m:val="on"/>
                            <m:mcs>
                              <m:mc>
                                <m:mcPr>
                                  <m:count m:val="1"/>
                                  <m:mcJc m:val="center"/>
                                </m:mcPr>
                              </m:mc>
                            </m:mcs>
                            <m:ctrlPr>
                              <a:rPr lang="en-GB" sz="1600" i="1">
                                <a:latin typeface="Cambria Math" panose="02040503050406030204" pitchFamily="18" charset="0"/>
                              </a:rPr>
                            </m:ctrlPr>
                          </m:mPr>
                          <m:mr>
                            <m:e>
                              <m:r>
                                <a:rPr lang="en-GB" sz="1600" i="1">
                                  <a:latin typeface="Cambria Math" panose="02040503050406030204" pitchFamily="18" charset="0"/>
                                </a:rPr>
                                <m:t>𝑛</m:t>
                              </m:r>
                            </m:e>
                          </m:mr>
                          <m:mr>
                            <m:e>
                              <m:r>
                                <a:rPr lang="en-GB" sz="1600" i="1">
                                  <a:latin typeface="Cambria Math" panose="02040503050406030204" pitchFamily="18" charset="0"/>
                                </a:rPr>
                                <m:t>𝑘</m:t>
                              </m:r>
                            </m:e>
                          </m:mr>
                        </m:m>
                      </m:e>
                    </m:d>
                  </m:oMath>
                </a14:m>
                <a:r>
                  <a:rPr lang="en-GB" sz="1600" dirty="0"/>
                  <a:t> possible selections. But we could also find the number of selections by considering the first item of the </a:t>
                </a:r>
                <a14:m>
                  <m:oMath xmlns:m="http://schemas.openxmlformats.org/officeDocument/2006/math">
                    <m:r>
                      <a:rPr lang="en-GB" sz="1600" b="0" i="1" smtClean="0">
                        <a:latin typeface="Cambria Math" panose="02040503050406030204" pitchFamily="18" charset="0"/>
                      </a:rPr>
                      <m:t>𝑛</m:t>
                    </m:r>
                  </m:oMath>
                </a14:m>
                <a:r>
                  <a:rPr lang="en-GB" sz="1600" dirty="0"/>
                  <a:t> available:</a:t>
                </a:r>
              </a:p>
              <a:p>
                <a:pPr marL="285750" indent="-285750">
                  <a:buFont typeface="Arial" panose="020B0604020202020204" pitchFamily="34" charset="0"/>
                  <a:buChar char="•"/>
                </a:pPr>
                <a:r>
                  <a:rPr lang="en-GB" sz="1600" dirty="0"/>
                  <a:t>It might be chosen. If so, we have </a:t>
                </a:r>
                <a14:m>
                  <m:oMath xmlns:m="http://schemas.openxmlformats.org/officeDocument/2006/math">
                    <m:r>
                      <a:rPr lang="en-GB" sz="1600" b="0" i="1" smtClean="0">
                        <a:latin typeface="Cambria Math" panose="02040503050406030204" pitchFamily="18" charset="0"/>
                      </a:rPr>
                      <m:t>𝑘</m:t>
                    </m:r>
                    <m:r>
                      <a:rPr lang="en-GB" sz="1600" b="0" i="1" smtClean="0">
                        <a:latin typeface="Cambria Math" panose="02040503050406030204" pitchFamily="18" charset="0"/>
                      </a:rPr>
                      <m:t>−1</m:t>
                    </m:r>
                  </m:oMath>
                </a14:m>
                <a:r>
                  <a:rPr lang="en-GB" sz="1600" dirty="0"/>
                  <a:t> items left to choose from amongst the </a:t>
                </a:r>
                <a14:m>
                  <m:oMath xmlns:m="http://schemas.openxmlformats.org/officeDocument/2006/math">
                    <m:r>
                      <a:rPr lang="en-GB" sz="1600" b="0" i="1" smtClean="0">
                        <a:latin typeface="Cambria Math" panose="02040503050406030204" pitchFamily="18" charset="0"/>
                      </a:rPr>
                      <m:t>𝑛</m:t>
                    </m:r>
                    <m:r>
                      <a:rPr lang="en-GB" sz="1600" b="0" i="1" smtClean="0">
                        <a:latin typeface="Cambria Math" panose="02040503050406030204" pitchFamily="18" charset="0"/>
                      </a:rPr>
                      <m:t>−1</m:t>
                    </m:r>
                  </m:oMath>
                </a14:m>
                <a:r>
                  <a:rPr lang="en-GB" sz="1600" dirty="0"/>
                  <a:t> remaining. That’s </a:t>
                </a:r>
                <a14:m>
                  <m:oMath xmlns:m="http://schemas.openxmlformats.org/officeDocument/2006/math">
                    <m:d>
                      <m:dPr>
                        <m:ctrlPr>
                          <a:rPr lang="en-GB" sz="1600" i="1">
                            <a:latin typeface="Cambria Math" panose="02040503050406030204" pitchFamily="18" charset="0"/>
                          </a:rPr>
                        </m:ctrlPr>
                      </m:dPr>
                      <m:e>
                        <m:m>
                          <m:mPr>
                            <m:plcHide m:val="on"/>
                            <m:mcs>
                              <m:mc>
                                <m:mcPr>
                                  <m:count m:val="1"/>
                                  <m:mcJc m:val="center"/>
                                </m:mcPr>
                              </m:mc>
                            </m:mcs>
                            <m:ctrlPr>
                              <a:rPr lang="en-GB" sz="1600" i="1">
                                <a:latin typeface="Cambria Math" panose="02040503050406030204" pitchFamily="18" charset="0"/>
                              </a:rPr>
                            </m:ctrlPr>
                          </m:mPr>
                          <m:mr>
                            <m:e>
                              <m:r>
                                <a:rPr lang="en-GB" sz="1600" i="1">
                                  <a:latin typeface="Cambria Math" panose="02040503050406030204" pitchFamily="18" charset="0"/>
                                </a:rPr>
                                <m:t>𝑛</m:t>
                              </m:r>
                              <m:r>
                                <a:rPr lang="en-GB" sz="1600" i="1">
                                  <a:latin typeface="Cambria Math" panose="02040503050406030204" pitchFamily="18" charset="0"/>
                                </a:rPr>
                                <m:t>−1</m:t>
                              </m:r>
                            </m:e>
                          </m:mr>
                          <m:mr>
                            <m:e>
                              <m:r>
                                <a:rPr lang="en-GB" sz="1600" i="1">
                                  <a:latin typeface="Cambria Math" panose="02040503050406030204" pitchFamily="18" charset="0"/>
                                </a:rPr>
                                <m:t>𝑘</m:t>
                              </m:r>
                              <m:r>
                                <a:rPr lang="en-GB" sz="1600" i="1">
                                  <a:latin typeface="Cambria Math" panose="02040503050406030204" pitchFamily="18" charset="0"/>
                                </a:rPr>
                                <m:t>−1</m:t>
                              </m:r>
                            </m:e>
                          </m:mr>
                        </m:m>
                      </m:e>
                    </m:d>
                  </m:oMath>
                </a14:m>
                <a:r>
                  <a:rPr lang="en-GB" sz="1600" dirty="0"/>
                  <a:t> possible selections.</a:t>
                </a:r>
              </a:p>
              <a:p>
                <a:pPr marL="285750" indent="-285750">
                  <a:buFont typeface="Arial" panose="020B0604020202020204" pitchFamily="34" charset="0"/>
                  <a:buChar char="•"/>
                </a:pPr>
                <a:r>
                  <a:rPr lang="en-GB" sz="1600" dirty="0"/>
                  <a:t>Otherwise it is not chosen. We still have </a:t>
                </a:r>
                <a14:m>
                  <m:oMath xmlns:m="http://schemas.openxmlformats.org/officeDocument/2006/math">
                    <m:r>
                      <a:rPr lang="en-GB" sz="1600" b="0" i="1" smtClean="0">
                        <a:latin typeface="Cambria Math" panose="02040503050406030204" pitchFamily="18" charset="0"/>
                      </a:rPr>
                      <m:t>𝑘</m:t>
                    </m:r>
                  </m:oMath>
                </a14:m>
                <a:r>
                  <a:rPr lang="en-GB" sz="1600" dirty="0"/>
                  <a:t> items to choose, from amongst the remaining </a:t>
                </a:r>
                <a14:m>
                  <m:oMath xmlns:m="http://schemas.openxmlformats.org/officeDocument/2006/math">
                    <m:r>
                      <a:rPr lang="en-GB" sz="1600" b="0" i="1" smtClean="0">
                        <a:latin typeface="Cambria Math" panose="02040503050406030204" pitchFamily="18" charset="0"/>
                      </a:rPr>
                      <m:t>𝑛</m:t>
                    </m:r>
                    <m:r>
                      <a:rPr lang="en-GB" sz="1600" b="0" i="1" smtClean="0">
                        <a:latin typeface="Cambria Math" panose="02040503050406030204" pitchFamily="18" charset="0"/>
                      </a:rPr>
                      <m:t>−1</m:t>
                    </m:r>
                  </m:oMath>
                </a14:m>
                <a:r>
                  <a:rPr lang="en-GB" sz="1600" dirty="0"/>
                  <a:t> items. That’s </a:t>
                </a:r>
                <a14:m>
                  <m:oMath xmlns:m="http://schemas.openxmlformats.org/officeDocument/2006/math">
                    <m:d>
                      <m:dPr>
                        <m:ctrlPr>
                          <a:rPr lang="en-GB" sz="1600" i="1">
                            <a:latin typeface="Cambria Math" panose="02040503050406030204" pitchFamily="18" charset="0"/>
                          </a:rPr>
                        </m:ctrlPr>
                      </m:dPr>
                      <m:e>
                        <m:m>
                          <m:mPr>
                            <m:plcHide m:val="on"/>
                            <m:mcs>
                              <m:mc>
                                <m:mcPr>
                                  <m:count m:val="1"/>
                                  <m:mcJc m:val="center"/>
                                </m:mcPr>
                              </m:mc>
                            </m:mcs>
                            <m:ctrlPr>
                              <a:rPr lang="en-GB" sz="1600" i="1">
                                <a:latin typeface="Cambria Math" panose="02040503050406030204" pitchFamily="18" charset="0"/>
                              </a:rPr>
                            </m:ctrlPr>
                          </m:mPr>
                          <m:mr>
                            <m:e>
                              <m:r>
                                <a:rPr lang="en-GB" sz="1600" i="1">
                                  <a:latin typeface="Cambria Math" panose="02040503050406030204" pitchFamily="18" charset="0"/>
                                </a:rPr>
                                <m:t>𝑛</m:t>
                              </m:r>
                              <m:r>
                                <a:rPr lang="en-GB" sz="1600" i="1">
                                  <a:latin typeface="Cambria Math" panose="02040503050406030204" pitchFamily="18" charset="0"/>
                                </a:rPr>
                                <m:t>−1</m:t>
                              </m:r>
                            </m:e>
                          </m:mr>
                          <m:mr>
                            <m:e>
                              <m:r>
                                <a:rPr lang="en-GB" sz="1600" i="1">
                                  <a:latin typeface="Cambria Math" panose="02040503050406030204" pitchFamily="18" charset="0"/>
                                </a:rPr>
                                <m:t>𝑘</m:t>
                              </m:r>
                            </m:e>
                          </m:mr>
                        </m:m>
                      </m:e>
                    </m:d>
                  </m:oMath>
                </a14:m>
                <a:r>
                  <a:rPr lang="en-GB" sz="1600" dirty="0"/>
                  <a:t> possible selections.</a:t>
                </a:r>
              </a:p>
              <a:p>
                <a:r>
                  <a:rPr lang="en-GB" sz="1600" dirty="0"/>
                  <a:t>Thus in total there are </a:t>
                </a:r>
                <a14:m>
                  <m:oMath xmlns:m="http://schemas.openxmlformats.org/officeDocument/2006/math">
                    <m:d>
                      <m:dPr>
                        <m:ctrlPr>
                          <a:rPr lang="en-GB" sz="1600" i="1">
                            <a:latin typeface="Cambria Math" panose="02040503050406030204" pitchFamily="18" charset="0"/>
                          </a:rPr>
                        </m:ctrlPr>
                      </m:dPr>
                      <m:e>
                        <m:m>
                          <m:mPr>
                            <m:plcHide m:val="on"/>
                            <m:mcs>
                              <m:mc>
                                <m:mcPr>
                                  <m:count m:val="1"/>
                                  <m:mcJc m:val="center"/>
                                </m:mcPr>
                              </m:mc>
                            </m:mcs>
                            <m:ctrlPr>
                              <a:rPr lang="en-GB" sz="1600" i="1">
                                <a:latin typeface="Cambria Math" panose="02040503050406030204" pitchFamily="18" charset="0"/>
                              </a:rPr>
                            </m:ctrlPr>
                          </m:mPr>
                          <m:mr>
                            <m:e>
                              <m:r>
                                <a:rPr lang="en-GB" sz="1600" i="1">
                                  <a:latin typeface="Cambria Math" panose="02040503050406030204" pitchFamily="18" charset="0"/>
                                </a:rPr>
                                <m:t>𝑛</m:t>
                              </m:r>
                              <m:r>
                                <a:rPr lang="en-GB" sz="1600" i="1">
                                  <a:latin typeface="Cambria Math" panose="02040503050406030204" pitchFamily="18" charset="0"/>
                                </a:rPr>
                                <m:t>−1</m:t>
                              </m:r>
                            </m:e>
                          </m:mr>
                          <m:mr>
                            <m:e>
                              <m:r>
                                <a:rPr lang="en-GB" sz="1600" i="1">
                                  <a:latin typeface="Cambria Math" panose="02040503050406030204" pitchFamily="18" charset="0"/>
                                </a:rPr>
                                <m:t>𝑘</m:t>
                              </m:r>
                              <m:r>
                                <a:rPr lang="en-GB" sz="1600" i="1">
                                  <a:latin typeface="Cambria Math" panose="02040503050406030204" pitchFamily="18" charset="0"/>
                                </a:rPr>
                                <m:t>−1</m:t>
                              </m:r>
                            </m:e>
                          </m:mr>
                        </m:m>
                      </m:e>
                    </m:d>
                    <m:r>
                      <a:rPr lang="en-GB" sz="1600" i="1">
                        <a:latin typeface="Cambria Math" panose="02040503050406030204" pitchFamily="18" charset="0"/>
                      </a:rPr>
                      <m:t>+</m:t>
                    </m:r>
                    <m:d>
                      <m:dPr>
                        <m:ctrlPr>
                          <a:rPr lang="en-GB" sz="1600" i="1">
                            <a:latin typeface="Cambria Math" panose="02040503050406030204" pitchFamily="18" charset="0"/>
                          </a:rPr>
                        </m:ctrlPr>
                      </m:dPr>
                      <m:e>
                        <m:m>
                          <m:mPr>
                            <m:plcHide m:val="on"/>
                            <m:mcs>
                              <m:mc>
                                <m:mcPr>
                                  <m:count m:val="1"/>
                                  <m:mcJc m:val="center"/>
                                </m:mcPr>
                              </m:mc>
                            </m:mcs>
                            <m:ctrlPr>
                              <a:rPr lang="en-GB" sz="1600" i="1">
                                <a:latin typeface="Cambria Math" panose="02040503050406030204" pitchFamily="18" charset="0"/>
                              </a:rPr>
                            </m:ctrlPr>
                          </m:mPr>
                          <m:mr>
                            <m:e>
                              <m:r>
                                <a:rPr lang="en-GB" sz="1600" i="1">
                                  <a:latin typeface="Cambria Math" panose="02040503050406030204" pitchFamily="18" charset="0"/>
                                </a:rPr>
                                <m:t>𝑛</m:t>
                              </m:r>
                              <m:r>
                                <a:rPr lang="en-GB" sz="1600" i="1">
                                  <a:latin typeface="Cambria Math" panose="02040503050406030204" pitchFamily="18" charset="0"/>
                                </a:rPr>
                                <m:t>−1</m:t>
                              </m:r>
                            </m:e>
                          </m:mr>
                          <m:mr>
                            <m:e>
                              <m:r>
                                <a:rPr lang="en-GB" sz="1600" i="1">
                                  <a:latin typeface="Cambria Math" panose="02040503050406030204" pitchFamily="18" charset="0"/>
                                </a:rPr>
                                <m:t>𝑘</m:t>
                              </m:r>
                            </m:e>
                          </m:mr>
                        </m:m>
                      </m:e>
                    </m:d>
                  </m:oMath>
                </a14:m>
                <a:r>
                  <a:rPr lang="en-GB" sz="1600" dirty="0"/>
                  <a:t> possible selections.</a:t>
                </a:r>
              </a:p>
            </p:txBody>
          </p:sp>
        </mc:Choice>
        <mc:Fallback xmlns="">
          <p:sp>
            <p:nvSpPr>
              <p:cNvPr id="29" name="TextBox 28"/>
              <p:cNvSpPr txBox="1">
                <a:spLocks noRot="1" noChangeAspect="1" noMove="1" noResize="1" noEditPoints="1" noAdjustHandles="1" noChangeArrowheads="1" noChangeShapeType="1" noTextEdit="1"/>
              </p:cNvSpPr>
              <p:nvPr/>
            </p:nvSpPr>
            <p:spPr>
              <a:xfrm>
                <a:off x="589009" y="3998482"/>
                <a:ext cx="7996191" cy="2678810"/>
              </a:xfrm>
              <a:prstGeom prst="rect">
                <a:avLst/>
              </a:prstGeom>
              <a:blipFill>
                <a:blip r:embed="rId18"/>
                <a:stretch>
                  <a:fillRect l="-304" t="-226" r="-456"/>
                </a:stretch>
              </a:blipFill>
            </p:spPr>
            <p:txBody>
              <a:bodyPr/>
              <a:lstStyle/>
              <a:p>
                <a:r>
                  <a:rPr lang="en-GB">
                    <a:noFill/>
                  </a:rPr>
                  <a:t> </a:t>
                </a:r>
              </a:p>
            </p:txBody>
          </p:sp>
        </mc:Fallback>
      </mc:AlternateContent>
    </p:spTree>
    <p:extLst>
      <p:ext uri="{BB962C8B-B14F-4D97-AF65-F5344CB8AC3E}">
        <p14:creationId xmlns:p14="http://schemas.microsoft.com/office/powerpoint/2010/main" val="2467817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Exercise 8B</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TextBox 4"/>
          <p:cNvSpPr txBox="1"/>
          <p:nvPr/>
        </p:nvSpPr>
        <p:spPr>
          <a:xfrm>
            <a:off x="395536" y="725840"/>
            <a:ext cx="7920880" cy="830997"/>
          </a:xfrm>
          <a:prstGeom prst="rect">
            <a:avLst/>
          </a:prstGeom>
          <a:noFill/>
        </p:spPr>
        <p:txBody>
          <a:bodyPr wrap="square" rtlCol="0">
            <a:spAutoFit/>
          </a:bodyPr>
          <a:lstStyle/>
          <a:p>
            <a:r>
              <a:rPr lang="en-GB" sz="2400" dirty="0"/>
              <a:t>Pearson Pure Mathematics Year 1/AS</a:t>
            </a:r>
          </a:p>
          <a:p>
            <a:r>
              <a:rPr lang="en-GB" sz="2400" dirty="0"/>
              <a:t>Pages 162</a:t>
            </a:r>
          </a:p>
        </p:txBody>
      </p:sp>
      <p:cxnSp>
        <p:nvCxnSpPr>
          <p:cNvPr id="6" name="Straight Connector 5"/>
          <p:cNvCxnSpPr/>
          <p:nvPr/>
        </p:nvCxnSpPr>
        <p:spPr>
          <a:xfrm>
            <a:off x="0" y="1739717"/>
            <a:ext cx="9144000"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309863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Using Binomial Coefficients to Expand</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TextBox 4"/>
          <p:cNvSpPr txBox="1"/>
          <p:nvPr/>
        </p:nvSpPr>
        <p:spPr>
          <a:xfrm>
            <a:off x="395536" y="836712"/>
            <a:ext cx="7920880" cy="707886"/>
          </a:xfrm>
          <a:prstGeom prst="rect">
            <a:avLst/>
          </a:prstGeom>
          <a:noFill/>
        </p:spPr>
        <p:txBody>
          <a:bodyPr wrap="square" rtlCol="0">
            <a:spAutoFit/>
          </a:bodyPr>
          <a:lstStyle/>
          <a:p>
            <a:r>
              <a:rPr lang="en-GB" sz="2000" dirty="0"/>
              <a:t>In the previous section we learnt about the ‘choose’ function and how this related to Pascal’s Triangle.</a:t>
            </a:r>
          </a:p>
        </p:txBody>
      </p:sp>
      <mc:AlternateContent xmlns:mc="http://schemas.openxmlformats.org/markup-compatibility/2006" xmlns:a14="http://schemas.microsoft.com/office/drawing/2010/main">
        <mc:Choice Requires="a14">
          <p:sp>
            <p:nvSpPr>
              <p:cNvPr id="6" name="TextBox 5"/>
              <p:cNvSpPr txBox="1"/>
              <p:nvPr/>
            </p:nvSpPr>
            <p:spPr>
              <a:xfrm>
                <a:off x="1439652" y="1544598"/>
                <a:ext cx="5832648" cy="1681358"/>
              </a:xfrm>
              <a:prstGeom prst="rect">
                <a:avLst/>
              </a:prstGeom>
              <a:noFill/>
            </p:spPr>
            <p:txBody>
              <a:bodyPr wrap="square" rtlCol="0">
                <a:spAutoFit/>
              </a:bodyPr>
              <a:lstStyle/>
              <a:p>
                <a:pPr algn="ctr"/>
                <a:r>
                  <a:rPr lang="en-GB" sz="2800" dirty="0"/>
                  <a:t>1      5      10     10      5      1</a:t>
                </a:r>
              </a:p>
              <a:p>
                <a:pPr algn="ctr"/>
                <a:r>
                  <a:rPr lang="en-GB" sz="2800" dirty="0"/>
                  <a:t/>
                </a:r>
                <a:br>
                  <a:rPr lang="en-GB" sz="2800" dirty="0"/>
                </a:br>
                <a14:m>
                  <m:oMath xmlns:m="http://schemas.openxmlformats.org/officeDocument/2006/math">
                    <m:d>
                      <m:dPr>
                        <m:ctrlPr>
                          <a:rPr lang="en-GB" sz="2800" b="0" i="1" smtClean="0">
                            <a:latin typeface="Cambria Math" panose="02040503050406030204" pitchFamily="18" charset="0"/>
                          </a:rPr>
                        </m:ctrlPr>
                      </m:dPr>
                      <m:e>
                        <m:m>
                          <m:mPr>
                            <m:plcHide m:val="on"/>
                            <m:mcs>
                              <m:mc>
                                <m:mcPr>
                                  <m:count m:val="1"/>
                                  <m:mcJc m:val="center"/>
                                </m:mcPr>
                              </m:mc>
                            </m:mcs>
                            <m:ctrlPr>
                              <a:rPr lang="en-GB" sz="2800" b="0" i="1" smtClean="0">
                                <a:latin typeface="Cambria Math" panose="02040503050406030204" pitchFamily="18" charset="0"/>
                              </a:rPr>
                            </m:ctrlPr>
                          </m:mPr>
                          <m:mr>
                            <m:e>
                              <m:r>
                                <a:rPr lang="en-GB" sz="2800" b="0" i="1" smtClean="0">
                                  <a:latin typeface="Cambria Math" panose="02040503050406030204" pitchFamily="18" charset="0"/>
                                </a:rPr>
                                <m:t>5</m:t>
                              </m:r>
                            </m:e>
                          </m:mr>
                          <m:mr>
                            <m:e>
                              <m:r>
                                <a:rPr lang="en-GB" sz="2800" b="0" i="1" smtClean="0">
                                  <a:latin typeface="Cambria Math" panose="02040503050406030204" pitchFamily="18" charset="0"/>
                                </a:rPr>
                                <m:t>0 </m:t>
                              </m:r>
                            </m:e>
                          </m:mr>
                        </m:m>
                      </m:e>
                    </m:d>
                    <m:d>
                      <m:dPr>
                        <m:ctrlPr>
                          <a:rPr lang="en-GB" sz="2800" i="1">
                            <a:latin typeface="Cambria Math" panose="02040503050406030204" pitchFamily="18" charset="0"/>
                          </a:rPr>
                        </m:ctrlPr>
                      </m:dPr>
                      <m:e>
                        <m:m>
                          <m:mPr>
                            <m:plcHide m:val="on"/>
                            <m:mcs>
                              <m:mc>
                                <m:mcPr>
                                  <m:count m:val="1"/>
                                  <m:mcJc m:val="center"/>
                                </m:mcPr>
                              </m:mc>
                            </m:mcs>
                            <m:ctrlPr>
                              <a:rPr lang="en-GB" sz="2800" i="1">
                                <a:latin typeface="Cambria Math" panose="02040503050406030204" pitchFamily="18" charset="0"/>
                              </a:rPr>
                            </m:ctrlPr>
                          </m:mPr>
                          <m:mr>
                            <m:e>
                              <m:r>
                                <a:rPr lang="en-GB" sz="2800" i="1">
                                  <a:latin typeface="Cambria Math" panose="02040503050406030204" pitchFamily="18" charset="0"/>
                                </a:rPr>
                                <m:t>5</m:t>
                              </m:r>
                            </m:e>
                          </m:mr>
                          <m:mr>
                            <m:e>
                              <m:r>
                                <a:rPr lang="en-GB" sz="2800" b="0" i="1" smtClean="0">
                                  <a:latin typeface="Cambria Math" panose="02040503050406030204" pitchFamily="18" charset="0"/>
                                </a:rPr>
                                <m:t>1</m:t>
                              </m:r>
                              <m:r>
                                <a:rPr lang="en-GB" sz="2800" i="1">
                                  <a:latin typeface="Cambria Math" panose="02040503050406030204" pitchFamily="18" charset="0"/>
                                </a:rPr>
                                <m:t> </m:t>
                              </m:r>
                            </m:e>
                          </m:mr>
                        </m:m>
                      </m:e>
                    </m:d>
                  </m:oMath>
                </a14:m>
                <a:r>
                  <a:rPr lang="en-GB" sz="2800" dirty="0"/>
                  <a:t> </a:t>
                </a:r>
                <a14:m>
                  <m:oMath xmlns:m="http://schemas.openxmlformats.org/officeDocument/2006/math">
                    <m:d>
                      <m:dPr>
                        <m:ctrlPr>
                          <a:rPr lang="en-GB" sz="2800" i="1">
                            <a:latin typeface="Cambria Math" panose="02040503050406030204" pitchFamily="18" charset="0"/>
                          </a:rPr>
                        </m:ctrlPr>
                      </m:dPr>
                      <m:e>
                        <m:m>
                          <m:mPr>
                            <m:plcHide m:val="on"/>
                            <m:mcs>
                              <m:mc>
                                <m:mcPr>
                                  <m:count m:val="1"/>
                                  <m:mcJc m:val="center"/>
                                </m:mcPr>
                              </m:mc>
                            </m:mcs>
                            <m:ctrlPr>
                              <a:rPr lang="en-GB" sz="2800" i="1">
                                <a:latin typeface="Cambria Math" panose="02040503050406030204" pitchFamily="18" charset="0"/>
                              </a:rPr>
                            </m:ctrlPr>
                          </m:mPr>
                          <m:mr>
                            <m:e>
                              <m:r>
                                <a:rPr lang="en-GB" sz="2800" i="1">
                                  <a:latin typeface="Cambria Math" panose="02040503050406030204" pitchFamily="18" charset="0"/>
                                </a:rPr>
                                <m:t>5</m:t>
                              </m:r>
                            </m:e>
                          </m:mr>
                          <m:mr>
                            <m:e>
                              <m:r>
                                <a:rPr lang="en-GB" sz="2800" b="0" i="1" smtClean="0">
                                  <a:latin typeface="Cambria Math" panose="02040503050406030204" pitchFamily="18" charset="0"/>
                                </a:rPr>
                                <m:t>2</m:t>
                              </m:r>
                              <m:r>
                                <a:rPr lang="en-GB" sz="2800" i="1">
                                  <a:latin typeface="Cambria Math" panose="02040503050406030204" pitchFamily="18" charset="0"/>
                                </a:rPr>
                                <m:t> </m:t>
                              </m:r>
                            </m:e>
                          </m:mr>
                        </m:m>
                      </m:e>
                    </m:d>
                  </m:oMath>
                </a14:m>
                <a:r>
                  <a:rPr lang="en-GB" sz="2800" dirty="0"/>
                  <a:t> </a:t>
                </a:r>
                <a14:m>
                  <m:oMath xmlns:m="http://schemas.openxmlformats.org/officeDocument/2006/math">
                    <m:d>
                      <m:dPr>
                        <m:ctrlPr>
                          <a:rPr lang="en-GB" sz="2800" i="1">
                            <a:latin typeface="Cambria Math" panose="02040503050406030204" pitchFamily="18" charset="0"/>
                          </a:rPr>
                        </m:ctrlPr>
                      </m:dPr>
                      <m:e>
                        <m:m>
                          <m:mPr>
                            <m:plcHide m:val="on"/>
                            <m:mcs>
                              <m:mc>
                                <m:mcPr>
                                  <m:count m:val="1"/>
                                  <m:mcJc m:val="center"/>
                                </m:mcPr>
                              </m:mc>
                            </m:mcs>
                            <m:ctrlPr>
                              <a:rPr lang="en-GB" sz="2800" i="1">
                                <a:latin typeface="Cambria Math" panose="02040503050406030204" pitchFamily="18" charset="0"/>
                              </a:rPr>
                            </m:ctrlPr>
                          </m:mPr>
                          <m:mr>
                            <m:e>
                              <m:r>
                                <a:rPr lang="en-GB" sz="2800" i="1">
                                  <a:latin typeface="Cambria Math" panose="02040503050406030204" pitchFamily="18" charset="0"/>
                                </a:rPr>
                                <m:t>5</m:t>
                              </m:r>
                            </m:e>
                          </m:mr>
                          <m:mr>
                            <m:e>
                              <m:r>
                                <a:rPr lang="en-GB" sz="2800" b="0" i="1" smtClean="0">
                                  <a:latin typeface="Cambria Math" panose="02040503050406030204" pitchFamily="18" charset="0"/>
                                </a:rPr>
                                <m:t>3</m:t>
                              </m:r>
                              <m:r>
                                <a:rPr lang="en-GB" sz="2800" i="1">
                                  <a:latin typeface="Cambria Math" panose="02040503050406030204" pitchFamily="18" charset="0"/>
                                </a:rPr>
                                <m:t> </m:t>
                              </m:r>
                            </m:e>
                          </m:mr>
                        </m:m>
                      </m:e>
                    </m:d>
                  </m:oMath>
                </a14:m>
                <a:r>
                  <a:rPr lang="en-GB" sz="2800" dirty="0"/>
                  <a:t> </a:t>
                </a:r>
                <a14:m>
                  <m:oMath xmlns:m="http://schemas.openxmlformats.org/officeDocument/2006/math">
                    <m:d>
                      <m:dPr>
                        <m:ctrlPr>
                          <a:rPr lang="en-GB" sz="2800" i="1">
                            <a:latin typeface="Cambria Math" panose="02040503050406030204" pitchFamily="18" charset="0"/>
                          </a:rPr>
                        </m:ctrlPr>
                      </m:dPr>
                      <m:e>
                        <m:m>
                          <m:mPr>
                            <m:plcHide m:val="on"/>
                            <m:mcs>
                              <m:mc>
                                <m:mcPr>
                                  <m:count m:val="1"/>
                                  <m:mcJc m:val="center"/>
                                </m:mcPr>
                              </m:mc>
                            </m:mcs>
                            <m:ctrlPr>
                              <a:rPr lang="en-GB" sz="2800" i="1">
                                <a:latin typeface="Cambria Math" panose="02040503050406030204" pitchFamily="18" charset="0"/>
                              </a:rPr>
                            </m:ctrlPr>
                          </m:mPr>
                          <m:mr>
                            <m:e>
                              <m:r>
                                <a:rPr lang="en-GB" sz="2800" i="1">
                                  <a:latin typeface="Cambria Math" panose="02040503050406030204" pitchFamily="18" charset="0"/>
                                </a:rPr>
                                <m:t>5</m:t>
                              </m:r>
                            </m:e>
                          </m:mr>
                          <m:mr>
                            <m:e>
                              <m:r>
                                <a:rPr lang="en-GB" sz="2800" b="0" i="1" smtClean="0">
                                  <a:latin typeface="Cambria Math" panose="02040503050406030204" pitchFamily="18" charset="0"/>
                                </a:rPr>
                                <m:t>4</m:t>
                              </m:r>
                              <m:r>
                                <a:rPr lang="en-GB" sz="2800" i="1">
                                  <a:latin typeface="Cambria Math" panose="02040503050406030204" pitchFamily="18" charset="0"/>
                                </a:rPr>
                                <m:t> </m:t>
                              </m:r>
                            </m:e>
                          </m:mr>
                        </m:m>
                      </m:e>
                    </m:d>
                  </m:oMath>
                </a14:m>
                <a:r>
                  <a:rPr lang="en-GB" sz="2800" dirty="0"/>
                  <a:t> </a:t>
                </a:r>
                <a14:m>
                  <m:oMath xmlns:m="http://schemas.openxmlformats.org/officeDocument/2006/math">
                    <m:d>
                      <m:dPr>
                        <m:ctrlPr>
                          <a:rPr lang="en-GB" sz="2800" i="1">
                            <a:latin typeface="Cambria Math" panose="02040503050406030204" pitchFamily="18" charset="0"/>
                          </a:rPr>
                        </m:ctrlPr>
                      </m:dPr>
                      <m:e>
                        <m:m>
                          <m:mPr>
                            <m:plcHide m:val="on"/>
                            <m:mcs>
                              <m:mc>
                                <m:mcPr>
                                  <m:count m:val="1"/>
                                  <m:mcJc m:val="center"/>
                                </m:mcPr>
                              </m:mc>
                            </m:mcs>
                            <m:ctrlPr>
                              <a:rPr lang="en-GB" sz="2800" i="1">
                                <a:latin typeface="Cambria Math" panose="02040503050406030204" pitchFamily="18" charset="0"/>
                              </a:rPr>
                            </m:ctrlPr>
                          </m:mPr>
                          <m:mr>
                            <m:e>
                              <m:r>
                                <a:rPr lang="en-GB" sz="2800" i="1">
                                  <a:latin typeface="Cambria Math" panose="02040503050406030204" pitchFamily="18" charset="0"/>
                                </a:rPr>
                                <m:t>5</m:t>
                              </m:r>
                            </m:e>
                          </m:mr>
                          <m:mr>
                            <m:e>
                              <m:r>
                                <a:rPr lang="en-GB" sz="2800" b="0" i="1" smtClean="0">
                                  <a:latin typeface="Cambria Math" panose="02040503050406030204" pitchFamily="18" charset="0"/>
                                </a:rPr>
                                <m:t>5</m:t>
                              </m:r>
                              <m:r>
                                <a:rPr lang="en-GB" sz="2800" i="1">
                                  <a:latin typeface="Cambria Math" panose="02040503050406030204" pitchFamily="18" charset="0"/>
                                </a:rPr>
                                <m:t> </m:t>
                              </m:r>
                            </m:e>
                          </m:mr>
                        </m:m>
                      </m:e>
                    </m:d>
                  </m:oMath>
                </a14:m>
                <a:endParaRPr lang="en-GB" sz="2800" dirty="0"/>
              </a:p>
            </p:txBody>
          </p:sp>
        </mc:Choice>
        <mc:Fallback xmlns="">
          <p:sp>
            <p:nvSpPr>
              <p:cNvPr id="6" name="TextBox 5"/>
              <p:cNvSpPr txBox="1">
                <a:spLocks noRot="1" noChangeAspect="1" noMove="1" noResize="1" noEditPoints="1" noAdjustHandles="1" noChangeArrowheads="1" noChangeShapeType="1" noTextEdit="1"/>
              </p:cNvSpPr>
              <p:nvPr/>
            </p:nvSpPr>
            <p:spPr>
              <a:xfrm>
                <a:off x="1439652" y="1544598"/>
                <a:ext cx="5832648" cy="1681358"/>
              </a:xfrm>
              <a:prstGeom prst="rect">
                <a:avLst/>
              </a:prstGeom>
              <a:blipFill>
                <a:blip r:embed="rId2"/>
                <a:stretch>
                  <a:fillRect t="-3261"/>
                </a:stretch>
              </a:blipFill>
            </p:spPr>
            <p:txBody>
              <a:bodyPr/>
              <a:lstStyle/>
              <a:p>
                <a:r>
                  <a:rPr lang="en-GB">
                    <a:noFill/>
                  </a:rPr>
                  <a:t> </a:t>
                </a:r>
              </a:p>
            </p:txBody>
          </p:sp>
        </mc:Fallback>
      </mc:AlternateContent>
      <p:sp>
        <p:nvSpPr>
          <p:cNvPr id="7" name="Arrow: Down 6"/>
          <p:cNvSpPr/>
          <p:nvPr/>
        </p:nvSpPr>
        <p:spPr>
          <a:xfrm>
            <a:off x="3923928" y="2060848"/>
            <a:ext cx="1080120" cy="324429"/>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8" name="TextBox 7"/>
          <p:cNvSpPr txBox="1"/>
          <p:nvPr/>
        </p:nvSpPr>
        <p:spPr>
          <a:xfrm>
            <a:off x="318350" y="3489314"/>
            <a:ext cx="8621306" cy="400110"/>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sz="2000" dirty="0"/>
              <a:t>Why do rows of Pascal’s Triangle give us the coefficients in a Binomial Expansion?</a:t>
            </a:r>
          </a:p>
        </p:txBody>
      </p:sp>
      <mc:AlternateContent xmlns:mc="http://schemas.openxmlformats.org/markup-compatibility/2006" xmlns:a14="http://schemas.microsoft.com/office/drawing/2010/main">
        <mc:Choice Requires="a14">
          <p:sp>
            <p:nvSpPr>
              <p:cNvPr id="9" name="TextBox 8"/>
              <p:cNvSpPr txBox="1"/>
              <p:nvPr/>
            </p:nvSpPr>
            <p:spPr>
              <a:xfrm>
                <a:off x="510929" y="4653136"/>
                <a:ext cx="8236148" cy="1853456"/>
              </a:xfrm>
              <a:prstGeom prst="rect">
                <a:avLst/>
              </a:prstGeom>
              <a:noFill/>
            </p:spPr>
            <p:txBody>
              <a:bodyPr wrap="square" rtlCol="0">
                <a:spAutoFit/>
              </a:bodyPr>
              <a:lstStyle/>
              <a:p>
                <a:r>
                  <a:rPr lang="en-GB" sz="2000" dirty="0"/>
                  <a:t>Consider: </a:t>
                </a:r>
                <a14:m>
                  <m:oMath xmlns:m="http://schemas.openxmlformats.org/officeDocument/2006/math">
                    <m:sSup>
                      <m:sSupPr>
                        <m:ctrlPr>
                          <a:rPr lang="en-GB" sz="2000" b="0" i="1" smtClean="0">
                            <a:latin typeface="Cambria Math" panose="02040503050406030204" pitchFamily="18" charset="0"/>
                          </a:rPr>
                        </m:ctrlPr>
                      </m:sSupPr>
                      <m:e>
                        <m:d>
                          <m:dPr>
                            <m:ctrlPr>
                              <a:rPr lang="en-GB" sz="2000" b="0" i="1" smtClean="0">
                                <a:latin typeface="Cambria Math" panose="02040503050406030204" pitchFamily="18" charset="0"/>
                              </a:rPr>
                            </m:ctrlPr>
                          </m:dPr>
                          <m:e>
                            <m:r>
                              <a:rPr lang="en-GB" sz="2000" b="0" i="1" smtClean="0">
                                <a:latin typeface="Cambria Math" panose="02040503050406030204" pitchFamily="18" charset="0"/>
                              </a:rPr>
                              <m:t>𝑎</m:t>
                            </m:r>
                            <m:r>
                              <a:rPr lang="en-GB" sz="2000" b="0" i="1" smtClean="0">
                                <a:latin typeface="Cambria Math" panose="02040503050406030204" pitchFamily="18" charset="0"/>
                              </a:rPr>
                              <m:t>+</m:t>
                            </m:r>
                            <m:r>
                              <a:rPr lang="en-GB" sz="2000" b="0" i="1" smtClean="0">
                                <a:latin typeface="Cambria Math" panose="02040503050406030204" pitchFamily="18" charset="0"/>
                              </a:rPr>
                              <m:t>𝑏</m:t>
                            </m:r>
                          </m:e>
                        </m:d>
                      </m:e>
                      <m:sup>
                        <m:r>
                          <a:rPr lang="en-GB" sz="2000" b="0" i="1" smtClean="0">
                            <a:latin typeface="Cambria Math" panose="02040503050406030204" pitchFamily="18" charset="0"/>
                          </a:rPr>
                          <m:t>5</m:t>
                        </m:r>
                      </m:sup>
                    </m:sSup>
                    <m:r>
                      <a:rPr lang="en-GB" sz="2000" b="0" i="1" smtClean="0">
                        <a:latin typeface="Cambria Math" panose="02040503050406030204" pitchFamily="18" charset="0"/>
                      </a:rPr>
                      <m:t>=</m:t>
                    </m:r>
                    <m:d>
                      <m:dPr>
                        <m:ctrlPr>
                          <a:rPr lang="en-GB" sz="2000" b="0" i="1" smtClean="0">
                            <a:latin typeface="Cambria Math" panose="02040503050406030204" pitchFamily="18" charset="0"/>
                          </a:rPr>
                        </m:ctrlPr>
                      </m:dPr>
                      <m:e>
                        <m:r>
                          <a:rPr lang="en-GB" sz="2000" b="0" i="1" smtClean="0">
                            <a:latin typeface="Cambria Math" panose="02040503050406030204" pitchFamily="18" charset="0"/>
                          </a:rPr>
                          <m:t>𝑎</m:t>
                        </m:r>
                        <m:r>
                          <a:rPr lang="en-GB" sz="2000" b="0" i="1" smtClean="0">
                            <a:latin typeface="Cambria Math" panose="02040503050406030204" pitchFamily="18" charset="0"/>
                          </a:rPr>
                          <m:t>+</m:t>
                        </m:r>
                        <m:r>
                          <a:rPr lang="en-GB" sz="2000" b="0" i="1" smtClean="0">
                            <a:latin typeface="Cambria Math" panose="02040503050406030204" pitchFamily="18" charset="0"/>
                          </a:rPr>
                          <m:t>𝑏</m:t>
                        </m:r>
                      </m:e>
                    </m:d>
                    <m:d>
                      <m:dPr>
                        <m:ctrlPr>
                          <a:rPr lang="en-GB" sz="2000" b="0" i="1" smtClean="0">
                            <a:latin typeface="Cambria Math" panose="02040503050406030204" pitchFamily="18" charset="0"/>
                          </a:rPr>
                        </m:ctrlPr>
                      </m:dPr>
                      <m:e>
                        <m:r>
                          <a:rPr lang="en-GB" sz="2000" b="0" i="1" smtClean="0">
                            <a:latin typeface="Cambria Math" panose="02040503050406030204" pitchFamily="18" charset="0"/>
                          </a:rPr>
                          <m:t>𝑎</m:t>
                        </m:r>
                        <m:r>
                          <a:rPr lang="en-GB" sz="2000" b="0" i="1" smtClean="0">
                            <a:latin typeface="Cambria Math" panose="02040503050406030204" pitchFamily="18" charset="0"/>
                          </a:rPr>
                          <m:t>+</m:t>
                        </m:r>
                        <m:r>
                          <a:rPr lang="en-GB" sz="2000" b="0" i="1" smtClean="0">
                            <a:latin typeface="Cambria Math" panose="02040503050406030204" pitchFamily="18" charset="0"/>
                          </a:rPr>
                          <m:t>𝑏</m:t>
                        </m:r>
                      </m:e>
                    </m:d>
                    <m:d>
                      <m:dPr>
                        <m:ctrlPr>
                          <a:rPr lang="en-GB" sz="2000" b="0" i="1" smtClean="0">
                            <a:latin typeface="Cambria Math" panose="02040503050406030204" pitchFamily="18" charset="0"/>
                          </a:rPr>
                        </m:ctrlPr>
                      </m:dPr>
                      <m:e>
                        <m:r>
                          <a:rPr lang="en-GB" sz="2000" b="0" i="1" smtClean="0">
                            <a:latin typeface="Cambria Math" panose="02040503050406030204" pitchFamily="18" charset="0"/>
                          </a:rPr>
                          <m:t>𝑎</m:t>
                        </m:r>
                        <m:r>
                          <a:rPr lang="en-GB" sz="2000" b="0" i="1" smtClean="0">
                            <a:latin typeface="Cambria Math" panose="02040503050406030204" pitchFamily="18" charset="0"/>
                          </a:rPr>
                          <m:t>+</m:t>
                        </m:r>
                        <m:r>
                          <a:rPr lang="en-GB" sz="2000" b="0" i="1" smtClean="0">
                            <a:latin typeface="Cambria Math" panose="02040503050406030204" pitchFamily="18" charset="0"/>
                          </a:rPr>
                          <m:t>𝑏</m:t>
                        </m:r>
                      </m:e>
                    </m:d>
                    <m:d>
                      <m:dPr>
                        <m:ctrlPr>
                          <a:rPr lang="en-GB" sz="2000" b="0" i="1" smtClean="0">
                            <a:latin typeface="Cambria Math" panose="02040503050406030204" pitchFamily="18" charset="0"/>
                          </a:rPr>
                        </m:ctrlPr>
                      </m:dPr>
                      <m:e>
                        <m:r>
                          <a:rPr lang="en-GB" sz="2000" b="0" i="1" smtClean="0">
                            <a:latin typeface="Cambria Math" panose="02040503050406030204" pitchFamily="18" charset="0"/>
                          </a:rPr>
                          <m:t>𝑎</m:t>
                        </m:r>
                        <m:r>
                          <a:rPr lang="en-GB" sz="2000" b="0" i="1" smtClean="0">
                            <a:latin typeface="Cambria Math" panose="02040503050406030204" pitchFamily="18" charset="0"/>
                          </a:rPr>
                          <m:t>+</m:t>
                        </m:r>
                        <m:r>
                          <a:rPr lang="en-GB" sz="2000" b="0" i="1" smtClean="0">
                            <a:latin typeface="Cambria Math" panose="02040503050406030204" pitchFamily="18" charset="0"/>
                          </a:rPr>
                          <m:t>𝑏</m:t>
                        </m:r>
                      </m:e>
                    </m:d>
                    <m:r>
                      <a:rPr lang="en-GB" sz="2000" b="0" i="1" smtClean="0">
                        <a:latin typeface="Cambria Math" panose="02040503050406030204" pitchFamily="18" charset="0"/>
                      </a:rPr>
                      <m:t>(</m:t>
                    </m:r>
                    <m:r>
                      <a:rPr lang="en-GB" sz="2000" b="0" i="1" smtClean="0">
                        <a:latin typeface="Cambria Math" panose="02040503050406030204" pitchFamily="18" charset="0"/>
                      </a:rPr>
                      <m:t>𝑎</m:t>
                    </m:r>
                    <m:r>
                      <a:rPr lang="en-GB" sz="2000" b="0" i="1" smtClean="0">
                        <a:latin typeface="Cambria Math" panose="02040503050406030204" pitchFamily="18" charset="0"/>
                      </a:rPr>
                      <m:t>+</m:t>
                    </m:r>
                    <m:r>
                      <a:rPr lang="en-GB" sz="2000" b="0" i="1" smtClean="0">
                        <a:latin typeface="Cambria Math" panose="02040503050406030204" pitchFamily="18" charset="0"/>
                      </a:rPr>
                      <m:t>𝑏</m:t>
                    </m:r>
                    <m:r>
                      <a:rPr lang="en-GB" sz="2000" b="0" i="1" smtClean="0">
                        <a:latin typeface="Cambria Math" panose="02040503050406030204" pitchFamily="18" charset="0"/>
                      </a:rPr>
                      <m:t>)</m:t>
                    </m:r>
                  </m:oMath>
                </a14:m>
                <a:endParaRPr lang="en-GB" sz="1600" dirty="0"/>
              </a:p>
              <a:p>
                <a:r>
                  <a:rPr lang="en-GB" sz="2000" dirty="0"/>
                  <a:t>Each term of the expansion involves picking one term from each bracket.</a:t>
                </a:r>
              </a:p>
              <a:p>
                <a:r>
                  <a:rPr lang="en-GB" sz="2000" dirty="0"/>
                  <a:t>How many times will </a:t>
                </a:r>
                <a14:m>
                  <m:oMath xmlns:m="http://schemas.openxmlformats.org/officeDocument/2006/math">
                    <m:sSup>
                      <m:sSupPr>
                        <m:ctrlPr>
                          <a:rPr lang="en-GB" sz="2000" b="0" i="1" smtClean="0">
                            <a:latin typeface="Cambria Math" panose="02040503050406030204" pitchFamily="18" charset="0"/>
                          </a:rPr>
                        </m:ctrlPr>
                      </m:sSupPr>
                      <m:e>
                        <m:r>
                          <a:rPr lang="en-GB" sz="2000" b="0" i="1" smtClean="0">
                            <a:latin typeface="Cambria Math" panose="02040503050406030204" pitchFamily="18" charset="0"/>
                          </a:rPr>
                          <m:t>𝑎</m:t>
                        </m:r>
                      </m:e>
                      <m:sup>
                        <m:r>
                          <a:rPr lang="en-GB" sz="2000" b="0" i="1" smtClean="0">
                            <a:latin typeface="Cambria Math" panose="02040503050406030204" pitchFamily="18" charset="0"/>
                          </a:rPr>
                          <m:t>3</m:t>
                        </m:r>
                      </m:sup>
                    </m:sSup>
                    <m:sSup>
                      <m:sSupPr>
                        <m:ctrlPr>
                          <a:rPr lang="en-GB" sz="2000" b="0" i="1" smtClean="0">
                            <a:latin typeface="Cambria Math" panose="02040503050406030204" pitchFamily="18" charset="0"/>
                          </a:rPr>
                        </m:ctrlPr>
                      </m:sSupPr>
                      <m:e>
                        <m:r>
                          <a:rPr lang="en-GB" sz="2000" b="0" i="1" smtClean="0">
                            <a:latin typeface="Cambria Math" panose="02040503050406030204" pitchFamily="18" charset="0"/>
                          </a:rPr>
                          <m:t>𝑏</m:t>
                        </m:r>
                      </m:e>
                      <m:sup>
                        <m:r>
                          <a:rPr lang="en-GB" sz="2000" b="0" i="1" smtClean="0">
                            <a:latin typeface="Cambria Math" panose="02040503050406030204" pitchFamily="18" charset="0"/>
                          </a:rPr>
                          <m:t>2</m:t>
                        </m:r>
                      </m:sup>
                    </m:sSup>
                  </m:oMath>
                </a14:m>
                <a:r>
                  <a:rPr lang="en-GB" sz="2000" dirty="0"/>
                  <a:t> appear in the expansion?</a:t>
                </a:r>
              </a:p>
              <a:p>
                <a:r>
                  <a:rPr lang="en-GB" sz="2000" b="1" dirty="0"/>
                  <a:t>To get </a:t>
                </a:r>
                <a14:m>
                  <m:oMath xmlns:m="http://schemas.openxmlformats.org/officeDocument/2006/math">
                    <m:sSup>
                      <m:sSupPr>
                        <m:ctrlPr>
                          <a:rPr lang="en-GB" sz="2000" b="1" i="1" smtClean="0">
                            <a:latin typeface="Cambria Math" panose="02040503050406030204" pitchFamily="18" charset="0"/>
                          </a:rPr>
                        </m:ctrlPr>
                      </m:sSupPr>
                      <m:e>
                        <m:r>
                          <a:rPr lang="en-GB" sz="2000" b="1" i="1" smtClean="0">
                            <a:latin typeface="Cambria Math" panose="02040503050406030204" pitchFamily="18" charset="0"/>
                          </a:rPr>
                          <m:t>𝒂</m:t>
                        </m:r>
                      </m:e>
                      <m:sup>
                        <m:r>
                          <a:rPr lang="en-GB" sz="2000" b="1" i="1" smtClean="0">
                            <a:latin typeface="Cambria Math" panose="02040503050406030204" pitchFamily="18" charset="0"/>
                          </a:rPr>
                          <m:t>𝟑</m:t>
                        </m:r>
                      </m:sup>
                    </m:sSup>
                    <m:sSup>
                      <m:sSupPr>
                        <m:ctrlPr>
                          <a:rPr lang="en-GB" sz="2000" b="1" i="1" smtClean="0">
                            <a:latin typeface="Cambria Math" panose="02040503050406030204" pitchFamily="18" charset="0"/>
                          </a:rPr>
                        </m:ctrlPr>
                      </m:sSupPr>
                      <m:e>
                        <m:r>
                          <a:rPr lang="en-GB" sz="2000" b="1" i="1" smtClean="0">
                            <a:latin typeface="Cambria Math" panose="02040503050406030204" pitchFamily="18" charset="0"/>
                          </a:rPr>
                          <m:t>𝒃</m:t>
                        </m:r>
                      </m:e>
                      <m:sup>
                        <m:r>
                          <a:rPr lang="en-GB" sz="2000" b="1" i="1" smtClean="0">
                            <a:latin typeface="Cambria Math" panose="02040503050406030204" pitchFamily="18" charset="0"/>
                          </a:rPr>
                          <m:t>𝟐</m:t>
                        </m:r>
                      </m:sup>
                    </m:sSup>
                  </m:oMath>
                </a14:m>
                <a:r>
                  <a:rPr lang="en-GB" sz="2000" b="1" dirty="0"/>
                  <a:t> we must have chosen 3 </a:t>
                </a:r>
                <a14:m>
                  <m:oMath xmlns:m="http://schemas.openxmlformats.org/officeDocument/2006/math">
                    <m:r>
                      <a:rPr lang="en-GB" sz="2000" b="1" i="1" smtClean="0">
                        <a:latin typeface="Cambria Math" panose="02040503050406030204" pitchFamily="18" charset="0"/>
                      </a:rPr>
                      <m:t>𝒂</m:t>
                    </m:r>
                  </m:oMath>
                </a14:m>
                <a:r>
                  <a:rPr lang="en-GB" sz="2000" b="1" dirty="0"/>
                  <a:t>’s from the 5 brackets (the rest </a:t>
                </a:r>
                <a14:m>
                  <m:oMath xmlns:m="http://schemas.openxmlformats.org/officeDocument/2006/math">
                    <m:r>
                      <a:rPr lang="en-GB" sz="2000" b="1" i="1" smtClean="0">
                        <a:latin typeface="Cambria Math" panose="02040503050406030204" pitchFamily="18" charset="0"/>
                      </a:rPr>
                      <m:t>𝒃</m:t>
                    </m:r>
                  </m:oMath>
                </a14:m>
                <a:r>
                  <a:rPr lang="en-GB" sz="2000" b="1" dirty="0"/>
                  <a:t>’s). That’s </a:t>
                </a:r>
                <a14:m>
                  <m:oMath xmlns:m="http://schemas.openxmlformats.org/officeDocument/2006/math">
                    <m:d>
                      <m:dPr>
                        <m:ctrlPr>
                          <a:rPr lang="en-GB" sz="2000" b="1" i="1" smtClean="0">
                            <a:latin typeface="Cambria Math" panose="02040503050406030204" pitchFamily="18" charset="0"/>
                          </a:rPr>
                        </m:ctrlPr>
                      </m:dPr>
                      <m:e>
                        <m:m>
                          <m:mPr>
                            <m:plcHide m:val="on"/>
                            <m:mcs>
                              <m:mc>
                                <m:mcPr>
                                  <m:count m:val="1"/>
                                  <m:mcJc m:val="center"/>
                                </m:mcPr>
                              </m:mc>
                            </m:mcs>
                            <m:ctrlPr>
                              <a:rPr lang="en-GB" sz="2000" b="1" i="1" smtClean="0">
                                <a:latin typeface="Cambria Math" panose="02040503050406030204" pitchFamily="18" charset="0"/>
                              </a:rPr>
                            </m:ctrlPr>
                          </m:mPr>
                          <m:mr>
                            <m:e>
                              <m:r>
                                <a:rPr lang="en-GB" sz="2000" b="1" i="1" smtClean="0">
                                  <a:latin typeface="Cambria Math" panose="02040503050406030204" pitchFamily="18" charset="0"/>
                                </a:rPr>
                                <m:t>𝟓</m:t>
                              </m:r>
                            </m:e>
                          </m:mr>
                          <m:mr>
                            <m:e>
                              <m:r>
                                <a:rPr lang="en-GB" sz="2000" b="1" i="1" smtClean="0">
                                  <a:latin typeface="Cambria Math" panose="02040503050406030204" pitchFamily="18" charset="0"/>
                                </a:rPr>
                                <m:t>𝟑</m:t>
                              </m:r>
                            </m:e>
                          </m:mr>
                        </m:m>
                      </m:e>
                    </m:d>
                  </m:oMath>
                </a14:m>
                <a:r>
                  <a:rPr lang="en-GB" sz="2000" b="1" dirty="0"/>
                  <a:t> ways, giving us </a:t>
                </a:r>
                <a14:m>
                  <m:oMath xmlns:m="http://schemas.openxmlformats.org/officeDocument/2006/math">
                    <m:d>
                      <m:dPr>
                        <m:ctrlPr>
                          <a:rPr lang="en-GB" sz="2000" b="1" i="1" smtClean="0">
                            <a:latin typeface="Cambria Math" panose="02040503050406030204" pitchFamily="18" charset="0"/>
                          </a:rPr>
                        </m:ctrlPr>
                      </m:dPr>
                      <m:e>
                        <m:m>
                          <m:mPr>
                            <m:plcHide m:val="on"/>
                            <m:mcs>
                              <m:mc>
                                <m:mcPr>
                                  <m:count m:val="1"/>
                                  <m:mcJc m:val="center"/>
                                </m:mcPr>
                              </m:mc>
                            </m:mcs>
                            <m:ctrlPr>
                              <a:rPr lang="en-GB" sz="2000" b="1" i="1" smtClean="0">
                                <a:latin typeface="Cambria Math" panose="02040503050406030204" pitchFamily="18" charset="0"/>
                              </a:rPr>
                            </m:ctrlPr>
                          </m:mPr>
                          <m:mr>
                            <m:e>
                              <m:r>
                                <a:rPr lang="en-GB" sz="2000" b="1" i="1" smtClean="0">
                                  <a:latin typeface="Cambria Math" panose="02040503050406030204" pitchFamily="18" charset="0"/>
                                </a:rPr>
                                <m:t>𝟓</m:t>
                              </m:r>
                            </m:e>
                          </m:mr>
                          <m:mr>
                            <m:e>
                              <m:r>
                                <a:rPr lang="en-GB" sz="2000" b="1" i="1" smtClean="0">
                                  <a:latin typeface="Cambria Math" panose="02040503050406030204" pitchFamily="18" charset="0"/>
                                </a:rPr>
                                <m:t>𝟑</m:t>
                              </m:r>
                            </m:e>
                          </m:mr>
                        </m:m>
                      </m:e>
                    </m:d>
                    <m:sSup>
                      <m:sSupPr>
                        <m:ctrlPr>
                          <a:rPr lang="en-GB" sz="2000" b="1" i="1" smtClean="0">
                            <a:latin typeface="Cambria Math" panose="02040503050406030204" pitchFamily="18" charset="0"/>
                          </a:rPr>
                        </m:ctrlPr>
                      </m:sSupPr>
                      <m:e>
                        <m:r>
                          <a:rPr lang="en-GB" sz="2000" b="1" i="1" smtClean="0">
                            <a:latin typeface="Cambria Math" panose="02040503050406030204" pitchFamily="18" charset="0"/>
                          </a:rPr>
                          <m:t>𝒂</m:t>
                        </m:r>
                      </m:e>
                      <m:sup>
                        <m:r>
                          <a:rPr lang="en-GB" sz="2000" b="1" i="1" smtClean="0">
                            <a:latin typeface="Cambria Math" panose="02040503050406030204" pitchFamily="18" charset="0"/>
                          </a:rPr>
                          <m:t>𝟑</m:t>
                        </m:r>
                      </m:sup>
                    </m:sSup>
                    <m:sSup>
                      <m:sSupPr>
                        <m:ctrlPr>
                          <a:rPr lang="en-GB" sz="2000" b="1" i="1" smtClean="0">
                            <a:latin typeface="Cambria Math" panose="02040503050406030204" pitchFamily="18" charset="0"/>
                          </a:rPr>
                        </m:ctrlPr>
                      </m:sSupPr>
                      <m:e>
                        <m:r>
                          <a:rPr lang="en-GB" sz="2000" b="1" i="1" smtClean="0">
                            <a:latin typeface="Cambria Math" panose="02040503050406030204" pitchFamily="18" charset="0"/>
                          </a:rPr>
                          <m:t>𝒃</m:t>
                        </m:r>
                      </m:e>
                      <m:sup>
                        <m:r>
                          <a:rPr lang="en-GB" sz="2000" b="1" i="1" smtClean="0">
                            <a:latin typeface="Cambria Math" panose="02040503050406030204" pitchFamily="18" charset="0"/>
                          </a:rPr>
                          <m:t>𝟐</m:t>
                        </m:r>
                      </m:sup>
                    </m:sSup>
                  </m:oMath>
                </a14:m>
                <a:r>
                  <a:rPr lang="en-GB" sz="2000" b="1" dirty="0"/>
                  <a:t> in the expansion of </a:t>
                </a:r>
                <a14:m>
                  <m:oMath xmlns:m="http://schemas.openxmlformats.org/officeDocument/2006/math">
                    <m:sSup>
                      <m:sSupPr>
                        <m:ctrlPr>
                          <a:rPr lang="en-GB" sz="2000" b="1" i="1" smtClean="0">
                            <a:latin typeface="Cambria Math" panose="02040503050406030204" pitchFamily="18" charset="0"/>
                          </a:rPr>
                        </m:ctrlPr>
                      </m:sSupPr>
                      <m:e>
                        <m:d>
                          <m:dPr>
                            <m:ctrlPr>
                              <a:rPr lang="en-GB" sz="2000" b="1" i="1" smtClean="0">
                                <a:latin typeface="Cambria Math" panose="02040503050406030204" pitchFamily="18" charset="0"/>
                              </a:rPr>
                            </m:ctrlPr>
                          </m:dPr>
                          <m:e>
                            <m:r>
                              <a:rPr lang="en-GB" sz="2000" b="1" i="1" smtClean="0">
                                <a:latin typeface="Cambria Math" panose="02040503050406030204" pitchFamily="18" charset="0"/>
                              </a:rPr>
                              <m:t>𝒂</m:t>
                            </m:r>
                            <m:r>
                              <a:rPr lang="en-GB" sz="2000" b="1" i="1" smtClean="0">
                                <a:latin typeface="Cambria Math" panose="02040503050406030204" pitchFamily="18" charset="0"/>
                              </a:rPr>
                              <m:t>+</m:t>
                            </m:r>
                            <m:r>
                              <a:rPr lang="en-GB" sz="2000" b="1" i="1" smtClean="0">
                                <a:latin typeface="Cambria Math" panose="02040503050406030204" pitchFamily="18" charset="0"/>
                              </a:rPr>
                              <m:t>𝒃</m:t>
                            </m:r>
                          </m:e>
                        </m:d>
                      </m:e>
                      <m:sup>
                        <m:r>
                          <a:rPr lang="en-GB" sz="2000" b="1" i="1" smtClean="0">
                            <a:latin typeface="Cambria Math" panose="02040503050406030204" pitchFamily="18" charset="0"/>
                          </a:rPr>
                          <m:t>𝟓</m:t>
                        </m:r>
                      </m:sup>
                    </m:sSup>
                  </m:oMath>
                </a14:m>
                <a:r>
                  <a:rPr lang="en-GB" sz="2000" b="1" dirty="0"/>
                  <a:t>.</a:t>
                </a:r>
              </a:p>
            </p:txBody>
          </p:sp>
        </mc:Choice>
        <mc:Fallback xmlns="">
          <p:sp>
            <p:nvSpPr>
              <p:cNvPr id="9" name="TextBox 8"/>
              <p:cNvSpPr txBox="1">
                <a:spLocks noRot="1" noChangeAspect="1" noMove="1" noResize="1" noEditPoints="1" noAdjustHandles="1" noChangeArrowheads="1" noChangeShapeType="1" noTextEdit="1"/>
              </p:cNvSpPr>
              <p:nvPr/>
            </p:nvSpPr>
            <p:spPr>
              <a:xfrm>
                <a:off x="510929" y="4653136"/>
                <a:ext cx="8236148" cy="1853456"/>
              </a:xfrm>
              <a:prstGeom prst="rect">
                <a:avLst/>
              </a:prstGeom>
              <a:blipFill>
                <a:blip r:embed="rId3"/>
                <a:stretch>
                  <a:fillRect l="-814" t="-1316"/>
                </a:stretch>
              </a:blipFill>
            </p:spPr>
            <p:txBody>
              <a:bodyPr/>
              <a:lstStyle/>
              <a:p>
                <a:r>
                  <a:rPr lang="en-GB">
                    <a:noFill/>
                  </a:rPr>
                  <a:t> </a:t>
                </a:r>
              </a:p>
            </p:txBody>
          </p:sp>
        </mc:Fallback>
      </mc:AlternateContent>
      <p:sp>
        <p:nvSpPr>
          <p:cNvPr id="15" name="Freeform: Shape 14"/>
          <p:cNvSpPr/>
          <p:nvPr/>
        </p:nvSpPr>
        <p:spPr>
          <a:xfrm>
            <a:off x="3048000" y="4362409"/>
            <a:ext cx="809625" cy="371516"/>
          </a:xfrm>
          <a:custGeom>
            <a:avLst/>
            <a:gdLst>
              <a:gd name="connsiteX0" fmla="*/ 0 w 809625"/>
              <a:gd name="connsiteY0" fmla="*/ 371516 h 371516"/>
              <a:gd name="connsiteX1" fmla="*/ 447675 w 809625"/>
              <a:gd name="connsiteY1" fmla="*/ 41 h 371516"/>
              <a:gd name="connsiteX2" fmla="*/ 809625 w 809625"/>
              <a:gd name="connsiteY2" fmla="*/ 352466 h 371516"/>
            </a:gdLst>
            <a:ahLst/>
            <a:cxnLst>
              <a:cxn ang="0">
                <a:pos x="connsiteX0" y="connsiteY0"/>
              </a:cxn>
              <a:cxn ang="0">
                <a:pos x="connsiteX1" y="connsiteY1"/>
              </a:cxn>
              <a:cxn ang="0">
                <a:pos x="connsiteX2" y="connsiteY2"/>
              </a:cxn>
            </a:cxnLst>
            <a:rect l="l" t="t" r="r" b="b"/>
            <a:pathLst>
              <a:path w="809625" h="371516">
                <a:moveTo>
                  <a:pt x="0" y="371516"/>
                </a:moveTo>
                <a:cubicBezTo>
                  <a:pt x="156369" y="187366"/>
                  <a:pt x="312738" y="3216"/>
                  <a:pt x="447675" y="41"/>
                </a:cubicBezTo>
                <a:cubicBezTo>
                  <a:pt x="582612" y="-3134"/>
                  <a:pt x="696118" y="174666"/>
                  <a:pt x="809625" y="352466"/>
                </a:cubicBezTo>
              </a:path>
            </a:pathLst>
          </a:custGeom>
        </p:spPr>
        <p:style>
          <a:lnRef idx="1">
            <a:schemeClr val="dk1"/>
          </a:lnRef>
          <a:fillRef idx="0">
            <a:schemeClr val="dk1"/>
          </a:fillRef>
          <a:effectRef idx="0">
            <a:schemeClr val="dk1"/>
          </a:effectRef>
          <a:fontRef idx="minor">
            <a:schemeClr val="tx1"/>
          </a:fontRef>
        </p:style>
        <p:txBody>
          <a:bodyPr rtlCol="0" anchor="ctr"/>
          <a:lstStyle/>
          <a:p>
            <a:pPr algn="ctr"/>
            <a:endParaRPr lang="en-GB"/>
          </a:p>
        </p:txBody>
      </p:sp>
      <p:sp>
        <p:nvSpPr>
          <p:cNvPr id="16" name="Freeform: Shape 15"/>
          <p:cNvSpPr/>
          <p:nvPr/>
        </p:nvSpPr>
        <p:spPr>
          <a:xfrm>
            <a:off x="3857625" y="4429111"/>
            <a:ext cx="1219200" cy="266714"/>
          </a:xfrm>
          <a:custGeom>
            <a:avLst/>
            <a:gdLst>
              <a:gd name="connsiteX0" fmla="*/ 0 w 1219200"/>
              <a:gd name="connsiteY0" fmla="*/ 266714 h 266714"/>
              <a:gd name="connsiteX1" fmla="*/ 590550 w 1219200"/>
              <a:gd name="connsiteY1" fmla="*/ 14 h 266714"/>
              <a:gd name="connsiteX2" fmla="*/ 1219200 w 1219200"/>
              <a:gd name="connsiteY2" fmla="*/ 257189 h 266714"/>
            </a:gdLst>
            <a:ahLst/>
            <a:cxnLst>
              <a:cxn ang="0">
                <a:pos x="connsiteX0" y="connsiteY0"/>
              </a:cxn>
              <a:cxn ang="0">
                <a:pos x="connsiteX1" y="connsiteY1"/>
              </a:cxn>
              <a:cxn ang="0">
                <a:pos x="connsiteX2" y="connsiteY2"/>
              </a:cxn>
            </a:cxnLst>
            <a:rect l="l" t="t" r="r" b="b"/>
            <a:pathLst>
              <a:path w="1219200" h="266714">
                <a:moveTo>
                  <a:pt x="0" y="266714"/>
                </a:moveTo>
                <a:cubicBezTo>
                  <a:pt x="193675" y="134157"/>
                  <a:pt x="387350" y="1601"/>
                  <a:pt x="590550" y="14"/>
                </a:cubicBezTo>
                <a:cubicBezTo>
                  <a:pt x="793750" y="-1573"/>
                  <a:pt x="1006475" y="127808"/>
                  <a:pt x="1219200" y="257189"/>
                </a:cubicBezTo>
              </a:path>
            </a:pathLst>
          </a:custGeom>
        </p:spPr>
        <p:style>
          <a:lnRef idx="1">
            <a:schemeClr val="dk1"/>
          </a:lnRef>
          <a:fillRef idx="0">
            <a:schemeClr val="dk1"/>
          </a:fillRef>
          <a:effectRef idx="0">
            <a:schemeClr val="dk1"/>
          </a:effectRef>
          <a:fontRef idx="minor">
            <a:schemeClr val="tx1"/>
          </a:fontRef>
        </p:style>
        <p:txBody>
          <a:bodyPr rtlCol="0" anchor="ctr"/>
          <a:lstStyle/>
          <a:p>
            <a:pPr algn="ctr"/>
            <a:endParaRPr lang="en-GB"/>
          </a:p>
        </p:txBody>
      </p:sp>
      <p:sp>
        <p:nvSpPr>
          <p:cNvPr id="17" name="Freeform: Shape 16"/>
          <p:cNvSpPr/>
          <p:nvPr/>
        </p:nvSpPr>
        <p:spPr>
          <a:xfrm>
            <a:off x="5095875" y="4467159"/>
            <a:ext cx="809625" cy="238191"/>
          </a:xfrm>
          <a:custGeom>
            <a:avLst/>
            <a:gdLst>
              <a:gd name="connsiteX0" fmla="*/ 0 w 809625"/>
              <a:gd name="connsiteY0" fmla="*/ 238191 h 238191"/>
              <a:gd name="connsiteX1" fmla="*/ 447675 w 809625"/>
              <a:gd name="connsiteY1" fmla="*/ 66 h 238191"/>
              <a:gd name="connsiteX2" fmla="*/ 809625 w 809625"/>
              <a:gd name="connsiteY2" fmla="*/ 219141 h 238191"/>
            </a:gdLst>
            <a:ahLst/>
            <a:cxnLst>
              <a:cxn ang="0">
                <a:pos x="connsiteX0" y="connsiteY0"/>
              </a:cxn>
              <a:cxn ang="0">
                <a:pos x="connsiteX1" y="connsiteY1"/>
              </a:cxn>
              <a:cxn ang="0">
                <a:pos x="connsiteX2" y="connsiteY2"/>
              </a:cxn>
            </a:cxnLst>
            <a:rect l="l" t="t" r="r" b="b"/>
            <a:pathLst>
              <a:path w="809625" h="238191">
                <a:moveTo>
                  <a:pt x="0" y="238191"/>
                </a:moveTo>
                <a:cubicBezTo>
                  <a:pt x="156369" y="120716"/>
                  <a:pt x="312738" y="3241"/>
                  <a:pt x="447675" y="66"/>
                </a:cubicBezTo>
                <a:cubicBezTo>
                  <a:pt x="582612" y="-3109"/>
                  <a:pt x="696118" y="108016"/>
                  <a:pt x="809625" y="219141"/>
                </a:cubicBezTo>
              </a:path>
            </a:pathLst>
          </a:custGeom>
        </p:spPr>
        <p:style>
          <a:lnRef idx="1">
            <a:schemeClr val="dk1"/>
          </a:lnRef>
          <a:fillRef idx="0">
            <a:schemeClr val="dk1"/>
          </a:fillRef>
          <a:effectRef idx="0">
            <a:schemeClr val="dk1"/>
          </a:effectRef>
          <a:fontRef idx="minor">
            <a:schemeClr val="tx1"/>
          </a:fontRef>
        </p:style>
        <p:txBody>
          <a:bodyPr rtlCol="0" anchor="ctr"/>
          <a:lstStyle/>
          <a:p>
            <a:pPr algn="ctr"/>
            <a:endParaRPr lang="en-GB"/>
          </a:p>
        </p:txBody>
      </p:sp>
      <p:sp>
        <p:nvSpPr>
          <p:cNvPr id="18" name="Freeform: Shape 17"/>
          <p:cNvSpPr/>
          <p:nvPr/>
        </p:nvSpPr>
        <p:spPr>
          <a:xfrm>
            <a:off x="5905500" y="4495647"/>
            <a:ext cx="390525" cy="238278"/>
          </a:xfrm>
          <a:custGeom>
            <a:avLst/>
            <a:gdLst>
              <a:gd name="connsiteX0" fmla="*/ 0 w 390525"/>
              <a:gd name="connsiteY0" fmla="*/ 209703 h 238278"/>
              <a:gd name="connsiteX1" fmla="*/ 238125 w 390525"/>
              <a:gd name="connsiteY1" fmla="*/ 153 h 238278"/>
              <a:gd name="connsiteX2" fmla="*/ 390525 w 390525"/>
              <a:gd name="connsiteY2" fmla="*/ 238278 h 238278"/>
            </a:gdLst>
            <a:ahLst/>
            <a:cxnLst>
              <a:cxn ang="0">
                <a:pos x="connsiteX0" y="connsiteY0"/>
              </a:cxn>
              <a:cxn ang="0">
                <a:pos x="connsiteX1" y="connsiteY1"/>
              </a:cxn>
              <a:cxn ang="0">
                <a:pos x="connsiteX2" y="connsiteY2"/>
              </a:cxn>
            </a:cxnLst>
            <a:rect l="l" t="t" r="r" b="b"/>
            <a:pathLst>
              <a:path w="390525" h="238278">
                <a:moveTo>
                  <a:pt x="0" y="209703"/>
                </a:moveTo>
                <a:cubicBezTo>
                  <a:pt x="86519" y="102547"/>
                  <a:pt x="173038" y="-4609"/>
                  <a:pt x="238125" y="153"/>
                </a:cubicBezTo>
                <a:cubicBezTo>
                  <a:pt x="303212" y="4915"/>
                  <a:pt x="346868" y="121596"/>
                  <a:pt x="390525" y="238278"/>
                </a:cubicBezTo>
              </a:path>
            </a:pathLst>
          </a:custGeom>
        </p:spPr>
        <p:style>
          <a:lnRef idx="1">
            <a:schemeClr val="dk1"/>
          </a:lnRef>
          <a:fillRef idx="0">
            <a:schemeClr val="dk1"/>
          </a:fillRef>
          <a:effectRef idx="0">
            <a:schemeClr val="dk1"/>
          </a:effectRef>
          <a:fontRef idx="minor">
            <a:schemeClr val="tx1"/>
          </a:fontRef>
        </p:style>
        <p:txBody>
          <a:bodyPr rtlCol="0" anchor="ctr"/>
          <a:lstStyle/>
          <a:p>
            <a:pPr algn="ctr"/>
            <a:endParaRPr lang="en-GB"/>
          </a:p>
        </p:txBody>
      </p:sp>
      <p:sp>
        <p:nvSpPr>
          <p:cNvPr id="19" name="TextBox 18"/>
          <p:cNvSpPr txBox="1"/>
          <p:nvPr/>
        </p:nvSpPr>
        <p:spPr>
          <a:xfrm>
            <a:off x="6296025" y="4124589"/>
            <a:ext cx="2308423" cy="461665"/>
          </a:xfrm>
          <a:prstGeom prst="rect">
            <a:avLst/>
          </a:prstGeom>
          <a:noFill/>
        </p:spPr>
        <p:txBody>
          <a:bodyPr wrap="square" rtlCol="0">
            <a:spAutoFit/>
          </a:bodyPr>
          <a:lstStyle/>
          <a:p>
            <a:r>
              <a:rPr lang="en-GB" sz="1200" dirty="0"/>
              <a:t>One possible selection of terms from each bracket.</a:t>
            </a:r>
          </a:p>
        </p:txBody>
      </p:sp>
      <p:sp>
        <p:nvSpPr>
          <p:cNvPr id="20" name="Rectangle 19"/>
          <p:cNvSpPr/>
          <p:nvPr/>
        </p:nvSpPr>
        <p:spPr>
          <a:xfrm>
            <a:off x="515886" y="5665982"/>
            <a:ext cx="7840713" cy="88721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94079929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0"/>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20"/>
                                        </p:tgtEl>
                                      </p:cBhvr>
                                    </p:animEffect>
                                    <p:set>
                                      <p:cBhvr>
                                        <p:cTn id="7" dur="1" fill="hold">
                                          <p:stCondLst>
                                            <p:cond delay="499"/>
                                          </p:stCondLst>
                                        </p:cTn>
                                        <p:tgtEl>
                                          <p:spTgt spid="20"/>
                                        </p:tgtEl>
                                        <p:attrNameLst>
                                          <p:attrName>style.visibility</p:attrName>
                                        </p:attrNameLst>
                                      </p:cBhvr>
                                      <p:to>
                                        <p:strVal val="hidden"/>
                                      </p:to>
                                    </p:se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500"/>
                                        <p:tgtEl>
                                          <p:spTgt spid="1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fade">
                                      <p:cBhvr>
                                        <p:cTn id="16" dur="500"/>
                                        <p:tgtEl>
                                          <p:spTgt spid="17"/>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500"/>
                                        <p:tgtEl>
                                          <p:spTgt spid="19"/>
                                        </p:tgtEl>
                                      </p:cBhvr>
                                    </p:animEffect>
                                  </p:childTnLst>
                                </p:cTn>
                              </p:par>
                            </p:childTnLst>
                          </p:cTn>
                        </p:par>
                      </p:childTnLst>
                    </p:cTn>
                  </p:par>
                </p:childTnLst>
              </p:cTn>
              <p:nextCondLst>
                <p:cond evt="onClick" delay="0">
                  <p:tgtEl>
                    <p:spTgt spid="20"/>
                  </p:tgtEl>
                </p:cond>
              </p:nextCondLst>
            </p:seq>
          </p:childTnLst>
        </p:cTn>
      </p:par>
    </p:tnLst>
    <p:bldLst>
      <p:bldP spid="15" grpId="0" animBg="1"/>
      <p:bldP spid="16" grpId="0" animBg="1"/>
      <p:bldP spid="17" grpId="0" animBg="1"/>
      <p:bldP spid="18" grpId="0" animBg="1"/>
      <p:bldP spid="19" grpId="0"/>
      <p:bldP spid="2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Using Binomial Coefficients to Expand</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5" name="TextBox 4"/>
              <p:cNvSpPr txBox="1"/>
              <p:nvPr/>
            </p:nvSpPr>
            <p:spPr>
              <a:xfrm>
                <a:off x="395536" y="1268760"/>
                <a:ext cx="7848872" cy="783420"/>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dirty="0">
                    <a:latin typeface="Wingdings" panose="05000000000000000000" pitchFamily="2" charset="2"/>
                  </a:rPr>
                  <a:t>!</a:t>
                </a:r>
                <a:r>
                  <a:rPr lang="en-GB" dirty="0"/>
                  <a:t> The binomial expansion, when </a:t>
                </a:r>
                <a14:m>
                  <m:oMath xmlns:m="http://schemas.openxmlformats.org/officeDocument/2006/math">
                    <m:r>
                      <a:rPr lang="en-GB" b="0" i="1" smtClean="0">
                        <a:latin typeface="Cambria Math" panose="02040503050406030204" pitchFamily="18" charset="0"/>
                      </a:rPr>
                      <m:t>𝑛</m:t>
                    </m:r>
                    <m:r>
                      <a:rPr lang="en-GB" b="0" i="1" smtClean="0">
                        <a:latin typeface="Cambria Math" panose="02040503050406030204" pitchFamily="18" charset="0"/>
                      </a:rPr>
                      <m:t>∈</m:t>
                    </m:r>
                    <m:r>
                      <a:rPr lang="en-GB" b="0" i="1" smtClean="0">
                        <a:latin typeface="Cambria Math" panose="02040503050406030204" pitchFamily="18" charset="0"/>
                      </a:rPr>
                      <m:t>ℕ</m:t>
                    </m:r>
                  </m:oMath>
                </a14:m>
                <a:r>
                  <a:rPr lang="en-GB" dirty="0"/>
                  <a:t>:</a:t>
                </a:r>
              </a:p>
              <a:p>
                <a:pPr/>
                <a14:m>
                  <m:oMathPara xmlns:m="http://schemas.openxmlformats.org/officeDocument/2006/math">
                    <m:oMathParaPr>
                      <m:jc m:val="centerGroup"/>
                    </m:oMathParaPr>
                    <m:oMath xmlns:m="http://schemas.openxmlformats.org/officeDocument/2006/math">
                      <m:sSup>
                        <m:sSupPr>
                          <m:ctrlPr>
                            <a:rPr lang="en-GB" b="0" i="1" smtClean="0">
                              <a:latin typeface="Cambria Math" panose="02040503050406030204" pitchFamily="18" charset="0"/>
                            </a:rPr>
                          </m:ctrlPr>
                        </m:sSupPr>
                        <m:e>
                          <m:d>
                            <m:dPr>
                              <m:ctrlPr>
                                <a:rPr lang="en-GB" b="0" i="1" smtClean="0">
                                  <a:latin typeface="Cambria Math" panose="02040503050406030204" pitchFamily="18" charset="0"/>
                                </a:rPr>
                              </m:ctrlPr>
                            </m:dPr>
                            <m:e>
                              <m:r>
                                <a:rPr lang="en-GB" b="0" i="1" smtClean="0">
                                  <a:latin typeface="Cambria Math" panose="02040503050406030204" pitchFamily="18" charset="0"/>
                                </a:rPr>
                                <m:t>𝑎</m:t>
                              </m:r>
                              <m:r>
                                <a:rPr lang="en-GB" b="0" i="1" smtClean="0">
                                  <a:latin typeface="Cambria Math" panose="02040503050406030204" pitchFamily="18" charset="0"/>
                                </a:rPr>
                                <m:t>+</m:t>
                              </m:r>
                              <m:r>
                                <a:rPr lang="en-GB" b="0" i="1" smtClean="0">
                                  <a:latin typeface="Cambria Math" panose="02040503050406030204" pitchFamily="18" charset="0"/>
                                </a:rPr>
                                <m:t>𝑏</m:t>
                              </m:r>
                            </m:e>
                          </m:d>
                        </m:e>
                        <m:sup>
                          <m:r>
                            <a:rPr lang="en-GB" b="0" i="1" smtClean="0">
                              <a:latin typeface="Cambria Math" panose="02040503050406030204" pitchFamily="18" charset="0"/>
                            </a:rPr>
                            <m:t>𝑛</m:t>
                          </m:r>
                        </m:sup>
                      </m:sSup>
                      <m:r>
                        <a:rPr lang="en-GB" b="0" i="1" smtClean="0">
                          <a:latin typeface="Cambria Math" panose="02040503050406030204" pitchFamily="18" charset="0"/>
                        </a:rPr>
                        <m:t>=</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𝑎</m:t>
                          </m:r>
                        </m:e>
                        <m:sup>
                          <m:r>
                            <a:rPr lang="en-GB" b="0" i="1" smtClean="0">
                              <a:latin typeface="Cambria Math" panose="02040503050406030204" pitchFamily="18" charset="0"/>
                            </a:rPr>
                            <m:t>𝑛</m:t>
                          </m:r>
                        </m:sup>
                      </m:sSup>
                      <m:r>
                        <a:rPr lang="en-GB" b="0" i="1" smtClean="0">
                          <a:latin typeface="Cambria Math" panose="02040503050406030204" pitchFamily="18" charset="0"/>
                        </a:rPr>
                        <m:t>+</m:t>
                      </m:r>
                      <m:d>
                        <m:dPr>
                          <m:ctrlPr>
                            <a:rPr lang="en-GB" b="0" i="1" smtClean="0">
                              <a:latin typeface="Cambria Math" panose="02040503050406030204" pitchFamily="18" charset="0"/>
                            </a:rPr>
                          </m:ctrlPr>
                        </m:dPr>
                        <m:e>
                          <m:m>
                            <m:mPr>
                              <m:plcHide m:val="on"/>
                              <m:mcs>
                                <m:mc>
                                  <m:mcPr>
                                    <m:count m:val="1"/>
                                    <m:mcJc m:val="center"/>
                                  </m:mcPr>
                                </m:mc>
                              </m:mcs>
                              <m:ctrlPr>
                                <a:rPr lang="en-GB" b="0" i="1" smtClean="0">
                                  <a:latin typeface="Cambria Math" panose="02040503050406030204" pitchFamily="18" charset="0"/>
                                </a:rPr>
                              </m:ctrlPr>
                            </m:mPr>
                            <m:mr>
                              <m:e>
                                <m:r>
                                  <a:rPr lang="en-GB" b="0" i="1" smtClean="0">
                                    <a:latin typeface="Cambria Math" panose="02040503050406030204" pitchFamily="18" charset="0"/>
                                  </a:rPr>
                                  <m:t>𝑛</m:t>
                                </m:r>
                              </m:e>
                            </m:mr>
                            <m:mr>
                              <m:e>
                                <m:r>
                                  <a:rPr lang="en-GB" b="0" i="1" smtClean="0">
                                    <a:latin typeface="Cambria Math" panose="02040503050406030204" pitchFamily="18" charset="0"/>
                                  </a:rPr>
                                  <m:t>1</m:t>
                                </m:r>
                              </m:e>
                            </m:mr>
                          </m:m>
                        </m:e>
                      </m:d>
                      <m:sSup>
                        <m:sSupPr>
                          <m:ctrlPr>
                            <a:rPr lang="en-GB" b="0" i="1" smtClean="0">
                              <a:latin typeface="Cambria Math" panose="02040503050406030204" pitchFamily="18" charset="0"/>
                            </a:rPr>
                          </m:ctrlPr>
                        </m:sSupPr>
                        <m:e>
                          <m:r>
                            <a:rPr lang="en-GB" b="0" i="1" smtClean="0">
                              <a:latin typeface="Cambria Math" panose="02040503050406030204" pitchFamily="18" charset="0"/>
                            </a:rPr>
                            <m:t>𝑎</m:t>
                          </m:r>
                        </m:e>
                        <m:sup>
                          <m:r>
                            <a:rPr lang="en-GB" b="0" i="1" smtClean="0">
                              <a:latin typeface="Cambria Math" panose="02040503050406030204" pitchFamily="18" charset="0"/>
                            </a:rPr>
                            <m:t>𝑛</m:t>
                          </m:r>
                          <m:r>
                            <a:rPr lang="en-GB" b="0" i="1" smtClean="0">
                              <a:latin typeface="Cambria Math" panose="02040503050406030204" pitchFamily="18" charset="0"/>
                            </a:rPr>
                            <m:t>−1</m:t>
                          </m:r>
                        </m:sup>
                      </m:sSup>
                      <m:r>
                        <a:rPr lang="en-GB" b="0" i="1" smtClean="0">
                          <a:latin typeface="Cambria Math" panose="02040503050406030204" pitchFamily="18" charset="0"/>
                        </a:rPr>
                        <m:t>𝑏</m:t>
                      </m:r>
                      <m:r>
                        <a:rPr lang="en-GB" b="0" i="1" smtClean="0">
                          <a:latin typeface="Cambria Math" panose="02040503050406030204" pitchFamily="18" charset="0"/>
                        </a:rPr>
                        <m:t>+</m:t>
                      </m:r>
                      <m:d>
                        <m:dPr>
                          <m:ctrlPr>
                            <a:rPr lang="en-GB" i="1">
                              <a:latin typeface="Cambria Math" panose="02040503050406030204" pitchFamily="18" charset="0"/>
                            </a:rPr>
                          </m:ctrlPr>
                        </m:dPr>
                        <m:e>
                          <m:m>
                            <m:mPr>
                              <m:plcHide m:val="on"/>
                              <m:mcs>
                                <m:mc>
                                  <m:mcPr>
                                    <m:count m:val="1"/>
                                    <m:mcJc m:val="center"/>
                                  </m:mcPr>
                                </m:mc>
                              </m:mcs>
                              <m:ctrlPr>
                                <a:rPr lang="en-GB" i="1">
                                  <a:latin typeface="Cambria Math" panose="02040503050406030204" pitchFamily="18" charset="0"/>
                                </a:rPr>
                              </m:ctrlPr>
                            </m:mPr>
                            <m:mr>
                              <m:e>
                                <m:r>
                                  <a:rPr lang="en-GB" i="1">
                                    <a:latin typeface="Cambria Math" panose="02040503050406030204" pitchFamily="18" charset="0"/>
                                  </a:rPr>
                                  <m:t>𝑛</m:t>
                                </m:r>
                              </m:e>
                            </m:mr>
                            <m:mr>
                              <m:e>
                                <m:r>
                                  <a:rPr lang="en-GB" b="0" i="1" smtClean="0">
                                    <a:latin typeface="Cambria Math" panose="02040503050406030204" pitchFamily="18" charset="0"/>
                                  </a:rPr>
                                  <m:t>2</m:t>
                                </m:r>
                              </m:e>
                            </m:mr>
                          </m:m>
                        </m:e>
                      </m:d>
                      <m:sSup>
                        <m:sSupPr>
                          <m:ctrlPr>
                            <a:rPr lang="en-GB" i="1">
                              <a:latin typeface="Cambria Math" panose="02040503050406030204" pitchFamily="18" charset="0"/>
                            </a:rPr>
                          </m:ctrlPr>
                        </m:sSupPr>
                        <m:e>
                          <m:r>
                            <a:rPr lang="en-GB" i="1">
                              <a:latin typeface="Cambria Math" panose="02040503050406030204" pitchFamily="18" charset="0"/>
                            </a:rPr>
                            <m:t>𝑎</m:t>
                          </m:r>
                        </m:e>
                        <m:sup>
                          <m:r>
                            <a:rPr lang="en-GB" i="1">
                              <a:latin typeface="Cambria Math" panose="02040503050406030204" pitchFamily="18" charset="0"/>
                            </a:rPr>
                            <m:t>𝑛</m:t>
                          </m:r>
                          <m:r>
                            <a:rPr lang="en-GB" i="1">
                              <a:latin typeface="Cambria Math" panose="02040503050406030204" pitchFamily="18" charset="0"/>
                            </a:rPr>
                            <m:t>−2</m:t>
                          </m:r>
                        </m:sup>
                      </m:sSup>
                      <m:sSup>
                        <m:sSupPr>
                          <m:ctrlPr>
                            <a:rPr lang="en-GB" b="0" i="1" smtClean="0">
                              <a:latin typeface="Cambria Math" panose="02040503050406030204" pitchFamily="18" charset="0"/>
                            </a:rPr>
                          </m:ctrlPr>
                        </m:sSupPr>
                        <m:e>
                          <m:r>
                            <a:rPr lang="en-GB" i="1">
                              <a:latin typeface="Cambria Math" panose="02040503050406030204" pitchFamily="18" charset="0"/>
                            </a:rPr>
                            <m:t>𝑏</m:t>
                          </m:r>
                        </m:e>
                        <m:sup>
                          <m:r>
                            <a:rPr lang="en-GB" b="0" i="1" smtClean="0">
                              <a:latin typeface="Cambria Math" panose="02040503050406030204" pitchFamily="18" charset="0"/>
                            </a:rPr>
                            <m:t>2</m:t>
                          </m:r>
                        </m:sup>
                      </m:sSup>
                      <m:r>
                        <a:rPr lang="en-GB" b="0" i="1" smtClean="0">
                          <a:latin typeface="Cambria Math" panose="02040503050406030204" pitchFamily="18" charset="0"/>
                        </a:rPr>
                        <m:t>+…+</m:t>
                      </m:r>
                      <m:d>
                        <m:dPr>
                          <m:ctrlPr>
                            <a:rPr lang="en-GB" i="1">
                              <a:latin typeface="Cambria Math" panose="02040503050406030204" pitchFamily="18" charset="0"/>
                            </a:rPr>
                          </m:ctrlPr>
                        </m:dPr>
                        <m:e>
                          <m:m>
                            <m:mPr>
                              <m:plcHide m:val="on"/>
                              <m:mcs>
                                <m:mc>
                                  <m:mcPr>
                                    <m:count m:val="1"/>
                                    <m:mcJc m:val="center"/>
                                  </m:mcPr>
                                </m:mc>
                              </m:mcs>
                              <m:ctrlPr>
                                <a:rPr lang="en-GB" i="1">
                                  <a:latin typeface="Cambria Math" panose="02040503050406030204" pitchFamily="18" charset="0"/>
                                </a:rPr>
                              </m:ctrlPr>
                            </m:mPr>
                            <m:mr>
                              <m:e>
                                <m:r>
                                  <a:rPr lang="en-GB" i="1">
                                    <a:latin typeface="Cambria Math" panose="02040503050406030204" pitchFamily="18" charset="0"/>
                                  </a:rPr>
                                  <m:t>𝑛</m:t>
                                </m:r>
                              </m:e>
                            </m:mr>
                            <m:mr>
                              <m:e>
                                <m:r>
                                  <a:rPr lang="en-GB" b="0" i="1" smtClean="0">
                                    <a:latin typeface="Cambria Math" panose="02040503050406030204" pitchFamily="18" charset="0"/>
                                  </a:rPr>
                                  <m:t>𝑟</m:t>
                                </m:r>
                              </m:e>
                            </m:mr>
                          </m:m>
                        </m:e>
                      </m:d>
                      <m:sSup>
                        <m:sSupPr>
                          <m:ctrlPr>
                            <a:rPr lang="en-GB" i="1">
                              <a:latin typeface="Cambria Math" panose="02040503050406030204" pitchFamily="18" charset="0"/>
                            </a:rPr>
                          </m:ctrlPr>
                        </m:sSupPr>
                        <m:e>
                          <m:r>
                            <a:rPr lang="en-GB" i="1">
                              <a:latin typeface="Cambria Math" panose="02040503050406030204" pitchFamily="18" charset="0"/>
                            </a:rPr>
                            <m:t>𝑎</m:t>
                          </m:r>
                        </m:e>
                        <m:sup>
                          <m:r>
                            <a:rPr lang="en-GB" i="1">
                              <a:latin typeface="Cambria Math" panose="02040503050406030204" pitchFamily="18" charset="0"/>
                            </a:rPr>
                            <m:t>𝑛</m:t>
                          </m:r>
                          <m:r>
                            <a:rPr lang="en-GB" i="1">
                              <a:latin typeface="Cambria Math" panose="02040503050406030204" pitchFamily="18" charset="0"/>
                            </a:rPr>
                            <m:t>−</m:t>
                          </m:r>
                          <m:r>
                            <a:rPr lang="en-GB" b="0" i="1" smtClean="0">
                              <a:latin typeface="Cambria Math" panose="02040503050406030204" pitchFamily="18" charset="0"/>
                            </a:rPr>
                            <m:t>𝑟</m:t>
                          </m:r>
                        </m:sup>
                      </m:sSup>
                      <m:sSup>
                        <m:sSupPr>
                          <m:ctrlPr>
                            <a:rPr lang="en-GB" b="0" i="1" smtClean="0">
                              <a:latin typeface="Cambria Math" panose="02040503050406030204" pitchFamily="18" charset="0"/>
                            </a:rPr>
                          </m:ctrlPr>
                        </m:sSupPr>
                        <m:e>
                          <m:r>
                            <a:rPr lang="en-GB" i="1">
                              <a:latin typeface="Cambria Math" panose="02040503050406030204" pitchFamily="18" charset="0"/>
                            </a:rPr>
                            <m:t>𝑏</m:t>
                          </m:r>
                        </m:e>
                        <m:sup>
                          <m:r>
                            <a:rPr lang="en-GB" b="0" i="1" smtClean="0">
                              <a:latin typeface="Cambria Math" panose="02040503050406030204" pitchFamily="18" charset="0"/>
                            </a:rPr>
                            <m:t>𝑟</m:t>
                          </m:r>
                        </m:sup>
                      </m:sSup>
                      <m:r>
                        <a:rPr lang="en-GB" b="0" i="1" smtClean="0">
                          <a:latin typeface="Cambria Math" panose="02040503050406030204" pitchFamily="18" charset="0"/>
                        </a:rPr>
                        <m:t>+…+</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𝑏</m:t>
                          </m:r>
                        </m:e>
                        <m:sup>
                          <m:r>
                            <a:rPr lang="en-GB" b="0" i="1" smtClean="0">
                              <a:latin typeface="Cambria Math" panose="02040503050406030204" pitchFamily="18" charset="0"/>
                            </a:rPr>
                            <m:t>𝑛</m:t>
                          </m:r>
                        </m:sup>
                      </m:sSup>
                    </m:oMath>
                  </m:oMathPara>
                </a14:m>
                <a:endParaRPr lang="en-GB" dirty="0"/>
              </a:p>
            </p:txBody>
          </p:sp>
        </mc:Choice>
        <mc:Fallback xmlns="">
          <p:sp>
            <p:nvSpPr>
              <p:cNvPr id="5" name="TextBox 4"/>
              <p:cNvSpPr txBox="1">
                <a:spLocks noRot="1" noChangeAspect="1" noMove="1" noResize="1" noEditPoints="1" noAdjustHandles="1" noChangeArrowheads="1" noChangeShapeType="1" noTextEdit="1"/>
              </p:cNvSpPr>
              <p:nvPr/>
            </p:nvSpPr>
            <p:spPr>
              <a:xfrm>
                <a:off x="395536" y="1268760"/>
                <a:ext cx="7848872" cy="783420"/>
              </a:xfrm>
              <a:prstGeom prst="rect">
                <a:avLst/>
              </a:prstGeom>
              <a:blipFill>
                <a:blip r:embed="rId2"/>
                <a:stretch>
                  <a:fillRect l="-542" t="-3008" b="-1504"/>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3850268" y="693115"/>
                <a:ext cx="5292588" cy="461665"/>
              </a:xfrm>
              <a:prstGeom prst="rect">
                <a:avLst/>
              </a:prstGeom>
              <a:noFill/>
            </p:spPr>
            <p:txBody>
              <a:bodyPr wrap="square" rtlCol="0">
                <a:spAutoFit/>
              </a:bodyPr>
              <a:lstStyle/>
              <a:p>
                <a14:m>
                  <m:oMath xmlns:m="http://schemas.openxmlformats.org/officeDocument/2006/math">
                    <m:r>
                      <a:rPr lang="en-GB" sz="1200" b="0" i="1" smtClean="0">
                        <a:latin typeface="Cambria Math" panose="02040503050406030204" pitchFamily="18" charset="0"/>
                      </a:rPr>
                      <m:t>ℕ</m:t>
                    </m:r>
                  </m:oMath>
                </a14:m>
                <a:r>
                  <a:rPr lang="en-GB" sz="1200" dirty="0"/>
                  <a:t> is the set of natural numbers, i.e. positive integers. This formula is only valid for positive integers </a:t>
                </a:r>
                <a14:m>
                  <m:oMath xmlns:m="http://schemas.openxmlformats.org/officeDocument/2006/math">
                    <m:r>
                      <a:rPr lang="en-GB" sz="1200" b="0" i="1" smtClean="0">
                        <a:latin typeface="Cambria Math" panose="02040503050406030204" pitchFamily="18" charset="0"/>
                      </a:rPr>
                      <m:t>𝑛</m:t>
                    </m:r>
                  </m:oMath>
                </a14:m>
                <a:r>
                  <a:rPr lang="en-GB" sz="1200" dirty="0"/>
                  <a:t>. In Year 2 you will see how to deal with fractional/negative </a:t>
                </a:r>
                <a14:m>
                  <m:oMath xmlns:m="http://schemas.openxmlformats.org/officeDocument/2006/math">
                    <m:r>
                      <a:rPr lang="en-GB" sz="1200" b="0" i="1" smtClean="0">
                        <a:latin typeface="Cambria Math" panose="02040503050406030204" pitchFamily="18" charset="0"/>
                      </a:rPr>
                      <m:t>𝑛</m:t>
                    </m:r>
                  </m:oMath>
                </a14:m>
                <a:r>
                  <a:rPr lang="en-GB" sz="1200" dirty="0"/>
                  <a:t>.</a:t>
                </a:r>
              </a:p>
            </p:txBody>
          </p:sp>
        </mc:Choice>
        <mc:Fallback xmlns="">
          <p:sp>
            <p:nvSpPr>
              <p:cNvPr id="6" name="TextBox 5"/>
              <p:cNvSpPr txBox="1">
                <a:spLocks noRot="1" noChangeAspect="1" noMove="1" noResize="1" noEditPoints="1" noAdjustHandles="1" noChangeArrowheads="1" noChangeShapeType="1" noTextEdit="1"/>
              </p:cNvSpPr>
              <p:nvPr/>
            </p:nvSpPr>
            <p:spPr>
              <a:xfrm>
                <a:off x="3850268" y="693115"/>
                <a:ext cx="5292588" cy="461665"/>
              </a:xfrm>
              <a:prstGeom prst="rect">
                <a:avLst/>
              </a:prstGeom>
              <a:blipFill>
                <a:blip r:embed="rId3"/>
                <a:stretch>
                  <a:fillRect l="-115" t="-1333" b="-10667"/>
                </a:stretch>
              </a:blipFill>
            </p:spPr>
            <p:txBody>
              <a:bodyPr/>
              <a:lstStyle/>
              <a:p>
                <a:r>
                  <a:rPr lang="en-GB">
                    <a:noFill/>
                  </a:rPr>
                  <a:t> </a:t>
                </a:r>
              </a:p>
            </p:txBody>
          </p:sp>
        </mc:Fallback>
      </mc:AlternateContent>
      <p:cxnSp>
        <p:nvCxnSpPr>
          <p:cNvPr id="8" name="Straight Arrow Connector 7"/>
          <p:cNvCxnSpPr/>
          <p:nvPr/>
        </p:nvCxnSpPr>
        <p:spPr>
          <a:xfrm flipH="1">
            <a:off x="3779912" y="939800"/>
            <a:ext cx="68188" cy="23568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10" name="TextBox 9"/>
              <p:cNvSpPr txBox="1"/>
              <p:nvPr/>
            </p:nvSpPr>
            <p:spPr>
              <a:xfrm>
                <a:off x="207082" y="3041730"/>
                <a:ext cx="2808312" cy="58477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GB" sz="3200" b="0" i="1" smtClean="0">
                              <a:latin typeface="Cambria Math" panose="02040503050406030204" pitchFamily="18" charset="0"/>
                            </a:rPr>
                          </m:ctrlPr>
                        </m:sSupPr>
                        <m:e>
                          <m:d>
                            <m:dPr>
                              <m:ctrlPr>
                                <a:rPr lang="en-GB" sz="3200" b="0" i="1" smtClean="0">
                                  <a:latin typeface="Cambria Math" panose="02040503050406030204" pitchFamily="18" charset="0"/>
                                </a:rPr>
                              </m:ctrlPr>
                            </m:dPr>
                            <m:e>
                              <m:r>
                                <a:rPr lang="en-GB" sz="3200" b="0" i="1" smtClean="0">
                                  <a:latin typeface="Cambria Math" panose="02040503050406030204" pitchFamily="18" charset="0"/>
                                </a:rPr>
                                <m:t>3</m:t>
                              </m:r>
                              <m:r>
                                <a:rPr lang="en-GB" sz="3200" b="0" i="1" smtClean="0">
                                  <a:latin typeface="Cambria Math" panose="02040503050406030204" pitchFamily="18" charset="0"/>
                                </a:rPr>
                                <m:t>𝑥</m:t>
                              </m:r>
                              <m:r>
                                <a:rPr lang="en-GB" sz="3200" b="0" i="1" smtClean="0">
                                  <a:latin typeface="Cambria Math" panose="02040503050406030204" pitchFamily="18" charset="0"/>
                                </a:rPr>
                                <m:t>+1</m:t>
                              </m:r>
                            </m:e>
                          </m:d>
                        </m:e>
                        <m:sup>
                          <m:r>
                            <a:rPr lang="en-GB" sz="3200" b="0" i="1" smtClean="0">
                              <a:latin typeface="Cambria Math" panose="02040503050406030204" pitchFamily="18" charset="0"/>
                            </a:rPr>
                            <m:t>10</m:t>
                          </m:r>
                        </m:sup>
                      </m:sSup>
                      <m:r>
                        <a:rPr lang="en-GB" sz="3200" b="0" i="1" smtClean="0">
                          <a:latin typeface="Cambria Math" panose="02040503050406030204" pitchFamily="18" charset="0"/>
                        </a:rPr>
                        <m:t>=</m:t>
                      </m:r>
                    </m:oMath>
                  </m:oMathPara>
                </a14:m>
                <a:endParaRPr lang="en-GB" sz="3200" dirty="0"/>
              </a:p>
            </p:txBody>
          </p:sp>
        </mc:Choice>
        <mc:Fallback xmlns="">
          <p:sp>
            <p:nvSpPr>
              <p:cNvPr id="10" name="TextBox 9"/>
              <p:cNvSpPr txBox="1">
                <a:spLocks noRot="1" noChangeAspect="1" noMove="1" noResize="1" noEditPoints="1" noAdjustHandles="1" noChangeArrowheads="1" noChangeShapeType="1" noTextEdit="1"/>
              </p:cNvSpPr>
              <p:nvPr/>
            </p:nvSpPr>
            <p:spPr>
              <a:xfrm>
                <a:off x="207082" y="3041730"/>
                <a:ext cx="2808312" cy="584775"/>
              </a:xfrm>
              <a:prstGeom prst="rect">
                <a:avLst/>
              </a:prstGeom>
              <a:blipFill>
                <a:blip r:embed="rId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2350864" y="2888858"/>
                <a:ext cx="1691866" cy="214116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2000" b="0" i="1" smtClean="0">
                          <a:latin typeface="Cambria Math" panose="02040503050406030204" pitchFamily="18" charset="0"/>
                        </a:rPr>
                        <m:t>   </m:t>
                      </m:r>
                      <m:d>
                        <m:dPr>
                          <m:ctrlPr>
                            <a:rPr lang="en-GB" sz="2000" b="0" i="1" smtClean="0">
                              <a:latin typeface="Cambria Math" panose="02040503050406030204" pitchFamily="18" charset="0"/>
                            </a:rPr>
                          </m:ctrlPr>
                        </m:dPr>
                        <m:e>
                          <m:m>
                            <m:mPr>
                              <m:plcHide m:val="on"/>
                              <m:mcs>
                                <m:mc>
                                  <m:mcPr>
                                    <m:count m:val="1"/>
                                    <m:mcJc m:val="center"/>
                                  </m:mcPr>
                                </m:mc>
                              </m:mcs>
                              <m:ctrlPr>
                                <a:rPr lang="en-GB" sz="2000" b="0" i="1" smtClean="0">
                                  <a:latin typeface="Cambria Math" panose="02040503050406030204" pitchFamily="18" charset="0"/>
                                </a:rPr>
                              </m:ctrlPr>
                            </m:mPr>
                            <m:mr>
                              <m:e>
                                <m:r>
                                  <a:rPr lang="en-GB" sz="2000" b="0" i="1" smtClean="0">
                                    <a:latin typeface="Cambria Math" panose="02040503050406030204" pitchFamily="18" charset="0"/>
                                  </a:rPr>
                                  <m:t>10</m:t>
                                </m:r>
                              </m:e>
                            </m:mr>
                            <m:mr>
                              <m:e>
                                <m:r>
                                  <a:rPr lang="en-GB" sz="2000" b="0" i="1" smtClean="0">
                                    <a:latin typeface="Cambria Math" panose="02040503050406030204" pitchFamily="18" charset="0"/>
                                  </a:rPr>
                                  <m:t>0</m:t>
                                </m:r>
                              </m:e>
                            </m:mr>
                          </m:m>
                        </m:e>
                      </m:d>
                    </m:oMath>
                    <m:oMath xmlns:m="http://schemas.openxmlformats.org/officeDocument/2006/math">
                      <m:r>
                        <a:rPr lang="en-GB" sz="2000" b="0" i="1" smtClean="0">
                          <a:latin typeface="Cambria Math" panose="02040503050406030204" pitchFamily="18" charset="0"/>
                        </a:rPr>
                        <m:t>+</m:t>
                      </m:r>
                      <m:d>
                        <m:dPr>
                          <m:ctrlPr>
                            <a:rPr lang="en-GB" sz="2000" i="1">
                              <a:latin typeface="Cambria Math" panose="02040503050406030204" pitchFamily="18" charset="0"/>
                            </a:rPr>
                          </m:ctrlPr>
                        </m:dPr>
                        <m:e>
                          <m:m>
                            <m:mPr>
                              <m:plcHide m:val="on"/>
                              <m:mcs>
                                <m:mc>
                                  <m:mcPr>
                                    <m:count m:val="1"/>
                                    <m:mcJc m:val="center"/>
                                  </m:mcPr>
                                </m:mc>
                              </m:mcs>
                              <m:ctrlPr>
                                <a:rPr lang="en-GB" sz="2000" i="1">
                                  <a:latin typeface="Cambria Math" panose="02040503050406030204" pitchFamily="18" charset="0"/>
                                </a:rPr>
                              </m:ctrlPr>
                            </m:mPr>
                            <m:mr>
                              <m:e>
                                <m:r>
                                  <a:rPr lang="en-GB" sz="2000" i="1">
                                    <a:latin typeface="Cambria Math" panose="02040503050406030204" pitchFamily="18" charset="0"/>
                                  </a:rPr>
                                  <m:t>10</m:t>
                                </m:r>
                              </m:e>
                            </m:mr>
                            <m:mr>
                              <m:e>
                                <m:r>
                                  <a:rPr lang="en-GB" sz="2000" b="0" i="1" smtClean="0">
                                    <a:latin typeface="Cambria Math" panose="02040503050406030204" pitchFamily="18" charset="0"/>
                                  </a:rPr>
                                  <m:t>1</m:t>
                                </m:r>
                              </m:e>
                            </m:mr>
                          </m:m>
                        </m:e>
                      </m:d>
                    </m:oMath>
                    <m:oMath xmlns:m="http://schemas.openxmlformats.org/officeDocument/2006/math">
                      <m:r>
                        <a:rPr lang="en-GB" sz="2000" b="0" i="1" smtClean="0">
                          <a:latin typeface="Cambria Math" panose="02040503050406030204" pitchFamily="18" charset="0"/>
                        </a:rPr>
                        <m:t>+</m:t>
                      </m:r>
                      <m:d>
                        <m:dPr>
                          <m:ctrlPr>
                            <a:rPr lang="en-GB" sz="2000" i="1">
                              <a:latin typeface="Cambria Math" panose="02040503050406030204" pitchFamily="18" charset="0"/>
                            </a:rPr>
                          </m:ctrlPr>
                        </m:dPr>
                        <m:e>
                          <m:m>
                            <m:mPr>
                              <m:plcHide m:val="on"/>
                              <m:mcs>
                                <m:mc>
                                  <m:mcPr>
                                    <m:count m:val="1"/>
                                    <m:mcJc m:val="center"/>
                                  </m:mcPr>
                                </m:mc>
                              </m:mcs>
                              <m:ctrlPr>
                                <a:rPr lang="en-GB" sz="2000" i="1">
                                  <a:latin typeface="Cambria Math" panose="02040503050406030204" pitchFamily="18" charset="0"/>
                                </a:rPr>
                              </m:ctrlPr>
                            </m:mPr>
                            <m:mr>
                              <m:e>
                                <m:r>
                                  <a:rPr lang="en-GB" sz="2000" i="1">
                                    <a:latin typeface="Cambria Math" panose="02040503050406030204" pitchFamily="18" charset="0"/>
                                  </a:rPr>
                                  <m:t>10</m:t>
                                </m:r>
                              </m:e>
                            </m:mr>
                            <m:mr>
                              <m:e>
                                <m:r>
                                  <a:rPr lang="en-GB" sz="2000" b="0" i="1" smtClean="0">
                                    <a:latin typeface="Cambria Math" panose="02040503050406030204" pitchFamily="18" charset="0"/>
                                  </a:rPr>
                                  <m:t>2</m:t>
                                </m:r>
                              </m:e>
                            </m:mr>
                          </m:m>
                        </m:e>
                      </m:d>
                    </m:oMath>
                    <m:oMath xmlns:m="http://schemas.openxmlformats.org/officeDocument/2006/math">
                      <m:r>
                        <a:rPr lang="en-GB" sz="2000" b="0" i="1" smtClean="0">
                          <a:latin typeface="Cambria Math" panose="02040503050406030204" pitchFamily="18" charset="0"/>
                        </a:rPr>
                        <m:t>+</m:t>
                      </m:r>
                      <m:d>
                        <m:dPr>
                          <m:ctrlPr>
                            <a:rPr lang="en-GB" sz="2000" i="1">
                              <a:latin typeface="Cambria Math" panose="02040503050406030204" pitchFamily="18" charset="0"/>
                            </a:rPr>
                          </m:ctrlPr>
                        </m:dPr>
                        <m:e>
                          <m:m>
                            <m:mPr>
                              <m:plcHide m:val="on"/>
                              <m:mcs>
                                <m:mc>
                                  <m:mcPr>
                                    <m:count m:val="1"/>
                                    <m:mcJc m:val="center"/>
                                  </m:mcPr>
                                </m:mc>
                              </m:mcs>
                              <m:ctrlPr>
                                <a:rPr lang="en-GB" sz="2000" i="1">
                                  <a:latin typeface="Cambria Math" panose="02040503050406030204" pitchFamily="18" charset="0"/>
                                </a:rPr>
                              </m:ctrlPr>
                            </m:mPr>
                            <m:mr>
                              <m:e>
                                <m:r>
                                  <a:rPr lang="en-GB" sz="2000" i="1">
                                    <a:latin typeface="Cambria Math" panose="02040503050406030204" pitchFamily="18" charset="0"/>
                                  </a:rPr>
                                  <m:t>10</m:t>
                                </m:r>
                              </m:e>
                            </m:mr>
                            <m:mr>
                              <m:e>
                                <m:r>
                                  <a:rPr lang="en-GB" sz="2000" b="0" i="1" smtClean="0">
                                    <a:latin typeface="Cambria Math" panose="02040503050406030204" pitchFamily="18" charset="0"/>
                                  </a:rPr>
                                  <m:t>3</m:t>
                                </m:r>
                              </m:e>
                            </m:mr>
                          </m:m>
                        </m:e>
                      </m:d>
                    </m:oMath>
                  </m:oMathPara>
                </a14:m>
                <a:r>
                  <a:rPr lang="en-GB" sz="3200" b="0" dirty="0"/>
                  <a:t/>
                </a:r>
                <a:br>
                  <a:rPr lang="en-GB" sz="3200" b="0" dirty="0"/>
                </a:br>
                <a:endParaRPr lang="en-GB" sz="3200" dirty="0"/>
              </a:p>
            </p:txBody>
          </p:sp>
        </mc:Choice>
        <mc:Fallback xmlns="">
          <p:sp>
            <p:nvSpPr>
              <p:cNvPr id="11" name="TextBox 10"/>
              <p:cNvSpPr txBox="1">
                <a:spLocks noRot="1" noChangeAspect="1" noMove="1" noResize="1" noEditPoints="1" noAdjustHandles="1" noChangeArrowheads="1" noChangeShapeType="1" noTextEdit="1"/>
              </p:cNvSpPr>
              <p:nvPr/>
            </p:nvSpPr>
            <p:spPr>
              <a:xfrm>
                <a:off x="2350864" y="2888858"/>
                <a:ext cx="1691866" cy="2141164"/>
              </a:xfrm>
              <a:prstGeom prst="rect">
                <a:avLst/>
              </a:prstGeom>
              <a:blipFill>
                <a:blip r:embed="rId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3498118" y="2937979"/>
                <a:ext cx="876548" cy="206216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3200" b="0" i="1" smtClean="0">
                          <a:latin typeface="Cambria Math" panose="02040503050406030204" pitchFamily="18" charset="0"/>
                        </a:rPr>
                        <m:t>(</m:t>
                      </m:r>
                      <m:sSup>
                        <m:sSupPr>
                          <m:ctrlPr>
                            <a:rPr lang="en-GB" sz="3200" b="0" i="1" smtClean="0">
                              <a:latin typeface="Cambria Math" panose="02040503050406030204" pitchFamily="18" charset="0"/>
                            </a:rPr>
                          </m:ctrlPr>
                        </m:sSupPr>
                        <m:e>
                          <m:r>
                            <a:rPr lang="en-GB" sz="3200" b="0" i="1" smtClean="0">
                              <a:latin typeface="Cambria Math" panose="02040503050406030204" pitchFamily="18" charset="0"/>
                            </a:rPr>
                            <m:t>1</m:t>
                          </m:r>
                        </m:e>
                        <m:sup>
                          <m:r>
                            <a:rPr lang="en-GB" sz="3200" b="0" i="1" smtClean="0">
                              <a:latin typeface="Cambria Math" panose="02040503050406030204" pitchFamily="18" charset="0"/>
                            </a:rPr>
                            <m:t>10</m:t>
                          </m:r>
                        </m:sup>
                      </m:sSup>
                      <m:r>
                        <a:rPr lang="en-GB" sz="3200" b="0" i="1" smtClean="0">
                          <a:latin typeface="Cambria Math" panose="02040503050406030204" pitchFamily="18" charset="0"/>
                        </a:rPr>
                        <m:t>)</m:t>
                      </m:r>
                    </m:oMath>
                    <m:oMath xmlns:m="http://schemas.openxmlformats.org/officeDocument/2006/math">
                      <m:d>
                        <m:dPr>
                          <m:ctrlPr>
                            <a:rPr lang="en-GB" sz="3200" b="0" i="1" smtClean="0">
                              <a:latin typeface="Cambria Math" panose="02040503050406030204" pitchFamily="18" charset="0"/>
                            </a:rPr>
                          </m:ctrlPr>
                        </m:dPr>
                        <m:e>
                          <m:sSup>
                            <m:sSupPr>
                              <m:ctrlPr>
                                <a:rPr lang="en-GB" sz="3200" b="0" i="1" smtClean="0">
                                  <a:latin typeface="Cambria Math" panose="02040503050406030204" pitchFamily="18" charset="0"/>
                                </a:rPr>
                              </m:ctrlPr>
                            </m:sSupPr>
                            <m:e>
                              <m:r>
                                <a:rPr lang="en-GB" sz="3200" b="0" i="1" smtClean="0">
                                  <a:latin typeface="Cambria Math" panose="02040503050406030204" pitchFamily="18" charset="0"/>
                                </a:rPr>
                                <m:t>1</m:t>
                              </m:r>
                            </m:e>
                            <m:sup>
                              <m:r>
                                <a:rPr lang="en-GB" sz="3200" b="0" i="1" smtClean="0">
                                  <a:latin typeface="Cambria Math" panose="02040503050406030204" pitchFamily="18" charset="0"/>
                                </a:rPr>
                                <m:t>9</m:t>
                              </m:r>
                            </m:sup>
                          </m:sSup>
                        </m:e>
                      </m:d>
                    </m:oMath>
                    <m:oMath xmlns:m="http://schemas.openxmlformats.org/officeDocument/2006/math">
                      <m:d>
                        <m:dPr>
                          <m:ctrlPr>
                            <a:rPr lang="en-GB" sz="3200" b="0" i="1" smtClean="0">
                              <a:latin typeface="Cambria Math" panose="02040503050406030204" pitchFamily="18" charset="0"/>
                            </a:rPr>
                          </m:ctrlPr>
                        </m:dPr>
                        <m:e>
                          <m:sSup>
                            <m:sSupPr>
                              <m:ctrlPr>
                                <a:rPr lang="en-GB" sz="3200" b="0" i="1" smtClean="0">
                                  <a:latin typeface="Cambria Math" panose="02040503050406030204" pitchFamily="18" charset="0"/>
                                </a:rPr>
                              </m:ctrlPr>
                            </m:sSupPr>
                            <m:e>
                              <m:r>
                                <a:rPr lang="en-GB" sz="3200" b="0" i="1" smtClean="0">
                                  <a:latin typeface="Cambria Math" panose="02040503050406030204" pitchFamily="18" charset="0"/>
                                </a:rPr>
                                <m:t>1</m:t>
                              </m:r>
                            </m:e>
                            <m:sup>
                              <m:r>
                                <a:rPr lang="en-GB" sz="3200" b="0" i="1" smtClean="0">
                                  <a:latin typeface="Cambria Math" panose="02040503050406030204" pitchFamily="18" charset="0"/>
                                </a:rPr>
                                <m:t>8</m:t>
                              </m:r>
                            </m:sup>
                          </m:sSup>
                        </m:e>
                      </m:d>
                    </m:oMath>
                    <m:oMath xmlns:m="http://schemas.openxmlformats.org/officeDocument/2006/math">
                      <m:d>
                        <m:dPr>
                          <m:ctrlPr>
                            <a:rPr lang="en-GB" sz="3200" b="0" i="1" smtClean="0">
                              <a:latin typeface="Cambria Math" panose="02040503050406030204" pitchFamily="18" charset="0"/>
                            </a:rPr>
                          </m:ctrlPr>
                        </m:dPr>
                        <m:e>
                          <m:sSup>
                            <m:sSupPr>
                              <m:ctrlPr>
                                <a:rPr lang="en-GB" sz="3200" b="0" i="1" smtClean="0">
                                  <a:latin typeface="Cambria Math" panose="02040503050406030204" pitchFamily="18" charset="0"/>
                                </a:rPr>
                              </m:ctrlPr>
                            </m:sSupPr>
                            <m:e>
                              <m:r>
                                <a:rPr lang="en-GB" sz="3200" b="0" i="1" smtClean="0">
                                  <a:latin typeface="Cambria Math" panose="02040503050406030204" pitchFamily="18" charset="0"/>
                                </a:rPr>
                                <m:t>1</m:t>
                              </m:r>
                            </m:e>
                            <m:sup>
                              <m:r>
                                <a:rPr lang="en-GB" sz="3200" b="0" i="1" smtClean="0">
                                  <a:latin typeface="Cambria Math" panose="02040503050406030204" pitchFamily="18" charset="0"/>
                                </a:rPr>
                                <m:t>7</m:t>
                              </m:r>
                            </m:sup>
                          </m:sSup>
                        </m:e>
                      </m:d>
                    </m:oMath>
                  </m:oMathPara>
                </a14:m>
                <a:r>
                  <a:rPr lang="en-GB" sz="3200" b="0" dirty="0"/>
                  <a:t/>
                </a:r>
                <a:br>
                  <a:rPr lang="en-GB" sz="3200" b="0" dirty="0"/>
                </a:br>
                <a:endParaRPr lang="en-GB" sz="3200" dirty="0"/>
              </a:p>
            </p:txBody>
          </p:sp>
        </mc:Choice>
        <mc:Fallback xmlns="">
          <p:sp>
            <p:nvSpPr>
              <p:cNvPr id="12" name="TextBox 11"/>
              <p:cNvSpPr txBox="1">
                <a:spLocks noRot="1" noChangeAspect="1" noMove="1" noResize="1" noEditPoints="1" noAdjustHandles="1" noChangeArrowheads="1" noChangeShapeType="1" noTextEdit="1"/>
              </p:cNvSpPr>
              <p:nvPr/>
            </p:nvSpPr>
            <p:spPr>
              <a:xfrm>
                <a:off x="3498118" y="2937979"/>
                <a:ext cx="876548" cy="2062168"/>
              </a:xfrm>
              <a:prstGeom prst="rect">
                <a:avLst/>
              </a:prstGeom>
              <a:blipFill>
                <a:blip r:embed="rId6"/>
                <a:stretch>
                  <a:fillRect r="-11111"/>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3" name="TextBox 12"/>
              <p:cNvSpPr txBox="1"/>
              <p:nvPr/>
            </p:nvSpPr>
            <p:spPr>
              <a:xfrm>
                <a:off x="4141502" y="3422967"/>
                <a:ext cx="2310098" cy="156972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GB" sz="3200" b="0" i="1" smtClean="0">
                              <a:latin typeface="Cambria Math" panose="02040503050406030204" pitchFamily="18" charset="0"/>
                            </a:rPr>
                          </m:ctrlPr>
                        </m:sSupPr>
                        <m:e>
                          <m:d>
                            <m:dPr>
                              <m:ctrlPr>
                                <a:rPr lang="en-GB" sz="3200" b="0" i="1" smtClean="0">
                                  <a:latin typeface="Cambria Math" panose="02040503050406030204" pitchFamily="18" charset="0"/>
                                </a:rPr>
                              </m:ctrlPr>
                            </m:dPr>
                            <m:e>
                              <m:r>
                                <a:rPr lang="en-GB" sz="3200" b="0" i="1" smtClean="0">
                                  <a:latin typeface="Cambria Math" panose="02040503050406030204" pitchFamily="18" charset="0"/>
                                </a:rPr>
                                <m:t>3</m:t>
                              </m:r>
                              <m:r>
                                <a:rPr lang="en-GB" sz="3200" b="0" i="1" smtClean="0">
                                  <a:latin typeface="Cambria Math" panose="02040503050406030204" pitchFamily="18" charset="0"/>
                                </a:rPr>
                                <m:t>𝑥</m:t>
                              </m:r>
                            </m:e>
                          </m:d>
                        </m:e>
                        <m:sup>
                          <m:r>
                            <a:rPr lang="en-GB" sz="3200" b="0" i="1" smtClean="0">
                              <a:latin typeface="Cambria Math" panose="02040503050406030204" pitchFamily="18" charset="0"/>
                            </a:rPr>
                            <m:t>1</m:t>
                          </m:r>
                        </m:sup>
                      </m:sSup>
                    </m:oMath>
                    <m:oMath xmlns:m="http://schemas.openxmlformats.org/officeDocument/2006/math">
                      <m:sSup>
                        <m:sSupPr>
                          <m:ctrlPr>
                            <a:rPr lang="en-GB" sz="3200" b="0" i="1" smtClean="0">
                              <a:latin typeface="Cambria Math" panose="02040503050406030204" pitchFamily="18" charset="0"/>
                            </a:rPr>
                          </m:ctrlPr>
                        </m:sSupPr>
                        <m:e>
                          <m:d>
                            <m:dPr>
                              <m:ctrlPr>
                                <a:rPr lang="en-GB" sz="3200" b="0" i="1" smtClean="0">
                                  <a:latin typeface="Cambria Math" panose="02040503050406030204" pitchFamily="18" charset="0"/>
                                </a:rPr>
                              </m:ctrlPr>
                            </m:dPr>
                            <m:e>
                              <m:r>
                                <a:rPr lang="en-GB" sz="3200" b="0" i="1" smtClean="0">
                                  <a:latin typeface="Cambria Math" panose="02040503050406030204" pitchFamily="18" charset="0"/>
                                </a:rPr>
                                <m:t>3</m:t>
                              </m:r>
                              <m:r>
                                <a:rPr lang="en-GB" sz="3200" b="0" i="1" smtClean="0">
                                  <a:latin typeface="Cambria Math" panose="02040503050406030204" pitchFamily="18" charset="0"/>
                                </a:rPr>
                                <m:t>𝑥</m:t>
                              </m:r>
                            </m:e>
                          </m:d>
                        </m:e>
                        <m:sup>
                          <m:r>
                            <a:rPr lang="en-GB" sz="3200" b="0" i="1" smtClean="0">
                              <a:latin typeface="Cambria Math" panose="02040503050406030204" pitchFamily="18" charset="0"/>
                            </a:rPr>
                            <m:t>2</m:t>
                          </m:r>
                        </m:sup>
                      </m:sSup>
                    </m:oMath>
                    <m:oMath xmlns:m="http://schemas.openxmlformats.org/officeDocument/2006/math">
                      <m:sSup>
                        <m:sSupPr>
                          <m:ctrlPr>
                            <a:rPr lang="en-GB" sz="3200" b="0" i="1" smtClean="0">
                              <a:latin typeface="Cambria Math" panose="02040503050406030204" pitchFamily="18" charset="0"/>
                            </a:rPr>
                          </m:ctrlPr>
                        </m:sSupPr>
                        <m:e>
                          <m:d>
                            <m:dPr>
                              <m:ctrlPr>
                                <a:rPr lang="en-GB" sz="3200" b="0" i="1" smtClean="0">
                                  <a:latin typeface="Cambria Math" panose="02040503050406030204" pitchFamily="18" charset="0"/>
                                </a:rPr>
                              </m:ctrlPr>
                            </m:dPr>
                            <m:e>
                              <m:r>
                                <a:rPr lang="en-GB" sz="3200" b="0" i="1" smtClean="0">
                                  <a:latin typeface="Cambria Math" panose="02040503050406030204" pitchFamily="18" charset="0"/>
                                </a:rPr>
                                <m:t>3</m:t>
                              </m:r>
                              <m:r>
                                <a:rPr lang="en-GB" sz="3200" b="0" i="1" smtClean="0">
                                  <a:latin typeface="Cambria Math" panose="02040503050406030204" pitchFamily="18" charset="0"/>
                                </a:rPr>
                                <m:t>𝑥</m:t>
                              </m:r>
                            </m:e>
                          </m:d>
                        </m:e>
                        <m:sup>
                          <m:r>
                            <a:rPr lang="en-GB" sz="3200" b="0" i="1" smtClean="0">
                              <a:latin typeface="Cambria Math" panose="02040503050406030204" pitchFamily="18" charset="0"/>
                            </a:rPr>
                            <m:t>3</m:t>
                          </m:r>
                        </m:sup>
                      </m:sSup>
                      <m:r>
                        <a:rPr lang="en-GB" sz="3200" b="0" i="1" smtClean="0">
                          <a:latin typeface="Cambria Math" panose="02040503050406030204" pitchFamily="18" charset="0"/>
                        </a:rPr>
                        <m:t>+…</m:t>
                      </m:r>
                    </m:oMath>
                  </m:oMathPara>
                </a14:m>
                <a:r>
                  <a:rPr lang="en-GB" sz="3200" b="0" dirty="0"/>
                  <a:t/>
                </a:r>
                <a:br>
                  <a:rPr lang="en-GB" sz="3200" b="0" dirty="0"/>
                </a:br>
                <a:endParaRPr lang="en-GB" sz="3200" dirty="0"/>
              </a:p>
            </p:txBody>
          </p:sp>
        </mc:Choice>
        <mc:Fallback xmlns="">
          <p:sp>
            <p:nvSpPr>
              <p:cNvPr id="13" name="TextBox 12"/>
              <p:cNvSpPr txBox="1">
                <a:spLocks noRot="1" noChangeAspect="1" noMove="1" noResize="1" noEditPoints="1" noAdjustHandles="1" noChangeArrowheads="1" noChangeShapeType="1" noTextEdit="1"/>
              </p:cNvSpPr>
              <p:nvPr/>
            </p:nvSpPr>
            <p:spPr>
              <a:xfrm>
                <a:off x="4141502" y="3422967"/>
                <a:ext cx="2310098" cy="1569725"/>
              </a:xfrm>
              <a:prstGeom prst="rect">
                <a:avLst/>
              </a:prstGeom>
              <a:blipFill>
                <a:blip r:embed="rId7"/>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4" name="TextBox 13"/>
              <p:cNvSpPr txBox="1"/>
              <p:nvPr/>
            </p:nvSpPr>
            <p:spPr>
              <a:xfrm>
                <a:off x="2326432" y="5117130"/>
                <a:ext cx="6624736" cy="584775"/>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lang="en-GB" sz="3200" b="0" i="1" smtClean="0">
                          <a:latin typeface="Cambria Math" panose="02040503050406030204" pitchFamily="18" charset="0"/>
                        </a:rPr>
                        <m:t>=1+30</m:t>
                      </m:r>
                      <m:r>
                        <a:rPr lang="en-GB" sz="3200" b="0" i="1" smtClean="0">
                          <a:latin typeface="Cambria Math" panose="02040503050406030204" pitchFamily="18" charset="0"/>
                        </a:rPr>
                        <m:t>𝑥</m:t>
                      </m:r>
                      <m:r>
                        <a:rPr lang="en-GB" sz="3200" b="0" i="1" smtClean="0">
                          <a:latin typeface="Cambria Math" panose="02040503050406030204" pitchFamily="18" charset="0"/>
                        </a:rPr>
                        <m:t>+405</m:t>
                      </m:r>
                      <m:sSup>
                        <m:sSupPr>
                          <m:ctrlPr>
                            <a:rPr lang="en-GB" sz="3200" b="0" i="1" smtClean="0">
                              <a:latin typeface="Cambria Math" panose="02040503050406030204" pitchFamily="18" charset="0"/>
                            </a:rPr>
                          </m:ctrlPr>
                        </m:sSupPr>
                        <m:e>
                          <m:r>
                            <a:rPr lang="en-GB" sz="3200" b="0" i="1" smtClean="0">
                              <a:latin typeface="Cambria Math" panose="02040503050406030204" pitchFamily="18" charset="0"/>
                            </a:rPr>
                            <m:t>𝑥</m:t>
                          </m:r>
                        </m:e>
                        <m:sup>
                          <m:r>
                            <a:rPr lang="en-GB" sz="3200" b="0" i="1" smtClean="0">
                              <a:latin typeface="Cambria Math" panose="02040503050406030204" pitchFamily="18" charset="0"/>
                            </a:rPr>
                            <m:t>2</m:t>
                          </m:r>
                        </m:sup>
                      </m:sSup>
                      <m:r>
                        <a:rPr lang="en-GB" sz="3200" b="0" i="1" smtClean="0">
                          <a:latin typeface="Cambria Math" panose="02040503050406030204" pitchFamily="18" charset="0"/>
                        </a:rPr>
                        <m:t>+3240</m:t>
                      </m:r>
                      <m:sSup>
                        <m:sSupPr>
                          <m:ctrlPr>
                            <a:rPr lang="en-GB" sz="3200" b="0" i="1" smtClean="0">
                              <a:latin typeface="Cambria Math" panose="02040503050406030204" pitchFamily="18" charset="0"/>
                            </a:rPr>
                          </m:ctrlPr>
                        </m:sSupPr>
                        <m:e>
                          <m:r>
                            <a:rPr lang="en-GB" sz="3200" b="0" i="1" smtClean="0">
                              <a:latin typeface="Cambria Math" panose="02040503050406030204" pitchFamily="18" charset="0"/>
                            </a:rPr>
                            <m:t>𝑥</m:t>
                          </m:r>
                        </m:e>
                        <m:sup>
                          <m:r>
                            <a:rPr lang="en-GB" sz="3200" b="0" i="1" smtClean="0">
                              <a:latin typeface="Cambria Math" panose="02040503050406030204" pitchFamily="18" charset="0"/>
                            </a:rPr>
                            <m:t>3</m:t>
                          </m:r>
                        </m:sup>
                      </m:sSup>
                      <m:r>
                        <a:rPr lang="en-GB" sz="3200" b="0" i="1" smtClean="0">
                          <a:latin typeface="Cambria Math" panose="02040503050406030204" pitchFamily="18" charset="0"/>
                        </a:rPr>
                        <m:t>+…</m:t>
                      </m:r>
                    </m:oMath>
                  </m:oMathPara>
                </a14:m>
                <a:endParaRPr lang="en-GB" sz="3200" dirty="0"/>
              </a:p>
            </p:txBody>
          </p:sp>
        </mc:Choice>
        <mc:Fallback xmlns="">
          <p:sp>
            <p:nvSpPr>
              <p:cNvPr id="14" name="TextBox 13"/>
              <p:cNvSpPr txBox="1">
                <a:spLocks noRot="1" noChangeAspect="1" noMove="1" noResize="1" noEditPoints="1" noAdjustHandles="1" noChangeArrowheads="1" noChangeShapeType="1" noTextEdit="1"/>
              </p:cNvSpPr>
              <p:nvPr/>
            </p:nvSpPr>
            <p:spPr>
              <a:xfrm>
                <a:off x="2326432" y="5117130"/>
                <a:ext cx="6624736" cy="584775"/>
              </a:xfrm>
              <a:prstGeom prst="rect">
                <a:avLst/>
              </a:prstGeom>
              <a:blipFill>
                <a:blip r:embed="rId8"/>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5" name="TextBox 14"/>
              <p:cNvSpPr txBox="1"/>
              <p:nvPr/>
            </p:nvSpPr>
            <p:spPr>
              <a:xfrm>
                <a:off x="356450" y="2193914"/>
                <a:ext cx="8621306" cy="400110"/>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sz="2000" dirty="0"/>
                  <a:t>Find the first 4 terms in the expansion of </a:t>
                </a:r>
                <a14:m>
                  <m:oMath xmlns:m="http://schemas.openxmlformats.org/officeDocument/2006/math">
                    <m:sSup>
                      <m:sSupPr>
                        <m:ctrlPr>
                          <a:rPr lang="en-GB" sz="2000" b="0" i="1" smtClean="0">
                            <a:latin typeface="Cambria Math" panose="02040503050406030204" pitchFamily="18" charset="0"/>
                          </a:rPr>
                        </m:ctrlPr>
                      </m:sSupPr>
                      <m:e>
                        <m:d>
                          <m:dPr>
                            <m:ctrlPr>
                              <a:rPr lang="en-GB" sz="2000" b="0" i="1" smtClean="0">
                                <a:latin typeface="Cambria Math" panose="02040503050406030204" pitchFamily="18" charset="0"/>
                              </a:rPr>
                            </m:ctrlPr>
                          </m:dPr>
                          <m:e>
                            <m:r>
                              <a:rPr lang="en-GB" sz="2000" b="0" i="1" smtClean="0">
                                <a:latin typeface="Cambria Math" panose="02040503050406030204" pitchFamily="18" charset="0"/>
                              </a:rPr>
                              <m:t>3</m:t>
                            </m:r>
                            <m:r>
                              <a:rPr lang="en-GB" sz="2000" b="0" i="1" smtClean="0">
                                <a:latin typeface="Cambria Math" panose="02040503050406030204" pitchFamily="18" charset="0"/>
                              </a:rPr>
                              <m:t>𝑥</m:t>
                            </m:r>
                            <m:r>
                              <a:rPr lang="en-GB" sz="2000" b="0" i="1" smtClean="0">
                                <a:latin typeface="Cambria Math" panose="02040503050406030204" pitchFamily="18" charset="0"/>
                              </a:rPr>
                              <m:t>+1</m:t>
                            </m:r>
                          </m:e>
                        </m:d>
                      </m:e>
                      <m:sup>
                        <m:r>
                          <a:rPr lang="en-GB" sz="2000" b="0" i="1" smtClean="0">
                            <a:latin typeface="Cambria Math" panose="02040503050406030204" pitchFamily="18" charset="0"/>
                          </a:rPr>
                          <m:t>10</m:t>
                        </m:r>
                      </m:sup>
                    </m:sSup>
                  </m:oMath>
                </a14:m>
                <a:r>
                  <a:rPr lang="en-GB" sz="2000" dirty="0"/>
                  <a:t>, in ascending powers of </a:t>
                </a:r>
                <a14:m>
                  <m:oMath xmlns:m="http://schemas.openxmlformats.org/officeDocument/2006/math">
                    <m:r>
                      <a:rPr lang="en-GB" sz="2000" b="0" i="1" smtClean="0">
                        <a:latin typeface="Cambria Math" panose="02040503050406030204" pitchFamily="18" charset="0"/>
                      </a:rPr>
                      <m:t>𝑥</m:t>
                    </m:r>
                  </m:oMath>
                </a14:m>
                <a:r>
                  <a:rPr lang="en-GB" sz="2000" dirty="0"/>
                  <a:t>.</a:t>
                </a:r>
              </a:p>
            </p:txBody>
          </p:sp>
        </mc:Choice>
        <mc:Fallback xmlns="">
          <p:sp>
            <p:nvSpPr>
              <p:cNvPr id="15" name="TextBox 14"/>
              <p:cNvSpPr txBox="1">
                <a:spLocks noRot="1" noChangeAspect="1" noMove="1" noResize="1" noEditPoints="1" noAdjustHandles="1" noChangeArrowheads="1" noChangeShapeType="1" noTextEdit="1"/>
              </p:cNvSpPr>
              <p:nvPr/>
            </p:nvSpPr>
            <p:spPr>
              <a:xfrm>
                <a:off x="356450" y="2193914"/>
                <a:ext cx="8621306" cy="400110"/>
              </a:xfrm>
              <a:prstGeom prst="rect">
                <a:avLst/>
              </a:prstGeom>
              <a:blipFill>
                <a:blip r:embed="rId9"/>
                <a:stretch>
                  <a:fillRect b="-5556"/>
                </a:stretch>
              </a:blipFill>
              <a:effectLst>
                <a:outerShdw blurRad="63500" sx="102000" sy="102000" algn="ctr" rotWithShape="0">
                  <a:prstClr val="black">
                    <a:alpha val="40000"/>
                  </a:prstClr>
                </a:outerShdw>
              </a:effectLst>
            </p:spPr>
            <p:txBody>
              <a:bodyPr/>
              <a:lstStyle/>
              <a:p>
                <a:r>
                  <a:rPr lang="en-GB">
                    <a:noFill/>
                  </a:rPr>
                  <a:t> </a:t>
                </a:r>
              </a:p>
            </p:txBody>
          </p:sp>
        </mc:Fallback>
      </mc:AlternateContent>
      <p:sp>
        <p:nvSpPr>
          <p:cNvPr id="16" name="TextBox 15"/>
          <p:cNvSpPr txBox="1"/>
          <p:nvPr/>
        </p:nvSpPr>
        <p:spPr>
          <a:xfrm>
            <a:off x="6397600" y="2823468"/>
            <a:ext cx="2606700" cy="1569660"/>
          </a:xfrm>
          <a:prstGeom prst="rect">
            <a:avLst/>
          </a:prstGeom>
          <a:noFill/>
        </p:spPr>
        <p:txBody>
          <a:bodyPr wrap="square" rtlCol="0">
            <a:spAutoFit/>
          </a:bodyPr>
          <a:lstStyle/>
          <a:p>
            <a:r>
              <a:rPr lang="en-GB" sz="1600" dirty="0"/>
              <a:t>This is exactly the same method as before, except we’ve just had to calculate the Binomial coefficients ourselves rather than read them off Pascal’s Triangle.</a:t>
            </a:r>
          </a:p>
        </p:txBody>
      </p:sp>
      <p:sp>
        <p:nvSpPr>
          <p:cNvPr id="17" name="Rectangle 16"/>
          <p:cNvSpPr/>
          <p:nvPr/>
        </p:nvSpPr>
        <p:spPr>
          <a:xfrm>
            <a:off x="363486" y="2617982"/>
            <a:ext cx="8614270" cy="340330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359962828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7"/>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7"/>
                                        </p:tgtEl>
                                      </p:cBhvr>
                                    </p:animEffect>
                                    <p:set>
                                      <p:cBhvr>
                                        <p:cTn id="7" dur="1" fill="hold">
                                          <p:stCondLst>
                                            <p:cond delay="4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7"/>
                  </p:tgtEl>
                </p:cond>
              </p:nextCondLst>
            </p:seq>
          </p:childTnLst>
        </p:cTn>
      </p:par>
    </p:tnLst>
    <p:bldLst>
      <p:bldP spid="1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Test Your Understanding</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5" name="TextBox 4"/>
              <p:cNvSpPr txBox="1"/>
              <p:nvPr/>
            </p:nvSpPr>
            <p:spPr>
              <a:xfrm>
                <a:off x="292950" y="796914"/>
                <a:ext cx="8621306" cy="612027"/>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sz="2000" dirty="0"/>
                  <a:t>Find the first 3 terms in the expansion of </a:t>
                </a:r>
                <a14:m>
                  <m:oMath xmlns:m="http://schemas.openxmlformats.org/officeDocument/2006/math">
                    <m:sSup>
                      <m:sSupPr>
                        <m:ctrlPr>
                          <a:rPr lang="en-GB" sz="2000" b="0" i="1" smtClean="0">
                            <a:latin typeface="Cambria Math" panose="02040503050406030204" pitchFamily="18" charset="0"/>
                          </a:rPr>
                        </m:ctrlPr>
                      </m:sSupPr>
                      <m:e>
                        <m:d>
                          <m:dPr>
                            <m:ctrlPr>
                              <a:rPr lang="en-GB" sz="2000" b="0" i="1" smtClean="0">
                                <a:latin typeface="Cambria Math" panose="02040503050406030204" pitchFamily="18" charset="0"/>
                              </a:rPr>
                            </m:ctrlPr>
                          </m:dPr>
                          <m:e>
                            <m:r>
                              <a:rPr lang="en-GB" sz="2000" b="0" i="1" smtClean="0">
                                <a:latin typeface="Cambria Math" panose="02040503050406030204" pitchFamily="18" charset="0"/>
                              </a:rPr>
                              <m:t>2−</m:t>
                            </m:r>
                            <m:f>
                              <m:fPr>
                                <m:ctrlPr>
                                  <a:rPr lang="en-GB" sz="2000" b="0" i="1" smtClean="0">
                                    <a:latin typeface="Cambria Math" panose="02040503050406030204" pitchFamily="18" charset="0"/>
                                  </a:rPr>
                                </m:ctrlPr>
                              </m:fPr>
                              <m:num>
                                <m:r>
                                  <a:rPr lang="en-GB" sz="2000" b="0" i="1" smtClean="0">
                                    <a:latin typeface="Cambria Math" panose="02040503050406030204" pitchFamily="18" charset="0"/>
                                  </a:rPr>
                                  <m:t>1</m:t>
                                </m:r>
                              </m:num>
                              <m:den>
                                <m:r>
                                  <a:rPr lang="en-GB" sz="2000" b="0" i="1" smtClean="0">
                                    <a:latin typeface="Cambria Math" panose="02040503050406030204" pitchFamily="18" charset="0"/>
                                  </a:rPr>
                                  <m:t>3</m:t>
                                </m:r>
                              </m:den>
                            </m:f>
                            <m:r>
                              <a:rPr lang="en-GB" sz="2000" b="0" i="1" smtClean="0">
                                <a:latin typeface="Cambria Math" panose="02040503050406030204" pitchFamily="18" charset="0"/>
                              </a:rPr>
                              <m:t>𝑥</m:t>
                            </m:r>
                          </m:e>
                        </m:d>
                      </m:e>
                      <m:sup>
                        <m:r>
                          <a:rPr lang="en-GB" sz="2000" b="0" i="1" smtClean="0">
                            <a:latin typeface="Cambria Math" panose="02040503050406030204" pitchFamily="18" charset="0"/>
                          </a:rPr>
                          <m:t>7</m:t>
                        </m:r>
                      </m:sup>
                    </m:sSup>
                  </m:oMath>
                </a14:m>
                <a:r>
                  <a:rPr lang="en-GB" sz="2000" dirty="0"/>
                  <a:t>, in ascending powers of </a:t>
                </a:r>
                <a14:m>
                  <m:oMath xmlns:m="http://schemas.openxmlformats.org/officeDocument/2006/math">
                    <m:r>
                      <a:rPr lang="en-GB" sz="2000" b="0" i="1" smtClean="0">
                        <a:latin typeface="Cambria Math" panose="02040503050406030204" pitchFamily="18" charset="0"/>
                      </a:rPr>
                      <m:t>𝑥</m:t>
                    </m:r>
                  </m:oMath>
                </a14:m>
                <a:r>
                  <a:rPr lang="en-GB" sz="2000" dirty="0"/>
                  <a:t>.</a:t>
                </a:r>
              </a:p>
            </p:txBody>
          </p:sp>
        </mc:Choice>
        <mc:Fallback xmlns="">
          <p:sp>
            <p:nvSpPr>
              <p:cNvPr id="5" name="TextBox 4"/>
              <p:cNvSpPr txBox="1">
                <a:spLocks noRot="1" noChangeAspect="1" noMove="1" noResize="1" noEditPoints="1" noAdjustHandles="1" noChangeArrowheads="1" noChangeShapeType="1" noTextEdit="1"/>
              </p:cNvSpPr>
              <p:nvPr/>
            </p:nvSpPr>
            <p:spPr>
              <a:xfrm>
                <a:off x="292950" y="796914"/>
                <a:ext cx="8621306" cy="612027"/>
              </a:xfrm>
              <a:prstGeom prst="rect">
                <a:avLst/>
              </a:prstGeom>
              <a:blipFill>
                <a:blip r:embed="rId2"/>
                <a:stretch>
                  <a:fillRect/>
                </a:stretch>
              </a:blipFill>
              <a:effectLst>
                <a:outerShdw blurRad="63500" sx="102000" sy="102000" algn="ctr" rotWithShape="0">
                  <a:prstClr val="black">
                    <a:alpha val="40000"/>
                  </a:prstClr>
                </a:outerShdw>
              </a:effectLst>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755576" y="1772816"/>
                <a:ext cx="4392488" cy="258756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GB" b="0" i="1" smtClean="0">
                              <a:latin typeface="Cambria Math" panose="02040503050406030204" pitchFamily="18" charset="0"/>
                            </a:rPr>
                          </m:ctrlPr>
                        </m:sSupPr>
                        <m:e>
                          <m:d>
                            <m:dPr>
                              <m:ctrlPr>
                                <a:rPr lang="en-GB" b="0" i="1" smtClean="0">
                                  <a:latin typeface="Cambria Math" panose="02040503050406030204" pitchFamily="18" charset="0"/>
                                </a:rPr>
                              </m:ctrlPr>
                            </m:dPr>
                            <m:e>
                              <m:r>
                                <a:rPr lang="en-GB" b="0" i="1" smtClean="0">
                                  <a:latin typeface="Cambria Math" panose="02040503050406030204" pitchFamily="18" charset="0"/>
                                </a:rPr>
                                <m:t>2−</m:t>
                              </m:r>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3</m:t>
                                  </m:r>
                                </m:den>
                              </m:f>
                              <m:r>
                                <a:rPr lang="en-GB" b="0" i="1" smtClean="0">
                                  <a:latin typeface="Cambria Math" panose="02040503050406030204" pitchFamily="18" charset="0"/>
                                </a:rPr>
                                <m:t>𝑥</m:t>
                              </m:r>
                            </m:e>
                          </m:d>
                        </m:e>
                        <m:sup>
                          <m:r>
                            <a:rPr lang="en-GB" b="0" i="1" smtClean="0">
                              <a:latin typeface="Cambria Math" panose="02040503050406030204" pitchFamily="18" charset="0"/>
                            </a:rPr>
                            <m:t>7</m:t>
                          </m:r>
                        </m:sup>
                      </m:sSup>
                      <m:r>
                        <a:rPr lang="en-GB" b="0" i="1" smtClean="0">
                          <a:latin typeface="Cambria Math" panose="02040503050406030204" pitchFamily="18" charset="0"/>
                        </a:rPr>
                        <m:t>=</m:t>
                      </m:r>
                      <m:d>
                        <m:dPr>
                          <m:ctrlPr>
                            <a:rPr lang="en-GB" b="0" i="1" smtClean="0">
                              <a:latin typeface="Cambria Math" panose="02040503050406030204" pitchFamily="18" charset="0"/>
                            </a:rPr>
                          </m:ctrlPr>
                        </m:dPr>
                        <m:e>
                          <m:m>
                            <m:mPr>
                              <m:plcHide m:val="on"/>
                              <m:mcs>
                                <m:mc>
                                  <m:mcPr>
                                    <m:count m:val="1"/>
                                    <m:mcJc m:val="center"/>
                                  </m:mcPr>
                                </m:mc>
                              </m:mcs>
                              <m:ctrlPr>
                                <a:rPr lang="en-GB" b="0" i="1" smtClean="0">
                                  <a:latin typeface="Cambria Math" panose="02040503050406030204" pitchFamily="18" charset="0"/>
                                </a:rPr>
                              </m:ctrlPr>
                            </m:mPr>
                            <m:mr>
                              <m:e>
                                <m:r>
                                  <a:rPr lang="en-GB" b="0" i="1" smtClean="0">
                                    <a:latin typeface="Cambria Math" panose="02040503050406030204" pitchFamily="18" charset="0"/>
                                  </a:rPr>
                                  <m:t>7</m:t>
                                </m:r>
                              </m:e>
                            </m:mr>
                            <m:mr>
                              <m:e>
                                <m:r>
                                  <a:rPr lang="en-GB" b="0" i="1" smtClean="0">
                                    <a:latin typeface="Cambria Math" panose="02040503050406030204" pitchFamily="18" charset="0"/>
                                  </a:rPr>
                                  <m:t>0</m:t>
                                </m:r>
                              </m:e>
                            </m:mr>
                          </m:m>
                        </m:e>
                      </m:d>
                      <m:d>
                        <m:dPr>
                          <m:ctrlPr>
                            <a:rPr lang="en-GB" b="0" i="1" smtClean="0">
                              <a:latin typeface="Cambria Math" panose="02040503050406030204" pitchFamily="18" charset="0"/>
                            </a:rPr>
                          </m:ctrlPr>
                        </m:dPr>
                        <m:e>
                          <m:sSup>
                            <m:sSupPr>
                              <m:ctrlPr>
                                <a:rPr lang="en-GB" b="0" i="1" smtClean="0">
                                  <a:latin typeface="Cambria Math" panose="02040503050406030204" pitchFamily="18" charset="0"/>
                                </a:rPr>
                              </m:ctrlPr>
                            </m:sSupPr>
                            <m:e>
                              <m:r>
                                <a:rPr lang="en-GB" b="0" i="1" smtClean="0">
                                  <a:latin typeface="Cambria Math" panose="02040503050406030204" pitchFamily="18" charset="0"/>
                                </a:rPr>
                                <m:t>2</m:t>
                              </m:r>
                            </m:e>
                            <m:sup>
                              <m:r>
                                <a:rPr lang="en-GB" b="0" i="1" smtClean="0">
                                  <a:latin typeface="Cambria Math" panose="02040503050406030204" pitchFamily="18" charset="0"/>
                                </a:rPr>
                                <m:t>7</m:t>
                              </m:r>
                            </m:sup>
                          </m:sSup>
                        </m:e>
                      </m:d>
                    </m:oMath>
                    <m:oMath xmlns:m="http://schemas.openxmlformats.org/officeDocument/2006/math">
                      <m:r>
                        <a:rPr lang="en-GB" b="0" i="1" smtClean="0">
                          <a:latin typeface="Cambria Math" panose="02040503050406030204" pitchFamily="18" charset="0"/>
                        </a:rPr>
                        <m:t>                        +</m:t>
                      </m:r>
                      <m:d>
                        <m:dPr>
                          <m:ctrlPr>
                            <a:rPr lang="en-GB" i="1">
                              <a:latin typeface="Cambria Math" panose="02040503050406030204" pitchFamily="18" charset="0"/>
                            </a:rPr>
                          </m:ctrlPr>
                        </m:dPr>
                        <m:e>
                          <m:m>
                            <m:mPr>
                              <m:plcHide m:val="on"/>
                              <m:mcs>
                                <m:mc>
                                  <m:mcPr>
                                    <m:count m:val="1"/>
                                    <m:mcJc m:val="center"/>
                                  </m:mcPr>
                                </m:mc>
                              </m:mcs>
                              <m:ctrlPr>
                                <a:rPr lang="en-GB" i="1">
                                  <a:latin typeface="Cambria Math" panose="02040503050406030204" pitchFamily="18" charset="0"/>
                                </a:rPr>
                              </m:ctrlPr>
                            </m:mPr>
                            <m:mr>
                              <m:e>
                                <m:r>
                                  <a:rPr lang="en-GB" i="1">
                                    <a:latin typeface="Cambria Math" panose="02040503050406030204" pitchFamily="18" charset="0"/>
                                  </a:rPr>
                                  <m:t>7</m:t>
                                </m:r>
                              </m:e>
                            </m:mr>
                            <m:mr>
                              <m:e>
                                <m:r>
                                  <a:rPr lang="en-GB" b="0" i="1" smtClean="0">
                                    <a:latin typeface="Cambria Math" panose="02040503050406030204" pitchFamily="18" charset="0"/>
                                  </a:rPr>
                                  <m:t>1</m:t>
                                </m:r>
                              </m:e>
                            </m:mr>
                          </m:m>
                        </m:e>
                      </m:d>
                      <m:d>
                        <m:dPr>
                          <m:ctrlPr>
                            <a:rPr lang="en-GB" b="0" i="1" smtClean="0">
                              <a:latin typeface="Cambria Math" panose="02040503050406030204" pitchFamily="18" charset="0"/>
                            </a:rPr>
                          </m:ctrlPr>
                        </m:dPr>
                        <m:e>
                          <m:sSup>
                            <m:sSupPr>
                              <m:ctrlPr>
                                <a:rPr lang="en-GB" b="0" i="1" smtClean="0">
                                  <a:latin typeface="Cambria Math" panose="02040503050406030204" pitchFamily="18" charset="0"/>
                                </a:rPr>
                              </m:ctrlPr>
                            </m:sSupPr>
                            <m:e>
                              <m:r>
                                <a:rPr lang="en-GB" b="0" i="1" smtClean="0">
                                  <a:latin typeface="Cambria Math" panose="02040503050406030204" pitchFamily="18" charset="0"/>
                                </a:rPr>
                                <m:t>2</m:t>
                              </m:r>
                            </m:e>
                            <m:sup>
                              <m:r>
                                <a:rPr lang="en-GB" b="0" i="1" smtClean="0">
                                  <a:latin typeface="Cambria Math" panose="02040503050406030204" pitchFamily="18" charset="0"/>
                                </a:rPr>
                                <m:t>6</m:t>
                              </m:r>
                            </m:sup>
                          </m:sSup>
                        </m:e>
                      </m:d>
                      <m:d>
                        <m:dPr>
                          <m:ctrlPr>
                            <a:rPr lang="en-GB" b="0" i="1" smtClean="0">
                              <a:latin typeface="Cambria Math" panose="02040503050406030204" pitchFamily="18" charset="0"/>
                            </a:rPr>
                          </m:ctrlPr>
                        </m:dPr>
                        <m:e>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3</m:t>
                              </m:r>
                            </m:den>
                          </m:f>
                        </m:e>
                      </m:d>
                    </m:oMath>
                    <m:oMath xmlns:m="http://schemas.openxmlformats.org/officeDocument/2006/math">
                      <m:r>
                        <a:rPr lang="en-GB" b="0" i="1" smtClean="0">
                          <a:latin typeface="Cambria Math" panose="02040503050406030204" pitchFamily="18" charset="0"/>
                        </a:rPr>
                        <m:t>                        +</m:t>
                      </m:r>
                      <m:d>
                        <m:dPr>
                          <m:ctrlPr>
                            <a:rPr lang="en-GB" i="1">
                              <a:latin typeface="Cambria Math" panose="02040503050406030204" pitchFamily="18" charset="0"/>
                            </a:rPr>
                          </m:ctrlPr>
                        </m:dPr>
                        <m:e>
                          <m:m>
                            <m:mPr>
                              <m:plcHide m:val="on"/>
                              <m:mcs>
                                <m:mc>
                                  <m:mcPr>
                                    <m:count m:val="1"/>
                                    <m:mcJc m:val="center"/>
                                  </m:mcPr>
                                </m:mc>
                              </m:mcs>
                              <m:ctrlPr>
                                <a:rPr lang="en-GB" i="1">
                                  <a:latin typeface="Cambria Math" panose="02040503050406030204" pitchFamily="18" charset="0"/>
                                </a:rPr>
                              </m:ctrlPr>
                            </m:mPr>
                            <m:mr>
                              <m:e>
                                <m:r>
                                  <a:rPr lang="en-GB" i="1">
                                    <a:latin typeface="Cambria Math" panose="02040503050406030204" pitchFamily="18" charset="0"/>
                                  </a:rPr>
                                  <m:t>7</m:t>
                                </m:r>
                              </m:e>
                            </m:mr>
                            <m:mr>
                              <m:e>
                                <m:r>
                                  <a:rPr lang="en-GB" b="0" i="1" smtClean="0">
                                    <a:latin typeface="Cambria Math" panose="02040503050406030204" pitchFamily="18" charset="0"/>
                                  </a:rPr>
                                  <m:t>2</m:t>
                                </m:r>
                              </m:e>
                            </m:mr>
                          </m:m>
                        </m:e>
                      </m:d>
                      <m:d>
                        <m:dPr>
                          <m:ctrlPr>
                            <a:rPr lang="en-GB" i="1">
                              <a:latin typeface="Cambria Math" panose="02040503050406030204" pitchFamily="18" charset="0"/>
                            </a:rPr>
                          </m:ctrlPr>
                        </m:dPr>
                        <m:e>
                          <m:sSup>
                            <m:sSupPr>
                              <m:ctrlPr>
                                <a:rPr lang="en-GB" i="1">
                                  <a:latin typeface="Cambria Math" panose="02040503050406030204" pitchFamily="18" charset="0"/>
                                </a:rPr>
                              </m:ctrlPr>
                            </m:sSupPr>
                            <m:e>
                              <m:r>
                                <a:rPr lang="en-GB" i="1">
                                  <a:latin typeface="Cambria Math" panose="02040503050406030204" pitchFamily="18" charset="0"/>
                                </a:rPr>
                                <m:t>2</m:t>
                              </m:r>
                            </m:e>
                            <m:sup>
                              <m:r>
                                <a:rPr lang="en-GB" b="0" i="1" smtClean="0">
                                  <a:latin typeface="Cambria Math" panose="02040503050406030204" pitchFamily="18" charset="0"/>
                                </a:rPr>
                                <m:t>5</m:t>
                              </m:r>
                            </m:sup>
                          </m:sSup>
                        </m:e>
                      </m:d>
                      <m:sSup>
                        <m:sSupPr>
                          <m:ctrlPr>
                            <a:rPr lang="en-GB" b="0" i="1" smtClean="0">
                              <a:latin typeface="Cambria Math" panose="02040503050406030204" pitchFamily="18" charset="0"/>
                            </a:rPr>
                          </m:ctrlPr>
                        </m:sSupPr>
                        <m:e>
                          <m:d>
                            <m:dPr>
                              <m:ctrlPr>
                                <a:rPr lang="en-GB" i="1">
                                  <a:latin typeface="Cambria Math" panose="02040503050406030204" pitchFamily="18" charset="0"/>
                                </a:rPr>
                              </m:ctrlPr>
                            </m:dPr>
                            <m:e>
                              <m:r>
                                <a:rPr lang="en-GB" i="1">
                                  <a:latin typeface="Cambria Math" panose="02040503050406030204" pitchFamily="18" charset="0"/>
                                </a:rPr>
                                <m:t>−</m:t>
                              </m:r>
                              <m:f>
                                <m:fPr>
                                  <m:ctrlPr>
                                    <a:rPr lang="en-GB" i="1">
                                      <a:latin typeface="Cambria Math" panose="02040503050406030204" pitchFamily="18" charset="0"/>
                                    </a:rPr>
                                  </m:ctrlPr>
                                </m:fPr>
                                <m:num>
                                  <m:r>
                                    <a:rPr lang="en-GB" i="1">
                                      <a:latin typeface="Cambria Math" panose="02040503050406030204" pitchFamily="18" charset="0"/>
                                    </a:rPr>
                                    <m:t>1</m:t>
                                  </m:r>
                                </m:num>
                                <m:den>
                                  <m:r>
                                    <a:rPr lang="en-GB" i="1">
                                      <a:latin typeface="Cambria Math" panose="02040503050406030204" pitchFamily="18" charset="0"/>
                                    </a:rPr>
                                    <m:t>3</m:t>
                                  </m:r>
                                </m:den>
                              </m:f>
                            </m:e>
                          </m:d>
                        </m:e>
                        <m:sup>
                          <m:r>
                            <a:rPr lang="en-GB" b="0" i="1" smtClean="0">
                              <a:latin typeface="Cambria Math" panose="02040503050406030204" pitchFamily="18" charset="0"/>
                            </a:rPr>
                            <m:t>2</m:t>
                          </m:r>
                        </m:sup>
                      </m:sSup>
                      <m:r>
                        <a:rPr lang="en-GB" b="0" i="1" smtClean="0">
                          <a:latin typeface="Cambria Math" panose="02040503050406030204" pitchFamily="18" charset="0"/>
                        </a:rPr>
                        <m:t>+…</m:t>
                      </m:r>
                    </m:oMath>
                    <m:oMath xmlns:m="http://schemas.openxmlformats.org/officeDocument/2006/math">
                      <m:r>
                        <a:rPr lang="en-GB" b="0" i="1" smtClean="0">
                          <a:latin typeface="Cambria Math" panose="02040503050406030204" pitchFamily="18" charset="0"/>
                        </a:rPr>
                        <m:t>=128−</m:t>
                      </m:r>
                      <m:f>
                        <m:fPr>
                          <m:ctrlPr>
                            <a:rPr lang="en-GB" b="0" i="1" smtClean="0">
                              <a:latin typeface="Cambria Math" panose="02040503050406030204" pitchFamily="18" charset="0"/>
                            </a:rPr>
                          </m:ctrlPr>
                        </m:fPr>
                        <m:num>
                          <m:r>
                            <a:rPr lang="en-GB" b="0" i="1" smtClean="0">
                              <a:latin typeface="Cambria Math" panose="02040503050406030204" pitchFamily="18" charset="0"/>
                            </a:rPr>
                            <m:t>448</m:t>
                          </m:r>
                        </m:num>
                        <m:den>
                          <m:r>
                            <a:rPr lang="en-GB" b="0" i="1" smtClean="0">
                              <a:latin typeface="Cambria Math" panose="02040503050406030204" pitchFamily="18" charset="0"/>
                            </a:rPr>
                            <m:t>3</m:t>
                          </m:r>
                        </m:den>
                      </m:f>
                      <m:r>
                        <a:rPr lang="en-GB" b="0" i="1" smtClean="0">
                          <a:latin typeface="Cambria Math" panose="02040503050406030204" pitchFamily="18" charset="0"/>
                        </a:rPr>
                        <m:t>𝑥</m:t>
                      </m:r>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224</m:t>
                          </m:r>
                        </m:num>
                        <m:den>
                          <m:r>
                            <a:rPr lang="en-GB" b="0" i="1" smtClean="0">
                              <a:latin typeface="Cambria Math" panose="02040503050406030204" pitchFamily="18" charset="0"/>
                            </a:rPr>
                            <m:t>3</m:t>
                          </m:r>
                        </m:den>
                      </m:f>
                      <m:sSup>
                        <m:sSupPr>
                          <m:ctrlPr>
                            <a:rPr lang="en-GB" b="0" i="1" smtClean="0">
                              <a:latin typeface="Cambria Math" panose="02040503050406030204" pitchFamily="18" charset="0"/>
                            </a:rPr>
                          </m:ctrlPr>
                        </m:sSupPr>
                        <m:e>
                          <m:r>
                            <a:rPr lang="en-GB" b="0" i="1" smtClean="0">
                              <a:latin typeface="Cambria Math" panose="02040503050406030204" pitchFamily="18" charset="0"/>
                            </a:rPr>
                            <m:t>𝑥</m:t>
                          </m:r>
                        </m:e>
                        <m:sup>
                          <m:r>
                            <a:rPr lang="en-GB" b="0" i="1" smtClean="0">
                              <a:latin typeface="Cambria Math" panose="02040503050406030204" pitchFamily="18" charset="0"/>
                            </a:rPr>
                            <m:t>2</m:t>
                          </m:r>
                        </m:sup>
                      </m:sSup>
                      <m:r>
                        <a:rPr lang="en-GB" b="0" i="1" smtClean="0">
                          <a:latin typeface="Cambria Math" panose="02040503050406030204" pitchFamily="18" charset="0"/>
                        </a:rPr>
                        <m:t>+…</m:t>
                      </m:r>
                    </m:oMath>
                  </m:oMathPara>
                </a14:m>
                <a:endParaRPr lang="en-GB" dirty="0"/>
              </a:p>
            </p:txBody>
          </p:sp>
        </mc:Choice>
        <mc:Fallback xmlns="">
          <p:sp>
            <p:nvSpPr>
              <p:cNvPr id="6" name="TextBox 5"/>
              <p:cNvSpPr txBox="1">
                <a:spLocks noRot="1" noChangeAspect="1" noMove="1" noResize="1" noEditPoints="1" noAdjustHandles="1" noChangeArrowheads="1" noChangeShapeType="1" noTextEdit="1"/>
              </p:cNvSpPr>
              <p:nvPr/>
            </p:nvSpPr>
            <p:spPr>
              <a:xfrm>
                <a:off x="755576" y="1772816"/>
                <a:ext cx="4392488" cy="2587568"/>
              </a:xfrm>
              <a:prstGeom prst="rect">
                <a:avLst/>
              </a:prstGeom>
              <a:blipFill>
                <a:blip r:embed="rId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5148064" y="2132856"/>
                <a:ext cx="3550168" cy="830997"/>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600" b="1" dirty="0" err="1"/>
                  <a:t>Fro</a:t>
                </a:r>
                <a:r>
                  <a:rPr lang="en-GB" sz="1600" b="1" dirty="0"/>
                  <a:t> Note</a:t>
                </a:r>
                <a:r>
                  <a:rPr lang="en-GB" sz="1600" dirty="0"/>
                  <a:t>: The “</a:t>
                </a:r>
                <a14:m>
                  <m:oMath xmlns:m="http://schemas.openxmlformats.org/officeDocument/2006/math">
                    <m:r>
                      <a:rPr lang="en-GB" sz="1600" b="0" i="1" smtClean="0">
                        <a:latin typeface="Cambria Math" panose="02040503050406030204" pitchFamily="18" charset="0"/>
                      </a:rPr>
                      <m:t>+…“</m:t>
                    </m:r>
                  </m:oMath>
                </a14:m>
                <a:r>
                  <a:rPr lang="en-GB" sz="1600" dirty="0"/>
                  <a:t> indicates that there would have been other terms in the expansion.</a:t>
                </a:r>
              </a:p>
            </p:txBody>
          </p:sp>
        </mc:Choice>
        <mc:Fallback xmlns="">
          <p:sp>
            <p:nvSpPr>
              <p:cNvPr id="7" name="TextBox 6"/>
              <p:cNvSpPr txBox="1">
                <a:spLocks noRot="1" noChangeAspect="1" noMove="1" noResize="1" noEditPoints="1" noAdjustHandles="1" noChangeArrowheads="1" noChangeShapeType="1" noTextEdit="1"/>
              </p:cNvSpPr>
              <p:nvPr/>
            </p:nvSpPr>
            <p:spPr>
              <a:xfrm>
                <a:off x="5148064" y="2132856"/>
                <a:ext cx="3550168" cy="830997"/>
              </a:xfrm>
              <a:prstGeom prst="rect">
                <a:avLst/>
              </a:prstGeom>
              <a:blipFill>
                <a:blip r:embed="rId4"/>
                <a:stretch>
                  <a:fillRect l="-511" t="-714" b="-7143"/>
                </a:stretch>
              </a:blipFill>
            </p:spPr>
            <p:txBody>
              <a:bodyPr/>
              <a:lstStyle/>
              <a:p>
                <a:r>
                  <a:rPr lang="en-GB">
                    <a:noFill/>
                  </a:rPr>
                  <a:t> </a:t>
                </a:r>
              </a:p>
            </p:txBody>
          </p:sp>
        </mc:Fallback>
      </mc:AlternateContent>
      <p:cxnSp>
        <p:nvCxnSpPr>
          <p:cNvPr id="9" name="Straight Arrow Connector 8"/>
          <p:cNvCxnSpPr>
            <a:stCxn id="7" idx="1"/>
          </p:cNvCxnSpPr>
          <p:nvPr/>
        </p:nvCxnSpPr>
        <p:spPr>
          <a:xfrm flipH="1">
            <a:off x="4716016" y="2548355"/>
            <a:ext cx="432048" cy="66462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0" name="Rectangle 9"/>
          <p:cNvSpPr/>
          <p:nvPr/>
        </p:nvSpPr>
        <p:spPr>
          <a:xfrm>
            <a:off x="292950" y="1408941"/>
            <a:ext cx="8621306" cy="340330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306759055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0"/>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childTnLst>
        </p:cTn>
      </p:par>
    </p:tnLst>
    <p:bldLst>
      <p:bldP spid="1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Exercise 8C</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TextBox 4"/>
          <p:cNvSpPr txBox="1"/>
          <p:nvPr/>
        </p:nvSpPr>
        <p:spPr>
          <a:xfrm>
            <a:off x="395536" y="725840"/>
            <a:ext cx="7920880" cy="830997"/>
          </a:xfrm>
          <a:prstGeom prst="rect">
            <a:avLst/>
          </a:prstGeom>
          <a:noFill/>
        </p:spPr>
        <p:txBody>
          <a:bodyPr wrap="square" rtlCol="0">
            <a:spAutoFit/>
          </a:bodyPr>
          <a:lstStyle/>
          <a:p>
            <a:r>
              <a:rPr lang="en-GB" sz="2400" dirty="0"/>
              <a:t>Pearson Pure Mathematics Year 1/AS</a:t>
            </a:r>
          </a:p>
          <a:p>
            <a:r>
              <a:rPr lang="en-GB" sz="2400" dirty="0"/>
              <a:t>Page 164</a:t>
            </a:r>
          </a:p>
        </p:txBody>
      </p:sp>
      <p:cxnSp>
        <p:nvCxnSpPr>
          <p:cNvPr id="6" name="Straight Connector 5"/>
          <p:cNvCxnSpPr/>
          <p:nvPr/>
        </p:nvCxnSpPr>
        <p:spPr>
          <a:xfrm>
            <a:off x="0" y="1739717"/>
            <a:ext cx="9144000" cy="0"/>
          </a:xfrm>
          <a:prstGeom prst="line">
            <a:avLst/>
          </a:prstGeom>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7" name="TextBox 6"/>
              <p:cNvSpPr txBox="1"/>
              <p:nvPr/>
            </p:nvSpPr>
            <p:spPr>
              <a:xfrm>
                <a:off x="442268" y="2348756"/>
                <a:ext cx="5760640" cy="1092992"/>
              </a:xfrm>
              <a:prstGeom prst="rect">
                <a:avLst/>
              </a:prstGeom>
              <a:noFill/>
            </p:spPr>
            <p:txBody>
              <a:bodyPr wrap="square" rtlCol="0">
                <a:spAutoFit/>
              </a:bodyPr>
              <a:lstStyle/>
              <a:p>
                <a:r>
                  <a:rPr lang="en-GB" dirty="0"/>
                  <a:t>[AEA 2013 Q1a] In the binomial expansion of </a:t>
                </a:r>
                <a14:m>
                  <m:oMath xmlns:m="http://schemas.openxmlformats.org/officeDocument/2006/math">
                    <m:sSup>
                      <m:sSupPr>
                        <m:ctrlPr>
                          <a:rPr lang="en-GB" b="0" i="1" smtClean="0">
                            <a:latin typeface="Cambria Math" panose="02040503050406030204" pitchFamily="18" charset="0"/>
                          </a:rPr>
                        </m:ctrlPr>
                      </m:sSupPr>
                      <m:e>
                        <m:d>
                          <m:dPr>
                            <m:ctrlPr>
                              <a:rPr lang="en-GB" b="0" i="1" smtClean="0">
                                <a:latin typeface="Cambria Math" panose="02040503050406030204" pitchFamily="18" charset="0"/>
                              </a:rPr>
                            </m:ctrlPr>
                          </m:dPr>
                          <m:e>
                            <m:r>
                              <a:rPr lang="en-GB" b="0" i="1" smtClean="0">
                                <a:latin typeface="Cambria Math" panose="02040503050406030204" pitchFamily="18" charset="0"/>
                              </a:rPr>
                              <m:t>1+</m:t>
                            </m:r>
                            <m:f>
                              <m:fPr>
                                <m:ctrlPr>
                                  <a:rPr lang="en-GB" b="0" i="1" smtClean="0">
                                    <a:latin typeface="Cambria Math" panose="02040503050406030204" pitchFamily="18" charset="0"/>
                                  </a:rPr>
                                </m:ctrlPr>
                              </m:fPr>
                              <m:num>
                                <m:r>
                                  <a:rPr lang="en-GB" b="0" i="1" smtClean="0">
                                    <a:latin typeface="Cambria Math" panose="02040503050406030204" pitchFamily="18" charset="0"/>
                                  </a:rPr>
                                  <m:t>12</m:t>
                                </m:r>
                                <m:r>
                                  <a:rPr lang="en-GB" b="0" i="1" smtClean="0">
                                    <a:latin typeface="Cambria Math" panose="02040503050406030204" pitchFamily="18" charset="0"/>
                                  </a:rPr>
                                  <m:t>𝑛</m:t>
                                </m:r>
                              </m:num>
                              <m:den>
                                <m:r>
                                  <a:rPr lang="en-GB" b="0" i="1" smtClean="0">
                                    <a:latin typeface="Cambria Math" panose="02040503050406030204" pitchFamily="18" charset="0"/>
                                  </a:rPr>
                                  <m:t>5</m:t>
                                </m:r>
                              </m:den>
                            </m:f>
                            <m:r>
                              <a:rPr lang="en-GB" b="0" i="1" smtClean="0">
                                <a:latin typeface="Cambria Math" panose="02040503050406030204" pitchFamily="18" charset="0"/>
                              </a:rPr>
                              <m:t>𝑥</m:t>
                            </m:r>
                          </m:e>
                        </m:d>
                      </m:e>
                      <m:sup>
                        <m:r>
                          <a:rPr lang="en-GB" b="0" i="1" smtClean="0">
                            <a:latin typeface="Cambria Math" panose="02040503050406030204" pitchFamily="18" charset="0"/>
                          </a:rPr>
                          <m:t>𝑛</m:t>
                        </m:r>
                      </m:sup>
                    </m:sSup>
                  </m:oMath>
                </a14:m>
                <a:r>
                  <a:rPr lang="en-GB" dirty="0"/>
                  <a:t> the coefficients of </a:t>
                </a:r>
                <a14:m>
                  <m:oMath xmlns:m="http://schemas.openxmlformats.org/officeDocument/2006/math">
                    <m:sSup>
                      <m:sSupPr>
                        <m:ctrlPr>
                          <a:rPr lang="en-GB" b="0" i="1" smtClean="0">
                            <a:latin typeface="Cambria Math" panose="02040503050406030204" pitchFamily="18" charset="0"/>
                          </a:rPr>
                        </m:ctrlPr>
                      </m:sSupPr>
                      <m:e>
                        <m:r>
                          <a:rPr lang="en-GB" b="0" i="1" smtClean="0">
                            <a:latin typeface="Cambria Math" panose="02040503050406030204" pitchFamily="18" charset="0"/>
                          </a:rPr>
                          <m:t>𝑥</m:t>
                        </m:r>
                      </m:e>
                      <m:sup>
                        <m:r>
                          <a:rPr lang="en-GB" b="0" i="1" smtClean="0">
                            <a:latin typeface="Cambria Math" panose="02040503050406030204" pitchFamily="18" charset="0"/>
                          </a:rPr>
                          <m:t>2</m:t>
                        </m:r>
                      </m:sup>
                    </m:sSup>
                  </m:oMath>
                </a14:m>
                <a:r>
                  <a:rPr lang="en-GB" dirty="0"/>
                  <a:t> and </a:t>
                </a:r>
                <a14:m>
                  <m:oMath xmlns:m="http://schemas.openxmlformats.org/officeDocument/2006/math">
                    <m:sSup>
                      <m:sSupPr>
                        <m:ctrlPr>
                          <a:rPr lang="en-GB" b="0" i="1" smtClean="0">
                            <a:latin typeface="Cambria Math" panose="02040503050406030204" pitchFamily="18" charset="0"/>
                          </a:rPr>
                        </m:ctrlPr>
                      </m:sSupPr>
                      <m:e>
                        <m:r>
                          <a:rPr lang="en-GB" b="0" i="1" smtClean="0">
                            <a:latin typeface="Cambria Math" panose="02040503050406030204" pitchFamily="18" charset="0"/>
                          </a:rPr>
                          <m:t>𝑥</m:t>
                        </m:r>
                      </m:e>
                      <m:sup>
                        <m:r>
                          <a:rPr lang="en-GB" b="0" i="1" smtClean="0">
                            <a:latin typeface="Cambria Math" panose="02040503050406030204" pitchFamily="18" charset="0"/>
                          </a:rPr>
                          <m:t>3</m:t>
                        </m:r>
                      </m:sup>
                    </m:sSup>
                  </m:oMath>
                </a14:m>
                <a:r>
                  <a:rPr lang="en-GB" dirty="0"/>
                  <a:t> are equal and non-zero.</a:t>
                </a:r>
              </a:p>
              <a:p>
                <a:r>
                  <a:rPr lang="en-GB" dirty="0"/>
                  <a:t>Find the possible values of </a:t>
                </a:r>
                <a14:m>
                  <m:oMath xmlns:m="http://schemas.openxmlformats.org/officeDocument/2006/math">
                    <m:r>
                      <a:rPr lang="en-GB" b="0" i="1" smtClean="0">
                        <a:latin typeface="Cambria Math" panose="02040503050406030204" pitchFamily="18" charset="0"/>
                      </a:rPr>
                      <m:t>𝑛</m:t>
                    </m:r>
                  </m:oMath>
                </a14:m>
                <a:r>
                  <a:rPr lang="en-GB" dirty="0"/>
                  <a:t>.</a:t>
                </a:r>
              </a:p>
            </p:txBody>
          </p:sp>
        </mc:Choice>
        <mc:Fallback xmlns="">
          <p:sp>
            <p:nvSpPr>
              <p:cNvPr id="7" name="TextBox 6"/>
              <p:cNvSpPr txBox="1">
                <a:spLocks noRot="1" noChangeAspect="1" noMove="1" noResize="1" noEditPoints="1" noAdjustHandles="1" noChangeArrowheads="1" noChangeShapeType="1" noTextEdit="1"/>
              </p:cNvSpPr>
              <p:nvPr/>
            </p:nvSpPr>
            <p:spPr>
              <a:xfrm>
                <a:off x="442268" y="2348756"/>
                <a:ext cx="5760640" cy="1092992"/>
              </a:xfrm>
              <a:prstGeom prst="rect">
                <a:avLst/>
              </a:prstGeom>
              <a:blipFill>
                <a:blip r:embed="rId2"/>
                <a:stretch>
                  <a:fillRect l="-952" b="-7778"/>
                </a:stretch>
              </a:blipFill>
            </p:spPr>
            <p:txBody>
              <a:bodyPr/>
              <a:lstStyle/>
              <a:p>
                <a:r>
                  <a:rPr lang="en-GB">
                    <a:noFill/>
                  </a:rPr>
                  <a:t> </a:t>
                </a:r>
              </a:p>
            </p:txBody>
          </p:sp>
        </mc:Fallback>
      </mc:AlternateContent>
      <p:sp>
        <p:nvSpPr>
          <p:cNvPr id="8" name="TextBox 7"/>
          <p:cNvSpPr txBox="1"/>
          <p:nvPr/>
        </p:nvSpPr>
        <p:spPr>
          <a:xfrm>
            <a:off x="433760" y="1963440"/>
            <a:ext cx="1800200" cy="369332"/>
          </a:xfrm>
          <a:prstGeom prst="rect">
            <a:avLst/>
          </a:prstGeom>
          <a:noFill/>
        </p:spPr>
        <p:txBody>
          <a:bodyPr wrap="square" rtlCol="0">
            <a:spAutoFit/>
          </a:bodyPr>
          <a:lstStyle/>
          <a:p>
            <a:r>
              <a:rPr lang="en-GB" b="1" dirty="0"/>
              <a:t>Extension</a:t>
            </a:r>
          </a:p>
        </p:txBody>
      </p:sp>
      <mc:AlternateContent xmlns:mc="http://schemas.openxmlformats.org/markup-compatibility/2006" xmlns:a14="http://schemas.microsoft.com/office/drawing/2010/main">
        <mc:Choice Requires="a14">
          <p:sp>
            <p:nvSpPr>
              <p:cNvPr id="9" name="TextBox 8"/>
              <p:cNvSpPr txBox="1"/>
              <p:nvPr/>
            </p:nvSpPr>
            <p:spPr>
              <a:xfrm>
                <a:off x="6279108" y="2361456"/>
                <a:ext cx="2737892" cy="1572866"/>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r>
                  <a:rPr lang="en-GB" sz="1600" b="1" dirty="0"/>
                  <a:t>Hint</a:t>
                </a:r>
                <a:r>
                  <a:rPr lang="en-GB" sz="1600" dirty="0"/>
                  <a:t>: Remember that </a:t>
                </a:r>
                <a:br>
                  <a:rPr lang="en-GB" sz="1600" dirty="0"/>
                </a:br>
                <a14:m>
                  <m:oMathPara xmlns:m="http://schemas.openxmlformats.org/officeDocument/2006/math">
                    <m:oMathParaPr>
                      <m:jc m:val="centerGroup"/>
                    </m:oMathParaPr>
                    <m:oMath xmlns:m="http://schemas.openxmlformats.org/officeDocument/2006/math">
                      <m:d>
                        <m:dPr>
                          <m:ctrlPr>
                            <a:rPr lang="en-GB" sz="1600" b="0" i="1" smtClean="0">
                              <a:latin typeface="Cambria Math" panose="02040503050406030204" pitchFamily="18" charset="0"/>
                            </a:rPr>
                          </m:ctrlPr>
                        </m:dPr>
                        <m:e>
                          <m:m>
                            <m:mPr>
                              <m:plcHide m:val="on"/>
                              <m:mcs>
                                <m:mc>
                                  <m:mcPr>
                                    <m:count m:val="1"/>
                                    <m:mcJc m:val="center"/>
                                  </m:mcPr>
                                </m:mc>
                              </m:mcs>
                              <m:ctrlPr>
                                <a:rPr lang="en-GB" sz="1600" b="0" i="1" smtClean="0">
                                  <a:latin typeface="Cambria Math" panose="02040503050406030204" pitchFamily="18" charset="0"/>
                                </a:rPr>
                              </m:ctrlPr>
                            </m:mPr>
                            <m:mr>
                              <m:e>
                                <m:r>
                                  <a:rPr lang="en-GB" sz="1600" b="0" i="1" smtClean="0">
                                    <a:latin typeface="Cambria Math" panose="02040503050406030204" pitchFamily="18" charset="0"/>
                                  </a:rPr>
                                  <m:t>𝑛</m:t>
                                </m:r>
                              </m:e>
                            </m:mr>
                            <m:mr>
                              <m:e>
                                <m:r>
                                  <a:rPr lang="en-GB" sz="1600" b="0" i="1" smtClean="0">
                                    <a:latin typeface="Cambria Math" panose="02040503050406030204" pitchFamily="18" charset="0"/>
                                  </a:rPr>
                                  <m:t>2</m:t>
                                </m:r>
                              </m:e>
                            </m:mr>
                          </m:m>
                        </m:e>
                      </m:d>
                      <m:r>
                        <a:rPr lang="en-GB" sz="1600" b="0" i="1" smtClean="0">
                          <a:latin typeface="Cambria Math" panose="02040503050406030204" pitchFamily="18" charset="0"/>
                        </a:rPr>
                        <m:t>=</m:t>
                      </m:r>
                      <m:f>
                        <m:fPr>
                          <m:ctrlPr>
                            <a:rPr lang="en-GB" sz="1600" b="0" i="1" smtClean="0">
                              <a:latin typeface="Cambria Math" panose="02040503050406030204" pitchFamily="18" charset="0"/>
                            </a:rPr>
                          </m:ctrlPr>
                        </m:fPr>
                        <m:num>
                          <m:r>
                            <a:rPr lang="en-GB" sz="1600" b="0" i="1" smtClean="0">
                              <a:latin typeface="Cambria Math" panose="02040503050406030204" pitchFamily="18" charset="0"/>
                            </a:rPr>
                            <m:t>𝑛</m:t>
                          </m:r>
                          <m:d>
                            <m:dPr>
                              <m:ctrlPr>
                                <a:rPr lang="en-GB" sz="1600" b="0" i="1" smtClean="0">
                                  <a:latin typeface="Cambria Math" panose="02040503050406030204" pitchFamily="18" charset="0"/>
                                </a:rPr>
                              </m:ctrlPr>
                            </m:dPr>
                            <m:e>
                              <m:r>
                                <a:rPr lang="en-GB" sz="1600" b="0" i="1" smtClean="0">
                                  <a:latin typeface="Cambria Math" panose="02040503050406030204" pitchFamily="18" charset="0"/>
                                </a:rPr>
                                <m:t>𝑛</m:t>
                              </m:r>
                              <m:r>
                                <a:rPr lang="en-GB" sz="1600" b="0" i="1" smtClean="0">
                                  <a:latin typeface="Cambria Math" panose="02040503050406030204" pitchFamily="18" charset="0"/>
                                </a:rPr>
                                <m:t>−1</m:t>
                              </m:r>
                            </m:e>
                          </m:d>
                        </m:num>
                        <m:den>
                          <m:r>
                            <a:rPr lang="en-GB" sz="1600" b="0" i="1" smtClean="0">
                              <a:latin typeface="Cambria Math" panose="02040503050406030204" pitchFamily="18" charset="0"/>
                            </a:rPr>
                            <m:t>2!</m:t>
                          </m:r>
                        </m:den>
                      </m:f>
                    </m:oMath>
                  </m:oMathPara>
                </a14:m>
                <a:endParaRPr lang="en-GB" sz="1600" dirty="0"/>
              </a:p>
              <a:p>
                <a:r>
                  <a:rPr lang="en-GB" sz="1600" dirty="0"/>
                  <a:t>Can you similarly simplify </a:t>
                </a:r>
                <a14:m>
                  <m:oMath xmlns:m="http://schemas.openxmlformats.org/officeDocument/2006/math">
                    <m:d>
                      <m:dPr>
                        <m:ctrlPr>
                          <a:rPr lang="en-GB" sz="1600" i="1">
                            <a:latin typeface="Cambria Math" panose="02040503050406030204" pitchFamily="18" charset="0"/>
                          </a:rPr>
                        </m:ctrlPr>
                      </m:dPr>
                      <m:e>
                        <m:m>
                          <m:mPr>
                            <m:plcHide m:val="on"/>
                            <m:mcs>
                              <m:mc>
                                <m:mcPr>
                                  <m:count m:val="1"/>
                                  <m:mcJc m:val="center"/>
                                </m:mcPr>
                              </m:mc>
                            </m:mcs>
                            <m:ctrlPr>
                              <a:rPr lang="en-GB" sz="1600" i="1">
                                <a:latin typeface="Cambria Math" panose="02040503050406030204" pitchFamily="18" charset="0"/>
                              </a:rPr>
                            </m:ctrlPr>
                          </m:mPr>
                          <m:mr>
                            <m:e>
                              <m:r>
                                <a:rPr lang="en-GB" sz="1600" i="1">
                                  <a:latin typeface="Cambria Math" panose="02040503050406030204" pitchFamily="18" charset="0"/>
                                </a:rPr>
                                <m:t>𝑛</m:t>
                              </m:r>
                            </m:e>
                          </m:mr>
                          <m:mr>
                            <m:e>
                              <m:r>
                                <a:rPr lang="en-GB" sz="1600" b="0" i="1" smtClean="0">
                                  <a:latin typeface="Cambria Math" panose="02040503050406030204" pitchFamily="18" charset="0"/>
                                </a:rPr>
                                <m:t>3</m:t>
                              </m:r>
                            </m:e>
                          </m:mr>
                        </m:m>
                      </m:e>
                    </m:d>
                  </m:oMath>
                </a14:m>
                <a:r>
                  <a:rPr lang="en-GB" sz="1600" dirty="0"/>
                  <a:t> using </a:t>
                </a:r>
                <a14:m>
                  <m:oMath xmlns:m="http://schemas.openxmlformats.org/officeDocument/2006/math">
                    <m:d>
                      <m:dPr>
                        <m:ctrlPr>
                          <a:rPr lang="en-GB" sz="1600" i="1">
                            <a:latin typeface="Cambria Math" panose="02040503050406030204" pitchFamily="18" charset="0"/>
                          </a:rPr>
                        </m:ctrlPr>
                      </m:dPr>
                      <m:e>
                        <m:m>
                          <m:mPr>
                            <m:plcHide m:val="on"/>
                            <m:mcs>
                              <m:mc>
                                <m:mcPr>
                                  <m:count m:val="1"/>
                                  <m:mcJc m:val="center"/>
                                </m:mcPr>
                              </m:mc>
                            </m:mcs>
                            <m:ctrlPr>
                              <a:rPr lang="en-GB" sz="1600" i="1">
                                <a:latin typeface="Cambria Math" panose="02040503050406030204" pitchFamily="18" charset="0"/>
                              </a:rPr>
                            </m:ctrlPr>
                          </m:mPr>
                          <m:mr>
                            <m:e>
                              <m:r>
                                <a:rPr lang="en-GB" sz="1600" i="1">
                                  <a:latin typeface="Cambria Math" panose="02040503050406030204" pitchFamily="18" charset="0"/>
                                </a:rPr>
                                <m:t>𝑛</m:t>
                              </m:r>
                            </m:e>
                          </m:mr>
                          <m:mr>
                            <m:e>
                              <m:r>
                                <a:rPr lang="en-GB" sz="1600" b="0" i="1" smtClean="0">
                                  <a:latin typeface="Cambria Math" panose="02040503050406030204" pitchFamily="18" charset="0"/>
                                </a:rPr>
                                <m:t>𝑟</m:t>
                              </m:r>
                            </m:e>
                          </m:mr>
                        </m:m>
                      </m:e>
                    </m:d>
                    <m:r>
                      <a:rPr lang="en-GB" sz="1600" b="0" i="1" smtClean="0">
                        <a:latin typeface="Cambria Math" panose="02040503050406030204" pitchFamily="18" charset="0"/>
                      </a:rPr>
                      <m:t>=</m:t>
                    </m:r>
                    <m:f>
                      <m:fPr>
                        <m:ctrlPr>
                          <a:rPr lang="en-GB" sz="1600" b="0" i="1" smtClean="0">
                            <a:latin typeface="Cambria Math" panose="02040503050406030204" pitchFamily="18" charset="0"/>
                          </a:rPr>
                        </m:ctrlPr>
                      </m:fPr>
                      <m:num>
                        <m:r>
                          <a:rPr lang="en-GB" sz="1600" b="0" i="1" smtClean="0">
                            <a:latin typeface="Cambria Math" panose="02040503050406030204" pitchFamily="18" charset="0"/>
                          </a:rPr>
                          <m:t>𝑛</m:t>
                        </m:r>
                        <m:r>
                          <a:rPr lang="en-GB" sz="1600" b="0" i="1" smtClean="0">
                            <a:latin typeface="Cambria Math" panose="02040503050406030204" pitchFamily="18" charset="0"/>
                          </a:rPr>
                          <m:t>!</m:t>
                        </m:r>
                      </m:num>
                      <m:den>
                        <m:r>
                          <a:rPr lang="en-GB" sz="1600" b="0" i="1" smtClean="0">
                            <a:latin typeface="Cambria Math" panose="02040503050406030204" pitchFamily="18" charset="0"/>
                          </a:rPr>
                          <m:t>𝑟</m:t>
                        </m:r>
                        <m:r>
                          <a:rPr lang="en-GB" sz="1600" b="0" i="1" smtClean="0">
                            <a:latin typeface="Cambria Math" panose="02040503050406030204" pitchFamily="18" charset="0"/>
                          </a:rPr>
                          <m:t>!</m:t>
                        </m:r>
                        <m:d>
                          <m:dPr>
                            <m:ctrlPr>
                              <a:rPr lang="en-GB" sz="1600" b="0" i="1" smtClean="0">
                                <a:latin typeface="Cambria Math" panose="02040503050406030204" pitchFamily="18" charset="0"/>
                              </a:rPr>
                            </m:ctrlPr>
                          </m:dPr>
                          <m:e>
                            <m:r>
                              <a:rPr lang="en-GB" sz="1600" b="0" i="1" smtClean="0">
                                <a:latin typeface="Cambria Math" panose="02040503050406030204" pitchFamily="18" charset="0"/>
                              </a:rPr>
                              <m:t>𝑛</m:t>
                            </m:r>
                            <m:r>
                              <a:rPr lang="en-GB" sz="1600" b="0" i="1" smtClean="0">
                                <a:latin typeface="Cambria Math" panose="02040503050406030204" pitchFamily="18" charset="0"/>
                              </a:rPr>
                              <m:t>−</m:t>
                            </m:r>
                            <m:r>
                              <a:rPr lang="en-GB" sz="1600" b="0" i="1" smtClean="0">
                                <a:latin typeface="Cambria Math" panose="02040503050406030204" pitchFamily="18" charset="0"/>
                              </a:rPr>
                              <m:t>𝑟</m:t>
                            </m:r>
                          </m:e>
                        </m:d>
                        <m:r>
                          <a:rPr lang="en-GB" sz="1600" b="0" i="1" smtClean="0">
                            <a:latin typeface="Cambria Math" panose="02040503050406030204" pitchFamily="18" charset="0"/>
                          </a:rPr>
                          <m:t>!</m:t>
                        </m:r>
                      </m:den>
                    </m:f>
                  </m:oMath>
                </a14:m>
                <a:r>
                  <a:rPr lang="en-GB" sz="1600" dirty="0"/>
                  <a:t>?</a:t>
                </a:r>
              </a:p>
            </p:txBody>
          </p:sp>
        </mc:Choice>
        <mc:Fallback xmlns="">
          <p:sp>
            <p:nvSpPr>
              <p:cNvPr id="9" name="TextBox 8"/>
              <p:cNvSpPr txBox="1">
                <a:spLocks noRot="1" noChangeAspect="1" noMove="1" noResize="1" noEditPoints="1" noAdjustHandles="1" noChangeArrowheads="1" noChangeShapeType="1" noTextEdit="1"/>
              </p:cNvSpPr>
              <p:nvPr/>
            </p:nvSpPr>
            <p:spPr>
              <a:xfrm>
                <a:off x="6279108" y="2361456"/>
                <a:ext cx="2737892" cy="1572866"/>
              </a:xfrm>
              <a:prstGeom prst="rect">
                <a:avLst/>
              </a:prstGeom>
              <a:blipFill>
                <a:blip r:embed="rId3"/>
                <a:stretch>
                  <a:fillRect l="-662" t="-382"/>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420936" y="4727558"/>
                <a:ext cx="5760640" cy="2216761"/>
              </a:xfrm>
              <a:prstGeom prst="rect">
                <a:avLst/>
              </a:prstGeom>
              <a:noFill/>
            </p:spPr>
            <p:txBody>
              <a:bodyPr wrap="square" rtlCol="0">
                <a:spAutoFit/>
              </a:bodyPr>
              <a:lstStyle/>
              <a:p>
                <a:r>
                  <a:rPr lang="en-GB" dirty="0"/>
                  <a:t>[STEP I 2010 Q5a] By considering the expansion of </a:t>
                </a:r>
                <a14:m>
                  <m:oMath xmlns:m="http://schemas.openxmlformats.org/officeDocument/2006/math">
                    <m:sSup>
                      <m:sSupPr>
                        <m:ctrlPr>
                          <a:rPr lang="en-GB" b="0" i="1" smtClean="0">
                            <a:latin typeface="Cambria Math" panose="02040503050406030204" pitchFamily="18" charset="0"/>
                          </a:rPr>
                        </m:ctrlPr>
                      </m:sSupPr>
                      <m:e>
                        <m:d>
                          <m:dPr>
                            <m:ctrlPr>
                              <a:rPr lang="en-GB" b="0" i="1" smtClean="0">
                                <a:latin typeface="Cambria Math" panose="02040503050406030204" pitchFamily="18" charset="0"/>
                              </a:rPr>
                            </m:ctrlPr>
                          </m:dPr>
                          <m:e>
                            <m:r>
                              <a:rPr lang="en-GB" b="0" i="1" smtClean="0">
                                <a:latin typeface="Cambria Math" panose="02040503050406030204" pitchFamily="18" charset="0"/>
                              </a:rPr>
                              <m:t>1+</m:t>
                            </m:r>
                            <m:r>
                              <a:rPr lang="en-GB" b="0" i="1" smtClean="0">
                                <a:latin typeface="Cambria Math" panose="02040503050406030204" pitchFamily="18" charset="0"/>
                              </a:rPr>
                              <m:t>𝑥</m:t>
                            </m:r>
                          </m:e>
                        </m:d>
                      </m:e>
                      <m:sup>
                        <m:r>
                          <a:rPr lang="en-GB" b="0" i="1" smtClean="0">
                            <a:latin typeface="Cambria Math" panose="02040503050406030204" pitchFamily="18" charset="0"/>
                          </a:rPr>
                          <m:t>𝑛</m:t>
                        </m:r>
                      </m:sup>
                    </m:sSup>
                  </m:oMath>
                </a14:m>
                <a:r>
                  <a:rPr lang="en-GB" dirty="0"/>
                  <a:t>, where </a:t>
                </a:r>
                <a14:m>
                  <m:oMath xmlns:m="http://schemas.openxmlformats.org/officeDocument/2006/math">
                    <m:r>
                      <a:rPr lang="en-GB" b="0" i="1" smtClean="0">
                        <a:latin typeface="Cambria Math" panose="02040503050406030204" pitchFamily="18" charset="0"/>
                      </a:rPr>
                      <m:t>𝑛</m:t>
                    </m:r>
                  </m:oMath>
                </a14:m>
                <a:r>
                  <a:rPr lang="en-GB" dirty="0"/>
                  <a:t> is a positive integer, or otherwise, show that:</a:t>
                </a:r>
              </a:p>
              <a:p>
                <a:pPr/>
                <a14:m>
                  <m:oMathPara xmlns:m="http://schemas.openxmlformats.org/officeDocument/2006/math">
                    <m:oMathParaPr>
                      <m:jc m:val="centerGroup"/>
                    </m:oMathParaPr>
                    <m:oMath xmlns:m="http://schemas.openxmlformats.org/officeDocument/2006/math">
                      <m:d>
                        <m:dPr>
                          <m:ctrlPr>
                            <a:rPr lang="en-GB" b="0" i="1" smtClean="0">
                              <a:latin typeface="Cambria Math" panose="02040503050406030204" pitchFamily="18" charset="0"/>
                            </a:rPr>
                          </m:ctrlPr>
                        </m:dPr>
                        <m:e>
                          <m:m>
                            <m:mPr>
                              <m:plcHide m:val="on"/>
                              <m:mcs>
                                <m:mc>
                                  <m:mcPr>
                                    <m:count m:val="1"/>
                                    <m:mcJc m:val="center"/>
                                  </m:mcPr>
                                </m:mc>
                              </m:mcs>
                              <m:ctrlPr>
                                <a:rPr lang="en-GB" b="0" i="1" smtClean="0">
                                  <a:latin typeface="Cambria Math" panose="02040503050406030204" pitchFamily="18" charset="0"/>
                                </a:rPr>
                              </m:ctrlPr>
                            </m:mPr>
                            <m:mr>
                              <m:e>
                                <m:r>
                                  <a:rPr lang="en-GB" b="0" i="1" smtClean="0">
                                    <a:latin typeface="Cambria Math" panose="02040503050406030204" pitchFamily="18" charset="0"/>
                                  </a:rPr>
                                  <m:t>𝑛</m:t>
                                </m:r>
                              </m:e>
                            </m:mr>
                            <m:mr>
                              <m:e>
                                <m:r>
                                  <a:rPr lang="en-GB" b="0" i="1" smtClean="0">
                                    <a:latin typeface="Cambria Math" panose="02040503050406030204" pitchFamily="18" charset="0"/>
                                  </a:rPr>
                                  <m:t>0</m:t>
                                </m:r>
                              </m:e>
                            </m:mr>
                          </m:m>
                        </m:e>
                      </m:d>
                      <m:r>
                        <a:rPr lang="en-GB" b="0" i="1" smtClean="0">
                          <a:latin typeface="Cambria Math" panose="02040503050406030204" pitchFamily="18" charset="0"/>
                        </a:rPr>
                        <m:t>+</m:t>
                      </m:r>
                      <m:d>
                        <m:dPr>
                          <m:ctrlPr>
                            <a:rPr lang="en-GB" i="1">
                              <a:latin typeface="Cambria Math" panose="02040503050406030204" pitchFamily="18" charset="0"/>
                            </a:rPr>
                          </m:ctrlPr>
                        </m:dPr>
                        <m:e>
                          <m:m>
                            <m:mPr>
                              <m:plcHide m:val="on"/>
                              <m:mcs>
                                <m:mc>
                                  <m:mcPr>
                                    <m:count m:val="1"/>
                                    <m:mcJc m:val="center"/>
                                  </m:mcPr>
                                </m:mc>
                              </m:mcs>
                              <m:ctrlPr>
                                <a:rPr lang="en-GB" i="1">
                                  <a:latin typeface="Cambria Math" panose="02040503050406030204" pitchFamily="18" charset="0"/>
                                </a:rPr>
                              </m:ctrlPr>
                            </m:mPr>
                            <m:mr>
                              <m:e>
                                <m:r>
                                  <a:rPr lang="en-GB" i="1">
                                    <a:latin typeface="Cambria Math" panose="02040503050406030204" pitchFamily="18" charset="0"/>
                                  </a:rPr>
                                  <m:t>𝑛</m:t>
                                </m:r>
                              </m:e>
                            </m:mr>
                            <m:mr>
                              <m:e>
                                <m:r>
                                  <a:rPr lang="en-GB" b="0" i="1" smtClean="0">
                                    <a:latin typeface="Cambria Math" panose="02040503050406030204" pitchFamily="18" charset="0"/>
                                  </a:rPr>
                                  <m:t>1</m:t>
                                </m:r>
                              </m:e>
                            </m:mr>
                          </m:m>
                        </m:e>
                      </m:d>
                      <m:r>
                        <a:rPr lang="en-GB" b="0" i="1" smtClean="0">
                          <a:latin typeface="Cambria Math" panose="02040503050406030204" pitchFamily="18" charset="0"/>
                        </a:rPr>
                        <m:t>+</m:t>
                      </m:r>
                      <m:d>
                        <m:dPr>
                          <m:ctrlPr>
                            <a:rPr lang="en-GB" i="1">
                              <a:latin typeface="Cambria Math" panose="02040503050406030204" pitchFamily="18" charset="0"/>
                            </a:rPr>
                          </m:ctrlPr>
                        </m:dPr>
                        <m:e>
                          <m:m>
                            <m:mPr>
                              <m:plcHide m:val="on"/>
                              <m:mcs>
                                <m:mc>
                                  <m:mcPr>
                                    <m:count m:val="1"/>
                                    <m:mcJc m:val="center"/>
                                  </m:mcPr>
                                </m:mc>
                              </m:mcs>
                              <m:ctrlPr>
                                <a:rPr lang="en-GB" i="1">
                                  <a:latin typeface="Cambria Math" panose="02040503050406030204" pitchFamily="18" charset="0"/>
                                </a:rPr>
                              </m:ctrlPr>
                            </m:mPr>
                            <m:mr>
                              <m:e>
                                <m:r>
                                  <a:rPr lang="en-GB" i="1">
                                    <a:latin typeface="Cambria Math" panose="02040503050406030204" pitchFamily="18" charset="0"/>
                                  </a:rPr>
                                  <m:t>𝑛</m:t>
                                </m:r>
                              </m:e>
                            </m:mr>
                            <m:mr>
                              <m:e>
                                <m:r>
                                  <a:rPr lang="en-GB" b="0" i="1" smtClean="0">
                                    <a:latin typeface="Cambria Math" panose="02040503050406030204" pitchFamily="18" charset="0"/>
                                  </a:rPr>
                                  <m:t>2</m:t>
                                </m:r>
                              </m:e>
                            </m:mr>
                          </m:m>
                        </m:e>
                      </m:d>
                      <m:r>
                        <a:rPr lang="en-GB" b="0" i="1" smtClean="0">
                          <a:latin typeface="Cambria Math" panose="02040503050406030204" pitchFamily="18" charset="0"/>
                        </a:rPr>
                        <m:t>+…+</m:t>
                      </m:r>
                      <m:d>
                        <m:dPr>
                          <m:ctrlPr>
                            <a:rPr lang="en-GB" i="1">
                              <a:latin typeface="Cambria Math" panose="02040503050406030204" pitchFamily="18" charset="0"/>
                            </a:rPr>
                          </m:ctrlPr>
                        </m:dPr>
                        <m:e>
                          <m:m>
                            <m:mPr>
                              <m:plcHide m:val="on"/>
                              <m:mcs>
                                <m:mc>
                                  <m:mcPr>
                                    <m:count m:val="1"/>
                                    <m:mcJc m:val="center"/>
                                  </m:mcPr>
                                </m:mc>
                              </m:mcs>
                              <m:ctrlPr>
                                <a:rPr lang="en-GB" i="1">
                                  <a:latin typeface="Cambria Math" panose="02040503050406030204" pitchFamily="18" charset="0"/>
                                </a:rPr>
                              </m:ctrlPr>
                            </m:mPr>
                            <m:mr>
                              <m:e>
                                <m:r>
                                  <a:rPr lang="en-GB" i="1">
                                    <a:latin typeface="Cambria Math" panose="02040503050406030204" pitchFamily="18" charset="0"/>
                                  </a:rPr>
                                  <m:t>𝑛</m:t>
                                </m:r>
                              </m:e>
                            </m:mr>
                            <m:mr>
                              <m:e>
                                <m:r>
                                  <a:rPr lang="en-GB" b="0" i="1" smtClean="0">
                                    <a:latin typeface="Cambria Math" panose="02040503050406030204" pitchFamily="18" charset="0"/>
                                  </a:rPr>
                                  <m:t>𝑛</m:t>
                                </m:r>
                              </m:e>
                            </m:mr>
                          </m:m>
                        </m:e>
                      </m:d>
                      <m:r>
                        <a:rPr lang="en-GB" b="0" i="1" smtClean="0">
                          <a:latin typeface="Cambria Math" panose="02040503050406030204" pitchFamily="18" charset="0"/>
                        </a:rPr>
                        <m:t>=</m:t>
                      </m:r>
                      <m:sSup>
                        <m:sSupPr>
                          <m:ctrlPr>
                            <a:rPr lang="en-GB" b="0" i="1" smtClean="0">
                              <a:latin typeface="Cambria Math" panose="02040503050406030204" pitchFamily="18" charset="0"/>
                            </a:rPr>
                          </m:ctrlPr>
                        </m:sSupPr>
                        <m:e>
                          <m:r>
                            <a:rPr lang="en-GB" b="0" i="1" smtClean="0">
                              <a:latin typeface="Cambria Math" panose="02040503050406030204" pitchFamily="18" charset="0"/>
                            </a:rPr>
                            <m:t>2</m:t>
                          </m:r>
                        </m:e>
                        <m:sup>
                          <m:r>
                            <a:rPr lang="en-GB" b="0" i="1" smtClean="0">
                              <a:latin typeface="Cambria Math" panose="02040503050406030204" pitchFamily="18" charset="0"/>
                            </a:rPr>
                            <m:t>𝑛</m:t>
                          </m:r>
                        </m:sup>
                      </m:sSup>
                    </m:oMath>
                  </m:oMathPara>
                </a14:m>
                <a:endParaRPr lang="en-GB" dirty="0"/>
              </a:p>
              <a:p>
                <a:endParaRPr lang="en-GB" sz="700" dirty="0"/>
              </a:p>
              <a:p>
                <a:pPr/>
                <a14:m>
                  <m:oMathPara xmlns:m="http://schemas.openxmlformats.org/officeDocument/2006/math">
                    <m:oMathParaPr>
                      <m:jc m:val="centerGroup"/>
                    </m:oMathParaPr>
                    <m:oMath xmlns:m="http://schemas.openxmlformats.org/officeDocument/2006/math">
                      <m:sSup>
                        <m:sSupPr>
                          <m:ctrlPr>
                            <a:rPr lang="en-GB" b="1" i="1" smtClean="0">
                              <a:latin typeface="Cambria Math" panose="02040503050406030204" pitchFamily="18" charset="0"/>
                            </a:rPr>
                          </m:ctrlPr>
                        </m:sSupPr>
                        <m:e>
                          <m:d>
                            <m:dPr>
                              <m:ctrlPr>
                                <a:rPr lang="en-GB" b="1" i="1" smtClean="0">
                                  <a:latin typeface="Cambria Math" panose="02040503050406030204" pitchFamily="18" charset="0"/>
                                </a:rPr>
                              </m:ctrlPr>
                            </m:dPr>
                            <m:e>
                              <m:r>
                                <a:rPr lang="en-GB" b="1" i="1" smtClean="0">
                                  <a:latin typeface="Cambria Math" panose="02040503050406030204" pitchFamily="18" charset="0"/>
                                </a:rPr>
                                <m:t>𝟏</m:t>
                              </m:r>
                              <m:r>
                                <a:rPr lang="en-GB" b="1" i="1" smtClean="0">
                                  <a:latin typeface="Cambria Math" panose="02040503050406030204" pitchFamily="18" charset="0"/>
                                </a:rPr>
                                <m:t>+</m:t>
                              </m:r>
                              <m:r>
                                <a:rPr lang="en-GB" b="1" i="1" smtClean="0">
                                  <a:latin typeface="Cambria Math" panose="02040503050406030204" pitchFamily="18" charset="0"/>
                                </a:rPr>
                                <m:t>𝒙</m:t>
                              </m:r>
                            </m:e>
                          </m:d>
                        </m:e>
                        <m:sup>
                          <m:r>
                            <a:rPr lang="en-GB" b="1" i="1" smtClean="0">
                              <a:latin typeface="Cambria Math" panose="02040503050406030204" pitchFamily="18" charset="0"/>
                            </a:rPr>
                            <m:t>𝒏</m:t>
                          </m:r>
                        </m:sup>
                      </m:sSup>
                      <m:r>
                        <a:rPr lang="en-GB" b="1" i="1" smtClean="0">
                          <a:latin typeface="Cambria Math" panose="02040503050406030204" pitchFamily="18" charset="0"/>
                        </a:rPr>
                        <m:t>=</m:t>
                      </m:r>
                      <m:d>
                        <m:dPr>
                          <m:ctrlPr>
                            <a:rPr lang="en-GB" b="1" i="1">
                              <a:latin typeface="Cambria Math" panose="02040503050406030204" pitchFamily="18" charset="0"/>
                            </a:rPr>
                          </m:ctrlPr>
                        </m:dPr>
                        <m:e>
                          <m:m>
                            <m:mPr>
                              <m:plcHide m:val="on"/>
                              <m:mcs>
                                <m:mc>
                                  <m:mcPr>
                                    <m:count m:val="1"/>
                                    <m:mcJc m:val="center"/>
                                  </m:mcPr>
                                </m:mc>
                              </m:mcs>
                              <m:ctrlPr>
                                <a:rPr lang="en-GB" b="1" i="1">
                                  <a:latin typeface="Cambria Math" panose="02040503050406030204" pitchFamily="18" charset="0"/>
                                </a:rPr>
                              </m:ctrlPr>
                            </m:mPr>
                            <m:mr>
                              <m:e>
                                <m:r>
                                  <a:rPr lang="en-GB" b="1" i="1">
                                    <a:latin typeface="Cambria Math" panose="02040503050406030204" pitchFamily="18" charset="0"/>
                                  </a:rPr>
                                  <m:t>𝒏</m:t>
                                </m:r>
                              </m:e>
                            </m:mr>
                            <m:mr>
                              <m:e>
                                <m:r>
                                  <a:rPr lang="en-GB" b="1" i="1">
                                    <a:latin typeface="Cambria Math" panose="02040503050406030204" pitchFamily="18" charset="0"/>
                                  </a:rPr>
                                  <m:t>𝟎</m:t>
                                </m:r>
                              </m:e>
                            </m:mr>
                          </m:m>
                        </m:e>
                      </m:d>
                      <m:r>
                        <a:rPr lang="en-GB" b="1" i="1" smtClean="0">
                          <a:latin typeface="Cambria Math" panose="02040503050406030204" pitchFamily="18" charset="0"/>
                        </a:rPr>
                        <m:t>+</m:t>
                      </m:r>
                      <m:d>
                        <m:dPr>
                          <m:ctrlPr>
                            <a:rPr lang="en-GB" b="1" i="1">
                              <a:latin typeface="Cambria Math" panose="02040503050406030204" pitchFamily="18" charset="0"/>
                            </a:rPr>
                          </m:ctrlPr>
                        </m:dPr>
                        <m:e>
                          <m:m>
                            <m:mPr>
                              <m:plcHide m:val="on"/>
                              <m:mcs>
                                <m:mc>
                                  <m:mcPr>
                                    <m:count m:val="1"/>
                                    <m:mcJc m:val="center"/>
                                  </m:mcPr>
                                </m:mc>
                              </m:mcs>
                              <m:ctrlPr>
                                <a:rPr lang="en-GB" b="1" i="1">
                                  <a:latin typeface="Cambria Math" panose="02040503050406030204" pitchFamily="18" charset="0"/>
                                </a:rPr>
                              </m:ctrlPr>
                            </m:mPr>
                            <m:mr>
                              <m:e>
                                <m:r>
                                  <a:rPr lang="en-GB" b="1" i="1">
                                    <a:latin typeface="Cambria Math" panose="02040503050406030204" pitchFamily="18" charset="0"/>
                                  </a:rPr>
                                  <m:t>𝒏</m:t>
                                </m:r>
                              </m:e>
                            </m:mr>
                            <m:mr>
                              <m:e>
                                <m:r>
                                  <a:rPr lang="en-GB" b="1" i="1" smtClean="0">
                                    <a:latin typeface="Cambria Math" panose="02040503050406030204" pitchFamily="18" charset="0"/>
                                  </a:rPr>
                                  <m:t>𝟏</m:t>
                                </m:r>
                              </m:e>
                            </m:mr>
                          </m:m>
                        </m:e>
                      </m:d>
                      <m:r>
                        <a:rPr lang="en-GB" b="1" i="1" smtClean="0">
                          <a:latin typeface="Cambria Math" panose="02040503050406030204" pitchFamily="18" charset="0"/>
                        </a:rPr>
                        <m:t>𝒙</m:t>
                      </m:r>
                      <m:r>
                        <a:rPr lang="en-GB" b="1" i="1" smtClean="0">
                          <a:latin typeface="Cambria Math" panose="02040503050406030204" pitchFamily="18" charset="0"/>
                        </a:rPr>
                        <m:t>+</m:t>
                      </m:r>
                      <m:d>
                        <m:dPr>
                          <m:ctrlPr>
                            <a:rPr lang="en-GB" b="1" i="1">
                              <a:latin typeface="Cambria Math" panose="02040503050406030204" pitchFamily="18" charset="0"/>
                            </a:rPr>
                          </m:ctrlPr>
                        </m:dPr>
                        <m:e>
                          <m:m>
                            <m:mPr>
                              <m:plcHide m:val="on"/>
                              <m:mcs>
                                <m:mc>
                                  <m:mcPr>
                                    <m:count m:val="1"/>
                                    <m:mcJc m:val="center"/>
                                  </m:mcPr>
                                </m:mc>
                              </m:mcs>
                              <m:ctrlPr>
                                <a:rPr lang="en-GB" b="1" i="1">
                                  <a:latin typeface="Cambria Math" panose="02040503050406030204" pitchFamily="18" charset="0"/>
                                </a:rPr>
                              </m:ctrlPr>
                            </m:mPr>
                            <m:mr>
                              <m:e>
                                <m:r>
                                  <a:rPr lang="en-GB" b="1" i="1">
                                    <a:latin typeface="Cambria Math" panose="02040503050406030204" pitchFamily="18" charset="0"/>
                                  </a:rPr>
                                  <m:t>𝒏</m:t>
                                </m:r>
                              </m:e>
                            </m:mr>
                            <m:mr>
                              <m:e>
                                <m:r>
                                  <a:rPr lang="en-GB" b="1" i="1" smtClean="0">
                                    <a:latin typeface="Cambria Math" panose="02040503050406030204" pitchFamily="18" charset="0"/>
                                  </a:rPr>
                                  <m:t>𝟐</m:t>
                                </m:r>
                              </m:e>
                            </m:mr>
                          </m:m>
                        </m:e>
                      </m:d>
                      <m:sSup>
                        <m:sSupPr>
                          <m:ctrlPr>
                            <a:rPr lang="en-GB" b="1" i="1" smtClean="0">
                              <a:latin typeface="Cambria Math" panose="02040503050406030204" pitchFamily="18" charset="0"/>
                            </a:rPr>
                          </m:ctrlPr>
                        </m:sSupPr>
                        <m:e>
                          <m:r>
                            <a:rPr lang="en-GB" b="1" i="1" smtClean="0">
                              <a:latin typeface="Cambria Math" panose="02040503050406030204" pitchFamily="18" charset="0"/>
                            </a:rPr>
                            <m:t>𝒙</m:t>
                          </m:r>
                        </m:e>
                        <m:sup>
                          <m:r>
                            <a:rPr lang="en-GB" b="1" i="1" smtClean="0">
                              <a:latin typeface="Cambria Math" panose="02040503050406030204" pitchFamily="18" charset="0"/>
                            </a:rPr>
                            <m:t>𝟐</m:t>
                          </m:r>
                        </m:sup>
                      </m:sSup>
                      <m:r>
                        <a:rPr lang="en-GB" b="1" i="1" smtClean="0">
                          <a:latin typeface="Cambria Math" panose="02040503050406030204" pitchFamily="18" charset="0"/>
                        </a:rPr>
                        <m:t>+…+</m:t>
                      </m:r>
                      <m:d>
                        <m:dPr>
                          <m:ctrlPr>
                            <a:rPr lang="en-GB" b="1" i="1">
                              <a:latin typeface="Cambria Math" panose="02040503050406030204" pitchFamily="18" charset="0"/>
                            </a:rPr>
                          </m:ctrlPr>
                        </m:dPr>
                        <m:e>
                          <m:m>
                            <m:mPr>
                              <m:plcHide m:val="on"/>
                              <m:mcs>
                                <m:mc>
                                  <m:mcPr>
                                    <m:count m:val="1"/>
                                    <m:mcJc m:val="center"/>
                                  </m:mcPr>
                                </m:mc>
                              </m:mcs>
                              <m:ctrlPr>
                                <a:rPr lang="en-GB" b="1" i="1">
                                  <a:latin typeface="Cambria Math" panose="02040503050406030204" pitchFamily="18" charset="0"/>
                                </a:rPr>
                              </m:ctrlPr>
                            </m:mPr>
                            <m:mr>
                              <m:e>
                                <m:r>
                                  <a:rPr lang="en-GB" b="1" i="1">
                                    <a:latin typeface="Cambria Math" panose="02040503050406030204" pitchFamily="18" charset="0"/>
                                  </a:rPr>
                                  <m:t>𝒏</m:t>
                                </m:r>
                              </m:e>
                            </m:mr>
                            <m:mr>
                              <m:e>
                                <m:r>
                                  <a:rPr lang="en-GB" b="1" i="1" smtClean="0">
                                    <a:latin typeface="Cambria Math" panose="02040503050406030204" pitchFamily="18" charset="0"/>
                                  </a:rPr>
                                  <m:t>𝒏</m:t>
                                </m:r>
                              </m:e>
                            </m:mr>
                          </m:m>
                        </m:e>
                      </m:d>
                      <m:sSup>
                        <m:sSupPr>
                          <m:ctrlPr>
                            <a:rPr lang="en-GB" b="1" i="1" smtClean="0">
                              <a:latin typeface="Cambria Math" panose="02040503050406030204" pitchFamily="18" charset="0"/>
                            </a:rPr>
                          </m:ctrlPr>
                        </m:sSupPr>
                        <m:e>
                          <m:r>
                            <a:rPr lang="en-GB" b="1" i="1" smtClean="0">
                              <a:latin typeface="Cambria Math" panose="02040503050406030204" pitchFamily="18" charset="0"/>
                            </a:rPr>
                            <m:t>𝒙</m:t>
                          </m:r>
                        </m:e>
                        <m:sup>
                          <m:r>
                            <a:rPr lang="en-GB" b="1" i="1" smtClean="0">
                              <a:latin typeface="Cambria Math" panose="02040503050406030204" pitchFamily="18" charset="0"/>
                            </a:rPr>
                            <m:t>𝒏</m:t>
                          </m:r>
                        </m:sup>
                      </m:sSup>
                    </m:oMath>
                  </m:oMathPara>
                </a14:m>
                <a:endParaRPr lang="en-GB" b="1" dirty="0"/>
              </a:p>
              <a:p>
                <a:r>
                  <a:rPr lang="en-GB" b="1" dirty="0"/>
                  <a:t>Letting </a:t>
                </a:r>
                <a14:m>
                  <m:oMath xmlns:m="http://schemas.openxmlformats.org/officeDocument/2006/math">
                    <m:r>
                      <a:rPr lang="en-GB" b="1" i="1" smtClean="0">
                        <a:latin typeface="Cambria Math" panose="02040503050406030204" pitchFamily="18" charset="0"/>
                      </a:rPr>
                      <m:t>𝒙</m:t>
                    </m:r>
                    <m:r>
                      <a:rPr lang="en-GB" b="1" i="1" smtClean="0">
                        <a:latin typeface="Cambria Math" panose="02040503050406030204" pitchFamily="18" charset="0"/>
                      </a:rPr>
                      <m:t>=</m:t>
                    </m:r>
                    <m:r>
                      <a:rPr lang="en-GB" b="1" i="1" smtClean="0">
                        <a:latin typeface="Cambria Math" panose="02040503050406030204" pitchFamily="18" charset="0"/>
                      </a:rPr>
                      <m:t>𝟏</m:t>
                    </m:r>
                  </m:oMath>
                </a14:m>
                <a:r>
                  <a:rPr lang="en-GB" b="1" dirty="0"/>
                  <a:t> gives the desired result.</a:t>
                </a:r>
              </a:p>
            </p:txBody>
          </p:sp>
        </mc:Choice>
        <mc:Fallback xmlns="">
          <p:sp>
            <p:nvSpPr>
              <p:cNvPr id="10" name="TextBox 9"/>
              <p:cNvSpPr txBox="1">
                <a:spLocks noRot="1" noChangeAspect="1" noMove="1" noResize="1" noEditPoints="1" noAdjustHandles="1" noChangeArrowheads="1" noChangeShapeType="1" noTextEdit="1"/>
              </p:cNvSpPr>
              <p:nvPr/>
            </p:nvSpPr>
            <p:spPr>
              <a:xfrm>
                <a:off x="420936" y="4727558"/>
                <a:ext cx="5760640" cy="2216761"/>
              </a:xfrm>
              <a:prstGeom prst="rect">
                <a:avLst/>
              </a:prstGeom>
              <a:blipFill>
                <a:blip r:embed="rId4"/>
                <a:stretch>
                  <a:fillRect l="-847" t="-1653" b="-275"/>
                </a:stretch>
              </a:blipFill>
            </p:spPr>
            <p:txBody>
              <a:bodyPr/>
              <a:lstStyle/>
              <a:p>
                <a:r>
                  <a:rPr lang="en-GB">
                    <a:noFill/>
                  </a:rPr>
                  <a:t> </a:t>
                </a:r>
              </a:p>
            </p:txBody>
          </p:sp>
        </mc:Fallback>
      </mc:AlternateContent>
      <p:sp>
        <p:nvSpPr>
          <p:cNvPr id="11" name="TextBox 10"/>
          <p:cNvSpPr txBox="1"/>
          <p:nvPr/>
        </p:nvSpPr>
        <p:spPr>
          <a:xfrm>
            <a:off x="6291808" y="4557249"/>
            <a:ext cx="2737892" cy="1077218"/>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600" b="1" dirty="0" err="1"/>
              <a:t>Froflection</a:t>
            </a:r>
            <a:r>
              <a:rPr lang="en-GB" sz="1600" dirty="0"/>
              <a:t>: This means that the sum of each row in Pascal’s Triangle gives successive powers of 2. Safe!</a:t>
            </a:r>
          </a:p>
        </p:txBody>
      </p:sp>
      <p:pic>
        <p:nvPicPr>
          <p:cNvPr id="12" name="Picture 11"/>
          <p:cNvPicPr>
            <a:picLocks noChangeAspect="1"/>
          </p:cNvPicPr>
          <p:nvPr/>
        </p:nvPicPr>
        <p:blipFill>
          <a:blip r:embed="rId5"/>
          <a:stretch>
            <a:fillRect/>
          </a:stretch>
        </p:blipFill>
        <p:spPr>
          <a:xfrm>
            <a:off x="1698624" y="3421062"/>
            <a:ext cx="3029257" cy="1354138"/>
          </a:xfrm>
          <a:prstGeom prst="rect">
            <a:avLst/>
          </a:prstGeom>
        </p:spPr>
      </p:pic>
      <p:cxnSp>
        <p:nvCxnSpPr>
          <p:cNvPr id="14" name="Straight Arrow Connector 13"/>
          <p:cNvCxnSpPr/>
          <p:nvPr/>
        </p:nvCxnSpPr>
        <p:spPr>
          <a:xfrm flipH="1">
            <a:off x="5867400" y="4775200"/>
            <a:ext cx="411708" cy="21590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5" name="Rectangle 14"/>
          <p:cNvSpPr/>
          <p:nvPr/>
        </p:nvSpPr>
        <p:spPr>
          <a:xfrm>
            <a:off x="107504" y="2556494"/>
            <a:ext cx="288032" cy="25553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1</a:t>
            </a:r>
          </a:p>
        </p:txBody>
      </p:sp>
      <p:cxnSp>
        <p:nvCxnSpPr>
          <p:cNvPr id="16" name="Straight Arrow Connector 15"/>
          <p:cNvCxnSpPr/>
          <p:nvPr/>
        </p:nvCxnSpPr>
        <p:spPr>
          <a:xfrm flipH="1" flipV="1">
            <a:off x="5956300" y="3111500"/>
            <a:ext cx="317500" cy="6350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9" name="Rectangle 18"/>
          <p:cNvSpPr/>
          <p:nvPr/>
        </p:nvSpPr>
        <p:spPr>
          <a:xfrm>
            <a:off x="546950" y="3390141"/>
            <a:ext cx="5231550" cy="133425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20" name="Rectangle 19"/>
          <p:cNvSpPr/>
          <p:nvPr/>
        </p:nvSpPr>
        <p:spPr>
          <a:xfrm>
            <a:off x="455216" y="6109133"/>
            <a:ext cx="5564584" cy="72346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21" name="Rectangle 20"/>
          <p:cNvSpPr/>
          <p:nvPr/>
        </p:nvSpPr>
        <p:spPr>
          <a:xfrm>
            <a:off x="107504" y="4823444"/>
            <a:ext cx="288032" cy="25553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2</a:t>
            </a:r>
          </a:p>
        </p:txBody>
      </p:sp>
    </p:spTree>
    <p:extLst>
      <p:ext uri="{BB962C8B-B14F-4D97-AF65-F5344CB8AC3E}">
        <p14:creationId xmlns:p14="http://schemas.microsoft.com/office/powerpoint/2010/main" val="399299327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9"/>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9"/>
                                        </p:tgtEl>
                                      </p:cBhvr>
                                    </p:animEffect>
                                    <p:set>
                                      <p:cBhvr>
                                        <p:cTn id="7" dur="1" fill="hold">
                                          <p:stCondLst>
                                            <p:cond delay="499"/>
                                          </p:stCondLst>
                                        </p:cTn>
                                        <p:tgtEl>
                                          <p:spTgt spid="19"/>
                                        </p:tgtEl>
                                        <p:attrNameLst>
                                          <p:attrName>style.visibility</p:attrName>
                                        </p:attrNameLst>
                                      </p:cBhvr>
                                      <p:to>
                                        <p:strVal val="hidden"/>
                                      </p:to>
                                    </p:set>
                                  </p:childTnLst>
                                </p:cTn>
                              </p:par>
                            </p:childTnLst>
                          </p:cTn>
                        </p:par>
                      </p:childTnLst>
                    </p:cTn>
                  </p:par>
                </p:childTnLst>
              </p:cTn>
              <p:nextCondLst>
                <p:cond evt="onClick" delay="0">
                  <p:tgtEl>
                    <p:spTgt spid="19"/>
                  </p:tgtEl>
                </p:cond>
              </p:nextCondLst>
            </p:seq>
            <p:seq concurrent="1" nextAc="seek">
              <p:cTn id="8" restart="whenNotActive" fill="hold" evtFilter="cancelBubble" nodeType="interactiveSeq">
                <p:stCondLst>
                  <p:cond evt="onClick" delay="0">
                    <p:tgtEl>
                      <p:spTgt spid="20"/>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20"/>
                                        </p:tgtEl>
                                      </p:cBhvr>
                                    </p:animEffect>
                                    <p:set>
                                      <p:cBhvr>
                                        <p:cTn id="13" dur="1" fill="hold">
                                          <p:stCondLst>
                                            <p:cond delay="499"/>
                                          </p:stCondLst>
                                        </p:cTn>
                                        <p:tgtEl>
                                          <p:spTgt spid="20"/>
                                        </p:tgtEl>
                                        <p:attrNameLst>
                                          <p:attrName>style.visibility</p:attrName>
                                        </p:attrNameLst>
                                      </p:cBhvr>
                                      <p:to>
                                        <p:strVal val="hidden"/>
                                      </p:to>
                                    </p:set>
                                  </p:childTnLst>
                                </p:cTn>
                              </p:par>
                            </p:childTnLst>
                          </p:cTn>
                        </p:par>
                      </p:childTnLst>
                    </p:cTn>
                  </p:par>
                </p:childTnLst>
              </p:cTn>
              <p:nextCondLst>
                <p:cond evt="onClick" delay="0">
                  <p:tgtEl>
                    <p:spTgt spid="20"/>
                  </p:tgtEl>
                </p:cond>
              </p:nextCondLst>
            </p:seq>
          </p:childTnLst>
        </p:cTn>
      </p:par>
    </p:tnLst>
    <p:bldLst>
      <p:bldP spid="19" grpId="0" animBg="1"/>
      <p:bldP spid="2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714CB21-18A3-41C1-8C98-8DE389B33C51}"/>
              </a:ext>
            </a:extLst>
          </p:cNvPr>
          <p:cNvSpPr/>
          <p:nvPr/>
        </p:nvSpPr>
        <p:spPr>
          <a:xfrm>
            <a:off x="12919" y="0"/>
            <a:ext cx="9142856" cy="6858000"/>
          </a:xfrm>
          <a:prstGeom prst="rect">
            <a:avLst/>
          </a:prstGeom>
          <a:pattFill prst="wdDnDiag">
            <a:fgClr>
              <a:schemeClr val="bg2"/>
            </a:fgClr>
            <a:bgClr>
              <a:schemeClr val="bg1"/>
            </a:bgClr>
          </a:patt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10" name="Rectangle 9">
            <a:extLst>
              <a:ext uri="{FF2B5EF4-FFF2-40B4-BE49-F238E27FC236}">
                <a16:creationId xmlns:a16="http://schemas.microsoft.com/office/drawing/2014/main" id="{058741C1-22D1-4D32-BD74-1D551192F37D}"/>
              </a:ext>
            </a:extLst>
          </p:cNvPr>
          <p:cNvSpPr/>
          <p:nvPr/>
        </p:nvSpPr>
        <p:spPr>
          <a:xfrm>
            <a:off x="0" y="0"/>
            <a:ext cx="9155775" cy="1422050"/>
          </a:xfrm>
          <a:prstGeom prst="rect">
            <a:avLst/>
          </a:prstGeom>
          <a:solidFill>
            <a:schemeClr val="tx1">
              <a:alpha val="76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p:cNvSpPr txBox="1"/>
          <p:nvPr/>
        </p:nvSpPr>
        <p:spPr>
          <a:xfrm>
            <a:off x="323148" y="217786"/>
            <a:ext cx="3816424" cy="954107"/>
          </a:xfrm>
          <a:prstGeom prst="rect">
            <a:avLst/>
          </a:prstGeom>
          <a:noFill/>
          <a:ln>
            <a:noFill/>
          </a:ln>
        </p:spPr>
        <p:txBody>
          <a:bodyPr wrap="square" rtlCol="0">
            <a:spAutoFit/>
          </a:bodyPr>
          <a:lstStyle/>
          <a:p>
            <a:r>
              <a:rPr lang="en-GB" sz="2400" b="1" dirty="0">
                <a:solidFill>
                  <a:schemeClr val="bg1"/>
                </a:solidFill>
              </a:rPr>
              <a:t>www.drfrostmaths.com</a:t>
            </a:r>
          </a:p>
          <a:p>
            <a:r>
              <a:rPr lang="en-GB" sz="1600" dirty="0">
                <a:solidFill>
                  <a:schemeClr val="bg1"/>
                </a:solidFill>
              </a:rPr>
              <a:t>Everything is </a:t>
            </a:r>
            <a:r>
              <a:rPr lang="en-GB" sz="1600" b="1" dirty="0">
                <a:solidFill>
                  <a:schemeClr val="bg1"/>
                </a:solidFill>
              </a:rPr>
              <a:t>completely free</a:t>
            </a:r>
            <a:r>
              <a:rPr lang="en-GB" sz="1600" dirty="0">
                <a:solidFill>
                  <a:schemeClr val="bg1"/>
                </a:solidFill>
              </a:rPr>
              <a:t>.</a:t>
            </a:r>
          </a:p>
          <a:p>
            <a:r>
              <a:rPr lang="en-GB" sz="1600" dirty="0">
                <a:solidFill>
                  <a:schemeClr val="bg1"/>
                </a:solidFill>
              </a:rPr>
              <a:t>Why not register?</a:t>
            </a:r>
          </a:p>
        </p:txBody>
      </p:sp>
      <p:pic>
        <p:nvPicPr>
          <p:cNvPr id="2" name="Picture 1">
            <a:extLst>
              <a:ext uri="{FF2B5EF4-FFF2-40B4-BE49-F238E27FC236}">
                <a16:creationId xmlns:a16="http://schemas.microsoft.com/office/drawing/2014/main" id="{0B6719D9-C52A-40F5-8E8A-C5418B569F61}"/>
              </a:ext>
            </a:extLst>
          </p:cNvPr>
          <p:cNvPicPr>
            <a:picLocks noChangeAspect="1"/>
          </p:cNvPicPr>
          <p:nvPr/>
        </p:nvPicPr>
        <p:blipFill>
          <a:blip r:embed="rId2"/>
          <a:stretch>
            <a:fillRect/>
          </a:stretch>
        </p:blipFill>
        <p:spPr>
          <a:xfrm>
            <a:off x="552499" y="1806461"/>
            <a:ext cx="5829955" cy="3383987"/>
          </a:xfrm>
          <a:prstGeom prst="rect">
            <a:avLst/>
          </a:prstGeom>
        </p:spPr>
      </p:pic>
      <p:pic>
        <p:nvPicPr>
          <p:cNvPr id="5" name="Picture 4">
            <a:extLst>
              <a:ext uri="{FF2B5EF4-FFF2-40B4-BE49-F238E27FC236}">
                <a16:creationId xmlns:a16="http://schemas.microsoft.com/office/drawing/2014/main" id="{24318D00-FABF-4754-8685-0247F6106EC4}"/>
              </a:ext>
            </a:extLst>
          </p:cNvPr>
          <p:cNvPicPr>
            <a:picLocks noChangeAspect="1"/>
          </p:cNvPicPr>
          <p:nvPr/>
        </p:nvPicPr>
        <p:blipFill>
          <a:blip r:embed="rId3"/>
          <a:stretch>
            <a:fillRect/>
          </a:stretch>
        </p:blipFill>
        <p:spPr>
          <a:xfrm>
            <a:off x="6124575" y="2827488"/>
            <a:ext cx="2458051" cy="1528359"/>
          </a:xfrm>
          <a:prstGeom prst="rect">
            <a:avLst/>
          </a:prstGeom>
        </p:spPr>
      </p:pic>
      <p:pic>
        <p:nvPicPr>
          <p:cNvPr id="6" name="Picture 5">
            <a:extLst>
              <a:ext uri="{FF2B5EF4-FFF2-40B4-BE49-F238E27FC236}">
                <a16:creationId xmlns:a16="http://schemas.microsoft.com/office/drawing/2014/main" id="{A3F790D7-2484-4BF2-B8CB-B653B6FDC8E6}"/>
              </a:ext>
            </a:extLst>
          </p:cNvPr>
          <p:cNvPicPr>
            <a:picLocks noChangeAspect="1"/>
          </p:cNvPicPr>
          <p:nvPr/>
        </p:nvPicPr>
        <p:blipFill>
          <a:blip r:embed="rId4"/>
          <a:stretch>
            <a:fillRect/>
          </a:stretch>
        </p:blipFill>
        <p:spPr>
          <a:xfrm>
            <a:off x="1602129" y="4873621"/>
            <a:ext cx="2946634" cy="1817923"/>
          </a:xfrm>
          <a:prstGeom prst="rect">
            <a:avLst/>
          </a:prstGeom>
        </p:spPr>
      </p:pic>
      <p:sp>
        <p:nvSpPr>
          <p:cNvPr id="4" name="TextBox 3">
            <a:extLst>
              <a:ext uri="{FF2B5EF4-FFF2-40B4-BE49-F238E27FC236}">
                <a16:creationId xmlns:a16="http://schemas.microsoft.com/office/drawing/2014/main" id="{427AEBDF-0ABA-43C2-BCF9-1A0DD8627790}"/>
              </a:ext>
            </a:extLst>
          </p:cNvPr>
          <p:cNvSpPr txBox="1"/>
          <p:nvPr/>
        </p:nvSpPr>
        <p:spPr>
          <a:xfrm>
            <a:off x="743444" y="6239336"/>
            <a:ext cx="1769021" cy="400110"/>
          </a:xfrm>
          <a:prstGeom prst="rect">
            <a:avLst/>
          </a:prstGeom>
          <a:solidFill>
            <a:schemeClr val="dk1">
              <a:alpha val="86000"/>
            </a:schemeClr>
          </a:solidFill>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000" dirty="0"/>
              <a:t>Teaching videos with topic tests to check understanding.</a:t>
            </a:r>
          </a:p>
        </p:txBody>
      </p:sp>
      <p:sp>
        <p:nvSpPr>
          <p:cNvPr id="9" name="TextBox 8"/>
          <p:cNvSpPr txBox="1"/>
          <p:nvPr/>
        </p:nvSpPr>
        <p:spPr>
          <a:xfrm>
            <a:off x="4191000" y="288231"/>
            <a:ext cx="4686300" cy="830997"/>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200" dirty="0"/>
              <a:t>Register now to interactively practise questions on this topic, including past paper questions and extension questions (including MAT + UKMT).</a:t>
            </a:r>
          </a:p>
          <a:p>
            <a:r>
              <a:rPr lang="en-GB" sz="1200" dirty="0"/>
              <a:t>Teachers: you can create student accounts (or students can register themselves), to set work, monitor progress and even create worksheets.</a:t>
            </a:r>
          </a:p>
        </p:txBody>
      </p:sp>
      <p:sp>
        <p:nvSpPr>
          <p:cNvPr id="16" name="TextBox 15">
            <a:extLst>
              <a:ext uri="{FF2B5EF4-FFF2-40B4-BE49-F238E27FC236}">
                <a16:creationId xmlns:a16="http://schemas.microsoft.com/office/drawing/2014/main" id="{56D5D0BA-13D4-476F-BDD0-C9E26216F30E}"/>
              </a:ext>
            </a:extLst>
          </p:cNvPr>
          <p:cNvSpPr txBox="1"/>
          <p:nvPr/>
        </p:nvSpPr>
        <p:spPr>
          <a:xfrm>
            <a:off x="7639050" y="3953334"/>
            <a:ext cx="1419225" cy="553998"/>
          </a:xfrm>
          <a:prstGeom prst="rect">
            <a:avLst/>
          </a:prstGeom>
          <a:solidFill>
            <a:schemeClr val="dk1">
              <a:alpha val="86000"/>
            </a:schemeClr>
          </a:solidFill>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000" dirty="0"/>
              <a:t>Dashboard with points, trophies, notifications and student progress.</a:t>
            </a:r>
          </a:p>
        </p:txBody>
      </p:sp>
      <p:pic>
        <p:nvPicPr>
          <p:cNvPr id="1028" name="Picture 4" descr="Image result for ocr">
            <a:extLst>
              <a:ext uri="{FF2B5EF4-FFF2-40B4-BE49-F238E27FC236}">
                <a16:creationId xmlns:a16="http://schemas.microsoft.com/office/drawing/2014/main" id="{FAB8D00B-6123-425F-9992-C49EDB512181}"/>
              </a:ext>
            </a:extLst>
          </p:cNvPr>
          <p:cNvPicPr>
            <a:picLocks noChangeAspect="1" noChangeArrowheads="1"/>
          </p:cNvPicPr>
          <p:nvPr/>
        </p:nvPicPr>
        <p:blipFill>
          <a:blip r:embed="rId5" cstate="print">
            <a:extLst>
              <a:ext uri="{BEBA8EAE-BF5A-486C-A8C5-ECC9F3942E4B}">
                <a14:imgProps xmlns:a14="http://schemas.microsoft.com/office/drawing/2010/main">
                  <a14:imgLayer r:embed="rId6">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8137247" y="1970180"/>
            <a:ext cx="682729" cy="27772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7">
            <a:extLst>
              <a:ext uri="{FF2B5EF4-FFF2-40B4-BE49-F238E27FC236}">
                <a16:creationId xmlns:a16="http://schemas.microsoft.com/office/drawing/2014/main" id="{541D39E7-8923-484F-914A-F735BCCFF805}"/>
              </a:ext>
            </a:extLst>
          </p:cNvPr>
          <p:cNvPicPr>
            <a:picLocks noChangeAspect="1"/>
          </p:cNvPicPr>
          <p:nvPr/>
        </p:nvPicPr>
        <p:blipFill>
          <a:blip r:embed="rId7">
            <a:extLst>
              <a:ext uri="{BEBA8EAE-BF5A-486C-A8C5-ECC9F3942E4B}">
                <a14:imgProps xmlns:a14="http://schemas.microsoft.com/office/drawing/2010/main">
                  <a14:imgLayer r:embed="rId8">
                    <a14:imgEffect>
                      <a14:backgroundRemoval t="9524" b="94048" l="6356" r="97458">
                        <a14:foregroundMark x1="17373" y1="50000" x2="19068" y2="59524"/>
                        <a14:foregroundMark x1="8051" y1="61905" x2="6356" y2="76190"/>
                        <a14:foregroundMark x1="86441" y1="55952" x2="91102" y2="55952"/>
                        <a14:foregroundMark x1="94068" y1="53571" x2="96186" y2="41667"/>
                        <a14:foregroundMark x1="97034" y1="41667" x2="97458" y2="20238"/>
                        <a14:foregroundMark x1="96186" y1="9524" x2="79237" y2="36905"/>
                        <a14:foregroundMark x1="69915" y1="83333" x2="62712" y2="35714"/>
                        <a14:foregroundMark x1="44492" y1="88095" x2="45763" y2="94048"/>
                      </a14:backgroundRemoval>
                    </a14:imgEffect>
                    <a14:imgEffect>
                      <a14:saturation sat="0"/>
                    </a14:imgEffect>
                  </a14:imgLayer>
                </a14:imgProps>
              </a:ext>
            </a:extLst>
          </a:blip>
          <a:stretch>
            <a:fillRect/>
          </a:stretch>
        </p:blipFill>
        <p:spPr>
          <a:xfrm>
            <a:off x="6860710" y="2309414"/>
            <a:ext cx="808401" cy="287736"/>
          </a:xfrm>
          <a:prstGeom prst="rect">
            <a:avLst/>
          </a:prstGeom>
        </p:spPr>
      </p:pic>
      <p:pic>
        <p:nvPicPr>
          <p:cNvPr id="19" name="Picture 18">
            <a:extLst>
              <a:ext uri="{FF2B5EF4-FFF2-40B4-BE49-F238E27FC236}">
                <a16:creationId xmlns:a16="http://schemas.microsoft.com/office/drawing/2014/main" id="{C1F8849A-C314-440F-BFBC-F885AF1FCB60}"/>
              </a:ext>
            </a:extLst>
          </p:cNvPr>
          <p:cNvPicPr>
            <a:picLocks noChangeAspect="1"/>
          </p:cNvPicPr>
          <p:nvPr/>
        </p:nvPicPr>
        <p:blipFill>
          <a:blip r:embed="rId9">
            <a:extLst>
              <a:ext uri="{BEBA8EAE-BF5A-486C-A8C5-ECC9F3942E4B}">
                <a14:imgProps xmlns:a14="http://schemas.microsoft.com/office/drawing/2010/main">
                  <a14:imgLayer r:embed="rId10">
                    <a14:imgEffect>
                      <a14:saturation sat="0"/>
                    </a14:imgEffect>
                  </a14:imgLayer>
                </a14:imgProps>
              </a:ext>
            </a:extLst>
          </a:blip>
          <a:stretch>
            <a:fillRect/>
          </a:stretch>
        </p:blipFill>
        <p:spPr>
          <a:xfrm>
            <a:off x="8108726" y="2328005"/>
            <a:ext cx="471556" cy="432260"/>
          </a:xfrm>
          <a:prstGeom prst="rect">
            <a:avLst/>
          </a:prstGeom>
        </p:spPr>
      </p:pic>
      <p:pic>
        <p:nvPicPr>
          <p:cNvPr id="20" name="Picture 19">
            <a:extLst>
              <a:ext uri="{FF2B5EF4-FFF2-40B4-BE49-F238E27FC236}">
                <a16:creationId xmlns:a16="http://schemas.microsoft.com/office/drawing/2014/main" id="{5D3902F9-D3E5-4D6E-AC01-218BC9FD7465}"/>
              </a:ext>
            </a:extLst>
          </p:cNvPr>
          <p:cNvPicPr>
            <a:picLocks noChangeAspect="1"/>
          </p:cNvPicPr>
          <p:nvPr/>
        </p:nvPicPr>
        <p:blipFill>
          <a:blip r:embed="rId11">
            <a:extLst>
              <a:ext uri="{BEBA8EAE-BF5A-486C-A8C5-ECC9F3942E4B}">
                <a14:imgProps xmlns:a14="http://schemas.microsoft.com/office/drawing/2010/main">
                  <a14:imgLayer r:embed="rId12">
                    <a14:imgEffect>
                      <a14:backgroundRemoval t="7463" b="88060" l="2649" r="96358">
                        <a14:foregroundMark x1="11921" y1="50746" x2="8940" y2="34328"/>
                        <a14:foregroundMark x1="5298" y1="56716" x2="3642" y2="56716"/>
                        <a14:foregroundMark x1="23841" y1="68657" x2="23179" y2="41791"/>
                        <a14:foregroundMark x1="27483" y1="58209" x2="34437" y2="58209"/>
                        <a14:foregroundMark x1="40728" y1="73134" x2="44371" y2="49254"/>
                        <a14:foregroundMark x1="54967" y1="37313" x2="54967" y2="37313"/>
                        <a14:foregroundMark x1="61258" y1="59701" x2="61258" y2="59701"/>
                        <a14:foregroundMark x1="73510" y1="59701" x2="73510" y2="59701"/>
                        <a14:foregroundMark x1="83444" y1="80597" x2="83444" y2="80597"/>
                        <a14:foregroundMark x1="89735" y1="80597" x2="89735" y2="80597"/>
                        <a14:foregroundMark x1="94371" y1="82090" x2="94371" y2="82090"/>
                        <a14:foregroundMark x1="96358" y1="59701" x2="96358" y2="59701"/>
                        <a14:foregroundMark x1="95695" y1="26866" x2="95695" y2="26866"/>
                        <a14:foregroundMark x1="87417" y1="23881" x2="87417" y2="23881"/>
                        <a14:foregroundMark x1="88742" y1="58209" x2="88742" y2="58209"/>
                        <a14:foregroundMark x1="82781" y1="55224" x2="82781" y2="55224"/>
                        <a14:foregroundMark x1="82119" y1="20896" x2="82119" y2="20896"/>
                      </a14:backgroundRemoval>
                    </a14:imgEffect>
                  </a14:imgLayer>
                </a14:imgProps>
              </a:ext>
            </a:extLst>
          </a:blip>
          <a:stretch>
            <a:fillRect/>
          </a:stretch>
        </p:blipFill>
        <p:spPr>
          <a:xfrm>
            <a:off x="6838323" y="1974048"/>
            <a:ext cx="1061077" cy="235405"/>
          </a:xfrm>
          <a:prstGeom prst="rect">
            <a:avLst/>
          </a:prstGeom>
        </p:spPr>
      </p:pic>
      <p:sp>
        <p:nvSpPr>
          <p:cNvPr id="21" name="TextBox 20">
            <a:extLst>
              <a:ext uri="{FF2B5EF4-FFF2-40B4-BE49-F238E27FC236}">
                <a16:creationId xmlns:a16="http://schemas.microsoft.com/office/drawing/2014/main" id="{5EF2AC65-A3C9-4F2E-AA66-BAB10D3B590C}"/>
              </a:ext>
            </a:extLst>
          </p:cNvPr>
          <p:cNvSpPr txBox="1"/>
          <p:nvPr/>
        </p:nvSpPr>
        <p:spPr>
          <a:xfrm>
            <a:off x="6790698" y="1653183"/>
            <a:ext cx="1478093" cy="261610"/>
          </a:xfrm>
          <a:prstGeom prst="rect">
            <a:avLst/>
          </a:prstGeom>
          <a:noFill/>
        </p:spPr>
        <p:txBody>
          <a:bodyPr wrap="square" rtlCol="0">
            <a:spAutoFit/>
          </a:bodyPr>
          <a:lstStyle/>
          <a:p>
            <a:r>
              <a:rPr lang="en-GB" sz="1050" dirty="0"/>
              <a:t>With questions by:</a:t>
            </a:r>
          </a:p>
        </p:txBody>
      </p:sp>
      <p:cxnSp>
        <p:nvCxnSpPr>
          <p:cNvPr id="22" name="Straight Connector 21">
            <a:extLst>
              <a:ext uri="{FF2B5EF4-FFF2-40B4-BE49-F238E27FC236}">
                <a16:creationId xmlns:a16="http://schemas.microsoft.com/office/drawing/2014/main" id="{0436529C-3AB4-47D0-84AE-8CCA7A93F56D}"/>
              </a:ext>
            </a:extLst>
          </p:cNvPr>
          <p:cNvCxnSpPr>
            <a:cxnSpLocks/>
          </p:cNvCxnSpPr>
          <p:nvPr/>
        </p:nvCxnSpPr>
        <p:spPr>
          <a:xfrm flipV="1">
            <a:off x="0" y="1416050"/>
            <a:ext cx="9156700" cy="3176"/>
          </a:xfrm>
          <a:prstGeom prst="line">
            <a:avLst/>
          </a:prstGeom>
          <a:ln w="76200">
            <a:solidFill>
              <a:schemeClr val="accent3"/>
            </a:solidFill>
          </a:ln>
        </p:spPr>
        <p:style>
          <a:lnRef idx="1">
            <a:schemeClr val="accent1"/>
          </a:lnRef>
          <a:fillRef idx="0">
            <a:schemeClr val="accent1"/>
          </a:fillRef>
          <a:effectRef idx="0">
            <a:schemeClr val="accent1"/>
          </a:effectRef>
          <a:fontRef idx="minor">
            <a:schemeClr val="tx1"/>
          </a:fontRef>
        </p:style>
      </p:cxnSp>
      <p:pic>
        <p:nvPicPr>
          <p:cNvPr id="23" name="Picture 22">
            <a:extLst>
              <a:ext uri="{FF2B5EF4-FFF2-40B4-BE49-F238E27FC236}">
                <a16:creationId xmlns:a16="http://schemas.microsoft.com/office/drawing/2014/main" id="{0DC24947-2898-4E6F-A105-6294769340C4}"/>
              </a:ext>
            </a:extLst>
          </p:cNvPr>
          <p:cNvPicPr>
            <a:picLocks noChangeAspect="1"/>
          </p:cNvPicPr>
          <p:nvPr/>
        </p:nvPicPr>
        <p:blipFill>
          <a:blip r:embed="rId13"/>
          <a:stretch>
            <a:fillRect/>
          </a:stretch>
        </p:blipFill>
        <p:spPr>
          <a:xfrm>
            <a:off x="5635827" y="4851044"/>
            <a:ext cx="2572414" cy="1316119"/>
          </a:xfrm>
          <a:prstGeom prst="rect">
            <a:avLst/>
          </a:prstGeom>
          <a:effectLst>
            <a:outerShdw blurRad="50800" dist="38100" dir="2700000" algn="tl" rotWithShape="0">
              <a:prstClr val="black">
                <a:alpha val="40000"/>
              </a:prstClr>
            </a:outerShdw>
          </a:effectLst>
        </p:spPr>
      </p:pic>
      <p:sp>
        <p:nvSpPr>
          <p:cNvPr id="12" name="TextBox 11">
            <a:extLst>
              <a:ext uri="{FF2B5EF4-FFF2-40B4-BE49-F238E27FC236}">
                <a16:creationId xmlns:a16="http://schemas.microsoft.com/office/drawing/2014/main" id="{5FC0DF13-8218-4DFF-AC94-2ABA505101F5}"/>
              </a:ext>
            </a:extLst>
          </p:cNvPr>
          <p:cNvSpPr txBox="1"/>
          <p:nvPr/>
        </p:nvSpPr>
        <p:spPr>
          <a:xfrm>
            <a:off x="7014889" y="5861226"/>
            <a:ext cx="1769021" cy="400110"/>
          </a:xfrm>
          <a:prstGeom prst="rect">
            <a:avLst/>
          </a:prstGeom>
          <a:solidFill>
            <a:schemeClr val="dk1">
              <a:alpha val="86000"/>
            </a:schemeClr>
          </a:solidFill>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000" dirty="0"/>
              <a:t>Questions organised by topic, difficulty and past paper.</a:t>
            </a:r>
          </a:p>
        </p:txBody>
      </p:sp>
    </p:spTree>
    <p:extLst>
      <p:ext uri="{BB962C8B-B14F-4D97-AF65-F5344CB8AC3E}">
        <p14:creationId xmlns:p14="http://schemas.microsoft.com/office/powerpoint/2010/main" val="4905000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7"/>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Getting a single term in the expansion</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5" name="TextBox 4"/>
              <p:cNvSpPr txBox="1"/>
              <p:nvPr/>
            </p:nvSpPr>
            <p:spPr>
              <a:xfrm>
                <a:off x="399852" y="912912"/>
                <a:ext cx="7899672" cy="552972"/>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2000" dirty="0"/>
                  <a:t>In the expansion of </a:t>
                </a:r>
                <a14:m>
                  <m:oMath xmlns:m="http://schemas.openxmlformats.org/officeDocument/2006/math">
                    <m:sSup>
                      <m:sSupPr>
                        <m:ctrlPr>
                          <a:rPr lang="en-GB" sz="2000" b="0" i="1" smtClean="0">
                            <a:latin typeface="Cambria Math" panose="02040503050406030204" pitchFamily="18" charset="0"/>
                          </a:rPr>
                        </m:ctrlPr>
                      </m:sSupPr>
                      <m:e>
                        <m:d>
                          <m:dPr>
                            <m:ctrlPr>
                              <a:rPr lang="en-GB" sz="2000" b="0" i="1" smtClean="0">
                                <a:latin typeface="Cambria Math" panose="02040503050406030204" pitchFamily="18" charset="0"/>
                              </a:rPr>
                            </m:ctrlPr>
                          </m:dPr>
                          <m:e>
                            <m:r>
                              <a:rPr lang="en-GB" sz="2000" b="0" i="1" smtClean="0">
                                <a:latin typeface="Cambria Math" panose="02040503050406030204" pitchFamily="18" charset="0"/>
                              </a:rPr>
                              <m:t>𝑎</m:t>
                            </m:r>
                            <m:r>
                              <a:rPr lang="en-GB" sz="2000" b="0" i="1" smtClean="0">
                                <a:latin typeface="Cambria Math" panose="02040503050406030204" pitchFamily="18" charset="0"/>
                              </a:rPr>
                              <m:t>+</m:t>
                            </m:r>
                            <m:r>
                              <a:rPr lang="en-GB" sz="2000" b="0" i="1" smtClean="0">
                                <a:latin typeface="Cambria Math" panose="02040503050406030204" pitchFamily="18" charset="0"/>
                              </a:rPr>
                              <m:t>𝑏</m:t>
                            </m:r>
                          </m:e>
                        </m:d>
                      </m:e>
                      <m:sup>
                        <m:r>
                          <a:rPr lang="en-GB" sz="2000" b="0" i="1" smtClean="0">
                            <a:latin typeface="Cambria Math" panose="02040503050406030204" pitchFamily="18" charset="0"/>
                          </a:rPr>
                          <m:t>𝑛</m:t>
                        </m:r>
                      </m:sup>
                    </m:sSup>
                  </m:oMath>
                </a14:m>
                <a:r>
                  <a:rPr lang="en-GB" sz="2000" dirty="0"/>
                  <a:t> the general term is given by </a:t>
                </a:r>
                <a14:m>
                  <m:oMath xmlns:m="http://schemas.openxmlformats.org/officeDocument/2006/math">
                    <m:d>
                      <m:dPr>
                        <m:ctrlPr>
                          <a:rPr lang="en-GB" sz="2000" b="0" i="1" smtClean="0">
                            <a:latin typeface="Cambria Math" panose="02040503050406030204" pitchFamily="18" charset="0"/>
                          </a:rPr>
                        </m:ctrlPr>
                      </m:dPr>
                      <m:e>
                        <m:m>
                          <m:mPr>
                            <m:plcHide m:val="on"/>
                            <m:mcs>
                              <m:mc>
                                <m:mcPr>
                                  <m:count m:val="1"/>
                                  <m:mcJc m:val="center"/>
                                </m:mcPr>
                              </m:mc>
                            </m:mcs>
                            <m:ctrlPr>
                              <a:rPr lang="en-GB" sz="2000" b="0" i="1" smtClean="0">
                                <a:latin typeface="Cambria Math" panose="02040503050406030204" pitchFamily="18" charset="0"/>
                              </a:rPr>
                            </m:ctrlPr>
                          </m:mPr>
                          <m:mr>
                            <m:e>
                              <m:r>
                                <a:rPr lang="en-GB" sz="2000" b="0" i="1" smtClean="0">
                                  <a:latin typeface="Cambria Math" panose="02040503050406030204" pitchFamily="18" charset="0"/>
                                </a:rPr>
                                <m:t>𝑛</m:t>
                              </m:r>
                            </m:e>
                          </m:mr>
                          <m:mr>
                            <m:e>
                              <m:r>
                                <a:rPr lang="en-GB" sz="2000" b="0" i="1" smtClean="0">
                                  <a:latin typeface="Cambria Math" panose="02040503050406030204" pitchFamily="18" charset="0"/>
                                </a:rPr>
                                <m:t>𝑟</m:t>
                              </m:r>
                            </m:e>
                          </m:mr>
                        </m:m>
                      </m:e>
                    </m:d>
                    <m:sSup>
                      <m:sSupPr>
                        <m:ctrlPr>
                          <a:rPr lang="en-GB" sz="2000" b="0" i="1" smtClean="0">
                            <a:latin typeface="Cambria Math" panose="02040503050406030204" pitchFamily="18" charset="0"/>
                          </a:rPr>
                        </m:ctrlPr>
                      </m:sSupPr>
                      <m:e>
                        <m:r>
                          <a:rPr lang="en-GB" sz="2000" b="0" i="1" smtClean="0">
                            <a:latin typeface="Cambria Math" panose="02040503050406030204" pitchFamily="18" charset="0"/>
                          </a:rPr>
                          <m:t>𝑎</m:t>
                        </m:r>
                      </m:e>
                      <m:sup>
                        <m:r>
                          <a:rPr lang="en-GB" sz="2000" b="0" i="1" smtClean="0">
                            <a:latin typeface="Cambria Math" panose="02040503050406030204" pitchFamily="18" charset="0"/>
                          </a:rPr>
                          <m:t>𝑛</m:t>
                        </m:r>
                        <m:r>
                          <a:rPr lang="en-GB" sz="2000" b="0" i="1" smtClean="0">
                            <a:latin typeface="Cambria Math" panose="02040503050406030204" pitchFamily="18" charset="0"/>
                          </a:rPr>
                          <m:t>−</m:t>
                        </m:r>
                        <m:r>
                          <a:rPr lang="en-GB" sz="2000" b="0" i="1" smtClean="0">
                            <a:latin typeface="Cambria Math" panose="02040503050406030204" pitchFamily="18" charset="0"/>
                          </a:rPr>
                          <m:t>𝑟</m:t>
                        </m:r>
                      </m:sup>
                    </m:sSup>
                    <m:sSup>
                      <m:sSupPr>
                        <m:ctrlPr>
                          <a:rPr lang="en-GB" sz="2000" b="0" i="1" smtClean="0">
                            <a:latin typeface="Cambria Math" panose="02040503050406030204" pitchFamily="18" charset="0"/>
                          </a:rPr>
                        </m:ctrlPr>
                      </m:sSupPr>
                      <m:e>
                        <m:r>
                          <a:rPr lang="en-GB" sz="2000" b="0" i="1" smtClean="0">
                            <a:latin typeface="Cambria Math" panose="02040503050406030204" pitchFamily="18" charset="0"/>
                          </a:rPr>
                          <m:t>𝑏</m:t>
                        </m:r>
                      </m:e>
                      <m:sup>
                        <m:r>
                          <a:rPr lang="en-GB" sz="2000" b="0" i="1" smtClean="0">
                            <a:latin typeface="Cambria Math" panose="02040503050406030204" pitchFamily="18" charset="0"/>
                          </a:rPr>
                          <m:t>𝑟</m:t>
                        </m:r>
                      </m:sup>
                    </m:sSup>
                  </m:oMath>
                </a14:m>
                <a:endParaRPr lang="en-GB" sz="2000" dirty="0"/>
              </a:p>
            </p:txBody>
          </p:sp>
        </mc:Choice>
        <mc:Fallback xmlns="">
          <p:sp>
            <p:nvSpPr>
              <p:cNvPr id="5" name="TextBox 4"/>
              <p:cNvSpPr txBox="1">
                <a:spLocks noRot="1" noChangeAspect="1" noMove="1" noResize="1" noEditPoints="1" noAdjustHandles="1" noChangeArrowheads="1" noChangeShapeType="1" noTextEdit="1"/>
              </p:cNvSpPr>
              <p:nvPr/>
            </p:nvSpPr>
            <p:spPr>
              <a:xfrm>
                <a:off x="399852" y="912912"/>
                <a:ext cx="7899672" cy="552972"/>
              </a:xfrm>
              <a:prstGeom prst="rect">
                <a:avLst/>
              </a:prstGeom>
              <a:blipFill>
                <a:blip r:embed="rId2"/>
                <a:stretch>
                  <a:fillRect l="-693" b="-4255"/>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2555776" y="1988840"/>
                <a:ext cx="2520280" cy="707886"/>
              </a:xfrm>
              <a:prstGeom prst="rect">
                <a:avLst/>
              </a:prstGeom>
              <a:noFill/>
            </p:spPr>
            <p:txBody>
              <a:bodyPr wrap="square" rtlCol="0">
                <a:spAutoFit/>
              </a:bodyPr>
              <a:lstStyle/>
              <a:p>
                <a:r>
                  <a:rPr lang="en-GB" sz="2000" dirty="0"/>
                  <a:t>Power of </a:t>
                </a:r>
                <a14:m>
                  <m:oMath xmlns:m="http://schemas.openxmlformats.org/officeDocument/2006/math">
                    <m:r>
                      <a:rPr lang="en-GB" sz="2000" b="0" i="1" smtClean="0">
                        <a:latin typeface="Cambria Math" panose="02040503050406030204" pitchFamily="18" charset="0"/>
                      </a:rPr>
                      <m:t>𝑥</m:t>
                    </m:r>
                  </m:oMath>
                </a14:m>
                <a:r>
                  <a:rPr lang="en-GB" sz="2000" dirty="0"/>
                  <a:t> in term wanted.</a:t>
                </a:r>
              </a:p>
            </p:txBody>
          </p:sp>
        </mc:Choice>
        <mc:Fallback xmlns="">
          <p:sp>
            <p:nvSpPr>
              <p:cNvPr id="6" name="TextBox 5"/>
              <p:cNvSpPr txBox="1">
                <a:spLocks noRot="1" noChangeAspect="1" noMove="1" noResize="1" noEditPoints="1" noAdjustHandles="1" noChangeArrowheads="1" noChangeShapeType="1" noTextEdit="1"/>
              </p:cNvSpPr>
              <p:nvPr/>
            </p:nvSpPr>
            <p:spPr>
              <a:xfrm>
                <a:off x="2555776" y="1988840"/>
                <a:ext cx="2520280" cy="707886"/>
              </a:xfrm>
              <a:prstGeom prst="rect">
                <a:avLst/>
              </a:prstGeom>
              <a:blipFill>
                <a:blip r:embed="rId3"/>
                <a:stretch>
                  <a:fillRect l="-2415" t="-4310" b="-14655"/>
                </a:stretch>
              </a:blipFill>
            </p:spPr>
            <p:txBody>
              <a:bodyPr/>
              <a:lstStyle/>
              <a:p>
                <a:r>
                  <a:rPr lang="en-GB">
                    <a:noFill/>
                  </a:rPr>
                  <a:t> </a:t>
                </a:r>
              </a:p>
            </p:txBody>
          </p:sp>
        </mc:Fallback>
      </mc:AlternateContent>
      <p:sp>
        <p:nvSpPr>
          <p:cNvPr id="7" name="TextBox 6"/>
          <p:cNvSpPr txBox="1"/>
          <p:nvPr/>
        </p:nvSpPr>
        <p:spPr>
          <a:xfrm>
            <a:off x="5436096" y="1988840"/>
            <a:ext cx="2520280" cy="400110"/>
          </a:xfrm>
          <a:prstGeom prst="rect">
            <a:avLst/>
          </a:prstGeom>
          <a:noFill/>
        </p:spPr>
        <p:txBody>
          <a:bodyPr wrap="square" rtlCol="0">
            <a:spAutoFit/>
          </a:bodyPr>
          <a:lstStyle/>
          <a:p>
            <a:r>
              <a:rPr lang="en-GB" sz="2000" dirty="0"/>
              <a:t>Term in expansion</a:t>
            </a:r>
          </a:p>
        </p:txBody>
      </p:sp>
      <p:sp>
        <p:nvSpPr>
          <p:cNvPr id="8" name="TextBox 7"/>
          <p:cNvSpPr txBox="1"/>
          <p:nvPr/>
        </p:nvSpPr>
        <p:spPr>
          <a:xfrm>
            <a:off x="539552" y="1988840"/>
            <a:ext cx="2520280" cy="400110"/>
          </a:xfrm>
          <a:prstGeom prst="rect">
            <a:avLst/>
          </a:prstGeom>
          <a:noFill/>
        </p:spPr>
        <p:txBody>
          <a:bodyPr wrap="square" rtlCol="0">
            <a:spAutoFit/>
          </a:bodyPr>
          <a:lstStyle/>
          <a:p>
            <a:r>
              <a:rPr lang="en-GB" sz="2000" dirty="0"/>
              <a:t>Expression</a:t>
            </a:r>
          </a:p>
        </p:txBody>
      </p:sp>
      <p:cxnSp>
        <p:nvCxnSpPr>
          <p:cNvPr id="10" name="Straight Connector 9"/>
          <p:cNvCxnSpPr/>
          <p:nvPr/>
        </p:nvCxnSpPr>
        <p:spPr>
          <a:xfrm>
            <a:off x="539552" y="2852936"/>
            <a:ext cx="7759972" cy="0"/>
          </a:xfrm>
          <a:prstGeom prst="line">
            <a:avLst/>
          </a:prstGeom>
        </p:spPr>
        <p:style>
          <a:lnRef idx="1">
            <a:schemeClr val="dk1"/>
          </a:lnRef>
          <a:fillRef idx="0">
            <a:schemeClr val="dk1"/>
          </a:fillRef>
          <a:effectRef idx="0">
            <a:schemeClr val="dk1"/>
          </a:effectRef>
          <a:fontRef idx="minor">
            <a:schemeClr val="tx1"/>
          </a:fontRef>
        </p:style>
      </p:cxnSp>
      <p:cxnSp>
        <p:nvCxnSpPr>
          <p:cNvPr id="11" name="Straight Connector 10"/>
          <p:cNvCxnSpPr/>
          <p:nvPr/>
        </p:nvCxnSpPr>
        <p:spPr>
          <a:xfrm flipV="1">
            <a:off x="2339752" y="1988840"/>
            <a:ext cx="0" cy="4464496"/>
          </a:xfrm>
          <a:prstGeom prst="line">
            <a:avLst/>
          </a:prstGeom>
        </p:spPr>
        <p:style>
          <a:lnRef idx="1">
            <a:schemeClr val="dk1"/>
          </a:lnRef>
          <a:fillRef idx="0">
            <a:schemeClr val="dk1"/>
          </a:fillRef>
          <a:effectRef idx="0">
            <a:schemeClr val="dk1"/>
          </a:effectRef>
          <a:fontRef idx="minor">
            <a:schemeClr val="tx1"/>
          </a:fontRef>
        </p:style>
      </p:cxnSp>
      <p:cxnSp>
        <p:nvCxnSpPr>
          <p:cNvPr id="14" name="Straight Connector 13"/>
          <p:cNvCxnSpPr/>
          <p:nvPr/>
        </p:nvCxnSpPr>
        <p:spPr>
          <a:xfrm flipV="1">
            <a:off x="5220072" y="1988840"/>
            <a:ext cx="0" cy="4464496"/>
          </a:xfrm>
          <a:prstGeom prst="line">
            <a:avLst/>
          </a:prstGeom>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15" name="TextBox 14"/>
              <p:cNvSpPr txBox="1"/>
              <p:nvPr/>
            </p:nvSpPr>
            <p:spPr>
              <a:xfrm>
                <a:off x="539552" y="3068960"/>
                <a:ext cx="1656184"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GB" sz="2400" b="0" i="1" smtClean="0">
                              <a:latin typeface="Cambria Math" panose="02040503050406030204" pitchFamily="18" charset="0"/>
                            </a:rPr>
                          </m:ctrlPr>
                        </m:sSupPr>
                        <m:e>
                          <m:d>
                            <m:dPr>
                              <m:ctrlPr>
                                <a:rPr lang="en-GB" sz="2400" b="0" i="1" smtClean="0">
                                  <a:latin typeface="Cambria Math" panose="02040503050406030204" pitchFamily="18" charset="0"/>
                                </a:rPr>
                              </m:ctrlPr>
                            </m:dPr>
                            <m:e>
                              <m:r>
                                <a:rPr lang="en-GB" sz="2400" b="0" i="1" smtClean="0">
                                  <a:latin typeface="Cambria Math" panose="02040503050406030204" pitchFamily="18" charset="0"/>
                                </a:rPr>
                                <m:t>𝑎</m:t>
                              </m:r>
                              <m:r>
                                <a:rPr lang="en-GB" sz="2400" b="0" i="1" smtClean="0">
                                  <a:latin typeface="Cambria Math" panose="02040503050406030204" pitchFamily="18" charset="0"/>
                                </a:rPr>
                                <m:t>+</m:t>
                              </m:r>
                              <m:r>
                                <a:rPr lang="en-GB" sz="2400" b="0" i="1" smtClean="0">
                                  <a:latin typeface="Cambria Math" panose="02040503050406030204" pitchFamily="18" charset="0"/>
                                </a:rPr>
                                <m:t>𝑥</m:t>
                              </m:r>
                            </m:e>
                          </m:d>
                        </m:e>
                        <m:sup>
                          <m:r>
                            <a:rPr lang="en-GB" sz="2400" b="0" i="1" smtClean="0">
                              <a:latin typeface="Cambria Math" panose="02040503050406030204" pitchFamily="18" charset="0"/>
                            </a:rPr>
                            <m:t>10</m:t>
                          </m:r>
                        </m:sup>
                      </m:sSup>
                    </m:oMath>
                  </m:oMathPara>
                </a14:m>
                <a:endParaRPr lang="en-GB" dirty="0"/>
              </a:p>
            </p:txBody>
          </p:sp>
        </mc:Choice>
        <mc:Fallback xmlns="">
          <p:sp>
            <p:nvSpPr>
              <p:cNvPr id="15" name="TextBox 14"/>
              <p:cNvSpPr txBox="1">
                <a:spLocks noRot="1" noChangeAspect="1" noMove="1" noResize="1" noEditPoints="1" noAdjustHandles="1" noChangeArrowheads="1" noChangeShapeType="1" noTextEdit="1"/>
              </p:cNvSpPr>
              <p:nvPr/>
            </p:nvSpPr>
            <p:spPr>
              <a:xfrm>
                <a:off x="539552" y="3068960"/>
                <a:ext cx="1656184" cy="461665"/>
              </a:xfrm>
              <a:prstGeom prst="rect">
                <a:avLst/>
              </a:prstGeom>
              <a:blipFill>
                <a:blip r:embed="rId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6" name="TextBox 15"/>
              <p:cNvSpPr txBox="1"/>
              <p:nvPr/>
            </p:nvSpPr>
            <p:spPr>
              <a:xfrm>
                <a:off x="2907369" y="3068960"/>
                <a:ext cx="1656184"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2400" b="0" i="1" smtClean="0">
                          <a:latin typeface="Cambria Math" panose="02040503050406030204" pitchFamily="18" charset="0"/>
                        </a:rPr>
                        <m:t>3</m:t>
                      </m:r>
                    </m:oMath>
                  </m:oMathPara>
                </a14:m>
                <a:endParaRPr lang="en-GB" sz="2400" dirty="0"/>
              </a:p>
            </p:txBody>
          </p:sp>
        </mc:Choice>
        <mc:Fallback xmlns="">
          <p:sp>
            <p:nvSpPr>
              <p:cNvPr id="16" name="TextBox 15"/>
              <p:cNvSpPr txBox="1">
                <a:spLocks noRot="1" noChangeAspect="1" noMove="1" noResize="1" noEditPoints="1" noAdjustHandles="1" noChangeArrowheads="1" noChangeShapeType="1" noTextEdit="1"/>
              </p:cNvSpPr>
              <p:nvPr/>
            </p:nvSpPr>
            <p:spPr>
              <a:xfrm>
                <a:off x="2907369" y="3068960"/>
                <a:ext cx="1656184" cy="461665"/>
              </a:xfrm>
              <a:prstGeom prst="rect">
                <a:avLst/>
              </a:prstGeom>
              <a:blipFill>
                <a:blip r:embed="rId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7" name="TextBox 16"/>
              <p:cNvSpPr txBox="1"/>
              <p:nvPr/>
            </p:nvSpPr>
            <p:spPr>
              <a:xfrm>
                <a:off x="5609888" y="2979857"/>
                <a:ext cx="1656184" cy="70814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d>
                        <m:dPr>
                          <m:ctrlPr>
                            <a:rPr lang="en-GB" sz="2400" b="0" i="1" smtClean="0">
                              <a:latin typeface="Cambria Math" panose="02040503050406030204" pitchFamily="18" charset="0"/>
                            </a:rPr>
                          </m:ctrlPr>
                        </m:dPr>
                        <m:e>
                          <m:m>
                            <m:mPr>
                              <m:plcHide m:val="on"/>
                              <m:mcs>
                                <m:mc>
                                  <m:mcPr>
                                    <m:count m:val="1"/>
                                    <m:mcJc m:val="center"/>
                                  </m:mcPr>
                                </m:mc>
                              </m:mcs>
                              <m:ctrlPr>
                                <a:rPr lang="en-GB" sz="2400" b="0" i="1" smtClean="0">
                                  <a:latin typeface="Cambria Math" panose="02040503050406030204" pitchFamily="18" charset="0"/>
                                </a:rPr>
                              </m:ctrlPr>
                            </m:mPr>
                            <m:mr>
                              <m:e>
                                <m:r>
                                  <a:rPr lang="en-GB" sz="2400" b="0" i="1" smtClean="0">
                                    <a:latin typeface="Cambria Math" panose="02040503050406030204" pitchFamily="18" charset="0"/>
                                  </a:rPr>
                                  <m:t>10</m:t>
                                </m:r>
                              </m:e>
                            </m:mr>
                            <m:mr>
                              <m:e>
                                <m:r>
                                  <a:rPr lang="en-GB" sz="2400" b="0" i="1" smtClean="0">
                                    <a:latin typeface="Cambria Math" panose="02040503050406030204" pitchFamily="18" charset="0"/>
                                  </a:rPr>
                                  <m:t>3</m:t>
                                </m:r>
                              </m:e>
                            </m:mr>
                          </m:m>
                        </m:e>
                      </m:d>
                      <m:sSup>
                        <m:sSupPr>
                          <m:ctrlPr>
                            <a:rPr lang="en-GB" sz="2400" b="0" i="1" smtClean="0">
                              <a:latin typeface="Cambria Math" panose="02040503050406030204" pitchFamily="18" charset="0"/>
                            </a:rPr>
                          </m:ctrlPr>
                        </m:sSupPr>
                        <m:e>
                          <m:sSup>
                            <m:sSupPr>
                              <m:ctrlPr>
                                <a:rPr lang="en-GB" sz="2400" i="1">
                                  <a:latin typeface="Cambria Math" panose="02040503050406030204" pitchFamily="18" charset="0"/>
                                </a:rPr>
                              </m:ctrlPr>
                            </m:sSupPr>
                            <m:e>
                              <m:r>
                                <a:rPr lang="en-GB" sz="2400" i="1">
                                  <a:latin typeface="Cambria Math" panose="02040503050406030204" pitchFamily="18" charset="0"/>
                                </a:rPr>
                                <m:t>𝑎</m:t>
                              </m:r>
                            </m:e>
                            <m:sup>
                              <m:r>
                                <a:rPr lang="en-GB" sz="2400" i="1">
                                  <a:latin typeface="Cambria Math" panose="02040503050406030204" pitchFamily="18" charset="0"/>
                                </a:rPr>
                                <m:t>7</m:t>
                              </m:r>
                            </m:sup>
                          </m:sSup>
                          <m:r>
                            <a:rPr lang="en-GB" sz="2400" b="0" i="1" smtClean="0">
                              <a:latin typeface="Cambria Math" panose="02040503050406030204" pitchFamily="18" charset="0"/>
                            </a:rPr>
                            <m:t>𝑥</m:t>
                          </m:r>
                        </m:e>
                        <m:sup>
                          <m:r>
                            <a:rPr lang="en-GB" sz="2400" b="0" i="1" smtClean="0">
                              <a:latin typeface="Cambria Math" panose="02040503050406030204" pitchFamily="18" charset="0"/>
                            </a:rPr>
                            <m:t>3</m:t>
                          </m:r>
                        </m:sup>
                      </m:sSup>
                    </m:oMath>
                  </m:oMathPara>
                </a14:m>
                <a:endParaRPr lang="en-GB" dirty="0"/>
              </a:p>
            </p:txBody>
          </p:sp>
        </mc:Choice>
        <mc:Fallback xmlns="">
          <p:sp>
            <p:nvSpPr>
              <p:cNvPr id="17" name="TextBox 16"/>
              <p:cNvSpPr txBox="1">
                <a:spLocks noRot="1" noChangeAspect="1" noMove="1" noResize="1" noEditPoints="1" noAdjustHandles="1" noChangeArrowheads="1" noChangeShapeType="1" noTextEdit="1"/>
              </p:cNvSpPr>
              <p:nvPr/>
            </p:nvSpPr>
            <p:spPr>
              <a:xfrm>
                <a:off x="5609888" y="2979857"/>
                <a:ext cx="1656184" cy="708143"/>
              </a:xfrm>
              <a:prstGeom prst="rect">
                <a:avLst/>
              </a:prstGeom>
              <a:blipFill>
                <a:blip r:embed="rId6"/>
                <a:stretch>
                  <a:fillRect/>
                </a:stretch>
              </a:blipFill>
            </p:spPr>
            <p:txBody>
              <a:bodyPr/>
              <a:lstStyle/>
              <a:p>
                <a:r>
                  <a:rPr lang="en-GB">
                    <a:noFill/>
                  </a:rPr>
                  <a:t> </a:t>
                </a:r>
              </a:p>
            </p:txBody>
          </p:sp>
        </mc:Fallback>
      </mc:AlternateContent>
      <p:sp>
        <p:nvSpPr>
          <p:cNvPr id="18" name="TextBox 17"/>
          <p:cNvSpPr txBox="1"/>
          <p:nvPr/>
        </p:nvSpPr>
        <p:spPr>
          <a:xfrm>
            <a:off x="7185372" y="3014588"/>
            <a:ext cx="1728192" cy="523220"/>
          </a:xfrm>
          <a:prstGeom prst="rect">
            <a:avLst/>
          </a:prstGeom>
          <a:noFill/>
        </p:spPr>
        <p:txBody>
          <a:bodyPr wrap="square" rtlCol="0">
            <a:spAutoFit/>
          </a:bodyPr>
          <a:lstStyle/>
          <a:p>
            <a:r>
              <a:rPr lang="en-GB" sz="1400" b="1" dirty="0"/>
              <a:t>Note</a:t>
            </a:r>
            <a:r>
              <a:rPr lang="en-GB" sz="1400" dirty="0"/>
              <a:t>: The two powers add up to 10.</a:t>
            </a:r>
          </a:p>
        </p:txBody>
      </p:sp>
      <mc:AlternateContent xmlns:mc="http://schemas.openxmlformats.org/markup-compatibility/2006" xmlns:a14="http://schemas.microsoft.com/office/drawing/2010/main">
        <mc:Choice Requires="a14">
          <p:sp>
            <p:nvSpPr>
              <p:cNvPr id="19" name="TextBox 18"/>
              <p:cNvSpPr txBox="1"/>
              <p:nvPr/>
            </p:nvSpPr>
            <p:spPr>
              <a:xfrm>
                <a:off x="539552" y="3776002"/>
                <a:ext cx="1656184"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GB" sz="2400" b="0" i="1" smtClean="0">
                              <a:latin typeface="Cambria Math" panose="02040503050406030204" pitchFamily="18" charset="0"/>
                            </a:rPr>
                          </m:ctrlPr>
                        </m:sSupPr>
                        <m:e>
                          <m:d>
                            <m:dPr>
                              <m:ctrlPr>
                                <a:rPr lang="en-GB" sz="2400" b="0" i="1" smtClean="0">
                                  <a:latin typeface="Cambria Math" panose="02040503050406030204" pitchFamily="18" charset="0"/>
                                </a:rPr>
                              </m:ctrlPr>
                            </m:dPr>
                            <m:e>
                              <m:r>
                                <a:rPr lang="en-GB" sz="2400" b="0" i="1" smtClean="0">
                                  <a:latin typeface="Cambria Math" panose="02040503050406030204" pitchFamily="18" charset="0"/>
                                </a:rPr>
                                <m:t>2</m:t>
                              </m:r>
                              <m:r>
                                <a:rPr lang="en-GB" sz="2400" b="0" i="1" smtClean="0">
                                  <a:latin typeface="Cambria Math" panose="02040503050406030204" pitchFamily="18" charset="0"/>
                                </a:rPr>
                                <m:t>𝑥</m:t>
                              </m:r>
                              <m:r>
                                <a:rPr lang="en-GB" sz="2400" b="0" i="1" smtClean="0">
                                  <a:latin typeface="Cambria Math" panose="02040503050406030204" pitchFamily="18" charset="0"/>
                                </a:rPr>
                                <m:t>−1</m:t>
                              </m:r>
                            </m:e>
                          </m:d>
                        </m:e>
                        <m:sup>
                          <m:r>
                            <a:rPr lang="en-GB" sz="2400" b="0" i="1" smtClean="0">
                              <a:latin typeface="Cambria Math" panose="02040503050406030204" pitchFamily="18" charset="0"/>
                            </a:rPr>
                            <m:t>75</m:t>
                          </m:r>
                        </m:sup>
                      </m:sSup>
                    </m:oMath>
                  </m:oMathPara>
                </a14:m>
                <a:endParaRPr lang="en-GB" dirty="0"/>
              </a:p>
            </p:txBody>
          </p:sp>
        </mc:Choice>
        <mc:Fallback xmlns="">
          <p:sp>
            <p:nvSpPr>
              <p:cNvPr id="19" name="TextBox 18"/>
              <p:cNvSpPr txBox="1">
                <a:spLocks noRot="1" noChangeAspect="1" noMove="1" noResize="1" noEditPoints="1" noAdjustHandles="1" noChangeArrowheads="1" noChangeShapeType="1" noTextEdit="1"/>
              </p:cNvSpPr>
              <p:nvPr/>
            </p:nvSpPr>
            <p:spPr>
              <a:xfrm>
                <a:off x="539552" y="3776002"/>
                <a:ext cx="1656184" cy="461665"/>
              </a:xfrm>
              <a:prstGeom prst="rect">
                <a:avLst/>
              </a:prstGeom>
              <a:blipFill>
                <a:blip r:embed="rId7"/>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0" name="TextBox 19"/>
              <p:cNvSpPr txBox="1"/>
              <p:nvPr/>
            </p:nvSpPr>
            <p:spPr>
              <a:xfrm>
                <a:off x="2901502" y="3776002"/>
                <a:ext cx="1656184"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2400" b="0" i="1" smtClean="0">
                          <a:latin typeface="Cambria Math" panose="02040503050406030204" pitchFamily="18" charset="0"/>
                        </a:rPr>
                        <m:t>50</m:t>
                      </m:r>
                    </m:oMath>
                  </m:oMathPara>
                </a14:m>
                <a:endParaRPr lang="en-GB" sz="2400" dirty="0"/>
              </a:p>
            </p:txBody>
          </p:sp>
        </mc:Choice>
        <mc:Fallback xmlns="">
          <p:sp>
            <p:nvSpPr>
              <p:cNvPr id="20" name="TextBox 19"/>
              <p:cNvSpPr txBox="1">
                <a:spLocks noRot="1" noChangeAspect="1" noMove="1" noResize="1" noEditPoints="1" noAdjustHandles="1" noChangeArrowheads="1" noChangeShapeType="1" noTextEdit="1"/>
              </p:cNvSpPr>
              <p:nvPr/>
            </p:nvSpPr>
            <p:spPr>
              <a:xfrm>
                <a:off x="2901502" y="3776002"/>
                <a:ext cx="1656184" cy="461665"/>
              </a:xfrm>
              <a:prstGeom prst="rect">
                <a:avLst/>
              </a:prstGeom>
              <a:blipFill>
                <a:blip r:embed="rId8"/>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1" name="TextBox 20"/>
              <p:cNvSpPr txBox="1"/>
              <p:nvPr/>
            </p:nvSpPr>
            <p:spPr>
              <a:xfrm>
                <a:off x="5678666" y="3659970"/>
                <a:ext cx="2697058" cy="71564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d>
                        <m:dPr>
                          <m:ctrlPr>
                            <a:rPr lang="en-GB" sz="2400" b="0" i="1" smtClean="0">
                              <a:latin typeface="Cambria Math" panose="02040503050406030204" pitchFamily="18" charset="0"/>
                            </a:rPr>
                          </m:ctrlPr>
                        </m:dPr>
                        <m:e>
                          <m:m>
                            <m:mPr>
                              <m:plcHide m:val="on"/>
                              <m:mcs>
                                <m:mc>
                                  <m:mcPr>
                                    <m:count m:val="1"/>
                                    <m:mcJc m:val="center"/>
                                  </m:mcPr>
                                </m:mc>
                              </m:mcs>
                              <m:ctrlPr>
                                <a:rPr lang="en-GB" sz="2400" b="0" i="1" smtClean="0">
                                  <a:latin typeface="Cambria Math" panose="02040503050406030204" pitchFamily="18" charset="0"/>
                                </a:rPr>
                              </m:ctrlPr>
                            </m:mPr>
                            <m:mr>
                              <m:e>
                                <m:r>
                                  <a:rPr lang="en-GB" sz="2400" b="0" i="1" smtClean="0">
                                    <a:latin typeface="Cambria Math" panose="02040503050406030204" pitchFamily="18" charset="0"/>
                                  </a:rPr>
                                  <m:t>75</m:t>
                                </m:r>
                              </m:e>
                            </m:mr>
                            <m:mr>
                              <m:e>
                                <m:r>
                                  <a:rPr lang="en-GB" sz="2400" b="0" i="1" smtClean="0">
                                    <a:latin typeface="Cambria Math" panose="02040503050406030204" pitchFamily="18" charset="0"/>
                                  </a:rPr>
                                  <m:t>50</m:t>
                                </m:r>
                              </m:e>
                            </m:mr>
                          </m:m>
                        </m:e>
                      </m:d>
                      <m:sSup>
                        <m:sSupPr>
                          <m:ctrlPr>
                            <a:rPr lang="en-GB" sz="2400" b="0" i="1" smtClean="0">
                              <a:latin typeface="Cambria Math" panose="02040503050406030204" pitchFamily="18" charset="0"/>
                            </a:rPr>
                          </m:ctrlPr>
                        </m:sSupPr>
                        <m:e>
                          <m:d>
                            <m:dPr>
                              <m:ctrlPr>
                                <a:rPr lang="en-GB" sz="2400" b="0" i="1" smtClean="0">
                                  <a:latin typeface="Cambria Math" panose="02040503050406030204" pitchFamily="18" charset="0"/>
                                </a:rPr>
                              </m:ctrlPr>
                            </m:dPr>
                            <m:e>
                              <m:r>
                                <a:rPr lang="en-GB" sz="2400" b="0" i="1" smtClean="0">
                                  <a:latin typeface="Cambria Math" panose="02040503050406030204" pitchFamily="18" charset="0"/>
                                </a:rPr>
                                <m:t>−1</m:t>
                              </m:r>
                            </m:e>
                          </m:d>
                        </m:e>
                        <m:sup>
                          <m:r>
                            <a:rPr lang="en-GB" sz="2400" b="0" i="1" smtClean="0">
                              <a:latin typeface="Cambria Math" panose="02040503050406030204" pitchFamily="18" charset="0"/>
                            </a:rPr>
                            <m:t>25</m:t>
                          </m:r>
                        </m:sup>
                      </m:sSup>
                      <m:sSup>
                        <m:sSupPr>
                          <m:ctrlPr>
                            <a:rPr lang="en-GB" sz="2400" b="0" i="1" smtClean="0">
                              <a:latin typeface="Cambria Math" panose="02040503050406030204" pitchFamily="18" charset="0"/>
                            </a:rPr>
                          </m:ctrlPr>
                        </m:sSupPr>
                        <m:e>
                          <m:d>
                            <m:dPr>
                              <m:ctrlPr>
                                <a:rPr lang="en-GB" sz="2400" b="0" i="1" smtClean="0">
                                  <a:latin typeface="Cambria Math" panose="02040503050406030204" pitchFamily="18" charset="0"/>
                                </a:rPr>
                              </m:ctrlPr>
                            </m:dPr>
                            <m:e>
                              <m:r>
                                <a:rPr lang="en-GB" sz="2400" b="0" i="1" smtClean="0">
                                  <a:latin typeface="Cambria Math" panose="02040503050406030204" pitchFamily="18" charset="0"/>
                                </a:rPr>
                                <m:t>2</m:t>
                              </m:r>
                              <m:r>
                                <a:rPr lang="en-GB" sz="2400" b="0" i="1" smtClean="0">
                                  <a:latin typeface="Cambria Math" panose="02040503050406030204" pitchFamily="18" charset="0"/>
                                </a:rPr>
                                <m:t>𝑥</m:t>
                              </m:r>
                            </m:e>
                          </m:d>
                        </m:e>
                        <m:sup>
                          <m:r>
                            <a:rPr lang="en-GB" sz="2400" b="0" i="1" smtClean="0">
                              <a:latin typeface="Cambria Math" panose="02040503050406030204" pitchFamily="18" charset="0"/>
                            </a:rPr>
                            <m:t>50</m:t>
                          </m:r>
                        </m:sup>
                      </m:sSup>
                    </m:oMath>
                  </m:oMathPara>
                </a14:m>
                <a:endParaRPr lang="en-GB" dirty="0"/>
              </a:p>
            </p:txBody>
          </p:sp>
        </mc:Choice>
        <mc:Fallback xmlns="">
          <p:sp>
            <p:nvSpPr>
              <p:cNvPr id="21" name="TextBox 20"/>
              <p:cNvSpPr txBox="1">
                <a:spLocks noRot="1" noChangeAspect="1" noMove="1" noResize="1" noEditPoints="1" noAdjustHandles="1" noChangeArrowheads="1" noChangeShapeType="1" noTextEdit="1"/>
              </p:cNvSpPr>
              <p:nvPr/>
            </p:nvSpPr>
            <p:spPr>
              <a:xfrm>
                <a:off x="5678666" y="3659970"/>
                <a:ext cx="2697058" cy="715645"/>
              </a:xfrm>
              <a:prstGeom prst="rect">
                <a:avLst/>
              </a:prstGeom>
              <a:blipFill>
                <a:blip r:embed="rId9"/>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2" name="TextBox 21"/>
              <p:cNvSpPr txBox="1"/>
              <p:nvPr/>
            </p:nvSpPr>
            <p:spPr>
              <a:xfrm>
                <a:off x="5526266" y="4329718"/>
                <a:ext cx="2697058" cy="71564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d>
                        <m:dPr>
                          <m:ctrlPr>
                            <a:rPr lang="en-GB" sz="2400" b="0" i="1" smtClean="0">
                              <a:latin typeface="Cambria Math" panose="02040503050406030204" pitchFamily="18" charset="0"/>
                            </a:rPr>
                          </m:ctrlPr>
                        </m:dPr>
                        <m:e>
                          <m:m>
                            <m:mPr>
                              <m:plcHide m:val="on"/>
                              <m:mcs>
                                <m:mc>
                                  <m:mcPr>
                                    <m:count m:val="1"/>
                                    <m:mcJc m:val="center"/>
                                  </m:mcPr>
                                </m:mc>
                              </m:mcs>
                              <m:ctrlPr>
                                <a:rPr lang="en-GB" sz="2400" b="0" i="1" smtClean="0">
                                  <a:latin typeface="Cambria Math" panose="02040503050406030204" pitchFamily="18" charset="0"/>
                                </a:rPr>
                              </m:ctrlPr>
                            </m:mPr>
                            <m:mr>
                              <m:e>
                                <m:r>
                                  <a:rPr lang="en-GB" sz="2400" b="0" i="1" smtClean="0">
                                    <a:latin typeface="Cambria Math" panose="02040503050406030204" pitchFamily="18" charset="0"/>
                                  </a:rPr>
                                  <m:t>12</m:t>
                                </m:r>
                              </m:e>
                            </m:mr>
                            <m:mr>
                              <m:e>
                                <m:r>
                                  <a:rPr lang="en-GB" sz="2400" b="0" i="1" smtClean="0">
                                    <a:latin typeface="Cambria Math" panose="02040503050406030204" pitchFamily="18" charset="0"/>
                                  </a:rPr>
                                  <m:t>7</m:t>
                                </m:r>
                              </m:e>
                            </m:mr>
                          </m:m>
                        </m:e>
                      </m:d>
                      <m:sSup>
                        <m:sSupPr>
                          <m:ctrlPr>
                            <a:rPr lang="en-GB" sz="2400" b="0" i="1" smtClean="0">
                              <a:latin typeface="Cambria Math" panose="02040503050406030204" pitchFamily="18" charset="0"/>
                            </a:rPr>
                          </m:ctrlPr>
                        </m:sSupPr>
                        <m:e>
                          <m:d>
                            <m:dPr>
                              <m:ctrlPr>
                                <a:rPr lang="en-GB" sz="2400" b="0" i="1" smtClean="0">
                                  <a:latin typeface="Cambria Math" panose="02040503050406030204" pitchFamily="18" charset="0"/>
                                </a:rPr>
                              </m:ctrlPr>
                            </m:dPr>
                            <m:e>
                              <m:r>
                                <a:rPr lang="en-GB" sz="2400" b="0" i="1" smtClean="0">
                                  <a:latin typeface="Cambria Math" panose="02040503050406030204" pitchFamily="18" charset="0"/>
                                </a:rPr>
                                <m:t>3</m:t>
                              </m:r>
                            </m:e>
                          </m:d>
                        </m:e>
                        <m:sup>
                          <m:r>
                            <a:rPr lang="en-GB" sz="2400" b="0" i="1" smtClean="0">
                              <a:latin typeface="Cambria Math" panose="02040503050406030204" pitchFamily="18" charset="0"/>
                            </a:rPr>
                            <m:t>5</m:t>
                          </m:r>
                        </m:sup>
                      </m:sSup>
                      <m:sSup>
                        <m:sSupPr>
                          <m:ctrlPr>
                            <a:rPr lang="en-GB" sz="2400" b="0" i="1" smtClean="0">
                              <a:latin typeface="Cambria Math" panose="02040503050406030204" pitchFamily="18" charset="0"/>
                            </a:rPr>
                          </m:ctrlPr>
                        </m:sSupPr>
                        <m:e>
                          <m:d>
                            <m:dPr>
                              <m:ctrlPr>
                                <a:rPr lang="en-GB" sz="2400" b="0" i="1" smtClean="0">
                                  <a:latin typeface="Cambria Math" panose="02040503050406030204" pitchFamily="18" charset="0"/>
                                </a:rPr>
                              </m:ctrlPr>
                            </m:dPr>
                            <m:e>
                              <m:r>
                                <a:rPr lang="en-GB" sz="2400" b="0" i="1" smtClean="0">
                                  <a:latin typeface="Cambria Math" panose="02040503050406030204" pitchFamily="18" charset="0"/>
                                </a:rPr>
                                <m:t>−</m:t>
                              </m:r>
                              <m:r>
                                <a:rPr lang="en-GB" sz="2400" b="0" i="1" smtClean="0">
                                  <a:latin typeface="Cambria Math" panose="02040503050406030204" pitchFamily="18" charset="0"/>
                                </a:rPr>
                                <m:t>𝑥</m:t>
                              </m:r>
                            </m:e>
                          </m:d>
                        </m:e>
                        <m:sup>
                          <m:r>
                            <a:rPr lang="en-GB" sz="2400" b="0" i="1" smtClean="0">
                              <a:latin typeface="Cambria Math" panose="02040503050406030204" pitchFamily="18" charset="0"/>
                            </a:rPr>
                            <m:t>7</m:t>
                          </m:r>
                        </m:sup>
                      </m:sSup>
                    </m:oMath>
                  </m:oMathPara>
                </a14:m>
                <a:endParaRPr lang="en-GB" dirty="0"/>
              </a:p>
            </p:txBody>
          </p:sp>
        </mc:Choice>
        <mc:Fallback xmlns="">
          <p:sp>
            <p:nvSpPr>
              <p:cNvPr id="22" name="TextBox 21"/>
              <p:cNvSpPr txBox="1">
                <a:spLocks noRot="1" noChangeAspect="1" noMove="1" noResize="1" noEditPoints="1" noAdjustHandles="1" noChangeArrowheads="1" noChangeShapeType="1" noTextEdit="1"/>
              </p:cNvSpPr>
              <p:nvPr/>
            </p:nvSpPr>
            <p:spPr>
              <a:xfrm>
                <a:off x="5526266" y="4329718"/>
                <a:ext cx="2697058" cy="715645"/>
              </a:xfrm>
              <a:prstGeom prst="rect">
                <a:avLst/>
              </a:prstGeom>
              <a:blipFill>
                <a:blip r:embed="rId10"/>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3" name="TextBox 22"/>
              <p:cNvSpPr txBox="1"/>
              <p:nvPr/>
            </p:nvSpPr>
            <p:spPr>
              <a:xfrm>
                <a:off x="539552" y="4414292"/>
                <a:ext cx="1656184" cy="46583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GB" sz="2400" b="0" i="1" smtClean="0">
                              <a:latin typeface="Cambria Math" panose="02040503050406030204" pitchFamily="18" charset="0"/>
                            </a:rPr>
                          </m:ctrlPr>
                        </m:sSupPr>
                        <m:e>
                          <m:d>
                            <m:dPr>
                              <m:ctrlPr>
                                <a:rPr lang="en-GB" sz="2400" b="0" i="1" smtClean="0">
                                  <a:latin typeface="Cambria Math" panose="02040503050406030204" pitchFamily="18" charset="0"/>
                                </a:rPr>
                              </m:ctrlPr>
                            </m:dPr>
                            <m:e>
                              <m:r>
                                <a:rPr lang="en-GB" sz="2400" b="0" i="1" smtClean="0">
                                  <a:latin typeface="Cambria Math" panose="02040503050406030204" pitchFamily="18" charset="0"/>
                                </a:rPr>
                                <m:t>3−</m:t>
                              </m:r>
                              <m:r>
                                <a:rPr lang="en-GB" sz="2400" b="0" i="1" smtClean="0">
                                  <a:latin typeface="Cambria Math" panose="02040503050406030204" pitchFamily="18" charset="0"/>
                                </a:rPr>
                                <m:t>𝑥</m:t>
                              </m:r>
                            </m:e>
                          </m:d>
                        </m:e>
                        <m:sup>
                          <m:r>
                            <a:rPr lang="en-GB" sz="2400" b="0" i="1" smtClean="0">
                              <a:latin typeface="Cambria Math" panose="02040503050406030204" pitchFamily="18" charset="0"/>
                            </a:rPr>
                            <m:t>12</m:t>
                          </m:r>
                        </m:sup>
                      </m:sSup>
                    </m:oMath>
                  </m:oMathPara>
                </a14:m>
                <a:endParaRPr lang="en-GB" dirty="0"/>
              </a:p>
            </p:txBody>
          </p:sp>
        </mc:Choice>
        <mc:Fallback xmlns="">
          <p:sp>
            <p:nvSpPr>
              <p:cNvPr id="23" name="TextBox 22"/>
              <p:cNvSpPr txBox="1">
                <a:spLocks noRot="1" noChangeAspect="1" noMove="1" noResize="1" noEditPoints="1" noAdjustHandles="1" noChangeArrowheads="1" noChangeShapeType="1" noTextEdit="1"/>
              </p:cNvSpPr>
              <p:nvPr/>
            </p:nvSpPr>
            <p:spPr>
              <a:xfrm>
                <a:off x="539552" y="4414292"/>
                <a:ext cx="1656184" cy="465833"/>
              </a:xfrm>
              <a:prstGeom prst="rect">
                <a:avLst/>
              </a:prstGeom>
              <a:blipFill>
                <a:blip r:embed="rId11"/>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4" name="TextBox 23"/>
              <p:cNvSpPr txBox="1"/>
              <p:nvPr/>
            </p:nvSpPr>
            <p:spPr>
              <a:xfrm>
                <a:off x="2901502" y="4393003"/>
                <a:ext cx="1656184"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2400" b="0" i="1" smtClean="0">
                          <a:latin typeface="Cambria Math" panose="02040503050406030204" pitchFamily="18" charset="0"/>
                        </a:rPr>
                        <m:t>7</m:t>
                      </m:r>
                    </m:oMath>
                  </m:oMathPara>
                </a14:m>
                <a:endParaRPr lang="en-GB" sz="2400" dirty="0"/>
              </a:p>
            </p:txBody>
          </p:sp>
        </mc:Choice>
        <mc:Fallback xmlns="">
          <p:sp>
            <p:nvSpPr>
              <p:cNvPr id="24" name="TextBox 23"/>
              <p:cNvSpPr txBox="1">
                <a:spLocks noRot="1" noChangeAspect="1" noMove="1" noResize="1" noEditPoints="1" noAdjustHandles="1" noChangeArrowheads="1" noChangeShapeType="1" noTextEdit="1"/>
              </p:cNvSpPr>
              <p:nvPr/>
            </p:nvSpPr>
            <p:spPr>
              <a:xfrm>
                <a:off x="2901502" y="4393003"/>
                <a:ext cx="1656184" cy="461665"/>
              </a:xfrm>
              <a:prstGeom prst="rect">
                <a:avLst/>
              </a:prstGeom>
              <a:blipFill>
                <a:blip r:embed="rId12"/>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5" name="TextBox 24"/>
              <p:cNvSpPr txBox="1"/>
              <p:nvPr/>
            </p:nvSpPr>
            <p:spPr>
              <a:xfrm>
                <a:off x="5526266" y="5055728"/>
                <a:ext cx="2697058" cy="71564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d>
                        <m:dPr>
                          <m:ctrlPr>
                            <a:rPr lang="en-GB" sz="2400" b="0" i="1" smtClean="0">
                              <a:latin typeface="Cambria Math" panose="02040503050406030204" pitchFamily="18" charset="0"/>
                            </a:rPr>
                          </m:ctrlPr>
                        </m:dPr>
                        <m:e>
                          <m:m>
                            <m:mPr>
                              <m:plcHide m:val="on"/>
                              <m:mcs>
                                <m:mc>
                                  <m:mcPr>
                                    <m:count m:val="1"/>
                                    <m:mcJc m:val="center"/>
                                  </m:mcPr>
                                </m:mc>
                              </m:mcs>
                              <m:ctrlPr>
                                <a:rPr lang="en-GB" sz="2400" b="0" i="1" smtClean="0">
                                  <a:latin typeface="Cambria Math" panose="02040503050406030204" pitchFamily="18" charset="0"/>
                                </a:rPr>
                              </m:ctrlPr>
                            </m:mPr>
                            <m:mr>
                              <m:e>
                                <m:r>
                                  <a:rPr lang="en-GB" sz="2400" b="0" i="1" smtClean="0">
                                    <a:latin typeface="Cambria Math" panose="02040503050406030204" pitchFamily="18" charset="0"/>
                                  </a:rPr>
                                  <m:t>16</m:t>
                                </m:r>
                              </m:e>
                            </m:mr>
                            <m:mr>
                              <m:e>
                                <m:r>
                                  <a:rPr lang="en-GB" sz="2400" b="0" i="1" smtClean="0">
                                    <a:latin typeface="Cambria Math" panose="02040503050406030204" pitchFamily="18" charset="0"/>
                                  </a:rPr>
                                  <m:t>3</m:t>
                                </m:r>
                              </m:e>
                            </m:mr>
                          </m:m>
                        </m:e>
                      </m:d>
                      <m:sSup>
                        <m:sSupPr>
                          <m:ctrlPr>
                            <a:rPr lang="en-GB" sz="2400" b="0" i="1" smtClean="0">
                              <a:latin typeface="Cambria Math" panose="02040503050406030204" pitchFamily="18" charset="0"/>
                            </a:rPr>
                          </m:ctrlPr>
                        </m:sSupPr>
                        <m:e>
                          <m:d>
                            <m:dPr>
                              <m:ctrlPr>
                                <a:rPr lang="en-GB" sz="2400" b="0" i="1" smtClean="0">
                                  <a:latin typeface="Cambria Math" panose="02040503050406030204" pitchFamily="18" charset="0"/>
                                </a:rPr>
                              </m:ctrlPr>
                            </m:dPr>
                            <m:e>
                              <m:r>
                                <a:rPr lang="en-GB" sz="2400" b="0" i="1" smtClean="0">
                                  <a:latin typeface="Cambria Math" panose="02040503050406030204" pitchFamily="18" charset="0"/>
                                </a:rPr>
                                <m:t>4</m:t>
                              </m:r>
                            </m:e>
                          </m:d>
                        </m:e>
                        <m:sup>
                          <m:r>
                            <a:rPr lang="en-GB" sz="2400" b="0" i="1" smtClean="0">
                              <a:latin typeface="Cambria Math" panose="02040503050406030204" pitchFamily="18" charset="0"/>
                            </a:rPr>
                            <m:t>13</m:t>
                          </m:r>
                        </m:sup>
                      </m:sSup>
                      <m:sSup>
                        <m:sSupPr>
                          <m:ctrlPr>
                            <a:rPr lang="en-GB" sz="2400" b="0" i="1" smtClean="0">
                              <a:latin typeface="Cambria Math" panose="02040503050406030204" pitchFamily="18" charset="0"/>
                            </a:rPr>
                          </m:ctrlPr>
                        </m:sSupPr>
                        <m:e>
                          <m:d>
                            <m:dPr>
                              <m:ctrlPr>
                                <a:rPr lang="en-GB" sz="2400" b="0" i="1" smtClean="0">
                                  <a:latin typeface="Cambria Math" panose="02040503050406030204" pitchFamily="18" charset="0"/>
                                </a:rPr>
                              </m:ctrlPr>
                            </m:dPr>
                            <m:e>
                              <m:r>
                                <a:rPr lang="en-GB" sz="2400" b="0" i="1" smtClean="0">
                                  <a:latin typeface="Cambria Math" panose="02040503050406030204" pitchFamily="18" charset="0"/>
                                </a:rPr>
                                <m:t>3</m:t>
                              </m:r>
                              <m:r>
                                <a:rPr lang="en-GB" sz="2400" b="0" i="1" smtClean="0">
                                  <a:latin typeface="Cambria Math" panose="02040503050406030204" pitchFamily="18" charset="0"/>
                                </a:rPr>
                                <m:t>𝑥</m:t>
                              </m:r>
                            </m:e>
                          </m:d>
                        </m:e>
                        <m:sup>
                          <m:r>
                            <a:rPr lang="en-GB" sz="2400" b="0" i="1" smtClean="0">
                              <a:latin typeface="Cambria Math" panose="02040503050406030204" pitchFamily="18" charset="0"/>
                            </a:rPr>
                            <m:t>3</m:t>
                          </m:r>
                        </m:sup>
                      </m:sSup>
                    </m:oMath>
                  </m:oMathPara>
                </a14:m>
                <a:endParaRPr lang="en-GB" dirty="0"/>
              </a:p>
            </p:txBody>
          </p:sp>
        </mc:Choice>
        <mc:Fallback xmlns="">
          <p:sp>
            <p:nvSpPr>
              <p:cNvPr id="25" name="TextBox 24"/>
              <p:cNvSpPr txBox="1">
                <a:spLocks noRot="1" noChangeAspect="1" noMove="1" noResize="1" noEditPoints="1" noAdjustHandles="1" noChangeArrowheads="1" noChangeShapeType="1" noTextEdit="1"/>
              </p:cNvSpPr>
              <p:nvPr/>
            </p:nvSpPr>
            <p:spPr>
              <a:xfrm>
                <a:off x="5526266" y="5055728"/>
                <a:ext cx="2697058" cy="715645"/>
              </a:xfrm>
              <a:prstGeom prst="rect">
                <a:avLst/>
              </a:prstGeom>
              <a:blipFill>
                <a:blip r:embed="rId1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6" name="TextBox 25"/>
              <p:cNvSpPr txBox="1"/>
              <p:nvPr/>
            </p:nvSpPr>
            <p:spPr>
              <a:xfrm>
                <a:off x="2888894" y="5160732"/>
                <a:ext cx="1656184"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2400" b="0" i="1" smtClean="0">
                          <a:latin typeface="Cambria Math" panose="02040503050406030204" pitchFamily="18" charset="0"/>
                        </a:rPr>
                        <m:t>3</m:t>
                      </m:r>
                    </m:oMath>
                  </m:oMathPara>
                </a14:m>
                <a:endParaRPr lang="en-GB" sz="2400" dirty="0"/>
              </a:p>
            </p:txBody>
          </p:sp>
        </mc:Choice>
        <mc:Fallback xmlns="">
          <p:sp>
            <p:nvSpPr>
              <p:cNvPr id="26" name="TextBox 25"/>
              <p:cNvSpPr txBox="1">
                <a:spLocks noRot="1" noChangeAspect="1" noMove="1" noResize="1" noEditPoints="1" noAdjustHandles="1" noChangeArrowheads="1" noChangeShapeType="1" noTextEdit="1"/>
              </p:cNvSpPr>
              <p:nvPr/>
            </p:nvSpPr>
            <p:spPr>
              <a:xfrm>
                <a:off x="2888894" y="5160732"/>
                <a:ext cx="1656184" cy="461665"/>
              </a:xfrm>
              <a:prstGeom prst="rect">
                <a:avLst/>
              </a:prstGeom>
              <a:blipFill>
                <a:blip r:embed="rId1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7" name="TextBox 26"/>
              <p:cNvSpPr txBox="1"/>
              <p:nvPr/>
            </p:nvSpPr>
            <p:spPr>
              <a:xfrm>
                <a:off x="557716" y="5156564"/>
                <a:ext cx="1656184"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GB" sz="2400" b="0" i="1" smtClean="0">
                              <a:latin typeface="Cambria Math" panose="02040503050406030204" pitchFamily="18" charset="0"/>
                            </a:rPr>
                          </m:ctrlPr>
                        </m:sSupPr>
                        <m:e>
                          <m:d>
                            <m:dPr>
                              <m:ctrlPr>
                                <a:rPr lang="en-GB" sz="2400" b="0" i="1" smtClean="0">
                                  <a:latin typeface="Cambria Math" panose="02040503050406030204" pitchFamily="18" charset="0"/>
                                </a:rPr>
                              </m:ctrlPr>
                            </m:dPr>
                            <m:e>
                              <m:r>
                                <a:rPr lang="en-GB" sz="2400" b="0" i="1" smtClean="0">
                                  <a:latin typeface="Cambria Math" panose="02040503050406030204" pitchFamily="18" charset="0"/>
                                </a:rPr>
                                <m:t>3</m:t>
                              </m:r>
                              <m:r>
                                <a:rPr lang="en-GB" sz="2400" b="0" i="1" smtClean="0">
                                  <a:latin typeface="Cambria Math" panose="02040503050406030204" pitchFamily="18" charset="0"/>
                                </a:rPr>
                                <m:t>𝑥</m:t>
                              </m:r>
                              <m:r>
                                <a:rPr lang="en-GB" sz="2400" b="0" i="1" smtClean="0">
                                  <a:latin typeface="Cambria Math" panose="02040503050406030204" pitchFamily="18" charset="0"/>
                                </a:rPr>
                                <m:t>+4</m:t>
                              </m:r>
                            </m:e>
                          </m:d>
                        </m:e>
                        <m:sup>
                          <m:r>
                            <a:rPr lang="en-GB" sz="2400" b="0" i="1" smtClean="0">
                              <a:latin typeface="Cambria Math" panose="02040503050406030204" pitchFamily="18" charset="0"/>
                            </a:rPr>
                            <m:t>16</m:t>
                          </m:r>
                        </m:sup>
                      </m:sSup>
                    </m:oMath>
                  </m:oMathPara>
                </a14:m>
                <a:endParaRPr lang="en-GB" dirty="0"/>
              </a:p>
            </p:txBody>
          </p:sp>
        </mc:Choice>
        <mc:Fallback xmlns="">
          <p:sp>
            <p:nvSpPr>
              <p:cNvPr id="27" name="TextBox 26"/>
              <p:cNvSpPr txBox="1">
                <a:spLocks noRot="1" noChangeAspect="1" noMove="1" noResize="1" noEditPoints="1" noAdjustHandles="1" noChangeArrowheads="1" noChangeShapeType="1" noTextEdit="1"/>
              </p:cNvSpPr>
              <p:nvPr/>
            </p:nvSpPr>
            <p:spPr>
              <a:xfrm>
                <a:off x="557716" y="5156564"/>
                <a:ext cx="1656184" cy="461665"/>
              </a:xfrm>
              <a:prstGeom prst="rect">
                <a:avLst/>
              </a:prstGeom>
              <a:blipFill>
                <a:blip r:embed="rId15"/>
                <a:stretch>
                  <a:fillRect/>
                </a:stretch>
              </a:blipFill>
            </p:spPr>
            <p:txBody>
              <a:bodyPr/>
              <a:lstStyle/>
              <a:p>
                <a:r>
                  <a:rPr lang="en-GB">
                    <a:noFill/>
                  </a:rPr>
                  <a:t> </a:t>
                </a:r>
              </a:p>
            </p:txBody>
          </p:sp>
        </mc:Fallback>
      </mc:AlternateContent>
      <p:sp>
        <p:nvSpPr>
          <p:cNvPr id="28" name="Rectangle 27"/>
          <p:cNvSpPr/>
          <p:nvPr/>
        </p:nvSpPr>
        <p:spPr>
          <a:xfrm>
            <a:off x="5598716" y="2921433"/>
            <a:ext cx="3314848" cy="72346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29" name="Rectangle 28"/>
          <p:cNvSpPr/>
          <p:nvPr/>
        </p:nvSpPr>
        <p:spPr>
          <a:xfrm>
            <a:off x="5598716" y="3694049"/>
            <a:ext cx="3314848" cy="66205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30" name="Rectangle 29"/>
          <p:cNvSpPr/>
          <p:nvPr/>
        </p:nvSpPr>
        <p:spPr>
          <a:xfrm>
            <a:off x="5598716" y="4356100"/>
            <a:ext cx="3314848" cy="66205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31" name="Rectangle 30"/>
          <p:cNvSpPr/>
          <p:nvPr/>
        </p:nvSpPr>
        <p:spPr>
          <a:xfrm>
            <a:off x="5598716" y="5019250"/>
            <a:ext cx="3314848" cy="77472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59053169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8"/>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28"/>
                                        </p:tgtEl>
                                      </p:cBhvr>
                                    </p:animEffect>
                                    <p:set>
                                      <p:cBhvr>
                                        <p:cTn id="7" dur="1" fill="hold">
                                          <p:stCondLst>
                                            <p:cond delay="499"/>
                                          </p:stCondLst>
                                        </p:cTn>
                                        <p:tgtEl>
                                          <p:spTgt spid="28"/>
                                        </p:tgtEl>
                                        <p:attrNameLst>
                                          <p:attrName>style.visibility</p:attrName>
                                        </p:attrNameLst>
                                      </p:cBhvr>
                                      <p:to>
                                        <p:strVal val="hidden"/>
                                      </p:to>
                                    </p:set>
                                  </p:childTnLst>
                                </p:cTn>
                              </p:par>
                            </p:childTnLst>
                          </p:cTn>
                        </p:par>
                      </p:childTnLst>
                    </p:cTn>
                  </p:par>
                </p:childTnLst>
              </p:cTn>
              <p:nextCondLst>
                <p:cond evt="onClick" delay="0">
                  <p:tgtEl>
                    <p:spTgt spid="28"/>
                  </p:tgtEl>
                </p:cond>
              </p:nextCondLst>
            </p:seq>
            <p:seq concurrent="1" nextAc="seek">
              <p:cTn id="8" restart="whenNotActive" fill="hold" evtFilter="cancelBubble" nodeType="interactiveSeq">
                <p:stCondLst>
                  <p:cond evt="onClick" delay="0">
                    <p:tgtEl>
                      <p:spTgt spid="29"/>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29"/>
                                        </p:tgtEl>
                                      </p:cBhvr>
                                    </p:animEffect>
                                    <p:set>
                                      <p:cBhvr>
                                        <p:cTn id="13" dur="1" fill="hold">
                                          <p:stCondLst>
                                            <p:cond delay="499"/>
                                          </p:stCondLst>
                                        </p:cTn>
                                        <p:tgtEl>
                                          <p:spTgt spid="29"/>
                                        </p:tgtEl>
                                        <p:attrNameLst>
                                          <p:attrName>style.visibility</p:attrName>
                                        </p:attrNameLst>
                                      </p:cBhvr>
                                      <p:to>
                                        <p:strVal val="hidden"/>
                                      </p:to>
                                    </p:set>
                                  </p:childTnLst>
                                </p:cTn>
                              </p:par>
                            </p:childTnLst>
                          </p:cTn>
                        </p:par>
                      </p:childTnLst>
                    </p:cTn>
                  </p:par>
                </p:childTnLst>
              </p:cTn>
              <p:nextCondLst>
                <p:cond evt="onClick" delay="0">
                  <p:tgtEl>
                    <p:spTgt spid="29"/>
                  </p:tgtEl>
                </p:cond>
              </p:nextCondLst>
            </p:seq>
            <p:seq concurrent="1" nextAc="seek">
              <p:cTn id="14" restart="whenNotActive" fill="hold" evtFilter="cancelBubble" nodeType="interactiveSeq">
                <p:stCondLst>
                  <p:cond evt="onClick" delay="0">
                    <p:tgtEl>
                      <p:spTgt spid="30"/>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30"/>
                                        </p:tgtEl>
                                      </p:cBhvr>
                                    </p:animEffect>
                                    <p:set>
                                      <p:cBhvr>
                                        <p:cTn id="19" dur="1" fill="hold">
                                          <p:stCondLst>
                                            <p:cond delay="499"/>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30"/>
                  </p:tgtEl>
                </p:cond>
              </p:nextCondLst>
            </p:seq>
            <p:seq concurrent="1" nextAc="seek">
              <p:cTn id="20" restart="whenNotActive" fill="hold" evtFilter="cancelBubble" nodeType="interactiveSeq">
                <p:stCondLst>
                  <p:cond evt="onClick" delay="0">
                    <p:tgtEl>
                      <p:spTgt spid="31"/>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500"/>
                                        <p:tgtEl>
                                          <p:spTgt spid="31"/>
                                        </p:tgtEl>
                                      </p:cBhvr>
                                    </p:animEffect>
                                    <p:set>
                                      <p:cBhvr>
                                        <p:cTn id="25" dur="1" fill="hold">
                                          <p:stCondLst>
                                            <p:cond delay="499"/>
                                          </p:stCondLst>
                                        </p:cTn>
                                        <p:tgtEl>
                                          <p:spTgt spid="31"/>
                                        </p:tgtEl>
                                        <p:attrNameLst>
                                          <p:attrName>style.visibility</p:attrName>
                                        </p:attrNameLst>
                                      </p:cBhvr>
                                      <p:to>
                                        <p:strVal val="hidden"/>
                                      </p:to>
                                    </p:set>
                                  </p:childTnLst>
                                </p:cTn>
                              </p:par>
                            </p:childTnLst>
                          </p:cTn>
                        </p:par>
                      </p:childTnLst>
                    </p:cTn>
                  </p:par>
                </p:childTnLst>
              </p:cTn>
              <p:nextCondLst>
                <p:cond evt="onClick" delay="0">
                  <p:tgtEl>
                    <p:spTgt spid="31"/>
                  </p:tgtEl>
                </p:cond>
              </p:nextCondLst>
            </p:seq>
          </p:childTnLst>
        </p:cTn>
      </p:par>
    </p:tnLst>
    <p:bldLst>
      <p:bldP spid="28" grpId="0" animBg="1"/>
      <p:bldP spid="29" grpId="0" animBg="1"/>
      <p:bldP spid="30" grpId="0" animBg="1"/>
      <p:bldP spid="3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7"/>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Getting a single term in the expansion</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5" name="TextBox 4"/>
              <p:cNvSpPr txBox="1"/>
              <p:nvPr/>
            </p:nvSpPr>
            <p:spPr>
              <a:xfrm>
                <a:off x="467544" y="958165"/>
                <a:ext cx="7800156" cy="862608"/>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sz="2400" dirty="0"/>
                  <a:t>The coefficient of </a:t>
                </a:r>
                <a14:m>
                  <m:oMath xmlns:m="http://schemas.openxmlformats.org/officeDocument/2006/math">
                    <m:sSup>
                      <m:sSupPr>
                        <m:ctrlPr>
                          <a:rPr lang="en-GB" sz="2400" b="0" i="1" smtClean="0">
                            <a:latin typeface="Cambria Math" panose="02040503050406030204" pitchFamily="18" charset="0"/>
                          </a:rPr>
                        </m:ctrlPr>
                      </m:sSupPr>
                      <m:e>
                        <m:r>
                          <a:rPr lang="en-GB" sz="2400" b="0" i="1" smtClean="0">
                            <a:latin typeface="Cambria Math" panose="02040503050406030204" pitchFamily="18" charset="0"/>
                          </a:rPr>
                          <m:t>𝑥</m:t>
                        </m:r>
                      </m:e>
                      <m:sup>
                        <m:r>
                          <a:rPr lang="en-GB" sz="2400" b="0" i="1" smtClean="0">
                            <a:latin typeface="Cambria Math" panose="02040503050406030204" pitchFamily="18" charset="0"/>
                          </a:rPr>
                          <m:t>4</m:t>
                        </m:r>
                      </m:sup>
                    </m:sSup>
                  </m:oMath>
                </a14:m>
                <a:r>
                  <a:rPr lang="en-GB" sz="2400" dirty="0"/>
                  <a:t> in the expansion of </a:t>
                </a:r>
                <a14:m>
                  <m:oMath xmlns:m="http://schemas.openxmlformats.org/officeDocument/2006/math">
                    <m:sSup>
                      <m:sSupPr>
                        <m:ctrlPr>
                          <a:rPr lang="en-GB" sz="2400" b="0" i="1" smtClean="0">
                            <a:latin typeface="Cambria Math" panose="02040503050406030204" pitchFamily="18" charset="0"/>
                          </a:rPr>
                        </m:ctrlPr>
                      </m:sSupPr>
                      <m:e>
                        <m:d>
                          <m:dPr>
                            <m:ctrlPr>
                              <a:rPr lang="en-GB" sz="2400" b="0" i="1" smtClean="0">
                                <a:latin typeface="Cambria Math" panose="02040503050406030204" pitchFamily="18" charset="0"/>
                              </a:rPr>
                            </m:ctrlPr>
                          </m:dPr>
                          <m:e>
                            <m:r>
                              <a:rPr lang="en-GB" sz="2400" b="0" i="1" smtClean="0">
                                <a:latin typeface="Cambria Math" panose="02040503050406030204" pitchFamily="18" charset="0"/>
                              </a:rPr>
                              <m:t>1+</m:t>
                            </m:r>
                            <m:r>
                              <a:rPr lang="en-GB" sz="2400" b="0" i="1" smtClean="0">
                                <a:latin typeface="Cambria Math" panose="02040503050406030204" pitchFamily="18" charset="0"/>
                              </a:rPr>
                              <m:t>𝑞𝑥</m:t>
                            </m:r>
                          </m:e>
                        </m:d>
                      </m:e>
                      <m:sup>
                        <m:r>
                          <a:rPr lang="en-GB" sz="2400" b="0" i="1" smtClean="0">
                            <a:latin typeface="Cambria Math" panose="02040503050406030204" pitchFamily="18" charset="0"/>
                          </a:rPr>
                          <m:t>10</m:t>
                        </m:r>
                      </m:sup>
                    </m:sSup>
                  </m:oMath>
                </a14:m>
                <a:r>
                  <a:rPr lang="en-GB" sz="2400" dirty="0"/>
                  <a:t> is 3360. Find the possible value(s) of the constant  </a:t>
                </a:r>
                <a14:m>
                  <m:oMath xmlns:m="http://schemas.openxmlformats.org/officeDocument/2006/math">
                    <m:r>
                      <a:rPr lang="en-GB" sz="2400" b="0" i="1" smtClean="0">
                        <a:latin typeface="Cambria Math" panose="02040503050406030204" pitchFamily="18" charset="0"/>
                      </a:rPr>
                      <m:t>𝑞</m:t>
                    </m:r>
                  </m:oMath>
                </a14:m>
                <a:r>
                  <a:rPr lang="en-GB" sz="2400" dirty="0"/>
                  <a:t>.</a:t>
                </a:r>
              </a:p>
            </p:txBody>
          </p:sp>
        </mc:Choice>
        <mc:Fallback xmlns="">
          <p:sp>
            <p:nvSpPr>
              <p:cNvPr id="5" name="TextBox 4"/>
              <p:cNvSpPr txBox="1">
                <a:spLocks noRot="1" noChangeAspect="1" noMove="1" noResize="1" noEditPoints="1" noAdjustHandles="1" noChangeArrowheads="1" noChangeShapeType="1" noTextEdit="1"/>
              </p:cNvSpPr>
              <p:nvPr/>
            </p:nvSpPr>
            <p:spPr>
              <a:xfrm>
                <a:off x="467544" y="958165"/>
                <a:ext cx="7800156" cy="862608"/>
              </a:xfrm>
              <a:prstGeom prst="rect">
                <a:avLst/>
              </a:prstGeom>
              <a:blipFill>
                <a:blip r:embed="rId2"/>
                <a:stretch>
                  <a:fillRect b="-2410"/>
                </a:stretch>
              </a:blipFill>
              <a:effectLst>
                <a:outerShdw blurRad="63500" sx="102000" sy="102000" algn="ctr" rotWithShape="0">
                  <a:prstClr val="black">
                    <a:alpha val="40000"/>
                  </a:prstClr>
                </a:outerShdw>
              </a:effectLst>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467544" y="2148200"/>
                <a:ext cx="7776864" cy="2936381"/>
              </a:xfrm>
              <a:prstGeom prst="rect">
                <a:avLst/>
              </a:prstGeom>
              <a:noFill/>
            </p:spPr>
            <p:txBody>
              <a:bodyPr wrap="square" rtlCol="0">
                <a:spAutoFit/>
              </a:bodyPr>
              <a:lstStyle/>
              <a:p>
                <a:r>
                  <a:rPr lang="en-GB" sz="2400" dirty="0"/>
                  <a:t>Term is:</a:t>
                </a:r>
              </a:p>
              <a:p>
                <a:pPr/>
                <a14:m>
                  <m:oMathPara xmlns:m="http://schemas.openxmlformats.org/officeDocument/2006/math">
                    <m:oMathParaPr>
                      <m:jc m:val="centerGroup"/>
                    </m:oMathParaPr>
                    <m:oMath xmlns:m="http://schemas.openxmlformats.org/officeDocument/2006/math">
                      <m:d>
                        <m:dPr>
                          <m:ctrlPr>
                            <a:rPr lang="en-GB" sz="2400" b="1" i="1" smtClean="0">
                              <a:latin typeface="Cambria Math" panose="02040503050406030204" pitchFamily="18" charset="0"/>
                            </a:rPr>
                          </m:ctrlPr>
                        </m:dPr>
                        <m:e>
                          <m:m>
                            <m:mPr>
                              <m:plcHide m:val="on"/>
                              <m:mcs>
                                <m:mc>
                                  <m:mcPr>
                                    <m:count m:val="1"/>
                                    <m:mcJc m:val="center"/>
                                  </m:mcPr>
                                </m:mc>
                              </m:mcs>
                              <m:ctrlPr>
                                <a:rPr lang="en-GB" sz="2400" b="1" i="1" smtClean="0">
                                  <a:latin typeface="Cambria Math" panose="02040503050406030204" pitchFamily="18" charset="0"/>
                                </a:rPr>
                              </m:ctrlPr>
                            </m:mPr>
                            <m:mr>
                              <m:e>
                                <m:r>
                                  <a:rPr lang="en-GB" sz="2400" b="1" i="1" smtClean="0">
                                    <a:latin typeface="Cambria Math" panose="02040503050406030204" pitchFamily="18" charset="0"/>
                                  </a:rPr>
                                  <m:t>𝟏𝟎</m:t>
                                </m:r>
                              </m:e>
                            </m:mr>
                            <m:mr>
                              <m:e>
                                <m:r>
                                  <a:rPr lang="en-GB" sz="2400" b="1" i="1" smtClean="0">
                                    <a:latin typeface="Cambria Math" panose="02040503050406030204" pitchFamily="18" charset="0"/>
                                  </a:rPr>
                                  <m:t>𝟒</m:t>
                                </m:r>
                              </m:e>
                            </m:mr>
                          </m:m>
                        </m:e>
                      </m:d>
                      <m:d>
                        <m:dPr>
                          <m:ctrlPr>
                            <a:rPr lang="en-GB" sz="2400" b="1" i="1" smtClean="0">
                              <a:latin typeface="Cambria Math" panose="02040503050406030204" pitchFamily="18" charset="0"/>
                            </a:rPr>
                          </m:ctrlPr>
                        </m:dPr>
                        <m:e>
                          <m:sSup>
                            <m:sSupPr>
                              <m:ctrlPr>
                                <a:rPr lang="en-GB" sz="2400" b="1" i="1" smtClean="0">
                                  <a:latin typeface="Cambria Math" panose="02040503050406030204" pitchFamily="18" charset="0"/>
                                </a:rPr>
                              </m:ctrlPr>
                            </m:sSupPr>
                            <m:e>
                              <m:r>
                                <a:rPr lang="en-GB" sz="2400" b="1" i="1" smtClean="0">
                                  <a:latin typeface="Cambria Math" panose="02040503050406030204" pitchFamily="18" charset="0"/>
                                </a:rPr>
                                <m:t>𝟏</m:t>
                              </m:r>
                            </m:e>
                            <m:sup>
                              <m:r>
                                <a:rPr lang="en-GB" sz="2400" b="1" i="1" smtClean="0">
                                  <a:latin typeface="Cambria Math" panose="02040503050406030204" pitchFamily="18" charset="0"/>
                                </a:rPr>
                                <m:t>𝟔</m:t>
                              </m:r>
                            </m:sup>
                          </m:sSup>
                        </m:e>
                      </m:d>
                      <m:sSup>
                        <m:sSupPr>
                          <m:ctrlPr>
                            <a:rPr lang="en-GB" sz="2400" b="1" i="1" smtClean="0">
                              <a:latin typeface="Cambria Math" panose="02040503050406030204" pitchFamily="18" charset="0"/>
                            </a:rPr>
                          </m:ctrlPr>
                        </m:sSupPr>
                        <m:e>
                          <m:d>
                            <m:dPr>
                              <m:ctrlPr>
                                <a:rPr lang="en-GB" sz="2400" b="1" i="1" smtClean="0">
                                  <a:latin typeface="Cambria Math" panose="02040503050406030204" pitchFamily="18" charset="0"/>
                                </a:rPr>
                              </m:ctrlPr>
                            </m:dPr>
                            <m:e>
                              <m:r>
                                <a:rPr lang="en-GB" sz="2400" b="1" i="1" smtClean="0">
                                  <a:latin typeface="Cambria Math" panose="02040503050406030204" pitchFamily="18" charset="0"/>
                                </a:rPr>
                                <m:t>𝒒𝒙</m:t>
                              </m:r>
                            </m:e>
                          </m:d>
                        </m:e>
                        <m:sup>
                          <m:r>
                            <a:rPr lang="en-GB" sz="2400" b="1" i="1" smtClean="0">
                              <a:latin typeface="Cambria Math" panose="02040503050406030204" pitchFamily="18" charset="0"/>
                            </a:rPr>
                            <m:t>𝟒</m:t>
                          </m:r>
                        </m:sup>
                      </m:sSup>
                      <m:r>
                        <a:rPr lang="en-GB" sz="2400" b="1" i="1" smtClean="0">
                          <a:latin typeface="Cambria Math" panose="02040503050406030204" pitchFamily="18" charset="0"/>
                        </a:rPr>
                        <m:t>=</m:t>
                      </m:r>
                      <m:r>
                        <a:rPr lang="en-GB" sz="2400" b="1" i="1" smtClean="0">
                          <a:latin typeface="Cambria Math" panose="02040503050406030204" pitchFamily="18" charset="0"/>
                        </a:rPr>
                        <m:t>𝟐𝟏𝟎</m:t>
                      </m:r>
                      <m:sSup>
                        <m:sSupPr>
                          <m:ctrlPr>
                            <a:rPr lang="en-GB" sz="2400" b="1" i="1" smtClean="0">
                              <a:latin typeface="Cambria Math" panose="02040503050406030204" pitchFamily="18" charset="0"/>
                            </a:rPr>
                          </m:ctrlPr>
                        </m:sSupPr>
                        <m:e>
                          <m:r>
                            <a:rPr lang="en-GB" sz="2400" b="1" i="1" smtClean="0">
                              <a:latin typeface="Cambria Math" panose="02040503050406030204" pitchFamily="18" charset="0"/>
                            </a:rPr>
                            <m:t>𝒒</m:t>
                          </m:r>
                        </m:e>
                        <m:sup>
                          <m:r>
                            <a:rPr lang="en-GB" sz="2400" b="1" i="1" smtClean="0">
                              <a:latin typeface="Cambria Math" panose="02040503050406030204" pitchFamily="18" charset="0"/>
                            </a:rPr>
                            <m:t>𝟒</m:t>
                          </m:r>
                        </m:sup>
                      </m:sSup>
                      <m:sSup>
                        <m:sSupPr>
                          <m:ctrlPr>
                            <a:rPr lang="en-GB" sz="2400" b="1" i="1" smtClean="0">
                              <a:latin typeface="Cambria Math" panose="02040503050406030204" pitchFamily="18" charset="0"/>
                            </a:rPr>
                          </m:ctrlPr>
                        </m:sSupPr>
                        <m:e>
                          <m:r>
                            <a:rPr lang="en-GB" sz="2400" b="1" i="1" smtClean="0">
                              <a:latin typeface="Cambria Math" panose="02040503050406030204" pitchFamily="18" charset="0"/>
                            </a:rPr>
                            <m:t>𝒙</m:t>
                          </m:r>
                        </m:e>
                        <m:sup>
                          <m:r>
                            <a:rPr lang="en-GB" sz="2400" b="1" i="1" smtClean="0">
                              <a:latin typeface="Cambria Math" panose="02040503050406030204" pitchFamily="18" charset="0"/>
                            </a:rPr>
                            <m:t>𝟒</m:t>
                          </m:r>
                        </m:sup>
                      </m:sSup>
                    </m:oMath>
                  </m:oMathPara>
                </a14:m>
                <a:endParaRPr lang="en-GB" sz="2400" b="1" dirty="0"/>
              </a:p>
              <a:p>
                <a:pPr marL="285750" indent="-285750">
                  <a:buFont typeface="Arial" panose="020B0604020202020204" pitchFamily="34" charset="0"/>
                  <a:buChar char="•"/>
                </a:pPr>
                <a:endParaRPr lang="en-GB" sz="2400" dirty="0"/>
              </a:p>
              <a:p>
                <a:r>
                  <a:rPr lang="en-GB" sz="2400" dirty="0"/>
                  <a:t>Therefore:</a:t>
                </a:r>
              </a:p>
              <a:p>
                <a:pPr/>
                <a14:m>
                  <m:oMathPara xmlns:m="http://schemas.openxmlformats.org/officeDocument/2006/math">
                    <m:oMathParaPr>
                      <m:jc m:val="centerGroup"/>
                    </m:oMathParaPr>
                    <m:oMath xmlns:m="http://schemas.openxmlformats.org/officeDocument/2006/math">
                      <m:r>
                        <a:rPr lang="en-GB" sz="2400" b="1" i="1" smtClean="0">
                          <a:latin typeface="Cambria Math" panose="02040503050406030204" pitchFamily="18" charset="0"/>
                        </a:rPr>
                        <m:t>𝟐𝟏𝟎</m:t>
                      </m:r>
                      <m:sSup>
                        <m:sSupPr>
                          <m:ctrlPr>
                            <a:rPr lang="en-GB" sz="2400" b="1" i="1" smtClean="0">
                              <a:latin typeface="Cambria Math" panose="02040503050406030204" pitchFamily="18" charset="0"/>
                            </a:rPr>
                          </m:ctrlPr>
                        </m:sSupPr>
                        <m:e>
                          <m:r>
                            <a:rPr lang="en-GB" sz="2400" b="1" i="1" smtClean="0">
                              <a:latin typeface="Cambria Math" panose="02040503050406030204" pitchFamily="18" charset="0"/>
                            </a:rPr>
                            <m:t>𝒒</m:t>
                          </m:r>
                        </m:e>
                        <m:sup>
                          <m:r>
                            <a:rPr lang="en-GB" sz="2400" b="1" i="1" smtClean="0">
                              <a:latin typeface="Cambria Math" panose="02040503050406030204" pitchFamily="18" charset="0"/>
                            </a:rPr>
                            <m:t>𝟒</m:t>
                          </m:r>
                        </m:sup>
                      </m:sSup>
                      <m:r>
                        <a:rPr lang="en-GB" sz="2400" b="1" i="1" smtClean="0">
                          <a:latin typeface="Cambria Math" panose="02040503050406030204" pitchFamily="18" charset="0"/>
                        </a:rPr>
                        <m:t>=</m:t>
                      </m:r>
                      <m:r>
                        <a:rPr lang="en-GB" sz="2400" b="1" i="1" smtClean="0">
                          <a:latin typeface="Cambria Math" panose="02040503050406030204" pitchFamily="18" charset="0"/>
                        </a:rPr>
                        <m:t>𝟑𝟑𝟔𝟎</m:t>
                      </m:r>
                    </m:oMath>
                    <m:oMath xmlns:m="http://schemas.openxmlformats.org/officeDocument/2006/math">
                      <m:sSup>
                        <m:sSupPr>
                          <m:ctrlPr>
                            <a:rPr lang="en-GB" sz="2400" b="1" i="1" smtClean="0">
                              <a:latin typeface="Cambria Math" panose="02040503050406030204" pitchFamily="18" charset="0"/>
                            </a:rPr>
                          </m:ctrlPr>
                        </m:sSupPr>
                        <m:e>
                          <m:r>
                            <a:rPr lang="en-GB" sz="2400" b="1" i="1" smtClean="0">
                              <a:latin typeface="Cambria Math" panose="02040503050406030204" pitchFamily="18" charset="0"/>
                            </a:rPr>
                            <m:t>𝒒</m:t>
                          </m:r>
                        </m:e>
                        <m:sup>
                          <m:r>
                            <a:rPr lang="en-GB" sz="2400" b="1" i="1" smtClean="0">
                              <a:latin typeface="Cambria Math" panose="02040503050406030204" pitchFamily="18" charset="0"/>
                            </a:rPr>
                            <m:t>𝟒</m:t>
                          </m:r>
                        </m:sup>
                      </m:sSup>
                      <m:r>
                        <a:rPr lang="en-GB" sz="2400" b="1" i="1" smtClean="0">
                          <a:latin typeface="Cambria Math" panose="02040503050406030204" pitchFamily="18" charset="0"/>
                        </a:rPr>
                        <m:t>=</m:t>
                      </m:r>
                      <m:r>
                        <a:rPr lang="en-GB" sz="2400" b="1" i="1" smtClean="0">
                          <a:latin typeface="Cambria Math" panose="02040503050406030204" pitchFamily="18" charset="0"/>
                        </a:rPr>
                        <m:t>𝟏𝟔</m:t>
                      </m:r>
                    </m:oMath>
                    <m:oMath xmlns:m="http://schemas.openxmlformats.org/officeDocument/2006/math">
                      <m:r>
                        <a:rPr lang="en-GB" sz="2400" b="1" i="1" smtClean="0">
                          <a:latin typeface="Cambria Math" panose="02040503050406030204" pitchFamily="18" charset="0"/>
                        </a:rPr>
                        <m:t>𝒒</m:t>
                      </m:r>
                      <m:r>
                        <a:rPr lang="en-GB" sz="2400" b="1" i="1" smtClean="0">
                          <a:latin typeface="Cambria Math" panose="02040503050406030204" pitchFamily="18" charset="0"/>
                        </a:rPr>
                        <m:t>=±</m:t>
                      </m:r>
                      <m:r>
                        <a:rPr lang="en-GB" sz="2400" b="1" i="1" smtClean="0">
                          <a:latin typeface="Cambria Math" panose="02040503050406030204" pitchFamily="18" charset="0"/>
                        </a:rPr>
                        <m:t>𝟐</m:t>
                      </m:r>
                    </m:oMath>
                  </m:oMathPara>
                </a14:m>
                <a:endParaRPr lang="en-GB" dirty="0"/>
              </a:p>
            </p:txBody>
          </p:sp>
        </mc:Choice>
        <mc:Fallback xmlns="">
          <p:sp>
            <p:nvSpPr>
              <p:cNvPr id="6" name="TextBox 5"/>
              <p:cNvSpPr txBox="1">
                <a:spLocks noRot="1" noChangeAspect="1" noMove="1" noResize="1" noEditPoints="1" noAdjustHandles="1" noChangeArrowheads="1" noChangeShapeType="1" noTextEdit="1"/>
              </p:cNvSpPr>
              <p:nvPr/>
            </p:nvSpPr>
            <p:spPr>
              <a:xfrm>
                <a:off x="467544" y="2148200"/>
                <a:ext cx="7776864" cy="2936381"/>
              </a:xfrm>
              <a:prstGeom prst="rect">
                <a:avLst/>
              </a:prstGeom>
              <a:blipFill>
                <a:blip r:embed="rId3"/>
                <a:stretch>
                  <a:fillRect l="-1255" t="-1660" b="-830"/>
                </a:stretch>
              </a:blipFill>
            </p:spPr>
            <p:txBody>
              <a:bodyPr/>
              <a:lstStyle/>
              <a:p>
                <a:r>
                  <a:rPr lang="en-GB">
                    <a:noFill/>
                  </a:rPr>
                  <a:t> </a:t>
                </a:r>
              </a:p>
            </p:txBody>
          </p:sp>
        </mc:Fallback>
      </mc:AlternateContent>
      <p:sp>
        <p:nvSpPr>
          <p:cNvPr id="9" name="Rectangle 8"/>
          <p:cNvSpPr/>
          <p:nvPr/>
        </p:nvSpPr>
        <p:spPr>
          <a:xfrm>
            <a:off x="2483768" y="2492896"/>
            <a:ext cx="4032448" cy="85007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1" name="Rectangle 10"/>
          <p:cNvSpPr/>
          <p:nvPr/>
        </p:nvSpPr>
        <p:spPr>
          <a:xfrm>
            <a:off x="2483768" y="3782378"/>
            <a:ext cx="4032448" cy="145172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293530204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9"/>
                                        </p:tgtEl>
                                      </p:cBhvr>
                                    </p:animEffect>
                                    <p:set>
                                      <p:cBhvr>
                                        <p:cTn id="7"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8" restart="whenNotActive" fill="hold" evtFilter="cancelBubble" nodeType="interactiveSeq">
                <p:stCondLst>
                  <p:cond evt="onClick" delay="0">
                    <p:tgtEl>
                      <p:spTgt spid="11"/>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11"/>
                                        </p:tgtEl>
                                      </p:cBhvr>
                                    </p:animEffect>
                                    <p:set>
                                      <p:cBhvr>
                                        <p:cTn id="13"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1"/>
                  </p:tgtEl>
                </p:cond>
              </p:nextCondLst>
            </p:seq>
          </p:childTnLst>
        </p:cTn>
      </p:par>
    </p:tnLst>
    <p:bldLst>
      <p:bldP spid="9" grpId="0" animBg="1"/>
      <p:bldP spid="1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7"/>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Test Your Understanding</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5" name="TextBox 4"/>
              <p:cNvSpPr txBox="1"/>
              <p:nvPr/>
            </p:nvSpPr>
            <p:spPr>
              <a:xfrm>
                <a:off x="456911" y="851839"/>
                <a:ext cx="7800156" cy="1200329"/>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sz="2400" dirty="0"/>
                  <a:t>In the expansion of </a:t>
                </a:r>
                <a14:m>
                  <m:oMath xmlns:m="http://schemas.openxmlformats.org/officeDocument/2006/math">
                    <m:sSup>
                      <m:sSupPr>
                        <m:ctrlPr>
                          <a:rPr lang="en-GB" sz="2400" b="0" i="1" smtClean="0">
                            <a:latin typeface="Cambria Math" panose="02040503050406030204" pitchFamily="18" charset="0"/>
                          </a:rPr>
                        </m:ctrlPr>
                      </m:sSupPr>
                      <m:e>
                        <m:d>
                          <m:dPr>
                            <m:ctrlPr>
                              <a:rPr lang="en-GB" sz="2400" b="0" i="1" smtClean="0">
                                <a:latin typeface="Cambria Math" panose="02040503050406030204" pitchFamily="18" charset="0"/>
                              </a:rPr>
                            </m:ctrlPr>
                          </m:dPr>
                          <m:e>
                            <m:r>
                              <a:rPr lang="en-GB" sz="2400" b="0" i="1" smtClean="0">
                                <a:latin typeface="Cambria Math" panose="02040503050406030204" pitchFamily="18" charset="0"/>
                              </a:rPr>
                              <m:t>1+</m:t>
                            </m:r>
                            <m:r>
                              <a:rPr lang="en-GB" sz="2400" b="0" i="1" smtClean="0">
                                <a:latin typeface="Cambria Math" panose="02040503050406030204" pitchFamily="18" charset="0"/>
                              </a:rPr>
                              <m:t>𝑎𝑥</m:t>
                            </m:r>
                          </m:e>
                        </m:d>
                      </m:e>
                      <m:sup>
                        <m:r>
                          <a:rPr lang="en-GB" sz="2400" b="0" i="1" smtClean="0">
                            <a:latin typeface="Cambria Math" panose="02040503050406030204" pitchFamily="18" charset="0"/>
                          </a:rPr>
                          <m:t>10</m:t>
                        </m:r>
                      </m:sup>
                    </m:sSup>
                  </m:oMath>
                </a14:m>
                <a:r>
                  <a:rPr lang="en-GB" sz="2400" dirty="0"/>
                  <a:t>, where </a:t>
                </a:r>
                <a14:m>
                  <m:oMath xmlns:m="http://schemas.openxmlformats.org/officeDocument/2006/math">
                    <m:r>
                      <a:rPr lang="en-GB" sz="2400" b="0" i="1" smtClean="0">
                        <a:latin typeface="Cambria Math" panose="02040503050406030204" pitchFamily="18" charset="0"/>
                      </a:rPr>
                      <m:t>𝑎</m:t>
                    </m:r>
                  </m:oMath>
                </a14:m>
                <a:r>
                  <a:rPr lang="en-GB" sz="2400" dirty="0"/>
                  <a:t> is a non-zero constant the coefficient of </a:t>
                </a:r>
                <a14:m>
                  <m:oMath xmlns:m="http://schemas.openxmlformats.org/officeDocument/2006/math">
                    <m:sSup>
                      <m:sSupPr>
                        <m:ctrlPr>
                          <a:rPr lang="en-GB" sz="2400" b="0" i="1" smtClean="0">
                            <a:latin typeface="Cambria Math" panose="02040503050406030204" pitchFamily="18" charset="0"/>
                          </a:rPr>
                        </m:ctrlPr>
                      </m:sSupPr>
                      <m:e>
                        <m:r>
                          <a:rPr lang="en-GB" sz="2400" b="0" i="1" smtClean="0">
                            <a:latin typeface="Cambria Math" panose="02040503050406030204" pitchFamily="18" charset="0"/>
                          </a:rPr>
                          <m:t>𝑥</m:t>
                        </m:r>
                      </m:e>
                      <m:sup>
                        <m:r>
                          <a:rPr lang="en-GB" sz="2400" b="0" i="1" smtClean="0">
                            <a:latin typeface="Cambria Math" panose="02040503050406030204" pitchFamily="18" charset="0"/>
                          </a:rPr>
                          <m:t>3</m:t>
                        </m:r>
                      </m:sup>
                    </m:sSup>
                  </m:oMath>
                </a14:m>
                <a:r>
                  <a:rPr lang="en-GB" sz="2400" dirty="0"/>
                  <a:t> is double the coefficient of </a:t>
                </a:r>
                <a14:m>
                  <m:oMath xmlns:m="http://schemas.openxmlformats.org/officeDocument/2006/math">
                    <m:sSup>
                      <m:sSupPr>
                        <m:ctrlPr>
                          <a:rPr lang="en-GB" sz="2400" b="0" i="1" smtClean="0">
                            <a:latin typeface="Cambria Math" panose="02040503050406030204" pitchFamily="18" charset="0"/>
                          </a:rPr>
                        </m:ctrlPr>
                      </m:sSupPr>
                      <m:e>
                        <m:r>
                          <a:rPr lang="en-GB" sz="2400" b="0" i="1" smtClean="0">
                            <a:latin typeface="Cambria Math" panose="02040503050406030204" pitchFamily="18" charset="0"/>
                          </a:rPr>
                          <m:t>𝑥</m:t>
                        </m:r>
                      </m:e>
                      <m:sup>
                        <m:r>
                          <a:rPr lang="en-GB" sz="2400" b="0" i="1" smtClean="0">
                            <a:latin typeface="Cambria Math" panose="02040503050406030204" pitchFamily="18" charset="0"/>
                          </a:rPr>
                          <m:t>2</m:t>
                        </m:r>
                      </m:sup>
                    </m:sSup>
                  </m:oMath>
                </a14:m>
                <a:r>
                  <a:rPr lang="en-GB" sz="2400" dirty="0"/>
                  <a:t>. Find the value of </a:t>
                </a:r>
                <a14:m>
                  <m:oMath xmlns:m="http://schemas.openxmlformats.org/officeDocument/2006/math">
                    <m:r>
                      <a:rPr lang="en-GB" sz="2400" b="0" i="1" smtClean="0">
                        <a:latin typeface="Cambria Math" panose="02040503050406030204" pitchFamily="18" charset="0"/>
                      </a:rPr>
                      <m:t>𝑎</m:t>
                    </m:r>
                  </m:oMath>
                </a14:m>
                <a:r>
                  <a:rPr lang="en-GB" sz="2400" dirty="0"/>
                  <a:t>.</a:t>
                </a:r>
              </a:p>
            </p:txBody>
          </p:sp>
        </mc:Choice>
        <mc:Fallback xmlns="">
          <p:sp>
            <p:nvSpPr>
              <p:cNvPr id="5" name="TextBox 4"/>
              <p:cNvSpPr txBox="1">
                <a:spLocks noRot="1" noChangeAspect="1" noMove="1" noResize="1" noEditPoints="1" noAdjustHandles="1" noChangeArrowheads="1" noChangeShapeType="1" noTextEdit="1"/>
              </p:cNvSpPr>
              <p:nvPr/>
            </p:nvSpPr>
            <p:spPr>
              <a:xfrm>
                <a:off x="456911" y="851839"/>
                <a:ext cx="7800156" cy="1200329"/>
              </a:xfrm>
              <a:prstGeom prst="rect">
                <a:avLst/>
              </a:prstGeom>
              <a:blipFill>
                <a:blip r:embed="rId2"/>
                <a:stretch>
                  <a:fillRect b="-3587"/>
                </a:stretch>
              </a:blipFill>
              <a:effectLst>
                <a:outerShdw blurRad="63500" sx="102000" sy="102000" algn="ctr" rotWithShape="0">
                  <a:prstClr val="black">
                    <a:alpha val="40000"/>
                  </a:prstClr>
                </a:outerShdw>
              </a:effectLst>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677776" y="2529633"/>
                <a:ext cx="5760640" cy="3309689"/>
              </a:xfrm>
              <a:prstGeom prst="rect">
                <a:avLst/>
              </a:prstGeom>
              <a:noFill/>
            </p:spPr>
            <p:txBody>
              <a:bodyPr wrap="square" rtlCol="0">
                <a:spAutoFit/>
              </a:bodyPr>
              <a:lstStyle/>
              <a:p>
                <a14:m>
                  <m:oMath xmlns:m="http://schemas.openxmlformats.org/officeDocument/2006/math">
                    <m:sSup>
                      <m:sSupPr>
                        <m:ctrlPr>
                          <a:rPr lang="en-GB" b="0" i="1" smtClean="0">
                            <a:latin typeface="Cambria Math" panose="02040503050406030204" pitchFamily="18" charset="0"/>
                          </a:rPr>
                        </m:ctrlPr>
                      </m:sSupPr>
                      <m:e>
                        <m:r>
                          <a:rPr lang="en-GB" b="0" i="1" smtClean="0">
                            <a:latin typeface="Cambria Math" panose="02040503050406030204" pitchFamily="18" charset="0"/>
                          </a:rPr>
                          <m:t>𝑥</m:t>
                        </m:r>
                      </m:e>
                      <m:sup>
                        <m:r>
                          <a:rPr lang="en-GB" b="0" i="1" smtClean="0">
                            <a:latin typeface="Cambria Math" panose="02040503050406030204" pitchFamily="18" charset="0"/>
                          </a:rPr>
                          <m:t>2</m:t>
                        </m:r>
                      </m:sup>
                    </m:sSup>
                  </m:oMath>
                </a14:m>
                <a:r>
                  <a:rPr lang="en-GB" dirty="0"/>
                  <a:t> term: 		</a:t>
                </a:r>
                <a14:m>
                  <m:oMath xmlns:m="http://schemas.openxmlformats.org/officeDocument/2006/math">
                    <m:d>
                      <m:dPr>
                        <m:ctrlPr>
                          <a:rPr lang="en-GB" b="0" i="1" smtClean="0">
                            <a:latin typeface="Cambria Math" panose="02040503050406030204" pitchFamily="18" charset="0"/>
                          </a:rPr>
                        </m:ctrlPr>
                      </m:dPr>
                      <m:e>
                        <m:m>
                          <m:mPr>
                            <m:plcHide m:val="on"/>
                            <m:mcs>
                              <m:mc>
                                <m:mcPr>
                                  <m:count m:val="1"/>
                                  <m:mcJc m:val="center"/>
                                </m:mcPr>
                              </m:mc>
                            </m:mcs>
                            <m:ctrlPr>
                              <a:rPr lang="en-GB" b="0" i="1" smtClean="0">
                                <a:latin typeface="Cambria Math" panose="02040503050406030204" pitchFamily="18" charset="0"/>
                              </a:rPr>
                            </m:ctrlPr>
                          </m:mPr>
                          <m:mr>
                            <m:e>
                              <m:r>
                                <a:rPr lang="en-GB" b="0" i="1" smtClean="0">
                                  <a:latin typeface="Cambria Math" panose="02040503050406030204" pitchFamily="18" charset="0"/>
                                </a:rPr>
                                <m:t>10</m:t>
                              </m:r>
                            </m:e>
                          </m:mr>
                          <m:mr>
                            <m:e>
                              <m:r>
                                <a:rPr lang="en-GB" b="0" i="1" smtClean="0">
                                  <a:latin typeface="Cambria Math" panose="02040503050406030204" pitchFamily="18" charset="0"/>
                                </a:rPr>
                                <m:t>2</m:t>
                              </m:r>
                            </m:e>
                          </m:mr>
                        </m:m>
                      </m:e>
                    </m:d>
                    <m:d>
                      <m:dPr>
                        <m:ctrlPr>
                          <a:rPr lang="en-GB" b="0" i="1" smtClean="0">
                            <a:latin typeface="Cambria Math" panose="02040503050406030204" pitchFamily="18" charset="0"/>
                          </a:rPr>
                        </m:ctrlPr>
                      </m:dPr>
                      <m:e>
                        <m:sSup>
                          <m:sSupPr>
                            <m:ctrlPr>
                              <a:rPr lang="en-GB" b="0" i="1" smtClean="0">
                                <a:latin typeface="Cambria Math" panose="02040503050406030204" pitchFamily="18" charset="0"/>
                              </a:rPr>
                            </m:ctrlPr>
                          </m:sSupPr>
                          <m:e>
                            <m:r>
                              <a:rPr lang="en-GB" b="0" i="1" smtClean="0">
                                <a:latin typeface="Cambria Math" panose="02040503050406030204" pitchFamily="18" charset="0"/>
                              </a:rPr>
                              <m:t>1</m:t>
                            </m:r>
                          </m:e>
                          <m:sup>
                            <m:r>
                              <a:rPr lang="en-GB" b="0" i="1" smtClean="0">
                                <a:latin typeface="Cambria Math" panose="02040503050406030204" pitchFamily="18" charset="0"/>
                              </a:rPr>
                              <m:t>8</m:t>
                            </m:r>
                          </m:sup>
                        </m:sSup>
                      </m:e>
                    </m:d>
                    <m:sSup>
                      <m:sSupPr>
                        <m:ctrlPr>
                          <a:rPr lang="en-GB" b="0" i="1" smtClean="0">
                            <a:latin typeface="Cambria Math" panose="02040503050406030204" pitchFamily="18" charset="0"/>
                          </a:rPr>
                        </m:ctrlPr>
                      </m:sSupPr>
                      <m:e>
                        <m:d>
                          <m:dPr>
                            <m:ctrlPr>
                              <a:rPr lang="en-GB" b="0" i="1" smtClean="0">
                                <a:latin typeface="Cambria Math" panose="02040503050406030204" pitchFamily="18" charset="0"/>
                              </a:rPr>
                            </m:ctrlPr>
                          </m:dPr>
                          <m:e>
                            <m:r>
                              <a:rPr lang="en-GB" b="0" i="1" smtClean="0">
                                <a:latin typeface="Cambria Math" panose="02040503050406030204" pitchFamily="18" charset="0"/>
                              </a:rPr>
                              <m:t>𝑎𝑥</m:t>
                            </m:r>
                          </m:e>
                        </m:d>
                      </m:e>
                      <m:sup>
                        <m:r>
                          <a:rPr lang="en-GB" b="0" i="1" smtClean="0">
                            <a:latin typeface="Cambria Math" panose="02040503050406030204" pitchFamily="18" charset="0"/>
                          </a:rPr>
                          <m:t>2</m:t>
                        </m:r>
                      </m:sup>
                    </m:sSup>
                    <m:r>
                      <a:rPr lang="en-GB" b="0" i="1" smtClean="0">
                        <a:latin typeface="Cambria Math" panose="02040503050406030204" pitchFamily="18" charset="0"/>
                      </a:rPr>
                      <m:t>=45</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𝑎</m:t>
                        </m:r>
                      </m:e>
                      <m:sup>
                        <m:r>
                          <a:rPr lang="en-GB" b="0" i="1" smtClean="0">
                            <a:latin typeface="Cambria Math" panose="02040503050406030204" pitchFamily="18" charset="0"/>
                          </a:rPr>
                          <m:t>2</m:t>
                        </m:r>
                      </m:sup>
                    </m:sSup>
                    <m:sSup>
                      <m:sSupPr>
                        <m:ctrlPr>
                          <a:rPr lang="en-GB" b="0" i="1" smtClean="0">
                            <a:latin typeface="Cambria Math" panose="02040503050406030204" pitchFamily="18" charset="0"/>
                          </a:rPr>
                        </m:ctrlPr>
                      </m:sSupPr>
                      <m:e>
                        <m:r>
                          <a:rPr lang="en-GB" b="0" i="1" smtClean="0">
                            <a:latin typeface="Cambria Math" panose="02040503050406030204" pitchFamily="18" charset="0"/>
                          </a:rPr>
                          <m:t>𝑥</m:t>
                        </m:r>
                      </m:e>
                      <m:sup>
                        <m:r>
                          <a:rPr lang="en-GB" b="0" i="1" smtClean="0">
                            <a:latin typeface="Cambria Math" panose="02040503050406030204" pitchFamily="18" charset="0"/>
                          </a:rPr>
                          <m:t>2</m:t>
                        </m:r>
                      </m:sup>
                    </m:sSup>
                  </m:oMath>
                </a14:m>
                <a:endParaRPr lang="en-GB" dirty="0"/>
              </a:p>
              <a:p>
                <a14:m>
                  <m:oMath xmlns:m="http://schemas.openxmlformats.org/officeDocument/2006/math">
                    <m:sSup>
                      <m:sSupPr>
                        <m:ctrlPr>
                          <a:rPr lang="en-GB" b="0" i="1" smtClean="0">
                            <a:latin typeface="Cambria Math" panose="02040503050406030204" pitchFamily="18" charset="0"/>
                          </a:rPr>
                        </m:ctrlPr>
                      </m:sSupPr>
                      <m:e>
                        <m:r>
                          <a:rPr lang="en-GB" b="0" i="1" smtClean="0">
                            <a:latin typeface="Cambria Math" panose="02040503050406030204" pitchFamily="18" charset="0"/>
                          </a:rPr>
                          <m:t>𝑥</m:t>
                        </m:r>
                      </m:e>
                      <m:sup>
                        <m:r>
                          <a:rPr lang="en-GB" b="0" i="1" smtClean="0">
                            <a:latin typeface="Cambria Math" panose="02040503050406030204" pitchFamily="18" charset="0"/>
                          </a:rPr>
                          <m:t>3</m:t>
                        </m:r>
                      </m:sup>
                    </m:sSup>
                  </m:oMath>
                </a14:m>
                <a:r>
                  <a:rPr lang="en-GB" dirty="0"/>
                  <a:t> term:		 </a:t>
                </a:r>
                <a14:m>
                  <m:oMath xmlns:m="http://schemas.openxmlformats.org/officeDocument/2006/math">
                    <m:d>
                      <m:dPr>
                        <m:ctrlPr>
                          <a:rPr lang="en-GB" i="1">
                            <a:latin typeface="Cambria Math" panose="02040503050406030204" pitchFamily="18" charset="0"/>
                          </a:rPr>
                        </m:ctrlPr>
                      </m:dPr>
                      <m:e>
                        <m:m>
                          <m:mPr>
                            <m:plcHide m:val="on"/>
                            <m:mcs>
                              <m:mc>
                                <m:mcPr>
                                  <m:count m:val="1"/>
                                  <m:mcJc m:val="center"/>
                                </m:mcPr>
                              </m:mc>
                            </m:mcs>
                            <m:ctrlPr>
                              <a:rPr lang="en-GB" i="1">
                                <a:latin typeface="Cambria Math" panose="02040503050406030204" pitchFamily="18" charset="0"/>
                              </a:rPr>
                            </m:ctrlPr>
                          </m:mPr>
                          <m:mr>
                            <m:e>
                              <m:r>
                                <a:rPr lang="en-GB" i="1">
                                  <a:latin typeface="Cambria Math" panose="02040503050406030204" pitchFamily="18" charset="0"/>
                                </a:rPr>
                                <m:t>10</m:t>
                              </m:r>
                            </m:e>
                          </m:mr>
                          <m:mr>
                            <m:e>
                              <m:r>
                                <a:rPr lang="en-GB" i="1">
                                  <a:latin typeface="Cambria Math" panose="02040503050406030204" pitchFamily="18" charset="0"/>
                                </a:rPr>
                                <m:t>3</m:t>
                              </m:r>
                            </m:e>
                          </m:mr>
                        </m:m>
                      </m:e>
                    </m:d>
                    <m:d>
                      <m:dPr>
                        <m:ctrlPr>
                          <a:rPr lang="en-GB" i="1">
                            <a:latin typeface="Cambria Math" panose="02040503050406030204" pitchFamily="18" charset="0"/>
                          </a:rPr>
                        </m:ctrlPr>
                      </m:dPr>
                      <m:e>
                        <m:sSup>
                          <m:sSupPr>
                            <m:ctrlPr>
                              <a:rPr lang="en-GB" i="1">
                                <a:latin typeface="Cambria Math" panose="02040503050406030204" pitchFamily="18" charset="0"/>
                              </a:rPr>
                            </m:ctrlPr>
                          </m:sSupPr>
                          <m:e>
                            <m:r>
                              <a:rPr lang="en-GB" i="1">
                                <a:latin typeface="Cambria Math" panose="02040503050406030204" pitchFamily="18" charset="0"/>
                              </a:rPr>
                              <m:t>1</m:t>
                            </m:r>
                          </m:e>
                          <m:sup>
                            <m:r>
                              <a:rPr lang="en-GB" i="1">
                                <a:latin typeface="Cambria Math" panose="02040503050406030204" pitchFamily="18" charset="0"/>
                              </a:rPr>
                              <m:t>7</m:t>
                            </m:r>
                          </m:sup>
                        </m:sSup>
                      </m:e>
                    </m:d>
                    <m:sSup>
                      <m:sSupPr>
                        <m:ctrlPr>
                          <a:rPr lang="en-GB" i="1">
                            <a:latin typeface="Cambria Math" panose="02040503050406030204" pitchFamily="18" charset="0"/>
                          </a:rPr>
                        </m:ctrlPr>
                      </m:sSupPr>
                      <m:e>
                        <m:d>
                          <m:dPr>
                            <m:ctrlPr>
                              <a:rPr lang="en-GB" i="1">
                                <a:latin typeface="Cambria Math" panose="02040503050406030204" pitchFamily="18" charset="0"/>
                              </a:rPr>
                            </m:ctrlPr>
                          </m:dPr>
                          <m:e>
                            <m:r>
                              <a:rPr lang="en-GB" i="1">
                                <a:latin typeface="Cambria Math" panose="02040503050406030204" pitchFamily="18" charset="0"/>
                              </a:rPr>
                              <m:t>𝑎𝑥</m:t>
                            </m:r>
                          </m:e>
                        </m:d>
                      </m:e>
                      <m:sup>
                        <m:r>
                          <a:rPr lang="en-GB" i="1">
                            <a:latin typeface="Cambria Math" panose="02040503050406030204" pitchFamily="18" charset="0"/>
                          </a:rPr>
                          <m:t>3</m:t>
                        </m:r>
                      </m:sup>
                    </m:sSup>
                    <m:r>
                      <a:rPr lang="en-GB" i="1">
                        <a:latin typeface="Cambria Math" panose="02040503050406030204" pitchFamily="18" charset="0"/>
                      </a:rPr>
                      <m:t>=120</m:t>
                    </m:r>
                    <m:sSup>
                      <m:sSupPr>
                        <m:ctrlPr>
                          <a:rPr lang="en-GB" i="1">
                            <a:latin typeface="Cambria Math" panose="02040503050406030204" pitchFamily="18" charset="0"/>
                          </a:rPr>
                        </m:ctrlPr>
                      </m:sSupPr>
                      <m:e>
                        <m:r>
                          <a:rPr lang="en-GB" i="1">
                            <a:latin typeface="Cambria Math" panose="02040503050406030204" pitchFamily="18" charset="0"/>
                          </a:rPr>
                          <m:t>𝑎</m:t>
                        </m:r>
                      </m:e>
                      <m:sup>
                        <m:r>
                          <a:rPr lang="en-GB" i="1">
                            <a:latin typeface="Cambria Math" panose="02040503050406030204" pitchFamily="18" charset="0"/>
                          </a:rPr>
                          <m:t>3</m:t>
                        </m:r>
                      </m:sup>
                    </m:sSup>
                    <m:sSup>
                      <m:sSupPr>
                        <m:ctrlPr>
                          <a:rPr lang="en-GB" i="1">
                            <a:latin typeface="Cambria Math" panose="02040503050406030204" pitchFamily="18" charset="0"/>
                          </a:rPr>
                        </m:ctrlPr>
                      </m:sSupPr>
                      <m:e>
                        <m:r>
                          <a:rPr lang="en-GB" i="1">
                            <a:latin typeface="Cambria Math" panose="02040503050406030204" pitchFamily="18" charset="0"/>
                          </a:rPr>
                          <m:t>𝑥</m:t>
                        </m:r>
                      </m:e>
                      <m:sup>
                        <m:r>
                          <a:rPr lang="en-GB" i="1">
                            <a:latin typeface="Cambria Math" panose="02040503050406030204" pitchFamily="18" charset="0"/>
                          </a:rPr>
                          <m:t>3</m:t>
                        </m:r>
                      </m:sup>
                    </m:sSup>
                  </m:oMath>
                </a14:m>
                <a:endParaRPr lang="en-GB" dirty="0"/>
              </a:p>
              <a:p>
                <a:endParaRPr lang="en-GB" dirty="0"/>
              </a:p>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∴120</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𝑎</m:t>
                          </m:r>
                        </m:e>
                        <m:sup>
                          <m:r>
                            <a:rPr lang="en-GB" b="0" i="1" smtClean="0">
                              <a:latin typeface="Cambria Math" panose="02040503050406030204" pitchFamily="18" charset="0"/>
                            </a:rPr>
                            <m:t>3</m:t>
                          </m:r>
                        </m:sup>
                      </m:sSup>
                      <m:r>
                        <a:rPr lang="en-GB" b="0" i="1" smtClean="0">
                          <a:latin typeface="Cambria Math" panose="02040503050406030204" pitchFamily="18" charset="0"/>
                        </a:rPr>
                        <m:t>=2</m:t>
                      </m:r>
                      <m:d>
                        <m:dPr>
                          <m:ctrlPr>
                            <a:rPr lang="en-GB" b="0" i="1" smtClean="0">
                              <a:latin typeface="Cambria Math" panose="02040503050406030204" pitchFamily="18" charset="0"/>
                            </a:rPr>
                          </m:ctrlPr>
                        </m:dPr>
                        <m:e>
                          <m:r>
                            <a:rPr lang="en-GB" b="0" i="1" smtClean="0">
                              <a:latin typeface="Cambria Math" panose="02040503050406030204" pitchFamily="18" charset="0"/>
                            </a:rPr>
                            <m:t>45</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𝑎</m:t>
                              </m:r>
                            </m:e>
                            <m:sup>
                              <m:r>
                                <a:rPr lang="en-GB" b="0" i="1" smtClean="0">
                                  <a:latin typeface="Cambria Math" panose="02040503050406030204" pitchFamily="18" charset="0"/>
                                </a:rPr>
                                <m:t>2</m:t>
                              </m:r>
                            </m:sup>
                          </m:sSup>
                        </m:e>
                      </m:d>
                    </m:oMath>
                    <m:oMath xmlns:m="http://schemas.openxmlformats.org/officeDocument/2006/math">
                      <m:r>
                        <a:rPr lang="en-GB" b="0" i="1" smtClean="0">
                          <a:latin typeface="Cambria Math" panose="02040503050406030204" pitchFamily="18" charset="0"/>
                        </a:rPr>
                        <m:t>120</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𝑎</m:t>
                          </m:r>
                        </m:e>
                        <m:sup>
                          <m:r>
                            <a:rPr lang="en-GB" b="0" i="1" smtClean="0">
                              <a:latin typeface="Cambria Math" panose="02040503050406030204" pitchFamily="18" charset="0"/>
                            </a:rPr>
                            <m:t>3</m:t>
                          </m:r>
                        </m:sup>
                      </m:sSup>
                      <m:r>
                        <a:rPr lang="en-GB" b="0" i="1" smtClean="0">
                          <a:latin typeface="Cambria Math" panose="02040503050406030204" pitchFamily="18" charset="0"/>
                        </a:rPr>
                        <m:t>=90</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𝑎</m:t>
                          </m:r>
                        </m:e>
                        <m:sup>
                          <m:r>
                            <a:rPr lang="en-GB" b="0" i="1" smtClean="0">
                              <a:latin typeface="Cambria Math" panose="02040503050406030204" pitchFamily="18" charset="0"/>
                            </a:rPr>
                            <m:t>2</m:t>
                          </m:r>
                        </m:sup>
                      </m:sSup>
                    </m:oMath>
                    <m:oMath xmlns:m="http://schemas.openxmlformats.org/officeDocument/2006/math">
                      <m:r>
                        <a:rPr lang="en-GB" b="0" i="1" smtClean="0">
                          <a:latin typeface="Cambria Math" panose="02040503050406030204" pitchFamily="18" charset="0"/>
                        </a:rPr>
                        <m:t>4</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𝑎</m:t>
                          </m:r>
                        </m:e>
                        <m:sup>
                          <m:r>
                            <a:rPr lang="en-GB" b="0" i="1" smtClean="0">
                              <a:latin typeface="Cambria Math" panose="02040503050406030204" pitchFamily="18" charset="0"/>
                            </a:rPr>
                            <m:t>3</m:t>
                          </m:r>
                        </m:sup>
                      </m:sSup>
                      <m:r>
                        <a:rPr lang="en-GB" b="0" i="1" smtClean="0">
                          <a:latin typeface="Cambria Math" panose="02040503050406030204" pitchFamily="18" charset="0"/>
                        </a:rPr>
                        <m:t>−3</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𝑎</m:t>
                          </m:r>
                        </m:e>
                        <m:sup>
                          <m:r>
                            <a:rPr lang="en-GB" b="0" i="1" smtClean="0">
                              <a:latin typeface="Cambria Math" panose="02040503050406030204" pitchFamily="18" charset="0"/>
                            </a:rPr>
                            <m:t>2</m:t>
                          </m:r>
                        </m:sup>
                      </m:sSup>
                      <m:r>
                        <a:rPr lang="en-GB" b="0" i="1" smtClean="0">
                          <a:latin typeface="Cambria Math" panose="02040503050406030204" pitchFamily="18" charset="0"/>
                        </a:rPr>
                        <m:t>=0</m:t>
                      </m:r>
                    </m:oMath>
                    <m:oMath xmlns:m="http://schemas.openxmlformats.org/officeDocument/2006/math">
                      <m:sSup>
                        <m:sSupPr>
                          <m:ctrlPr>
                            <a:rPr lang="en-GB" b="0" i="1" smtClean="0">
                              <a:latin typeface="Cambria Math" panose="02040503050406030204" pitchFamily="18" charset="0"/>
                            </a:rPr>
                          </m:ctrlPr>
                        </m:sSupPr>
                        <m:e>
                          <m:r>
                            <a:rPr lang="en-GB" b="0" i="1" smtClean="0">
                              <a:latin typeface="Cambria Math" panose="02040503050406030204" pitchFamily="18" charset="0"/>
                            </a:rPr>
                            <m:t>𝑎</m:t>
                          </m:r>
                        </m:e>
                        <m:sup>
                          <m:r>
                            <a:rPr lang="en-GB" b="0" i="1" smtClean="0">
                              <a:latin typeface="Cambria Math" panose="02040503050406030204" pitchFamily="18" charset="0"/>
                            </a:rPr>
                            <m:t>2</m:t>
                          </m:r>
                        </m:sup>
                      </m:sSup>
                      <m:d>
                        <m:dPr>
                          <m:ctrlPr>
                            <a:rPr lang="en-GB" b="0" i="1" smtClean="0">
                              <a:latin typeface="Cambria Math" panose="02040503050406030204" pitchFamily="18" charset="0"/>
                            </a:rPr>
                          </m:ctrlPr>
                        </m:dPr>
                        <m:e>
                          <m:r>
                            <a:rPr lang="en-GB" b="0" i="1" smtClean="0">
                              <a:latin typeface="Cambria Math" panose="02040503050406030204" pitchFamily="18" charset="0"/>
                            </a:rPr>
                            <m:t>4</m:t>
                          </m:r>
                          <m:r>
                            <a:rPr lang="en-GB" b="0" i="1" smtClean="0">
                              <a:latin typeface="Cambria Math" panose="02040503050406030204" pitchFamily="18" charset="0"/>
                            </a:rPr>
                            <m:t>𝑎</m:t>
                          </m:r>
                          <m:r>
                            <a:rPr lang="en-GB" b="0" i="1" smtClean="0">
                              <a:latin typeface="Cambria Math" panose="02040503050406030204" pitchFamily="18" charset="0"/>
                            </a:rPr>
                            <m:t>−3</m:t>
                          </m:r>
                        </m:e>
                      </m:d>
                      <m:r>
                        <a:rPr lang="en-GB" b="0" i="1" smtClean="0">
                          <a:latin typeface="Cambria Math" panose="02040503050406030204" pitchFamily="18" charset="0"/>
                        </a:rPr>
                        <m:t>=0</m:t>
                      </m:r>
                    </m:oMath>
                    <m:oMath xmlns:m="http://schemas.openxmlformats.org/officeDocument/2006/math">
                      <m:r>
                        <a:rPr lang="en-GB" b="0" i="1" smtClean="0">
                          <a:latin typeface="Cambria Math" panose="02040503050406030204" pitchFamily="18" charset="0"/>
                        </a:rPr>
                        <m:t>𝑎</m:t>
                      </m:r>
                      <m:r>
                        <a:rPr lang="en-GB" b="0" i="1" smtClean="0">
                          <a:latin typeface="Cambria Math" panose="02040503050406030204" pitchFamily="18" charset="0"/>
                        </a:rPr>
                        <m:t>=0 </m:t>
                      </m:r>
                      <m:r>
                        <a:rPr lang="en-GB" b="0" i="1" smtClean="0">
                          <a:latin typeface="Cambria Math" panose="02040503050406030204" pitchFamily="18" charset="0"/>
                        </a:rPr>
                        <m:t>𝑜𝑟</m:t>
                      </m:r>
                      <m:r>
                        <a:rPr lang="en-GB" b="0" i="1" smtClean="0">
                          <a:latin typeface="Cambria Math" panose="02040503050406030204" pitchFamily="18" charset="0"/>
                        </a:rPr>
                        <m:t> </m:t>
                      </m:r>
                      <m:r>
                        <a:rPr lang="en-GB" b="0" i="1" smtClean="0">
                          <a:latin typeface="Cambria Math" panose="02040503050406030204" pitchFamily="18" charset="0"/>
                        </a:rPr>
                        <m:t>𝑎</m:t>
                      </m:r>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3</m:t>
                          </m:r>
                        </m:num>
                        <m:den>
                          <m:r>
                            <a:rPr lang="en-GB" b="0" i="1" smtClean="0">
                              <a:latin typeface="Cambria Math" panose="02040503050406030204" pitchFamily="18" charset="0"/>
                            </a:rPr>
                            <m:t>4</m:t>
                          </m:r>
                        </m:den>
                      </m:f>
                    </m:oMath>
                  </m:oMathPara>
                </a14:m>
                <a:endParaRPr lang="en-GB" dirty="0"/>
              </a:p>
              <a:p>
                <a:r>
                  <a:rPr lang="en-GB" dirty="0"/>
                  <a:t>But </a:t>
                </a:r>
                <a14:m>
                  <m:oMath xmlns:m="http://schemas.openxmlformats.org/officeDocument/2006/math">
                    <m:r>
                      <a:rPr lang="en-GB" b="0" i="1" smtClean="0">
                        <a:latin typeface="Cambria Math" panose="02040503050406030204" pitchFamily="18" charset="0"/>
                      </a:rPr>
                      <m:t>𝑎</m:t>
                    </m:r>
                  </m:oMath>
                </a14:m>
                <a:r>
                  <a:rPr lang="en-GB" dirty="0"/>
                  <a:t> is non-zero, so </a:t>
                </a:r>
                <a14:m>
                  <m:oMath xmlns:m="http://schemas.openxmlformats.org/officeDocument/2006/math">
                    <m:r>
                      <a:rPr lang="en-GB" b="0" i="1" smtClean="0">
                        <a:latin typeface="Cambria Math" panose="02040503050406030204" pitchFamily="18" charset="0"/>
                      </a:rPr>
                      <m:t>𝑎</m:t>
                    </m:r>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3</m:t>
                        </m:r>
                      </m:num>
                      <m:den>
                        <m:r>
                          <a:rPr lang="en-GB" b="0" i="1" smtClean="0">
                            <a:latin typeface="Cambria Math" panose="02040503050406030204" pitchFamily="18" charset="0"/>
                          </a:rPr>
                          <m:t>4</m:t>
                        </m:r>
                      </m:den>
                    </m:f>
                  </m:oMath>
                </a14:m>
                <a:endParaRPr lang="en-GB" dirty="0"/>
              </a:p>
            </p:txBody>
          </p:sp>
        </mc:Choice>
        <mc:Fallback xmlns="">
          <p:sp>
            <p:nvSpPr>
              <p:cNvPr id="6" name="TextBox 5"/>
              <p:cNvSpPr txBox="1">
                <a:spLocks noRot="1" noChangeAspect="1" noMove="1" noResize="1" noEditPoints="1" noAdjustHandles="1" noChangeArrowheads="1" noChangeShapeType="1" noTextEdit="1"/>
              </p:cNvSpPr>
              <p:nvPr/>
            </p:nvSpPr>
            <p:spPr>
              <a:xfrm>
                <a:off x="677776" y="2529633"/>
                <a:ext cx="5760640" cy="3309689"/>
              </a:xfrm>
              <a:prstGeom prst="rect">
                <a:avLst/>
              </a:prstGeom>
              <a:blipFill>
                <a:blip r:embed="rId3"/>
                <a:stretch>
                  <a:fillRect l="-847" b="-368"/>
                </a:stretch>
              </a:blipFill>
            </p:spPr>
            <p:txBody>
              <a:bodyPr/>
              <a:lstStyle/>
              <a:p>
                <a:r>
                  <a:rPr lang="en-GB">
                    <a:noFill/>
                  </a:rPr>
                  <a:t> </a:t>
                </a:r>
              </a:p>
            </p:txBody>
          </p:sp>
        </mc:Fallback>
      </mc:AlternateContent>
      <p:sp>
        <p:nvSpPr>
          <p:cNvPr id="7" name="Rectangle 6"/>
          <p:cNvSpPr/>
          <p:nvPr/>
        </p:nvSpPr>
        <p:spPr>
          <a:xfrm>
            <a:off x="456911" y="2052168"/>
            <a:ext cx="7800156" cy="389711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247913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1"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7"/>
                    </p:tgtEl>
                  </p:cond>
                </p:stCondLst>
                <p:endSync evt="end" delay="0">
                  <p:rtn val="all"/>
                </p:endSync>
                <p:childTnLst>
                  <p:par>
                    <p:cTn id="8" fill="hold">
                      <p:stCondLst>
                        <p:cond delay="0"/>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7"/>
                                        </p:tgtEl>
                                      </p:cBhvr>
                                    </p:animEffect>
                                    <p:set>
                                      <p:cBhvr>
                                        <p:cTn id="12" dur="1" fill="hold">
                                          <p:stCondLst>
                                            <p:cond delay="499"/>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7"/>
                  </p:tgtEl>
                </p:cond>
              </p:nextCondLst>
            </p:seq>
          </p:childTnLst>
        </p:cTn>
      </p:par>
    </p:tnLst>
    <p:bldLst>
      <p:bldP spid="7" grpId="0" animBg="1"/>
      <p:bldP spid="7" grpId="1"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Exercise 8D</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TextBox 4"/>
          <p:cNvSpPr txBox="1"/>
          <p:nvPr/>
        </p:nvSpPr>
        <p:spPr>
          <a:xfrm>
            <a:off x="395536" y="725840"/>
            <a:ext cx="7920880" cy="830997"/>
          </a:xfrm>
          <a:prstGeom prst="rect">
            <a:avLst/>
          </a:prstGeom>
          <a:noFill/>
        </p:spPr>
        <p:txBody>
          <a:bodyPr wrap="square" rtlCol="0">
            <a:spAutoFit/>
          </a:bodyPr>
          <a:lstStyle/>
          <a:p>
            <a:r>
              <a:rPr lang="en-GB" sz="2400" dirty="0"/>
              <a:t>Pearson Pure Mathematics Year 1/AS</a:t>
            </a:r>
          </a:p>
          <a:p>
            <a:r>
              <a:rPr lang="en-GB" sz="2400" dirty="0"/>
              <a:t>Pages 166-167</a:t>
            </a:r>
          </a:p>
        </p:txBody>
      </p:sp>
      <p:cxnSp>
        <p:nvCxnSpPr>
          <p:cNvPr id="6" name="Straight Connector 5"/>
          <p:cNvCxnSpPr/>
          <p:nvPr/>
        </p:nvCxnSpPr>
        <p:spPr>
          <a:xfrm>
            <a:off x="0" y="1739717"/>
            <a:ext cx="9144000" cy="0"/>
          </a:xfrm>
          <a:prstGeom prst="line">
            <a:avLst/>
          </a:prstGeom>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7" name="TextBox 6"/>
              <p:cNvSpPr txBox="1"/>
              <p:nvPr/>
            </p:nvSpPr>
            <p:spPr>
              <a:xfrm>
                <a:off x="430064" y="2332772"/>
                <a:ext cx="4069928" cy="4453335"/>
              </a:xfrm>
              <a:prstGeom prst="rect">
                <a:avLst/>
              </a:prstGeom>
              <a:noFill/>
            </p:spPr>
            <p:txBody>
              <a:bodyPr wrap="square" rtlCol="0">
                <a:spAutoFit/>
              </a:bodyPr>
              <a:lstStyle/>
              <a:p>
                <a:r>
                  <a:rPr lang="en-GB" i="1" dirty="0"/>
                  <a:t>[MAT 2014 1G] </a:t>
                </a:r>
                <a:r>
                  <a:rPr lang="en-GB" dirty="0"/>
                  <a:t>Let </a:t>
                </a:r>
                <a14:m>
                  <m:oMath xmlns:m="http://schemas.openxmlformats.org/officeDocument/2006/math">
                    <m:r>
                      <a:rPr lang="en-GB" b="0" i="1" smtClean="0">
                        <a:latin typeface="Cambria Math" panose="02040503050406030204" pitchFamily="18" charset="0"/>
                      </a:rPr>
                      <m:t>𝑛</m:t>
                    </m:r>
                  </m:oMath>
                </a14:m>
                <a:r>
                  <a:rPr lang="en-GB" dirty="0"/>
                  <a:t> be a positive integer. The coefficient of </a:t>
                </a:r>
                <a14:m>
                  <m:oMath xmlns:m="http://schemas.openxmlformats.org/officeDocument/2006/math">
                    <m:sSup>
                      <m:sSupPr>
                        <m:ctrlPr>
                          <a:rPr lang="en-GB" b="0" i="1" smtClean="0">
                            <a:latin typeface="Cambria Math" panose="02040503050406030204" pitchFamily="18" charset="0"/>
                          </a:rPr>
                        </m:ctrlPr>
                      </m:sSupPr>
                      <m:e>
                        <m:r>
                          <a:rPr lang="en-GB" b="0" i="1" smtClean="0">
                            <a:latin typeface="Cambria Math" panose="02040503050406030204" pitchFamily="18" charset="0"/>
                          </a:rPr>
                          <m:t>𝑥</m:t>
                        </m:r>
                      </m:e>
                      <m:sup>
                        <m:r>
                          <a:rPr lang="en-GB" b="0" i="1" smtClean="0">
                            <a:latin typeface="Cambria Math" panose="02040503050406030204" pitchFamily="18" charset="0"/>
                          </a:rPr>
                          <m:t>3</m:t>
                        </m:r>
                      </m:sup>
                    </m:sSup>
                    <m:sSup>
                      <m:sSupPr>
                        <m:ctrlPr>
                          <a:rPr lang="en-GB" b="0" i="1" smtClean="0">
                            <a:latin typeface="Cambria Math" panose="02040503050406030204" pitchFamily="18" charset="0"/>
                          </a:rPr>
                        </m:ctrlPr>
                      </m:sSupPr>
                      <m:e>
                        <m:r>
                          <a:rPr lang="en-GB" b="0" i="1" smtClean="0">
                            <a:latin typeface="Cambria Math" panose="02040503050406030204" pitchFamily="18" charset="0"/>
                          </a:rPr>
                          <m:t>𝑦</m:t>
                        </m:r>
                      </m:e>
                      <m:sup>
                        <m:r>
                          <a:rPr lang="en-GB" b="0" i="1" smtClean="0">
                            <a:latin typeface="Cambria Math" panose="02040503050406030204" pitchFamily="18" charset="0"/>
                          </a:rPr>
                          <m:t>5</m:t>
                        </m:r>
                      </m:sup>
                    </m:sSup>
                  </m:oMath>
                </a14:m>
                <a:r>
                  <a:rPr lang="en-GB" dirty="0"/>
                  <a:t> in the expansion of </a:t>
                </a:r>
                <a14:m>
                  <m:oMath xmlns:m="http://schemas.openxmlformats.org/officeDocument/2006/math">
                    <m:sSup>
                      <m:sSupPr>
                        <m:ctrlPr>
                          <a:rPr lang="en-GB" b="0" i="1" smtClean="0">
                            <a:latin typeface="Cambria Math" panose="02040503050406030204" pitchFamily="18" charset="0"/>
                          </a:rPr>
                        </m:ctrlPr>
                      </m:sSupPr>
                      <m:e>
                        <m:d>
                          <m:dPr>
                            <m:ctrlPr>
                              <a:rPr lang="en-GB" b="0" i="1" smtClean="0">
                                <a:latin typeface="Cambria Math" panose="02040503050406030204" pitchFamily="18" charset="0"/>
                              </a:rPr>
                            </m:ctrlPr>
                          </m:dPr>
                          <m:e>
                            <m:r>
                              <a:rPr lang="en-GB" b="0" i="1" smtClean="0">
                                <a:latin typeface="Cambria Math" panose="02040503050406030204" pitchFamily="18" charset="0"/>
                              </a:rPr>
                              <m:t>1+</m:t>
                            </m:r>
                            <m:r>
                              <a:rPr lang="en-GB" b="0" i="1" smtClean="0">
                                <a:latin typeface="Cambria Math" panose="02040503050406030204" pitchFamily="18" charset="0"/>
                              </a:rPr>
                              <m:t>𝑥𝑦</m:t>
                            </m:r>
                            <m:r>
                              <a:rPr lang="en-GB" b="0" i="1" smtClean="0">
                                <a:latin typeface="Cambria Math" panose="02040503050406030204" pitchFamily="18" charset="0"/>
                              </a:rPr>
                              <m:t>+</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𝑦</m:t>
                                </m:r>
                              </m:e>
                              <m:sup>
                                <m:r>
                                  <a:rPr lang="en-GB" b="0" i="1" smtClean="0">
                                    <a:latin typeface="Cambria Math" panose="02040503050406030204" pitchFamily="18" charset="0"/>
                                  </a:rPr>
                                  <m:t>2</m:t>
                                </m:r>
                              </m:sup>
                            </m:sSup>
                          </m:e>
                        </m:d>
                      </m:e>
                      <m:sup>
                        <m:r>
                          <a:rPr lang="en-GB" b="0" i="1" smtClean="0">
                            <a:latin typeface="Cambria Math" panose="02040503050406030204" pitchFamily="18" charset="0"/>
                          </a:rPr>
                          <m:t>𝑛</m:t>
                        </m:r>
                      </m:sup>
                    </m:sSup>
                  </m:oMath>
                </a14:m>
                <a:r>
                  <a:rPr lang="en-GB" dirty="0"/>
                  <a:t> equals:</a:t>
                </a:r>
              </a:p>
              <a:p>
                <a:pPr marL="342900" indent="-342900">
                  <a:buAutoNum type="alphaUcParenR"/>
                </a:pPr>
                <a:r>
                  <a:rPr lang="en-GB" b="0" dirty="0"/>
                  <a:t> </a:t>
                </a:r>
                <a14:m>
                  <m:oMath xmlns:m="http://schemas.openxmlformats.org/officeDocument/2006/math">
                    <m:r>
                      <a:rPr lang="en-GB" b="0" i="1" smtClean="0">
                        <a:latin typeface="Cambria Math" panose="02040503050406030204" pitchFamily="18" charset="0"/>
                      </a:rPr>
                      <m:t>𝑛</m:t>
                    </m:r>
                  </m:oMath>
                </a14:m>
                <a:endParaRPr lang="en-GB" dirty="0"/>
              </a:p>
              <a:p>
                <a:pPr marL="342900" indent="-342900">
                  <a:buAutoNum type="alphaUcParenR"/>
                </a:pPr>
                <a:r>
                  <a:rPr lang="en-GB" dirty="0"/>
                  <a:t> </a:t>
                </a:r>
                <a14:m>
                  <m:oMath xmlns:m="http://schemas.openxmlformats.org/officeDocument/2006/math">
                    <m:sSup>
                      <m:sSupPr>
                        <m:ctrlPr>
                          <a:rPr lang="en-GB" b="0" i="1" smtClean="0">
                            <a:latin typeface="Cambria Math" panose="02040503050406030204" pitchFamily="18" charset="0"/>
                          </a:rPr>
                        </m:ctrlPr>
                      </m:sSupPr>
                      <m:e>
                        <m:r>
                          <a:rPr lang="en-GB" b="0" i="1" smtClean="0">
                            <a:latin typeface="Cambria Math" panose="02040503050406030204" pitchFamily="18" charset="0"/>
                          </a:rPr>
                          <m:t>2</m:t>
                        </m:r>
                      </m:e>
                      <m:sup>
                        <m:r>
                          <a:rPr lang="en-GB" b="0" i="1" smtClean="0">
                            <a:latin typeface="Cambria Math" panose="02040503050406030204" pitchFamily="18" charset="0"/>
                          </a:rPr>
                          <m:t>𝑛</m:t>
                        </m:r>
                      </m:sup>
                    </m:sSup>
                  </m:oMath>
                </a14:m>
                <a:endParaRPr lang="en-GB" dirty="0"/>
              </a:p>
              <a:p>
                <a:pPr marL="342900" indent="-342900">
                  <a:buAutoNum type="alphaUcParenR"/>
                </a:pPr>
                <a:r>
                  <a:rPr lang="en-GB" dirty="0"/>
                  <a:t> </a:t>
                </a:r>
                <a14:m>
                  <m:oMath xmlns:m="http://schemas.openxmlformats.org/officeDocument/2006/math">
                    <m:d>
                      <m:dPr>
                        <m:ctrlPr>
                          <a:rPr lang="en-GB" b="0" i="1" smtClean="0">
                            <a:latin typeface="Cambria Math" panose="02040503050406030204" pitchFamily="18" charset="0"/>
                          </a:rPr>
                        </m:ctrlPr>
                      </m:dPr>
                      <m:e>
                        <m:m>
                          <m:mPr>
                            <m:plcHide m:val="on"/>
                            <m:mcs>
                              <m:mc>
                                <m:mcPr>
                                  <m:count m:val="1"/>
                                  <m:mcJc m:val="center"/>
                                </m:mcPr>
                              </m:mc>
                            </m:mcs>
                            <m:ctrlPr>
                              <a:rPr lang="en-GB" b="0" i="1" smtClean="0">
                                <a:latin typeface="Cambria Math" panose="02040503050406030204" pitchFamily="18" charset="0"/>
                              </a:rPr>
                            </m:ctrlPr>
                          </m:mPr>
                          <m:mr>
                            <m:e>
                              <m:r>
                                <a:rPr lang="en-GB" b="0" i="1" smtClean="0">
                                  <a:latin typeface="Cambria Math" panose="02040503050406030204" pitchFamily="18" charset="0"/>
                                </a:rPr>
                                <m:t>𝑛</m:t>
                              </m:r>
                            </m:e>
                          </m:mr>
                          <m:mr>
                            <m:e>
                              <m:r>
                                <a:rPr lang="en-GB" b="0" i="1" smtClean="0">
                                  <a:latin typeface="Cambria Math" panose="02040503050406030204" pitchFamily="18" charset="0"/>
                                </a:rPr>
                                <m:t>3</m:t>
                              </m:r>
                            </m:e>
                          </m:mr>
                        </m:m>
                      </m:e>
                    </m:d>
                    <m:d>
                      <m:dPr>
                        <m:ctrlPr>
                          <a:rPr lang="en-GB" b="0" i="1" smtClean="0">
                            <a:latin typeface="Cambria Math" panose="02040503050406030204" pitchFamily="18" charset="0"/>
                          </a:rPr>
                        </m:ctrlPr>
                      </m:dPr>
                      <m:e>
                        <m:m>
                          <m:mPr>
                            <m:plcHide m:val="on"/>
                            <m:mcs>
                              <m:mc>
                                <m:mcPr>
                                  <m:count m:val="1"/>
                                  <m:mcJc m:val="center"/>
                                </m:mcPr>
                              </m:mc>
                            </m:mcs>
                            <m:ctrlPr>
                              <a:rPr lang="en-GB" b="0" i="1" smtClean="0">
                                <a:latin typeface="Cambria Math" panose="02040503050406030204" pitchFamily="18" charset="0"/>
                              </a:rPr>
                            </m:ctrlPr>
                          </m:mPr>
                          <m:mr>
                            <m:e>
                              <m:r>
                                <a:rPr lang="en-GB" b="0" i="1" smtClean="0">
                                  <a:latin typeface="Cambria Math" panose="02040503050406030204" pitchFamily="18" charset="0"/>
                                </a:rPr>
                                <m:t>𝑛</m:t>
                              </m:r>
                            </m:e>
                          </m:mr>
                          <m:mr>
                            <m:e>
                              <m:r>
                                <a:rPr lang="en-GB" b="0" i="1" smtClean="0">
                                  <a:latin typeface="Cambria Math" panose="02040503050406030204" pitchFamily="18" charset="0"/>
                                </a:rPr>
                                <m:t>5</m:t>
                              </m:r>
                            </m:e>
                          </m:mr>
                        </m:m>
                      </m:e>
                    </m:d>
                  </m:oMath>
                </a14:m>
                <a:endParaRPr lang="en-GB" dirty="0"/>
              </a:p>
              <a:p>
                <a:pPr marL="342900" indent="-342900">
                  <a:buAutoNum type="alphaUcParenR"/>
                </a:pPr>
                <a:r>
                  <a:rPr lang="en-GB" dirty="0"/>
                  <a:t> </a:t>
                </a:r>
                <a14:m>
                  <m:oMath xmlns:m="http://schemas.openxmlformats.org/officeDocument/2006/math">
                    <m:r>
                      <a:rPr lang="en-GB" b="0" i="1" smtClean="0">
                        <a:latin typeface="Cambria Math" panose="02040503050406030204" pitchFamily="18" charset="0"/>
                      </a:rPr>
                      <m:t>4</m:t>
                    </m:r>
                    <m:d>
                      <m:dPr>
                        <m:ctrlPr>
                          <a:rPr lang="en-GB" b="0" i="1" smtClean="0">
                            <a:latin typeface="Cambria Math" panose="02040503050406030204" pitchFamily="18" charset="0"/>
                          </a:rPr>
                        </m:ctrlPr>
                      </m:dPr>
                      <m:e>
                        <m:m>
                          <m:mPr>
                            <m:plcHide m:val="on"/>
                            <m:mcs>
                              <m:mc>
                                <m:mcPr>
                                  <m:count m:val="1"/>
                                  <m:mcJc m:val="center"/>
                                </m:mcPr>
                              </m:mc>
                            </m:mcs>
                            <m:ctrlPr>
                              <a:rPr lang="en-GB" b="0" i="1" smtClean="0">
                                <a:latin typeface="Cambria Math" panose="02040503050406030204" pitchFamily="18" charset="0"/>
                              </a:rPr>
                            </m:ctrlPr>
                          </m:mPr>
                          <m:mr>
                            <m:e>
                              <m:r>
                                <a:rPr lang="en-GB" b="0" i="1" smtClean="0">
                                  <a:latin typeface="Cambria Math" panose="02040503050406030204" pitchFamily="18" charset="0"/>
                                </a:rPr>
                                <m:t>𝑛</m:t>
                              </m:r>
                            </m:e>
                          </m:mr>
                          <m:mr>
                            <m:e>
                              <m:r>
                                <a:rPr lang="en-GB" b="0" i="1" smtClean="0">
                                  <a:latin typeface="Cambria Math" panose="02040503050406030204" pitchFamily="18" charset="0"/>
                                </a:rPr>
                                <m:t>4</m:t>
                              </m:r>
                            </m:e>
                          </m:mr>
                        </m:m>
                      </m:e>
                    </m:d>
                  </m:oMath>
                </a14:m>
                <a:endParaRPr lang="en-GB" dirty="0"/>
              </a:p>
              <a:p>
                <a:pPr marL="342900" indent="-342900">
                  <a:buAutoNum type="alphaUcParenR"/>
                </a:pPr>
                <a:r>
                  <a:rPr lang="en-GB" dirty="0"/>
                  <a:t> </a:t>
                </a:r>
                <a14:m>
                  <m:oMath xmlns:m="http://schemas.openxmlformats.org/officeDocument/2006/math">
                    <m:d>
                      <m:dPr>
                        <m:ctrlPr>
                          <a:rPr lang="en-GB" b="0" i="1" smtClean="0">
                            <a:latin typeface="Cambria Math" panose="02040503050406030204" pitchFamily="18" charset="0"/>
                          </a:rPr>
                        </m:ctrlPr>
                      </m:dPr>
                      <m:e>
                        <m:m>
                          <m:mPr>
                            <m:plcHide m:val="on"/>
                            <m:mcs>
                              <m:mc>
                                <m:mcPr>
                                  <m:count m:val="1"/>
                                  <m:mcJc m:val="center"/>
                                </m:mcPr>
                              </m:mc>
                            </m:mcs>
                            <m:ctrlPr>
                              <a:rPr lang="en-GB" b="0" i="1" smtClean="0">
                                <a:latin typeface="Cambria Math" panose="02040503050406030204" pitchFamily="18" charset="0"/>
                              </a:rPr>
                            </m:ctrlPr>
                          </m:mPr>
                          <m:mr>
                            <m:e>
                              <m:r>
                                <a:rPr lang="en-GB" b="0" i="1" smtClean="0">
                                  <a:latin typeface="Cambria Math" panose="02040503050406030204" pitchFamily="18" charset="0"/>
                                </a:rPr>
                                <m:t>𝑛</m:t>
                              </m:r>
                            </m:e>
                          </m:mr>
                          <m:mr>
                            <m:e>
                              <m:r>
                                <a:rPr lang="en-GB" b="0" i="1" smtClean="0">
                                  <a:latin typeface="Cambria Math" panose="02040503050406030204" pitchFamily="18" charset="0"/>
                                </a:rPr>
                                <m:t>8</m:t>
                              </m:r>
                            </m:e>
                          </m:mr>
                        </m:m>
                      </m:e>
                    </m:d>
                  </m:oMath>
                </a14:m>
                <a:endParaRPr lang="en-GB" dirty="0"/>
              </a:p>
              <a:p>
                <a:r>
                  <a:rPr lang="en-GB" sz="1400" b="1" dirty="0"/>
                  <a:t>Try to imagine </a:t>
                </a:r>
                <a14:m>
                  <m:oMath xmlns:m="http://schemas.openxmlformats.org/officeDocument/2006/math">
                    <m:r>
                      <a:rPr lang="en-GB" sz="1400" b="1" i="1" smtClean="0">
                        <a:latin typeface="Cambria Math" panose="02040503050406030204" pitchFamily="18" charset="0"/>
                      </a:rPr>
                      <m:t>𝒏</m:t>
                    </m:r>
                  </m:oMath>
                </a14:m>
                <a:r>
                  <a:rPr lang="en-GB" sz="1400" b="1" dirty="0"/>
                  <a:t> brackets written out. To get </a:t>
                </a:r>
                <a14:m>
                  <m:oMath xmlns:m="http://schemas.openxmlformats.org/officeDocument/2006/math">
                    <m:sSup>
                      <m:sSupPr>
                        <m:ctrlPr>
                          <a:rPr lang="en-GB" sz="1400" b="1" i="1" smtClean="0">
                            <a:latin typeface="Cambria Math" panose="02040503050406030204" pitchFamily="18" charset="0"/>
                          </a:rPr>
                        </m:ctrlPr>
                      </m:sSupPr>
                      <m:e>
                        <m:r>
                          <a:rPr lang="en-GB" sz="1400" b="1" i="1" smtClean="0">
                            <a:latin typeface="Cambria Math" panose="02040503050406030204" pitchFamily="18" charset="0"/>
                          </a:rPr>
                          <m:t>𝒙</m:t>
                        </m:r>
                      </m:e>
                      <m:sup>
                        <m:r>
                          <a:rPr lang="en-GB" sz="1400" b="1" i="1" smtClean="0">
                            <a:latin typeface="Cambria Math" panose="02040503050406030204" pitchFamily="18" charset="0"/>
                          </a:rPr>
                          <m:t>𝟑</m:t>
                        </m:r>
                      </m:sup>
                    </m:sSup>
                    <m:sSup>
                      <m:sSupPr>
                        <m:ctrlPr>
                          <a:rPr lang="en-GB" sz="1400" b="1" i="1" smtClean="0">
                            <a:latin typeface="Cambria Math" panose="02040503050406030204" pitchFamily="18" charset="0"/>
                          </a:rPr>
                        </m:ctrlPr>
                      </m:sSupPr>
                      <m:e>
                        <m:r>
                          <a:rPr lang="en-GB" sz="1400" b="1" i="1" smtClean="0">
                            <a:latin typeface="Cambria Math" panose="02040503050406030204" pitchFamily="18" charset="0"/>
                          </a:rPr>
                          <m:t>𝒚</m:t>
                        </m:r>
                      </m:e>
                      <m:sup>
                        <m:r>
                          <a:rPr lang="en-GB" sz="1400" b="1" i="1" smtClean="0">
                            <a:latin typeface="Cambria Math" panose="02040503050406030204" pitchFamily="18" charset="0"/>
                          </a:rPr>
                          <m:t>𝟓</m:t>
                        </m:r>
                      </m:sup>
                    </m:sSup>
                  </m:oMath>
                </a14:m>
                <a:r>
                  <a:rPr lang="en-GB" sz="1400" b="1" dirty="0"/>
                  <a:t>, we must have chosen </a:t>
                </a:r>
                <a14:m>
                  <m:oMath xmlns:m="http://schemas.openxmlformats.org/officeDocument/2006/math">
                    <m:r>
                      <a:rPr lang="en-GB" sz="1400" b="1" i="1" smtClean="0">
                        <a:latin typeface="Cambria Math" panose="02040503050406030204" pitchFamily="18" charset="0"/>
                      </a:rPr>
                      <m:t>𝒙𝒚</m:t>
                    </m:r>
                  </m:oMath>
                </a14:m>
                <a:r>
                  <a:rPr lang="en-GB" sz="1400" b="1" dirty="0"/>
                  <a:t> from 3 brackets, </a:t>
                </a:r>
                <a14:m>
                  <m:oMath xmlns:m="http://schemas.openxmlformats.org/officeDocument/2006/math">
                    <m:sSup>
                      <m:sSupPr>
                        <m:ctrlPr>
                          <a:rPr lang="en-GB" sz="1400" b="1" i="1" smtClean="0">
                            <a:latin typeface="Cambria Math" panose="02040503050406030204" pitchFamily="18" charset="0"/>
                          </a:rPr>
                        </m:ctrlPr>
                      </m:sSupPr>
                      <m:e>
                        <m:r>
                          <a:rPr lang="en-GB" sz="1400" b="1" i="1" smtClean="0">
                            <a:latin typeface="Cambria Math" panose="02040503050406030204" pitchFamily="18" charset="0"/>
                          </a:rPr>
                          <m:t>𝒚</m:t>
                        </m:r>
                      </m:e>
                      <m:sup>
                        <m:r>
                          <a:rPr lang="en-GB" sz="1400" b="1" i="1" smtClean="0">
                            <a:latin typeface="Cambria Math" panose="02040503050406030204" pitchFamily="18" charset="0"/>
                          </a:rPr>
                          <m:t>𝟐</m:t>
                        </m:r>
                      </m:sup>
                    </m:sSup>
                  </m:oMath>
                </a14:m>
                <a:r>
                  <a:rPr lang="en-GB" sz="1400" b="1" dirty="0"/>
                  <a:t> from one and 1 from the remaining brackets. That’s </a:t>
                </a:r>
                <a14:m>
                  <m:oMath xmlns:m="http://schemas.openxmlformats.org/officeDocument/2006/math">
                    <m:d>
                      <m:dPr>
                        <m:ctrlPr>
                          <a:rPr lang="en-GB" sz="1400" b="1" i="1" smtClean="0">
                            <a:latin typeface="Cambria Math" panose="02040503050406030204" pitchFamily="18" charset="0"/>
                          </a:rPr>
                        </m:ctrlPr>
                      </m:dPr>
                      <m:e>
                        <m:m>
                          <m:mPr>
                            <m:plcHide m:val="on"/>
                            <m:mcs>
                              <m:mc>
                                <m:mcPr>
                                  <m:count m:val="1"/>
                                  <m:mcJc m:val="center"/>
                                </m:mcPr>
                              </m:mc>
                            </m:mcs>
                            <m:ctrlPr>
                              <a:rPr lang="en-GB" sz="1400" b="1" i="1" smtClean="0">
                                <a:latin typeface="Cambria Math" panose="02040503050406030204" pitchFamily="18" charset="0"/>
                              </a:rPr>
                            </m:ctrlPr>
                          </m:mPr>
                          <m:mr>
                            <m:e>
                              <m:r>
                                <a:rPr lang="en-GB" sz="1400" b="1" i="1" smtClean="0">
                                  <a:latin typeface="Cambria Math" panose="02040503050406030204" pitchFamily="18" charset="0"/>
                                </a:rPr>
                                <m:t>𝒏</m:t>
                              </m:r>
                            </m:e>
                          </m:mr>
                          <m:mr>
                            <m:e>
                              <m:r>
                                <a:rPr lang="en-GB" sz="1400" b="1" i="1" smtClean="0">
                                  <a:latin typeface="Cambria Math" panose="02040503050406030204" pitchFamily="18" charset="0"/>
                                </a:rPr>
                                <m:t>𝟑</m:t>
                              </m:r>
                            </m:e>
                          </m:mr>
                        </m:m>
                      </m:e>
                    </m:d>
                  </m:oMath>
                </a14:m>
                <a:r>
                  <a:rPr lang="en-GB" sz="1400" b="1" dirty="0"/>
                  <a:t> choices for the </a:t>
                </a:r>
                <a14:m>
                  <m:oMath xmlns:m="http://schemas.openxmlformats.org/officeDocument/2006/math">
                    <m:r>
                      <a:rPr lang="en-GB" sz="1400" b="1" i="1" smtClean="0">
                        <a:latin typeface="Cambria Math" panose="02040503050406030204" pitchFamily="18" charset="0"/>
                      </a:rPr>
                      <m:t>𝒙𝒚</m:t>
                    </m:r>
                  </m:oMath>
                </a14:m>
                <a:r>
                  <a:rPr lang="en-GB" sz="1400" b="1" dirty="0"/>
                  <a:t> term, and </a:t>
                </a:r>
                <a14:m>
                  <m:oMath xmlns:m="http://schemas.openxmlformats.org/officeDocument/2006/math">
                    <m:r>
                      <a:rPr lang="en-GB" sz="1400" b="1" i="1" smtClean="0">
                        <a:latin typeface="Cambria Math" panose="02040503050406030204" pitchFamily="18" charset="0"/>
                      </a:rPr>
                      <m:t>𝒏</m:t>
                    </m:r>
                    <m:r>
                      <a:rPr lang="en-GB" sz="1400" b="1" i="1" smtClean="0">
                        <a:latin typeface="Cambria Math" panose="02040503050406030204" pitchFamily="18" charset="0"/>
                      </a:rPr>
                      <m:t>−</m:t>
                    </m:r>
                    <m:r>
                      <a:rPr lang="en-GB" sz="1400" b="1" i="1" smtClean="0">
                        <a:latin typeface="Cambria Math" panose="02040503050406030204" pitchFamily="18" charset="0"/>
                      </a:rPr>
                      <m:t>𝟑</m:t>
                    </m:r>
                  </m:oMath>
                </a14:m>
                <a:r>
                  <a:rPr lang="en-GB" sz="1400" b="1" dirty="0"/>
                  <a:t> choices for the </a:t>
                </a:r>
                <a14:m>
                  <m:oMath xmlns:m="http://schemas.openxmlformats.org/officeDocument/2006/math">
                    <m:sSup>
                      <m:sSupPr>
                        <m:ctrlPr>
                          <a:rPr lang="en-GB" sz="1400" b="1" i="1" smtClean="0">
                            <a:latin typeface="Cambria Math" panose="02040503050406030204" pitchFamily="18" charset="0"/>
                          </a:rPr>
                        </m:ctrlPr>
                      </m:sSupPr>
                      <m:e>
                        <m:r>
                          <a:rPr lang="en-GB" sz="1400" b="1" i="1" smtClean="0">
                            <a:latin typeface="Cambria Math" panose="02040503050406030204" pitchFamily="18" charset="0"/>
                          </a:rPr>
                          <m:t>𝒚</m:t>
                        </m:r>
                      </m:e>
                      <m:sup>
                        <m:r>
                          <a:rPr lang="en-GB" sz="1400" b="1" i="1" smtClean="0">
                            <a:latin typeface="Cambria Math" panose="02040503050406030204" pitchFamily="18" charset="0"/>
                          </a:rPr>
                          <m:t>𝟐</m:t>
                        </m:r>
                      </m:sup>
                    </m:sSup>
                  </m:oMath>
                </a14:m>
                <a:r>
                  <a:rPr lang="en-GB" sz="1400" b="1" dirty="0"/>
                  <a:t> term.</a:t>
                </a:r>
              </a:p>
              <a:p>
                <a:r>
                  <a:rPr lang="en-GB" sz="1400" b="1" dirty="0"/>
                  <a:t>Using the definition of the choose function, you can show that </a:t>
                </a:r>
                <a14:m>
                  <m:oMath xmlns:m="http://schemas.openxmlformats.org/officeDocument/2006/math">
                    <m:r>
                      <a:rPr lang="en-GB" sz="1400" b="1" i="1" smtClean="0">
                        <a:latin typeface="Cambria Math" panose="02040503050406030204" pitchFamily="18" charset="0"/>
                      </a:rPr>
                      <m:t>𝟒</m:t>
                    </m:r>
                    <m:d>
                      <m:dPr>
                        <m:ctrlPr>
                          <a:rPr lang="en-GB" sz="1400" b="1" i="1" smtClean="0">
                            <a:latin typeface="Cambria Math" panose="02040503050406030204" pitchFamily="18" charset="0"/>
                          </a:rPr>
                        </m:ctrlPr>
                      </m:dPr>
                      <m:e>
                        <m:m>
                          <m:mPr>
                            <m:plcHide m:val="on"/>
                            <m:mcs>
                              <m:mc>
                                <m:mcPr>
                                  <m:count m:val="1"/>
                                  <m:mcJc m:val="center"/>
                                </m:mcPr>
                              </m:mc>
                            </m:mcs>
                            <m:ctrlPr>
                              <a:rPr lang="en-GB" sz="1400" b="1" i="1" smtClean="0">
                                <a:latin typeface="Cambria Math" panose="02040503050406030204" pitchFamily="18" charset="0"/>
                              </a:rPr>
                            </m:ctrlPr>
                          </m:mPr>
                          <m:mr>
                            <m:e>
                              <m:r>
                                <a:rPr lang="en-GB" sz="1400" b="1" i="1" smtClean="0">
                                  <a:latin typeface="Cambria Math" panose="02040503050406030204" pitchFamily="18" charset="0"/>
                                </a:rPr>
                                <m:t>𝒏</m:t>
                              </m:r>
                            </m:e>
                          </m:mr>
                          <m:mr>
                            <m:e>
                              <m:r>
                                <a:rPr lang="en-GB" sz="1400" b="1" i="1" smtClean="0">
                                  <a:latin typeface="Cambria Math" panose="02040503050406030204" pitchFamily="18" charset="0"/>
                                </a:rPr>
                                <m:t>𝟒</m:t>
                              </m:r>
                            </m:e>
                          </m:mr>
                        </m:m>
                      </m:e>
                    </m:d>
                    <m:r>
                      <a:rPr lang="en-GB" sz="1400" b="1" i="1" smtClean="0">
                        <a:latin typeface="Cambria Math" panose="02040503050406030204" pitchFamily="18" charset="0"/>
                      </a:rPr>
                      <m:t>=</m:t>
                    </m:r>
                    <m:d>
                      <m:dPr>
                        <m:ctrlPr>
                          <a:rPr lang="en-GB" sz="1400" b="1" i="1" smtClean="0">
                            <a:latin typeface="Cambria Math" panose="02040503050406030204" pitchFamily="18" charset="0"/>
                          </a:rPr>
                        </m:ctrlPr>
                      </m:dPr>
                      <m:e>
                        <m:r>
                          <a:rPr lang="en-GB" sz="1400" b="1" i="1" smtClean="0">
                            <a:latin typeface="Cambria Math" panose="02040503050406030204" pitchFamily="18" charset="0"/>
                          </a:rPr>
                          <m:t>𝒏</m:t>
                        </m:r>
                        <m:r>
                          <a:rPr lang="en-GB" sz="1400" b="1" i="1" smtClean="0">
                            <a:latin typeface="Cambria Math" panose="02040503050406030204" pitchFamily="18" charset="0"/>
                          </a:rPr>
                          <m:t>−</m:t>
                        </m:r>
                        <m:r>
                          <a:rPr lang="en-GB" sz="1400" b="1" i="1" smtClean="0">
                            <a:latin typeface="Cambria Math" panose="02040503050406030204" pitchFamily="18" charset="0"/>
                          </a:rPr>
                          <m:t>𝟑</m:t>
                        </m:r>
                      </m:e>
                    </m:d>
                    <m:d>
                      <m:dPr>
                        <m:ctrlPr>
                          <a:rPr lang="en-GB" sz="1400" b="1" i="1" smtClean="0">
                            <a:latin typeface="Cambria Math" panose="02040503050406030204" pitchFamily="18" charset="0"/>
                          </a:rPr>
                        </m:ctrlPr>
                      </m:dPr>
                      <m:e>
                        <m:m>
                          <m:mPr>
                            <m:plcHide m:val="on"/>
                            <m:mcs>
                              <m:mc>
                                <m:mcPr>
                                  <m:count m:val="1"/>
                                  <m:mcJc m:val="center"/>
                                </m:mcPr>
                              </m:mc>
                            </m:mcs>
                            <m:ctrlPr>
                              <a:rPr lang="en-GB" sz="1400" b="1" i="1" smtClean="0">
                                <a:latin typeface="Cambria Math" panose="02040503050406030204" pitchFamily="18" charset="0"/>
                              </a:rPr>
                            </m:ctrlPr>
                          </m:mPr>
                          <m:mr>
                            <m:e>
                              <m:r>
                                <a:rPr lang="en-GB" sz="1400" b="1" i="1" smtClean="0">
                                  <a:latin typeface="Cambria Math" panose="02040503050406030204" pitchFamily="18" charset="0"/>
                                </a:rPr>
                                <m:t>𝒏</m:t>
                              </m:r>
                            </m:e>
                          </m:mr>
                          <m:mr>
                            <m:e>
                              <m:r>
                                <a:rPr lang="en-GB" sz="1400" b="1" i="1" smtClean="0">
                                  <a:latin typeface="Cambria Math" panose="02040503050406030204" pitchFamily="18" charset="0"/>
                                </a:rPr>
                                <m:t>𝟑</m:t>
                              </m:r>
                            </m:e>
                          </m:mr>
                        </m:m>
                      </m:e>
                    </m:d>
                  </m:oMath>
                </a14:m>
                <a:endParaRPr lang="en-GB" sz="1400" b="1" dirty="0"/>
              </a:p>
            </p:txBody>
          </p:sp>
        </mc:Choice>
        <mc:Fallback xmlns="">
          <p:sp>
            <p:nvSpPr>
              <p:cNvPr id="7" name="TextBox 6"/>
              <p:cNvSpPr txBox="1">
                <a:spLocks noRot="1" noChangeAspect="1" noMove="1" noResize="1" noEditPoints="1" noAdjustHandles="1" noChangeArrowheads="1" noChangeShapeType="1" noTextEdit="1"/>
              </p:cNvSpPr>
              <p:nvPr/>
            </p:nvSpPr>
            <p:spPr>
              <a:xfrm>
                <a:off x="430064" y="2332772"/>
                <a:ext cx="4069928" cy="4453335"/>
              </a:xfrm>
              <a:prstGeom prst="rect">
                <a:avLst/>
              </a:prstGeom>
              <a:blipFill>
                <a:blip r:embed="rId2"/>
                <a:stretch>
                  <a:fillRect l="-1349" t="-822"/>
                </a:stretch>
              </a:blipFill>
            </p:spPr>
            <p:txBody>
              <a:bodyPr/>
              <a:lstStyle/>
              <a:p>
                <a:r>
                  <a:rPr lang="en-GB">
                    <a:noFill/>
                  </a:rPr>
                  <a:t> </a:t>
                </a:r>
              </a:p>
            </p:txBody>
          </p:sp>
        </mc:Fallback>
      </mc:AlternateContent>
      <p:sp>
        <p:nvSpPr>
          <p:cNvPr id="8" name="TextBox 7"/>
          <p:cNvSpPr txBox="1"/>
          <p:nvPr/>
        </p:nvSpPr>
        <p:spPr>
          <a:xfrm>
            <a:off x="433760" y="1963440"/>
            <a:ext cx="1800200" cy="369332"/>
          </a:xfrm>
          <a:prstGeom prst="rect">
            <a:avLst/>
          </a:prstGeom>
          <a:noFill/>
        </p:spPr>
        <p:txBody>
          <a:bodyPr wrap="square" rtlCol="0">
            <a:spAutoFit/>
          </a:bodyPr>
          <a:lstStyle/>
          <a:p>
            <a:r>
              <a:rPr lang="en-GB" b="1" dirty="0"/>
              <a:t>Extension</a:t>
            </a:r>
          </a:p>
        </p:txBody>
      </p:sp>
      <p:sp>
        <p:nvSpPr>
          <p:cNvPr id="15" name="Rectangle 14"/>
          <p:cNvSpPr/>
          <p:nvPr/>
        </p:nvSpPr>
        <p:spPr>
          <a:xfrm>
            <a:off x="80616" y="2408273"/>
            <a:ext cx="288032" cy="25553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1</a:t>
            </a:r>
          </a:p>
        </p:txBody>
      </p:sp>
      <p:sp>
        <p:nvSpPr>
          <p:cNvPr id="21" name="Rectangle 20"/>
          <p:cNvSpPr/>
          <p:nvPr/>
        </p:nvSpPr>
        <p:spPr>
          <a:xfrm>
            <a:off x="4813424" y="1946230"/>
            <a:ext cx="288032" cy="25553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2</a:t>
            </a:r>
          </a:p>
        </p:txBody>
      </p:sp>
      <mc:AlternateContent xmlns:mc="http://schemas.openxmlformats.org/markup-compatibility/2006" xmlns:a14="http://schemas.microsoft.com/office/drawing/2010/main">
        <mc:Choice Requires="a14">
          <p:sp>
            <p:nvSpPr>
              <p:cNvPr id="13" name="TextBox 12"/>
              <p:cNvSpPr txBox="1"/>
              <p:nvPr/>
            </p:nvSpPr>
            <p:spPr>
              <a:xfrm>
                <a:off x="5101456" y="1849473"/>
                <a:ext cx="3953644" cy="4845878"/>
              </a:xfrm>
              <a:prstGeom prst="rect">
                <a:avLst/>
              </a:prstGeom>
              <a:noFill/>
            </p:spPr>
            <p:txBody>
              <a:bodyPr wrap="square" rtlCol="0">
                <a:spAutoFit/>
              </a:bodyPr>
              <a:lstStyle/>
              <a:p>
                <a:r>
                  <a:rPr lang="en-GB" dirty="0"/>
                  <a:t>[STEP I 2013 Q6] By considering the coefficient of </a:t>
                </a:r>
                <a14:m>
                  <m:oMath xmlns:m="http://schemas.openxmlformats.org/officeDocument/2006/math">
                    <m:sSup>
                      <m:sSupPr>
                        <m:ctrlPr>
                          <a:rPr lang="en-GB" b="0" i="1" smtClean="0">
                            <a:latin typeface="Cambria Math" panose="02040503050406030204" pitchFamily="18" charset="0"/>
                          </a:rPr>
                        </m:ctrlPr>
                      </m:sSupPr>
                      <m:e>
                        <m:r>
                          <a:rPr lang="en-GB" b="0" i="1" smtClean="0">
                            <a:latin typeface="Cambria Math" panose="02040503050406030204" pitchFamily="18" charset="0"/>
                          </a:rPr>
                          <m:t>𝑥</m:t>
                        </m:r>
                      </m:e>
                      <m:sup>
                        <m:r>
                          <a:rPr lang="en-GB" b="0" i="1" smtClean="0">
                            <a:latin typeface="Cambria Math" panose="02040503050406030204" pitchFamily="18" charset="0"/>
                          </a:rPr>
                          <m:t>𝑟</m:t>
                        </m:r>
                      </m:sup>
                    </m:sSup>
                  </m:oMath>
                </a14:m>
                <a:r>
                  <a:rPr lang="en-GB" dirty="0"/>
                  <a:t> in the series for </a:t>
                </a:r>
                <a14:m>
                  <m:oMath xmlns:m="http://schemas.openxmlformats.org/officeDocument/2006/math">
                    <m:d>
                      <m:dPr>
                        <m:ctrlPr>
                          <a:rPr lang="en-GB" b="0" i="1" smtClean="0">
                            <a:latin typeface="Cambria Math" panose="02040503050406030204" pitchFamily="18" charset="0"/>
                          </a:rPr>
                        </m:ctrlPr>
                      </m:dPr>
                      <m:e>
                        <m:r>
                          <a:rPr lang="en-GB" b="0" i="1" smtClean="0">
                            <a:latin typeface="Cambria Math" panose="02040503050406030204" pitchFamily="18" charset="0"/>
                          </a:rPr>
                          <m:t>1+</m:t>
                        </m:r>
                        <m:r>
                          <a:rPr lang="en-GB" b="0" i="1" smtClean="0">
                            <a:latin typeface="Cambria Math" panose="02040503050406030204" pitchFamily="18" charset="0"/>
                          </a:rPr>
                          <m:t>𝑥</m:t>
                        </m:r>
                      </m:e>
                    </m:d>
                    <m:sSup>
                      <m:sSupPr>
                        <m:ctrlPr>
                          <a:rPr lang="en-GB" b="0" i="1" smtClean="0">
                            <a:latin typeface="Cambria Math" panose="02040503050406030204" pitchFamily="18" charset="0"/>
                          </a:rPr>
                        </m:ctrlPr>
                      </m:sSupPr>
                      <m:e>
                        <m:d>
                          <m:dPr>
                            <m:ctrlPr>
                              <a:rPr lang="en-GB" b="0" i="1" smtClean="0">
                                <a:latin typeface="Cambria Math" panose="02040503050406030204" pitchFamily="18" charset="0"/>
                              </a:rPr>
                            </m:ctrlPr>
                          </m:dPr>
                          <m:e>
                            <m:r>
                              <a:rPr lang="en-GB" b="0" i="1" smtClean="0">
                                <a:latin typeface="Cambria Math" panose="02040503050406030204" pitchFamily="18" charset="0"/>
                              </a:rPr>
                              <m:t>1+</m:t>
                            </m:r>
                            <m:r>
                              <a:rPr lang="en-GB" b="0" i="1" smtClean="0">
                                <a:latin typeface="Cambria Math" panose="02040503050406030204" pitchFamily="18" charset="0"/>
                              </a:rPr>
                              <m:t>𝑥</m:t>
                            </m:r>
                          </m:e>
                        </m:d>
                      </m:e>
                      <m:sup>
                        <m:r>
                          <a:rPr lang="en-GB" b="0" i="1" smtClean="0">
                            <a:latin typeface="Cambria Math" panose="02040503050406030204" pitchFamily="18" charset="0"/>
                          </a:rPr>
                          <m:t>𝑛</m:t>
                        </m:r>
                      </m:sup>
                    </m:sSup>
                  </m:oMath>
                </a14:m>
                <a:r>
                  <a:rPr lang="en-GB" dirty="0"/>
                  <a:t>, or otherwise, obtain the following relation between binomial coefficients:</a:t>
                </a:r>
              </a:p>
              <a:p>
                <a:pPr/>
                <a14:m>
                  <m:oMathPara xmlns:m="http://schemas.openxmlformats.org/officeDocument/2006/math">
                    <m:oMathParaPr>
                      <m:jc m:val="centerGroup"/>
                    </m:oMathParaPr>
                    <m:oMath xmlns:m="http://schemas.openxmlformats.org/officeDocument/2006/math">
                      <m:d>
                        <m:dPr>
                          <m:ctrlPr>
                            <a:rPr lang="en-GB" b="0" i="1" smtClean="0">
                              <a:latin typeface="Cambria Math" panose="02040503050406030204" pitchFamily="18" charset="0"/>
                            </a:rPr>
                          </m:ctrlPr>
                        </m:dPr>
                        <m:e>
                          <m:m>
                            <m:mPr>
                              <m:plcHide m:val="on"/>
                              <m:mcs>
                                <m:mc>
                                  <m:mcPr>
                                    <m:count m:val="1"/>
                                    <m:mcJc m:val="center"/>
                                  </m:mcPr>
                                </m:mc>
                              </m:mcs>
                              <m:ctrlPr>
                                <a:rPr lang="en-GB" b="0" i="1" smtClean="0">
                                  <a:latin typeface="Cambria Math" panose="02040503050406030204" pitchFamily="18" charset="0"/>
                                </a:rPr>
                              </m:ctrlPr>
                            </m:mPr>
                            <m:mr>
                              <m:e>
                                <m:r>
                                  <a:rPr lang="en-GB" b="0" i="1" smtClean="0">
                                    <a:latin typeface="Cambria Math" panose="02040503050406030204" pitchFamily="18" charset="0"/>
                                  </a:rPr>
                                  <m:t>𝑛</m:t>
                                </m:r>
                              </m:e>
                            </m:mr>
                            <m:mr>
                              <m:e>
                                <m:r>
                                  <a:rPr lang="en-GB" b="0" i="1" smtClean="0">
                                    <a:latin typeface="Cambria Math" panose="02040503050406030204" pitchFamily="18" charset="0"/>
                                  </a:rPr>
                                  <m:t>𝑟</m:t>
                                </m:r>
                              </m:e>
                            </m:mr>
                          </m:m>
                        </m:e>
                      </m:d>
                      <m:r>
                        <a:rPr lang="en-GB" b="0" i="1" smtClean="0">
                          <a:latin typeface="Cambria Math" panose="02040503050406030204" pitchFamily="18" charset="0"/>
                        </a:rPr>
                        <m:t>+</m:t>
                      </m:r>
                      <m:d>
                        <m:dPr>
                          <m:ctrlPr>
                            <a:rPr lang="en-GB" b="0" i="1" smtClean="0">
                              <a:latin typeface="Cambria Math" panose="02040503050406030204" pitchFamily="18" charset="0"/>
                            </a:rPr>
                          </m:ctrlPr>
                        </m:dPr>
                        <m:e>
                          <m:m>
                            <m:mPr>
                              <m:plcHide m:val="on"/>
                              <m:mcs>
                                <m:mc>
                                  <m:mcPr>
                                    <m:count m:val="1"/>
                                    <m:mcJc m:val="center"/>
                                  </m:mcPr>
                                </m:mc>
                              </m:mcs>
                              <m:ctrlPr>
                                <a:rPr lang="en-GB" b="0" i="1" smtClean="0">
                                  <a:latin typeface="Cambria Math" panose="02040503050406030204" pitchFamily="18" charset="0"/>
                                </a:rPr>
                              </m:ctrlPr>
                            </m:mPr>
                            <m:mr>
                              <m:e>
                                <m:r>
                                  <a:rPr lang="en-GB" b="0" i="1" smtClean="0">
                                    <a:latin typeface="Cambria Math" panose="02040503050406030204" pitchFamily="18" charset="0"/>
                                  </a:rPr>
                                  <m:t>𝑛</m:t>
                                </m:r>
                              </m:e>
                            </m:mr>
                            <m:mr>
                              <m:e>
                                <m:r>
                                  <a:rPr lang="en-GB" b="0" i="1" smtClean="0">
                                    <a:latin typeface="Cambria Math" panose="02040503050406030204" pitchFamily="18" charset="0"/>
                                  </a:rPr>
                                  <m:t>𝑟</m:t>
                                </m:r>
                                <m:r>
                                  <a:rPr lang="en-GB" b="0" i="1" smtClean="0">
                                    <a:latin typeface="Cambria Math" panose="02040503050406030204" pitchFamily="18" charset="0"/>
                                  </a:rPr>
                                  <m:t>−1</m:t>
                                </m:r>
                              </m:e>
                            </m:mr>
                          </m:m>
                        </m:e>
                      </m:d>
                      <m:r>
                        <a:rPr lang="en-GB" b="0" i="1" smtClean="0">
                          <a:latin typeface="Cambria Math" panose="02040503050406030204" pitchFamily="18" charset="0"/>
                        </a:rPr>
                        <m:t>=</m:t>
                      </m:r>
                      <m:d>
                        <m:dPr>
                          <m:ctrlPr>
                            <a:rPr lang="en-GB" b="0" i="1" smtClean="0">
                              <a:latin typeface="Cambria Math" panose="02040503050406030204" pitchFamily="18" charset="0"/>
                            </a:rPr>
                          </m:ctrlPr>
                        </m:dPr>
                        <m:e>
                          <m:m>
                            <m:mPr>
                              <m:plcHide m:val="on"/>
                              <m:mcs>
                                <m:mc>
                                  <m:mcPr>
                                    <m:count m:val="1"/>
                                    <m:mcJc m:val="center"/>
                                  </m:mcPr>
                                </m:mc>
                              </m:mcs>
                              <m:ctrlPr>
                                <a:rPr lang="en-GB" b="0" i="1" smtClean="0">
                                  <a:latin typeface="Cambria Math" panose="02040503050406030204" pitchFamily="18" charset="0"/>
                                </a:rPr>
                              </m:ctrlPr>
                            </m:mPr>
                            <m:mr>
                              <m:e>
                                <m:r>
                                  <a:rPr lang="en-GB" b="0" i="1" smtClean="0">
                                    <a:latin typeface="Cambria Math" panose="02040503050406030204" pitchFamily="18" charset="0"/>
                                  </a:rPr>
                                  <m:t>𝑛</m:t>
                                </m:r>
                                <m:r>
                                  <a:rPr lang="en-GB" b="0" i="1" smtClean="0">
                                    <a:latin typeface="Cambria Math" panose="02040503050406030204" pitchFamily="18" charset="0"/>
                                  </a:rPr>
                                  <m:t>+1</m:t>
                                </m:r>
                              </m:e>
                            </m:mr>
                            <m:mr>
                              <m:e>
                                <m:r>
                                  <a:rPr lang="en-GB" b="0" i="1" smtClean="0">
                                    <a:latin typeface="Cambria Math" panose="02040503050406030204" pitchFamily="18" charset="0"/>
                                  </a:rPr>
                                  <m:t>𝑟</m:t>
                                </m:r>
                              </m:e>
                            </m:mr>
                          </m:m>
                        </m:e>
                      </m:d>
                    </m:oMath>
                  </m:oMathPara>
                </a14:m>
                <a:endParaRPr lang="en-GB" dirty="0"/>
              </a:p>
              <a:p>
                <a:r>
                  <a:rPr lang="en-GB" sz="1600" b="1" dirty="0"/>
                  <a:t>Noting that </a:t>
                </a:r>
                <a14:m>
                  <m:oMath xmlns:m="http://schemas.openxmlformats.org/officeDocument/2006/math">
                    <m:d>
                      <m:dPr>
                        <m:ctrlPr>
                          <a:rPr lang="en-GB" sz="1600" b="1" i="1">
                            <a:latin typeface="Cambria Math" panose="02040503050406030204" pitchFamily="18" charset="0"/>
                          </a:rPr>
                        </m:ctrlPr>
                      </m:dPr>
                      <m:e>
                        <m:r>
                          <a:rPr lang="en-GB" sz="1600" b="1" i="1">
                            <a:latin typeface="Cambria Math" panose="02040503050406030204" pitchFamily="18" charset="0"/>
                          </a:rPr>
                          <m:t>𝟏</m:t>
                        </m:r>
                        <m:r>
                          <a:rPr lang="en-GB" sz="1600" b="1" i="1">
                            <a:latin typeface="Cambria Math" panose="02040503050406030204" pitchFamily="18" charset="0"/>
                          </a:rPr>
                          <m:t>+</m:t>
                        </m:r>
                        <m:r>
                          <a:rPr lang="en-GB" sz="1600" b="1" i="1">
                            <a:latin typeface="Cambria Math" panose="02040503050406030204" pitchFamily="18" charset="0"/>
                          </a:rPr>
                          <m:t>𝒙</m:t>
                        </m:r>
                      </m:e>
                    </m:d>
                    <m:sSup>
                      <m:sSupPr>
                        <m:ctrlPr>
                          <a:rPr lang="en-GB" sz="1600" b="1" i="1">
                            <a:latin typeface="Cambria Math" panose="02040503050406030204" pitchFamily="18" charset="0"/>
                          </a:rPr>
                        </m:ctrlPr>
                      </m:sSupPr>
                      <m:e>
                        <m:d>
                          <m:dPr>
                            <m:ctrlPr>
                              <a:rPr lang="en-GB" sz="1600" b="1" i="1">
                                <a:latin typeface="Cambria Math" panose="02040503050406030204" pitchFamily="18" charset="0"/>
                              </a:rPr>
                            </m:ctrlPr>
                          </m:dPr>
                          <m:e>
                            <m:r>
                              <a:rPr lang="en-GB" sz="1600" b="1" i="1">
                                <a:latin typeface="Cambria Math" panose="02040503050406030204" pitchFamily="18" charset="0"/>
                              </a:rPr>
                              <m:t>𝟏</m:t>
                            </m:r>
                            <m:r>
                              <a:rPr lang="en-GB" sz="1600" b="1" i="1">
                                <a:latin typeface="Cambria Math" panose="02040503050406030204" pitchFamily="18" charset="0"/>
                              </a:rPr>
                              <m:t>+</m:t>
                            </m:r>
                            <m:r>
                              <a:rPr lang="en-GB" sz="1600" b="1" i="1">
                                <a:latin typeface="Cambria Math" panose="02040503050406030204" pitchFamily="18" charset="0"/>
                              </a:rPr>
                              <m:t>𝒙</m:t>
                            </m:r>
                          </m:e>
                        </m:d>
                      </m:e>
                      <m:sup>
                        <m:r>
                          <a:rPr lang="en-GB" sz="1600" b="1" i="1">
                            <a:latin typeface="Cambria Math" panose="02040503050406030204" pitchFamily="18" charset="0"/>
                          </a:rPr>
                          <m:t>𝒏</m:t>
                        </m:r>
                      </m:sup>
                    </m:sSup>
                    <m:r>
                      <a:rPr lang="en-GB" sz="1600" b="1" i="1" smtClean="0">
                        <a:latin typeface="Cambria Math" panose="02040503050406030204" pitchFamily="18" charset="0"/>
                      </a:rPr>
                      <m:t>=</m:t>
                    </m:r>
                    <m:sSup>
                      <m:sSupPr>
                        <m:ctrlPr>
                          <a:rPr lang="en-GB" sz="1600" b="1" i="1" smtClean="0">
                            <a:latin typeface="Cambria Math" panose="02040503050406030204" pitchFamily="18" charset="0"/>
                          </a:rPr>
                        </m:ctrlPr>
                      </m:sSupPr>
                      <m:e>
                        <m:d>
                          <m:dPr>
                            <m:ctrlPr>
                              <a:rPr lang="en-GB" sz="1600" b="1" i="1" smtClean="0">
                                <a:latin typeface="Cambria Math" panose="02040503050406030204" pitchFamily="18" charset="0"/>
                              </a:rPr>
                            </m:ctrlPr>
                          </m:dPr>
                          <m:e>
                            <m:r>
                              <a:rPr lang="en-GB" sz="1600" b="1" i="1" smtClean="0">
                                <a:latin typeface="Cambria Math" panose="02040503050406030204" pitchFamily="18" charset="0"/>
                              </a:rPr>
                              <m:t>𝟏</m:t>
                            </m:r>
                            <m:r>
                              <a:rPr lang="en-GB" sz="1600" b="1" i="1" smtClean="0">
                                <a:latin typeface="Cambria Math" panose="02040503050406030204" pitchFamily="18" charset="0"/>
                              </a:rPr>
                              <m:t>+</m:t>
                            </m:r>
                            <m:r>
                              <a:rPr lang="en-GB" sz="1600" b="1" i="1" smtClean="0">
                                <a:latin typeface="Cambria Math" panose="02040503050406030204" pitchFamily="18" charset="0"/>
                              </a:rPr>
                              <m:t>𝒙</m:t>
                            </m:r>
                          </m:e>
                        </m:d>
                      </m:e>
                      <m:sup>
                        <m:r>
                          <a:rPr lang="en-GB" sz="1600" b="1" i="1" smtClean="0">
                            <a:latin typeface="Cambria Math" panose="02040503050406030204" pitchFamily="18" charset="0"/>
                          </a:rPr>
                          <m:t>𝒏</m:t>
                        </m:r>
                        <m:r>
                          <a:rPr lang="en-GB" sz="1600" b="1" i="1" smtClean="0">
                            <a:latin typeface="Cambria Math" panose="02040503050406030204" pitchFamily="18" charset="0"/>
                          </a:rPr>
                          <m:t>+</m:t>
                        </m:r>
                        <m:r>
                          <a:rPr lang="en-GB" sz="1600" b="1" i="1" smtClean="0">
                            <a:latin typeface="Cambria Math" panose="02040503050406030204" pitchFamily="18" charset="0"/>
                          </a:rPr>
                          <m:t>𝟏</m:t>
                        </m:r>
                      </m:sup>
                    </m:sSup>
                  </m:oMath>
                </a14:m>
                <a:r>
                  <a:rPr lang="en-GB" sz="1600" b="1" dirty="0"/>
                  <a:t>, the </a:t>
                </a:r>
                <a14:m>
                  <m:oMath xmlns:m="http://schemas.openxmlformats.org/officeDocument/2006/math">
                    <m:sSup>
                      <m:sSupPr>
                        <m:ctrlPr>
                          <a:rPr lang="en-GB" sz="1600" b="1" i="1" smtClean="0">
                            <a:latin typeface="Cambria Math" panose="02040503050406030204" pitchFamily="18" charset="0"/>
                          </a:rPr>
                        </m:ctrlPr>
                      </m:sSupPr>
                      <m:e>
                        <m:r>
                          <a:rPr lang="en-GB" sz="1600" b="1" i="1" smtClean="0">
                            <a:latin typeface="Cambria Math" panose="02040503050406030204" pitchFamily="18" charset="0"/>
                          </a:rPr>
                          <m:t>𝒙</m:t>
                        </m:r>
                      </m:e>
                      <m:sup>
                        <m:r>
                          <a:rPr lang="en-GB" sz="1600" b="1" i="1" smtClean="0">
                            <a:latin typeface="Cambria Math" panose="02040503050406030204" pitchFamily="18" charset="0"/>
                          </a:rPr>
                          <m:t>𝒓</m:t>
                        </m:r>
                      </m:sup>
                    </m:sSup>
                  </m:oMath>
                </a14:m>
                <a:r>
                  <a:rPr lang="en-GB" sz="1600" b="1" dirty="0"/>
                  <a:t> term is </a:t>
                </a:r>
                <a14:m>
                  <m:oMath xmlns:m="http://schemas.openxmlformats.org/officeDocument/2006/math">
                    <m:d>
                      <m:dPr>
                        <m:ctrlPr>
                          <a:rPr lang="en-GB" sz="1600" b="1" i="1">
                            <a:latin typeface="Cambria Math" panose="02040503050406030204" pitchFamily="18" charset="0"/>
                          </a:rPr>
                        </m:ctrlPr>
                      </m:dPr>
                      <m:e>
                        <m:m>
                          <m:mPr>
                            <m:plcHide m:val="on"/>
                            <m:mcs>
                              <m:mc>
                                <m:mcPr>
                                  <m:count m:val="1"/>
                                  <m:mcJc m:val="center"/>
                                </m:mcPr>
                              </m:mc>
                            </m:mcs>
                            <m:ctrlPr>
                              <a:rPr lang="en-GB" sz="1600" b="1" i="1">
                                <a:latin typeface="Cambria Math" panose="02040503050406030204" pitchFamily="18" charset="0"/>
                              </a:rPr>
                            </m:ctrlPr>
                          </m:mPr>
                          <m:mr>
                            <m:e>
                              <m:r>
                                <a:rPr lang="en-GB" sz="1600" b="1" i="1">
                                  <a:latin typeface="Cambria Math" panose="02040503050406030204" pitchFamily="18" charset="0"/>
                                </a:rPr>
                                <m:t>𝒏</m:t>
                              </m:r>
                              <m:r>
                                <a:rPr lang="en-GB" sz="1600" b="1" i="1">
                                  <a:latin typeface="Cambria Math" panose="02040503050406030204" pitchFamily="18" charset="0"/>
                                </a:rPr>
                                <m:t>+</m:t>
                              </m:r>
                              <m:r>
                                <a:rPr lang="en-GB" sz="1600" b="1" i="1">
                                  <a:latin typeface="Cambria Math" panose="02040503050406030204" pitchFamily="18" charset="0"/>
                                </a:rPr>
                                <m:t>𝟏</m:t>
                              </m:r>
                            </m:e>
                          </m:mr>
                          <m:mr>
                            <m:e>
                              <m:r>
                                <a:rPr lang="en-GB" sz="1600" b="1" i="1">
                                  <a:latin typeface="Cambria Math" panose="02040503050406030204" pitchFamily="18" charset="0"/>
                                </a:rPr>
                                <m:t>𝒓</m:t>
                              </m:r>
                            </m:e>
                          </m:mr>
                        </m:m>
                      </m:e>
                    </m:d>
                    <m:sSup>
                      <m:sSupPr>
                        <m:ctrlPr>
                          <a:rPr lang="en-GB" sz="1600" b="1" i="1" smtClean="0">
                            <a:latin typeface="Cambria Math" panose="02040503050406030204" pitchFamily="18" charset="0"/>
                          </a:rPr>
                        </m:ctrlPr>
                      </m:sSupPr>
                      <m:e>
                        <m:r>
                          <a:rPr lang="en-GB" sz="1600" b="1" i="1" smtClean="0">
                            <a:latin typeface="Cambria Math" panose="02040503050406030204" pitchFamily="18" charset="0"/>
                          </a:rPr>
                          <m:t>𝒙</m:t>
                        </m:r>
                      </m:e>
                      <m:sup>
                        <m:r>
                          <a:rPr lang="en-GB" sz="1600" b="1" i="1" smtClean="0">
                            <a:latin typeface="Cambria Math" panose="02040503050406030204" pitchFamily="18" charset="0"/>
                          </a:rPr>
                          <m:t>𝒓</m:t>
                        </m:r>
                      </m:sup>
                    </m:sSup>
                  </m:oMath>
                </a14:m>
                <a:r>
                  <a:rPr lang="en-GB" sz="1600" b="1" dirty="0"/>
                  <a:t>.</a:t>
                </a:r>
              </a:p>
              <a:p>
                <a:pPr/>
                <a:r>
                  <a:rPr lang="en-GB" sz="1600" b="1" dirty="0"/>
                  <a:t>But the </a:t>
                </a:r>
                <a14:m>
                  <m:oMath xmlns:m="http://schemas.openxmlformats.org/officeDocument/2006/math">
                    <m:sSup>
                      <m:sSupPr>
                        <m:ctrlPr>
                          <a:rPr lang="en-GB" sz="1600" b="1" i="1" smtClean="0">
                            <a:latin typeface="Cambria Math" panose="02040503050406030204" pitchFamily="18" charset="0"/>
                          </a:rPr>
                        </m:ctrlPr>
                      </m:sSupPr>
                      <m:e>
                        <m:r>
                          <a:rPr lang="en-GB" sz="1600" b="1" i="1" smtClean="0">
                            <a:latin typeface="Cambria Math" panose="02040503050406030204" pitchFamily="18" charset="0"/>
                          </a:rPr>
                          <m:t>𝒙</m:t>
                        </m:r>
                      </m:e>
                      <m:sup>
                        <m:r>
                          <a:rPr lang="en-GB" sz="1600" b="1" i="1" smtClean="0">
                            <a:latin typeface="Cambria Math" panose="02040503050406030204" pitchFamily="18" charset="0"/>
                          </a:rPr>
                          <m:t>𝒓</m:t>
                        </m:r>
                      </m:sup>
                    </m:sSup>
                  </m:oMath>
                </a14:m>
                <a:r>
                  <a:rPr lang="en-GB" sz="1600" b="1" dirty="0"/>
                  <a:t> term could be obtained either by 1 in the first bracket multiplied by </a:t>
                </a:r>
                <a14:m>
                  <m:oMath xmlns:m="http://schemas.openxmlformats.org/officeDocument/2006/math">
                    <m:sSup>
                      <m:sSupPr>
                        <m:ctrlPr>
                          <a:rPr lang="en-GB" sz="1600" b="1" i="1" smtClean="0">
                            <a:latin typeface="Cambria Math" panose="02040503050406030204" pitchFamily="18" charset="0"/>
                          </a:rPr>
                        </m:ctrlPr>
                      </m:sSupPr>
                      <m:e>
                        <m:r>
                          <a:rPr lang="en-GB" sz="1600" b="1" i="1" smtClean="0">
                            <a:latin typeface="Cambria Math" panose="02040503050406030204" pitchFamily="18" charset="0"/>
                          </a:rPr>
                          <m:t>𝒙</m:t>
                        </m:r>
                      </m:e>
                      <m:sup>
                        <m:r>
                          <a:rPr lang="en-GB" sz="1600" b="1" i="1" smtClean="0">
                            <a:latin typeface="Cambria Math" panose="02040503050406030204" pitchFamily="18" charset="0"/>
                          </a:rPr>
                          <m:t>𝒓</m:t>
                        </m:r>
                      </m:sup>
                    </m:sSup>
                  </m:oMath>
                </a14:m>
                <a:r>
                  <a:rPr lang="en-GB" sz="1600" b="1" dirty="0"/>
                  <a:t> term in the second, giving </a:t>
                </a:r>
                <a14:m>
                  <m:oMath xmlns:m="http://schemas.openxmlformats.org/officeDocument/2006/math">
                    <m:r>
                      <a:rPr lang="en-GB" sz="1600" b="1" i="1" smtClean="0">
                        <a:latin typeface="Cambria Math" panose="02040503050406030204" pitchFamily="18" charset="0"/>
                      </a:rPr>
                      <m:t>𝟏</m:t>
                    </m:r>
                    <m:r>
                      <a:rPr lang="en-GB" sz="1600" b="1" i="1" smtClean="0">
                        <a:latin typeface="Cambria Math" panose="02040503050406030204" pitchFamily="18" charset="0"/>
                      </a:rPr>
                      <m:t>×</m:t>
                    </m:r>
                    <m:d>
                      <m:dPr>
                        <m:ctrlPr>
                          <a:rPr lang="en-GB" sz="1600" b="1" i="1">
                            <a:latin typeface="Cambria Math" panose="02040503050406030204" pitchFamily="18" charset="0"/>
                          </a:rPr>
                        </m:ctrlPr>
                      </m:dPr>
                      <m:e>
                        <m:m>
                          <m:mPr>
                            <m:plcHide m:val="on"/>
                            <m:mcs>
                              <m:mc>
                                <m:mcPr>
                                  <m:count m:val="1"/>
                                  <m:mcJc m:val="center"/>
                                </m:mcPr>
                              </m:mc>
                            </m:mcs>
                            <m:ctrlPr>
                              <a:rPr lang="en-GB" sz="1600" b="1" i="1">
                                <a:latin typeface="Cambria Math" panose="02040503050406030204" pitchFamily="18" charset="0"/>
                              </a:rPr>
                            </m:ctrlPr>
                          </m:mPr>
                          <m:mr>
                            <m:e>
                              <m:r>
                                <a:rPr lang="en-GB" sz="1600" b="1" i="1">
                                  <a:latin typeface="Cambria Math" panose="02040503050406030204" pitchFamily="18" charset="0"/>
                                </a:rPr>
                                <m:t>𝒏</m:t>
                              </m:r>
                            </m:e>
                          </m:mr>
                          <m:mr>
                            <m:e>
                              <m:r>
                                <a:rPr lang="en-GB" sz="1600" b="1" i="1">
                                  <a:latin typeface="Cambria Math" panose="02040503050406030204" pitchFamily="18" charset="0"/>
                                </a:rPr>
                                <m:t>𝒓</m:t>
                              </m:r>
                            </m:e>
                          </m:mr>
                        </m:m>
                      </m:e>
                    </m:d>
                    <m:sSup>
                      <m:sSupPr>
                        <m:ctrlPr>
                          <a:rPr lang="en-GB" sz="1600" b="1" i="1">
                            <a:latin typeface="Cambria Math" panose="02040503050406030204" pitchFamily="18" charset="0"/>
                          </a:rPr>
                        </m:ctrlPr>
                      </m:sSupPr>
                      <m:e>
                        <m:r>
                          <a:rPr lang="en-GB" sz="1600" b="1" i="1">
                            <a:latin typeface="Cambria Math" panose="02040503050406030204" pitchFamily="18" charset="0"/>
                          </a:rPr>
                          <m:t>𝒙</m:t>
                        </m:r>
                      </m:e>
                      <m:sup>
                        <m:r>
                          <a:rPr lang="en-GB" sz="1600" b="1" i="1">
                            <a:latin typeface="Cambria Math" panose="02040503050406030204" pitchFamily="18" charset="0"/>
                          </a:rPr>
                          <m:t>𝒓</m:t>
                        </m:r>
                      </m:sup>
                    </m:sSup>
                  </m:oMath>
                </a14:m>
                <a:r>
                  <a:rPr lang="en-GB" sz="1600" b="1" dirty="0"/>
                  <a:t>, or the </a:t>
                </a:r>
                <a14:m>
                  <m:oMath xmlns:m="http://schemas.openxmlformats.org/officeDocument/2006/math">
                    <m:r>
                      <a:rPr lang="en-GB" sz="1600" b="1" i="1" smtClean="0">
                        <a:latin typeface="Cambria Math" panose="02040503050406030204" pitchFamily="18" charset="0"/>
                      </a:rPr>
                      <m:t>𝒙</m:t>
                    </m:r>
                  </m:oMath>
                </a14:m>
                <a:r>
                  <a:rPr lang="en-GB" sz="1600" b="1" dirty="0"/>
                  <a:t> in the first bracket multiplied by the </a:t>
                </a:r>
                <a14:m>
                  <m:oMath xmlns:m="http://schemas.openxmlformats.org/officeDocument/2006/math">
                    <m:sSup>
                      <m:sSupPr>
                        <m:ctrlPr>
                          <a:rPr lang="en-GB" sz="1600" b="1" i="1" smtClean="0">
                            <a:latin typeface="Cambria Math" panose="02040503050406030204" pitchFamily="18" charset="0"/>
                          </a:rPr>
                        </m:ctrlPr>
                      </m:sSupPr>
                      <m:e>
                        <m:r>
                          <a:rPr lang="en-GB" sz="1600" b="1" i="1" smtClean="0">
                            <a:latin typeface="Cambria Math" panose="02040503050406030204" pitchFamily="18" charset="0"/>
                          </a:rPr>
                          <m:t>𝒙</m:t>
                        </m:r>
                      </m:e>
                      <m:sup>
                        <m:r>
                          <a:rPr lang="en-GB" sz="1600" b="1" i="1" smtClean="0">
                            <a:latin typeface="Cambria Math" panose="02040503050406030204" pitchFamily="18" charset="0"/>
                          </a:rPr>
                          <m:t>𝒓</m:t>
                        </m:r>
                        <m:r>
                          <a:rPr lang="en-GB" sz="1600" b="1" i="1" smtClean="0">
                            <a:latin typeface="Cambria Math" panose="02040503050406030204" pitchFamily="18" charset="0"/>
                          </a:rPr>
                          <m:t>−</m:t>
                        </m:r>
                        <m:r>
                          <a:rPr lang="en-GB" sz="1600" b="1" i="1" smtClean="0">
                            <a:latin typeface="Cambria Math" panose="02040503050406030204" pitchFamily="18" charset="0"/>
                          </a:rPr>
                          <m:t>𝟏</m:t>
                        </m:r>
                      </m:sup>
                    </m:sSup>
                  </m:oMath>
                </a14:m>
                <a:r>
                  <a:rPr lang="en-GB" sz="1600" b="1" dirty="0"/>
                  <a:t> term in the second, </a:t>
                </a:r>
                <a14:m>
                  <m:oMath xmlns:m="http://schemas.openxmlformats.org/officeDocument/2006/math">
                    <m:r>
                      <a:rPr lang="en-GB" sz="1600" b="1" i="1" smtClean="0">
                        <a:latin typeface="Cambria Math" panose="02040503050406030204" pitchFamily="18" charset="0"/>
                      </a:rPr>
                      <m:t>𝒙</m:t>
                    </m:r>
                    <m:r>
                      <a:rPr lang="en-GB" sz="1600" b="1" i="1" smtClean="0">
                        <a:latin typeface="Cambria Math" panose="02040503050406030204" pitchFamily="18" charset="0"/>
                      </a:rPr>
                      <m:t>×</m:t>
                    </m:r>
                    <m:d>
                      <m:dPr>
                        <m:ctrlPr>
                          <a:rPr lang="en-GB" sz="1600" b="1" i="1">
                            <a:latin typeface="Cambria Math" panose="02040503050406030204" pitchFamily="18" charset="0"/>
                          </a:rPr>
                        </m:ctrlPr>
                      </m:dPr>
                      <m:e>
                        <m:m>
                          <m:mPr>
                            <m:plcHide m:val="on"/>
                            <m:mcs>
                              <m:mc>
                                <m:mcPr>
                                  <m:count m:val="1"/>
                                  <m:mcJc m:val="center"/>
                                </m:mcPr>
                              </m:mc>
                            </m:mcs>
                            <m:ctrlPr>
                              <a:rPr lang="en-GB" sz="1600" b="1" i="1">
                                <a:latin typeface="Cambria Math" panose="02040503050406030204" pitchFamily="18" charset="0"/>
                              </a:rPr>
                            </m:ctrlPr>
                          </m:mPr>
                          <m:mr>
                            <m:e>
                              <m:r>
                                <a:rPr lang="en-GB" sz="1600" b="1" i="1">
                                  <a:latin typeface="Cambria Math" panose="02040503050406030204" pitchFamily="18" charset="0"/>
                                </a:rPr>
                                <m:t>𝒏</m:t>
                              </m:r>
                            </m:e>
                          </m:mr>
                          <m:mr>
                            <m:e>
                              <m:r>
                                <a:rPr lang="en-GB" sz="1600" b="1" i="1">
                                  <a:latin typeface="Cambria Math" panose="02040503050406030204" pitchFamily="18" charset="0"/>
                                </a:rPr>
                                <m:t>𝒓</m:t>
                              </m:r>
                              <m:r>
                                <a:rPr lang="en-GB" sz="1600" b="1" i="1">
                                  <a:latin typeface="Cambria Math" panose="02040503050406030204" pitchFamily="18" charset="0"/>
                                </a:rPr>
                                <m:t>−</m:t>
                              </m:r>
                              <m:r>
                                <a:rPr lang="en-GB" sz="1600" b="1" i="1">
                                  <a:latin typeface="Cambria Math" panose="02040503050406030204" pitchFamily="18" charset="0"/>
                                </a:rPr>
                                <m:t>𝟏</m:t>
                              </m:r>
                            </m:e>
                          </m:mr>
                        </m:m>
                      </m:e>
                    </m:d>
                    <m:sSup>
                      <m:sSupPr>
                        <m:ctrlPr>
                          <a:rPr lang="en-GB" sz="1600" b="1" i="1" smtClean="0">
                            <a:latin typeface="Cambria Math" panose="02040503050406030204" pitchFamily="18" charset="0"/>
                          </a:rPr>
                        </m:ctrlPr>
                      </m:sSupPr>
                      <m:e>
                        <m:r>
                          <a:rPr lang="en-GB" sz="1600" b="1" i="1" smtClean="0">
                            <a:latin typeface="Cambria Math" panose="02040503050406030204" pitchFamily="18" charset="0"/>
                          </a:rPr>
                          <m:t>𝒙</m:t>
                        </m:r>
                      </m:e>
                      <m:sup>
                        <m:r>
                          <a:rPr lang="en-GB" sz="1600" b="1" i="1" smtClean="0">
                            <a:latin typeface="Cambria Math" panose="02040503050406030204" pitchFamily="18" charset="0"/>
                          </a:rPr>
                          <m:t>𝒓</m:t>
                        </m:r>
                        <m:r>
                          <a:rPr lang="en-GB" sz="1600" b="1" i="1" smtClean="0">
                            <a:latin typeface="Cambria Math" panose="02040503050406030204" pitchFamily="18" charset="0"/>
                          </a:rPr>
                          <m:t>−</m:t>
                        </m:r>
                        <m:r>
                          <a:rPr lang="en-GB" sz="1600" b="1" i="1" smtClean="0">
                            <a:latin typeface="Cambria Math" panose="02040503050406030204" pitchFamily="18" charset="0"/>
                          </a:rPr>
                          <m:t>𝟏</m:t>
                        </m:r>
                      </m:sup>
                    </m:sSup>
                    <m:r>
                      <a:rPr lang="en-GB" sz="1600" b="1" i="1" smtClean="0">
                        <a:latin typeface="Cambria Math" panose="02040503050406030204" pitchFamily="18" charset="0"/>
                      </a:rPr>
                      <m:t>=</m:t>
                    </m:r>
                    <m:d>
                      <m:dPr>
                        <m:ctrlPr>
                          <a:rPr lang="en-GB" sz="1600" b="1" i="1">
                            <a:latin typeface="Cambria Math" panose="02040503050406030204" pitchFamily="18" charset="0"/>
                          </a:rPr>
                        </m:ctrlPr>
                      </m:dPr>
                      <m:e>
                        <m:m>
                          <m:mPr>
                            <m:plcHide m:val="on"/>
                            <m:mcs>
                              <m:mc>
                                <m:mcPr>
                                  <m:count m:val="1"/>
                                  <m:mcJc m:val="center"/>
                                </m:mcPr>
                              </m:mc>
                            </m:mcs>
                            <m:ctrlPr>
                              <a:rPr lang="en-GB" sz="1600" b="1" i="1">
                                <a:latin typeface="Cambria Math" panose="02040503050406030204" pitchFamily="18" charset="0"/>
                              </a:rPr>
                            </m:ctrlPr>
                          </m:mPr>
                          <m:mr>
                            <m:e>
                              <m:r>
                                <a:rPr lang="en-GB" sz="1600" b="1" i="1">
                                  <a:latin typeface="Cambria Math" panose="02040503050406030204" pitchFamily="18" charset="0"/>
                                </a:rPr>
                                <m:t>𝒏</m:t>
                              </m:r>
                            </m:e>
                          </m:mr>
                          <m:mr>
                            <m:e>
                              <m:r>
                                <a:rPr lang="en-GB" sz="1600" b="1" i="1">
                                  <a:latin typeface="Cambria Math" panose="02040503050406030204" pitchFamily="18" charset="0"/>
                                </a:rPr>
                                <m:t>𝒓</m:t>
                              </m:r>
                              <m:r>
                                <a:rPr lang="en-GB" sz="1600" b="1" i="1">
                                  <a:latin typeface="Cambria Math" panose="02040503050406030204" pitchFamily="18" charset="0"/>
                                </a:rPr>
                                <m:t>−</m:t>
                              </m:r>
                              <m:r>
                                <a:rPr lang="en-GB" sz="1600" b="1" i="1">
                                  <a:latin typeface="Cambria Math" panose="02040503050406030204" pitchFamily="18" charset="0"/>
                                </a:rPr>
                                <m:t>𝟏</m:t>
                              </m:r>
                            </m:e>
                          </m:mr>
                        </m:m>
                      </m:e>
                    </m:d>
                    <m:sSup>
                      <m:sSupPr>
                        <m:ctrlPr>
                          <a:rPr lang="en-GB" sz="1600" b="1" i="1" smtClean="0">
                            <a:latin typeface="Cambria Math" panose="02040503050406030204" pitchFamily="18" charset="0"/>
                          </a:rPr>
                        </m:ctrlPr>
                      </m:sSupPr>
                      <m:e>
                        <m:r>
                          <a:rPr lang="en-GB" sz="1600" b="1" i="1" smtClean="0">
                            <a:latin typeface="Cambria Math" panose="02040503050406030204" pitchFamily="18" charset="0"/>
                          </a:rPr>
                          <m:t>𝒙</m:t>
                        </m:r>
                      </m:e>
                      <m:sup>
                        <m:r>
                          <a:rPr lang="en-GB" sz="1600" b="1" i="1" smtClean="0">
                            <a:latin typeface="Cambria Math" panose="02040503050406030204" pitchFamily="18" charset="0"/>
                          </a:rPr>
                          <m:t>𝒓</m:t>
                        </m:r>
                      </m:sup>
                    </m:sSup>
                  </m:oMath>
                </a14:m>
                <a:r>
                  <a:rPr lang="en-GB" sz="1600" b="1" dirty="0"/>
                  <a:t>. Thus comparing coefficients: </a:t>
                </a:r>
                <a:r>
                  <a:rPr lang="en-GB" sz="1600" b="1" i="1" dirty="0">
                    <a:latin typeface="Cambria Math" panose="02040503050406030204" pitchFamily="18" charset="0"/>
                  </a:rPr>
                  <a:t/>
                </a:r>
                <a:br>
                  <a:rPr lang="en-GB" sz="1600" b="1" i="1" dirty="0">
                    <a:latin typeface="Cambria Math" panose="02040503050406030204" pitchFamily="18" charset="0"/>
                  </a:rPr>
                </a:br>
                <a14:m>
                  <m:oMathPara xmlns:m="http://schemas.openxmlformats.org/officeDocument/2006/math">
                    <m:oMathParaPr>
                      <m:jc m:val="centerGroup"/>
                    </m:oMathParaPr>
                    <m:oMath xmlns:m="http://schemas.openxmlformats.org/officeDocument/2006/math">
                      <m:d>
                        <m:dPr>
                          <m:ctrlPr>
                            <a:rPr lang="en-GB" sz="1600" b="1" i="1">
                              <a:latin typeface="Cambria Math" panose="02040503050406030204" pitchFamily="18" charset="0"/>
                            </a:rPr>
                          </m:ctrlPr>
                        </m:dPr>
                        <m:e>
                          <m:m>
                            <m:mPr>
                              <m:plcHide m:val="on"/>
                              <m:mcs>
                                <m:mc>
                                  <m:mcPr>
                                    <m:count m:val="1"/>
                                    <m:mcJc m:val="center"/>
                                  </m:mcPr>
                                </m:mc>
                              </m:mcs>
                              <m:ctrlPr>
                                <a:rPr lang="en-GB" sz="1600" b="1" i="1">
                                  <a:latin typeface="Cambria Math" panose="02040503050406030204" pitchFamily="18" charset="0"/>
                                </a:rPr>
                              </m:ctrlPr>
                            </m:mPr>
                            <m:mr>
                              <m:e>
                                <m:r>
                                  <a:rPr lang="en-GB" sz="1600" b="1" i="1">
                                    <a:latin typeface="Cambria Math" panose="02040503050406030204" pitchFamily="18" charset="0"/>
                                  </a:rPr>
                                  <m:t>𝒏</m:t>
                                </m:r>
                              </m:e>
                            </m:mr>
                            <m:mr>
                              <m:e>
                                <m:r>
                                  <a:rPr lang="en-GB" sz="1600" b="1" i="1">
                                    <a:latin typeface="Cambria Math" panose="02040503050406030204" pitchFamily="18" charset="0"/>
                                  </a:rPr>
                                  <m:t>𝒓</m:t>
                                </m:r>
                              </m:e>
                            </m:mr>
                          </m:m>
                        </m:e>
                      </m:d>
                      <m:r>
                        <a:rPr lang="en-GB" sz="1600" b="1" i="1">
                          <a:latin typeface="Cambria Math" panose="02040503050406030204" pitchFamily="18" charset="0"/>
                        </a:rPr>
                        <m:t>+</m:t>
                      </m:r>
                      <m:d>
                        <m:dPr>
                          <m:ctrlPr>
                            <a:rPr lang="en-GB" sz="1600" b="1" i="1">
                              <a:latin typeface="Cambria Math" panose="02040503050406030204" pitchFamily="18" charset="0"/>
                            </a:rPr>
                          </m:ctrlPr>
                        </m:dPr>
                        <m:e>
                          <m:m>
                            <m:mPr>
                              <m:plcHide m:val="on"/>
                              <m:mcs>
                                <m:mc>
                                  <m:mcPr>
                                    <m:count m:val="1"/>
                                    <m:mcJc m:val="center"/>
                                  </m:mcPr>
                                </m:mc>
                              </m:mcs>
                              <m:ctrlPr>
                                <a:rPr lang="en-GB" sz="1600" b="1" i="1">
                                  <a:latin typeface="Cambria Math" panose="02040503050406030204" pitchFamily="18" charset="0"/>
                                </a:rPr>
                              </m:ctrlPr>
                            </m:mPr>
                            <m:mr>
                              <m:e>
                                <m:r>
                                  <a:rPr lang="en-GB" sz="1600" b="1" i="1">
                                    <a:latin typeface="Cambria Math" panose="02040503050406030204" pitchFamily="18" charset="0"/>
                                  </a:rPr>
                                  <m:t>𝒏</m:t>
                                </m:r>
                              </m:e>
                            </m:mr>
                            <m:mr>
                              <m:e>
                                <m:r>
                                  <a:rPr lang="en-GB" sz="1600" b="1" i="1">
                                    <a:latin typeface="Cambria Math" panose="02040503050406030204" pitchFamily="18" charset="0"/>
                                  </a:rPr>
                                  <m:t>𝒓</m:t>
                                </m:r>
                                <m:r>
                                  <a:rPr lang="en-GB" sz="1600" b="1" i="1">
                                    <a:latin typeface="Cambria Math" panose="02040503050406030204" pitchFamily="18" charset="0"/>
                                  </a:rPr>
                                  <m:t>−</m:t>
                                </m:r>
                                <m:r>
                                  <a:rPr lang="en-GB" sz="1600" b="1" i="1">
                                    <a:latin typeface="Cambria Math" panose="02040503050406030204" pitchFamily="18" charset="0"/>
                                  </a:rPr>
                                  <m:t>𝟏</m:t>
                                </m:r>
                              </m:e>
                            </m:mr>
                          </m:m>
                        </m:e>
                      </m:d>
                      <m:r>
                        <a:rPr lang="en-GB" sz="1600" b="1" i="1">
                          <a:latin typeface="Cambria Math" panose="02040503050406030204" pitchFamily="18" charset="0"/>
                        </a:rPr>
                        <m:t>=</m:t>
                      </m:r>
                      <m:d>
                        <m:dPr>
                          <m:ctrlPr>
                            <a:rPr lang="en-GB" sz="1600" b="1" i="1">
                              <a:latin typeface="Cambria Math" panose="02040503050406030204" pitchFamily="18" charset="0"/>
                            </a:rPr>
                          </m:ctrlPr>
                        </m:dPr>
                        <m:e>
                          <m:m>
                            <m:mPr>
                              <m:plcHide m:val="on"/>
                              <m:mcs>
                                <m:mc>
                                  <m:mcPr>
                                    <m:count m:val="1"/>
                                    <m:mcJc m:val="center"/>
                                  </m:mcPr>
                                </m:mc>
                              </m:mcs>
                              <m:ctrlPr>
                                <a:rPr lang="en-GB" sz="1600" b="1" i="1">
                                  <a:latin typeface="Cambria Math" panose="02040503050406030204" pitchFamily="18" charset="0"/>
                                </a:rPr>
                              </m:ctrlPr>
                            </m:mPr>
                            <m:mr>
                              <m:e>
                                <m:r>
                                  <a:rPr lang="en-GB" sz="1600" b="1" i="1">
                                    <a:latin typeface="Cambria Math" panose="02040503050406030204" pitchFamily="18" charset="0"/>
                                  </a:rPr>
                                  <m:t>𝒏</m:t>
                                </m:r>
                                <m:r>
                                  <a:rPr lang="en-GB" sz="1600" b="1" i="1">
                                    <a:latin typeface="Cambria Math" panose="02040503050406030204" pitchFamily="18" charset="0"/>
                                  </a:rPr>
                                  <m:t>+</m:t>
                                </m:r>
                                <m:r>
                                  <a:rPr lang="en-GB" sz="1600" b="1" i="1">
                                    <a:latin typeface="Cambria Math" panose="02040503050406030204" pitchFamily="18" charset="0"/>
                                  </a:rPr>
                                  <m:t>𝟏</m:t>
                                </m:r>
                              </m:e>
                            </m:mr>
                            <m:mr>
                              <m:e>
                                <m:r>
                                  <a:rPr lang="en-GB" sz="1600" b="1" i="1">
                                    <a:latin typeface="Cambria Math" panose="02040503050406030204" pitchFamily="18" charset="0"/>
                                  </a:rPr>
                                  <m:t>𝒓</m:t>
                                </m:r>
                              </m:e>
                            </m:mr>
                          </m:m>
                        </m:e>
                      </m:d>
                    </m:oMath>
                  </m:oMathPara>
                </a14:m>
                <a:endParaRPr lang="en-GB" sz="1600" b="1" dirty="0"/>
              </a:p>
            </p:txBody>
          </p:sp>
        </mc:Choice>
        <mc:Fallback xmlns="">
          <p:sp>
            <p:nvSpPr>
              <p:cNvPr id="13" name="TextBox 12"/>
              <p:cNvSpPr txBox="1">
                <a:spLocks noRot="1" noChangeAspect="1" noMove="1" noResize="1" noEditPoints="1" noAdjustHandles="1" noChangeArrowheads="1" noChangeShapeType="1" noTextEdit="1"/>
              </p:cNvSpPr>
              <p:nvPr/>
            </p:nvSpPr>
            <p:spPr>
              <a:xfrm>
                <a:off x="5101456" y="1849473"/>
                <a:ext cx="3953644" cy="4845878"/>
              </a:xfrm>
              <a:prstGeom prst="rect">
                <a:avLst/>
              </a:prstGeom>
              <a:blipFill>
                <a:blip r:embed="rId3"/>
                <a:stretch>
                  <a:fillRect l="-1389" t="-629" r="-1698"/>
                </a:stretch>
              </a:blipFill>
            </p:spPr>
            <p:txBody>
              <a:bodyPr/>
              <a:lstStyle/>
              <a:p>
                <a:r>
                  <a:rPr lang="en-GB">
                    <a:noFill/>
                  </a:rPr>
                  <a:t> </a:t>
                </a:r>
              </a:p>
            </p:txBody>
          </p:sp>
        </mc:Fallback>
      </mc:AlternateContent>
      <p:sp>
        <p:nvSpPr>
          <p:cNvPr id="22" name="Rectangle 21"/>
          <p:cNvSpPr/>
          <p:nvPr/>
        </p:nvSpPr>
        <p:spPr>
          <a:xfrm>
            <a:off x="513356" y="5023556"/>
            <a:ext cx="3934466" cy="173852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23" name="Rectangle 22"/>
          <p:cNvSpPr/>
          <p:nvPr/>
        </p:nvSpPr>
        <p:spPr>
          <a:xfrm>
            <a:off x="5131923" y="3735332"/>
            <a:ext cx="3842744" cy="297026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1425726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1" nodeType="withEffect">
                                  <p:stCondLst>
                                    <p:cond delay="0"/>
                                  </p:stCondLst>
                                  <p:childTnLst>
                                    <p:set>
                                      <p:cBhvr>
                                        <p:cTn id="6" dur="1" fill="hold">
                                          <p:stCondLst>
                                            <p:cond delay="0"/>
                                          </p:stCondLst>
                                        </p:cTn>
                                        <p:tgtEl>
                                          <p:spTgt spid="22"/>
                                        </p:tgtEl>
                                        <p:attrNameLst>
                                          <p:attrName>style.visibility</p:attrName>
                                        </p:attrNameLst>
                                      </p:cBhvr>
                                      <p:to>
                                        <p:strVal val="visible"/>
                                      </p:to>
                                    </p:set>
                                  </p:childTnLst>
                                </p:cTn>
                              </p:par>
                              <p:par>
                                <p:cTn id="7" presetID="1" presetClass="entr" presetSubtype="0" fill="hold" grpId="1" nodeType="withEffect">
                                  <p:stCondLst>
                                    <p:cond delay="0"/>
                                  </p:stCondLst>
                                  <p:childTnLst>
                                    <p:set>
                                      <p:cBhvr>
                                        <p:cTn id="8"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9" restart="whenNotActive" fill="hold" evtFilter="cancelBubble" nodeType="interactiveSeq">
                <p:stCondLst>
                  <p:cond evt="onClick" delay="0">
                    <p:tgtEl>
                      <p:spTgt spid="22"/>
                    </p:tgtEl>
                  </p:cond>
                </p:stCondLst>
                <p:endSync evt="end" delay="0">
                  <p:rtn val="all"/>
                </p:endSync>
                <p:childTnLst>
                  <p:par>
                    <p:cTn id="10" fill="hold">
                      <p:stCondLst>
                        <p:cond delay="0"/>
                      </p:stCondLst>
                      <p:childTnLst>
                        <p:par>
                          <p:cTn id="11" fill="hold">
                            <p:stCondLst>
                              <p:cond delay="0"/>
                            </p:stCondLst>
                            <p:childTnLst>
                              <p:par>
                                <p:cTn id="12" presetID="10" presetClass="exit" presetSubtype="0" fill="hold" grpId="0" nodeType="clickEffect">
                                  <p:stCondLst>
                                    <p:cond delay="0"/>
                                  </p:stCondLst>
                                  <p:childTnLst>
                                    <p:animEffect transition="out" filter="fade">
                                      <p:cBhvr>
                                        <p:cTn id="13" dur="500"/>
                                        <p:tgtEl>
                                          <p:spTgt spid="22"/>
                                        </p:tgtEl>
                                      </p:cBhvr>
                                    </p:animEffect>
                                    <p:set>
                                      <p:cBhvr>
                                        <p:cTn id="14" dur="1" fill="hold">
                                          <p:stCondLst>
                                            <p:cond delay="499"/>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22"/>
                  </p:tgtEl>
                </p:cond>
              </p:nextCondLst>
            </p:seq>
            <p:seq concurrent="1" nextAc="seek">
              <p:cTn id="15" restart="whenNotActive" fill="hold" evtFilter="cancelBubble" nodeType="interactiveSeq">
                <p:stCondLst>
                  <p:cond evt="onClick" delay="0">
                    <p:tgtEl>
                      <p:spTgt spid="23"/>
                    </p:tgtEl>
                  </p:cond>
                </p:stCondLst>
                <p:endSync evt="end" delay="0">
                  <p:rtn val="all"/>
                </p:endSync>
                <p:childTnLst>
                  <p:par>
                    <p:cTn id="16" fill="hold">
                      <p:stCondLst>
                        <p:cond delay="0"/>
                      </p:stCondLst>
                      <p:childTnLst>
                        <p:par>
                          <p:cTn id="17" fill="hold">
                            <p:stCondLst>
                              <p:cond delay="0"/>
                            </p:stCondLst>
                            <p:childTnLst>
                              <p:par>
                                <p:cTn id="18" presetID="10" presetClass="exit" presetSubtype="0" fill="hold" grpId="0" nodeType="clickEffect">
                                  <p:stCondLst>
                                    <p:cond delay="0"/>
                                  </p:stCondLst>
                                  <p:childTnLst>
                                    <p:animEffect transition="out" filter="fade">
                                      <p:cBhvr>
                                        <p:cTn id="19" dur="500"/>
                                        <p:tgtEl>
                                          <p:spTgt spid="23"/>
                                        </p:tgtEl>
                                      </p:cBhvr>
                                    </p:animEffect>
                                    <p:set>
                                      <p:cBhvr>
                                        <p:cTn id="20" dur="1" fill="hold">
                                          <p:stCondLst>
                                            <p:cond delay="499"/>
                                          </p:stCondLst>
                                        </p:cTn>
                                        <p:tgtEl>
                                          <p:spTgt spid="23"/>
                                        </p:tgtEl>
                                        <p:attrNameLst>
                                          <p:attrName>style.visibility</p:attrName>
                                        </p:attrNameLst>
                                      </p:cBhvr>
                                      <p:to>
                                        <p:strVal val="hidden"/>
                                      </p:to>
                                    </p:set>
                                  </p:childTnLst>
                                </p:cTn>
                              </p:par>
                            </p:childTnLst>
                          </p:cTn>
                        </p:par>
                      </p:childTnLst>
                    </p:cTn>
                  </p:par>
                </p:childTnLst>
              </p:cTn>
              <p:nextCondLst>
                <p:cond evt="onClick" delay="0">
                  <p:tgtEl>
                    <p:spTgt spid="23"/>
                  </p:tgtEl>
                </p:cond>
              </p:nextCondLst>
            </p:seq>
          </p:childTnLst>
        </p:cTn>
      </p:par>
    </p:tnLst>
    <p:bldLst>
      <p:bldP spid="22" grpId="0" animBg="1"/>
      <p:bldP spid="22" grpId="1" animBg="1"/>
      <p:bldP spid="23" grpId="0" animBg="1"/>
      <p:bldP spid="23" grpId="1"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Estimating Powers</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pic>
        <p:nvPicPr>
          <p:cNvPr id="5" name="Picture 4"/>
          <p:cNvPicPr>
            <a:picLocks noChangeAspect="1"/>
          </p:cNvPicPr>
          <p:nvPr/>
        </p:nvPicPr>
        <p:blipFill>
          <a:blip r:embed="rId2"/>
          <a:stretch>
            <a:fillRect/>
          </a:stretch>
        </p:blipFill>
        <p:spPr>
          <a:xfrm>
            <a:off x="432472" y="1172639"/>
            <a:ext cx="7046997" cy="2304256"/>
          </a:xfrm>
          <a:prstGeom prst="rect">
            <a:avLst/>
          </a:prstGeom>
          <a:effectLst>
            <a:outerShdw blurRad="63500" sx="102000" sy="102000" algn="ctr" rotWithShape="0">
              <a:prstClr val="black">
                <a:alpha val="40000"/>
              </a:prstClr>
            </a:outerShdw>
          </a:effectLst>
        </p:spPr>
      </p:pic>
      <p:sp>
        <p:nvSpPr>
          <p:cNvPr id="6" name="TextBox 5"/>
          <p:cNvSpPr txBox="1"/>
          <p:nvPr/>
        </p:nvSpPr>
        <p:spPr>
          <a:xfrm>
            <a:off x="395536" y="764704"/>
            <a:ext cx="2520280" cy="36933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r>
              <a:rPr lang="en-GB" dirty="0"/>
              <a:t>Edexcel C2 Jan 2012 Q3</a:t>
            </a:r>
          </a:p>
        </p:txBody>
      </p:sp>
      <mc:AlternateContent xmlns:mc="http://schemas.openxmlformats.org/markup-compatibility/2006" xmlns:a14="http://schemas.microsoft.com/office/drawing/2010/main">
        <mc:Choice Requires="a14">
          <p:sp>
            <p:nvSpPr>
              <p:cNvPr id="7" name="TextBox 6"/>
              <p:cNvSpPr txBox="1"/>
              <p:nvPr/>
            </p:nvSpPr>
            <p:spPr>
              <a:xfrm>
                <a:off x="428529" y="3703003"/>
                <a:ext cx="3825847" cy="266342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GB" b="0" i="1" smtClean="0">
                              <a:latin typeface="Cambria Math" panose="02040503050406030204" pitchFamily="18" charset="0"/>
                            </a:rPr>
                          </m:ctrlPr>
                        </m:sSupPr>
                        <m:e>
                          <m:d>
                            <m:dPr>
                              <m:ctrlPr>
                                <a:rPr lang="en-GB" b="0" i="1" smtClean="0">
                                  <a:latin typeface="Cambria Math" panose="02040503050406030204" pitchFamily="18" charset="0"/>
                                </a:rPr>
                              </m:ctrlPr>
                            </m:dPr>
                            <m:e>
                              <m:r>
                                <a:rPr lang="en-GB" b="0" i="1" smtClean="0">
                                  <a:latin typeface="Cambria Math" panose="02040503050406030204" pitchFamily="18" charset="0"/>
                                </a:rPr>
                                <m:t>1+</m:t>
                              </m:r>
                              <m:f>
                                <m:fPr>
                                  <m:ctrlPr>
                                    <a:rPr lang="en-GB" b="0" i="1" smtClean="0">
                                      <a:latin typeface="Cambria Math" panose="02040503050406030204" pitchFamily="18" charset="0"/>
                                    </a:rPr>
                                  </m:ctrlPr>
                                </m:fPr>
                                <m:num>
                                  <m:r>
                                    <a:rPr lang="en-GB" b="0" i="1" smtClean="0">
                                      <a:latin typeface="Cambria Math" panose="02040503050406030204" pitchFamily="18" charset="0"/>
                                    </a:rPr>
                                    <m:t>𝑥</m:t>
                                  </m:r>
                                </m:num>
                                <m:den>
                                  <m:r>
                                    <a:rPr lang="en-GB" b="0" i="1" smtClean="0">
                                      <a:latin typeface="Cambria Math" panose="02040503050406030204" pitchFamily="18" charset="0"/>
                                    </a:rPr>
                                    <m:t>4</m:t>
                                  </m:r>
                                </m:den>
                              </m:f>
                            </m:e>
                          </m:d>
                        </m:e>
                        <m:sup>
                          <m:r>
                            <a:rPr lang="en-GB" b="0" i="1" smtClean="0">
                              <a:latin typeface="Cambria Math" panose="02040503050406030204" pitchFamily="18" charset="0"/>
                            </a:rPr>
                            <m:t>8</m:t>
                          </m:r>
                        </m:sup>
                      </m:sSup>
                      <m:r>
                        <a:rPr lang="en-GB" b="0" i="1" smtClean="0">
                          <a:latin typeface="Cambria Math" panose="02040503050406030204" pitchFamily="18" charset="0"/>
                        </a:rPr>
                        <m:t>=</m:t>
                      </m:r>
                      <m:d>
                        <m:dPr>
                          <m:ctrlPr>
                            <a:rPr lang="en-GB" b="0" i="1" smtClean="0">
                              <a:latin typeface="Cambria Math" panose="02040503050406030204" pitchFamily="18" charset="0"/>
                            </a:rPr>
                          </m:ctrlPr>
                        </m:dPr>
                        <m:e>
                          <m:m>
                            <m:mPr>
                              <m:plcHide m:val="on"/>
                              <m:mcs>
                                <m:mc>
                                  <m:mcPr>
                                    <m:count m:val="1"/>
                                    <m:mcJc m:val="center"/>
                                  </m:mcPr>
                                </m:mc>
                              </m:mcs>
                              <m:ctrlPr>
                                <a:rPr lang="en-GB" b="0" i="1" smtClean="0">
                                  <a:latin typeface="Cambria Math" panose="02040503050406030204" pitchFamily="18" charset="0"/>
                                </a:rPr>
                              </m:ctrlPr>
                            </m:mPr>
                            <m:mr>
                              <m:e>
                                <m:r>
                                  <a:rPr lang="en-GB" b="0" i="1" smtClean="0">
                                    <a:latin typeface="Cambria Math" panose="02040503050406030204" pitchFamily="18" charset="0"/>
                                  </a:rPr>
                                  <m:t>8</m:t>
                                </m:r>
                              </m:e>
                            </m:mr>
                            <m:mr>
                              <m:e>
                                <m:r>
                                  <a:rPr lang="en-GB" b="0" i="1" smtClean="0">
                                    <a:latin typeface="Cambria Math" panose="02040503050406030204" pitchFamily="18" charset="0"/>
                                  </a:rPr>
                                  <m:t>0</m:t>
                                </m:r>
                              </m:e>
                            </m:mr>
                          </m:m>
                        </m:e>
                      </m:d>
                      <m:d>
                        <m:dPr>
                          <m:ctrlPr>
                            <a:rPr lang="en-GB" b="0" i="1" smtClean="0">
                              <a:latin typeface="Cambria Math" panose="02040503050406030204" pitchFamily="18" charset="0"/>
                            </a:rPr>
                          </m:ctrlPr>
                        </m:dPr>
                        <m:e>
                          <m:sSup>
                            <m:sSupPr>
                              <m:ctrlPr>
                                <a:rPr lang="en-GB" b="0" i="1" smtClean="0">
                                  <a:latin typeface="Cambria Math" panose="02040503050406030204" pitchFamily="18" charset="0"/>
                                </a:rPr>
                              </m:ctrlPr>
                            </m:sSupPr>
                            <m:e>
                              <m:r>
                                <a:rPr lang="en-GB" b="0" i="1" smtClean="0">
                                  <a:latin typeface="Cambria Math" panose="02040503050406030204" pitchFamily="18" charset="0"/>
                                </a:rPr>
                                <m:t>1</m:t>
                              </m:r>
                            </m:e>
                            <m:sup>
                              <m:r>
                                <a:rPr lang="en-GB" b="0" i="1" smtClean="0">
                                  <a:latin typeface="Cambria Math" panose="02040503050406030204" pitchFamily="18" charset="0"/>
                                </a:rPr>
                                <m:t>8</m:t>
                              </m:r>
                            </m:sup>
                          </m:sSup>
                        </m:e>
                      </m:d>
                    </m:oMath>
                    <m:oMath xmlns:m="http://schemas.openxmlformats.org/officeDocument/2006/math">
                      <m:r>
                        <a:rPr lang="en-GB" b="0" i="1" smtClean="0">
                          <a:latin typeface="Cambria Math" panose="02040503050406030204" pitchFamily="18" charset="0"/>
                        </a:rPr>
                        <m:t>                  +</m:t>
                      </m:r>
                      <m:d>
                        <m:dPr>
                          <m:ctrlPr>
                            <a:rPr lang="en-GB" i="1">
                              <a:latin typeface="Cambria Math" panose="02040503050406030204" pitchFamily="18" charset="0"/>
                            </a:rPr>
                          </m:ctrlPr>
                        </m:dPr>
                        <m:e>
                          <m:m>
                            <m:mPr>
                              <m:plcHide m:val="on"/>
                              <m:mcs>
                                <m:mc>
                                  <m:mcPr>
                                    <m:count m:val="1"/>
                                    <m:mcJc m:val="center"/>
                                  </m:mcPr>
                                </m:mc>
                              </m:mcs>
                              <m:ctrlPr>
                                <a:rPr lang="en-GB" i="1">
                                  <a:latin typeface="Cambria Math" panose="02040503050406030204" pitchFamily="18" charset="0"/>
                                </a:rPr>
                              </m:ctrlPr>
                            </m:mPr>
                            <m:mr>
                              <m:e>
                                <m:r>
                                  <a:rPr lang="en-GB" i="1">
                                    <a:latin typeface="Cambria Math" panose="02040503050406030204" pitchFamily="18" charset="0"/>
                                  </a:rPr>
                                  <m:t>8</m:t>
                                </m:r>
                              </m:e>
                            </m:mr>
                            <m:mr>
                              <m:e>
                                <m:r>
                                  <a:rPr lang="en-GB" b="0" i="1" smtClean="0">
                                    <a:latin typeface="Cambria Math" panose="02040503050406030204" pitchFamily="18" charset="0"/>
                                  </a:rPr>
                                  <m:t>1</m:t>
                                </m:r>
                              </m:e>
                            </m:mr>
                          </m:m>
                        </m:e>
                      </m:d>
                      <m:d>
                        <m:dPr>
                          <m:ctrlPr>
                            <a:rPr lang="en-GB" b="0" i="1" smtClean="0">
                              <a:latin typeface="Cambria Math" panose="02040503050406030204" pitchFamily="18" charset="0"/>
                            </a:rPr>
                          </m:ctrlPr>
                        </m:dPr>
                        <m:e>
                          <m:sSup>
                            <m:sSupPr>
                              <m:ctrlPr>
                                <a:rPr lang="en-GB" b="0" i="1" smtClean="0">
                                  <a:latin typeface="Cambria Math" panose="02040503050406030204" pitchFamily="18" charset="0"/>
                                </a:rPr>
                              </m:ctrlPr>
                            </m:sSupPr>
                            <m:e>
                              <m:r>
                                <a:rPr lang="en-GB" b="0" i="1" smtClean="0">
                                  <a:latin typeface="Cambria Math" panose="02040503050406030204" pitchFamily="18" charset="0"/>
                                </a:rPr>
                                <m:t>1</m:t>
                              </m:r>
                            </m:e>
                            <m:sup>
                              <m:r>
                                <a:rPr lang="en-GB" b="0" i="1" smtClean="0">
                                  <a:latin typeface="Cambria Math" panose="02040503050406030204" pitchFamily="18" charset="0"/>
                                </a:rPr>
                                <m:t>7</m:t>
                              </m:r>
                            </m:sup>
                          </m:sSup>
                        </m:e>
                      </m:d>
                      <m:d>
                        <m:dPr>
                          <m:ctrlPr>
                            <a:rPr lang="en-GB" b="0" i="1" smtClean="0">
                              <a:latin typeface="Cambria Math" panose="02040503050406030204" pitchFamily="18" charset="0"/>
                            </a:rPr>
                          </m:ctrlPr>
                        </m:dPr>
                        <m:e>
                          <m:f>
                            <m:fPr>
                              <m:ctrlPr>
                                <a:rPr lang="en-GB" b="0" i="1" smtClean="0">
                                  <a:latin typeface="Cambria Math" panose="02040503050406030204" pitchFamily="18" charset="0"/>
                                </a:rPr>
                              </m:ctrlPr>
                            </m:fPr>
                            <m:num>
                              <m:r>
                                <a:rPr lang="en-GB" b="0" i="1" smtClean="0">
                                  <a:latin typeface="Cambria Math" panose="02040503050406030204" pitchFamily="18" charset="0"/>
                                </a:rPr>
                                <m:t>𝑥</m:t>
                              </m:r>
                            </m:num>
                            <m:den>
                              <m:r>
                                <a:rPr lang="en-GB" b="0" i="1" smtClean="0">
                                  <a:latin typeface="Cambria Math" panose="02040503050406030204" pitchFamily="18" charset="0"/>
                                </a:rPr>
                                <m:t>4</m:t>
                              </m:r>
                            </m:den>
                          </m:f>
                        </m:e>
                      </m:d>
                    </m:oMath>
                    <m:oMath xmlns:m="http://schemas.openxmlformats.org/officeDocument/2006/math">
                      <m:r>
                        <a:rPr lang="en-GB" b="0" i="1" smtClean="0">
                          <a:latin typeface="Cambria Math" panose="02040503050406030204" pitchFamily="18" charset="0"/>
                        </a:rPr>
                        <m:t>                  +</m:t>
                      </m:r>
                      <m:d>
                        <m:dPr>
                          <m:ctrlPr>
                            <a:rPr lang="en-GB" i="1">
                              <a:latin typeface="Cambria Math" panose="02040503050406030204" pitchFamily="18" charset="0"/>
                            </a:rPr>
                          </m:ctrlPr>
                        </m:dPr>
                        <m:e>
                          <m:m>
                            <m:mPr>
                              <m:plcHide m:val="on"/>
                              <m:mcs>
                                <m:mc>
                                  <m:mcPr>
                                    <m:count m:val="1"/>
                                    <m:mcJc m:val="center"/>
                                  </m:mcPr>
                                </m:mc>
                              </m:mcs>
                              <m:ctrlPr>
                                <a:rPr lang="en-GB" i="1">
                                  <a:latin typeface="Cambria Math" panose="02040503050406030204" pitchFamily="18" charset="0"/>
                                </a:rPr>
                              </m:ctrlPr>
                            </m:mPr>
                            <m:mr>
                              <m:e>
                                <m:r>
                                  <a:rPr lang="en-GB" i="1">
                                    <a:latin typeface="Cambria Math" panose="02040503050406030204" pitchFamily="18" charset="0"/>
                                  </a:rPr>
                                  <m:t>8</m:t>
                                </m:r>
                              </m:e>
                            </m:mr>
                            <m:mr>
                              <m:e>
                                <m:r>
                                  <a:rPr lang="en-GB" b="0" i="1" smtClean="0">
                                    <a:latin typeface="Cambria Math" panose="02040503050406030204" pitchFamily="18" charset="0"/>
                                  </a:rPr>
                                  <m:t>2</m:t>
                                </m:r>
                              </m:e>
                            </m:mr>
                          </m:m>
                        </m:e>
                      </m:d>
                      <m:d>
                        <m:dPr>
                          <m:ctrlPr>
                            <a:rPr lang="en-GB" i="1">
                              <a:latin typeface="Cambria Math" panose="02040503050406030204" pitchFamily="18" charset="0"/>
                            </a:rPr>
                          </m:ctrlPr>
                        </m:dPr>
                        <m:e>
                          <m:sSup>
                            <m:sSupPr>
                              <m:ctrlPr>
                                <a:rPr lang="en-GB" i="1">
                                  <a:latin typeface="Cambria Math" panose="02040503050406030204" pitchFamily="18" charset="0"/>
                                </a:rPr>
                              </m:ctrlPr>
                            </m:sSupPr>
                            <m:e>
                              <m:r>
                                <a:rPr lang="en-GB" i="1">
                                  <a:latin typeface="Cambria Math" panose="02040503050406030204" pitchFamily="18" charset="0"/>
                                </a:rPr>
                                <m:t>1</m:t>
                              </m:r>
                            </m:e>
                            <m:sup>
                              <m:r>
                                <a:rPr lang="en-GB" b="0" i="1" smtClean="0">
                                  <a:latin typeface="Cambria Math" panose="02040503050406030204" pitchFamily="18" charset="0"/>
                                </a:rPr>
                                <m:t>6</m:t>
                              </m:r>
                            </m:sup>
                          </m:sSup>
                        </m:e>
                      </m:d>
                      <m:sSup>
                        <m:sSupPr>
                          <m:ctrlPr>
                            <a:rPr lang="en-GB" b="0" i="1" smtClean="0">
                              <a:latin typeface="Cambria Math" panose="02040503050406030204" pitchFamily="18" charset="0"/>
                            </a:rPr>
                          </m:ctrlPr>
                        </m:sSupPr>
                        <m:e>
                          <m:d>
                            <m:dPr>
                              <m:ctrlPr>
                                <a:rPr lang="en-GB" i="1">
                                  <a:latin typeface="Cambria Math" panose="02040503050406030204" pitchFamily="18" charset="0"/>
                                </a:rPr>
                              </m:ctrlPr>
                            </m:dPr>
                            <m:e>
                              <m:f>
                                <m:fPr>
                                  <m:ctrlPr>
                                    <a:rPr lang="en-GB" i="1">
                                      <a:latin typeface="Cambria Math" panose="02040503050406030204" pitchFamily="18" charset="0"/>
                                    </a:rPr>
                                  </m:ctrlPr>
                                </m:fPr>
                                <m:num>
                                  <m:r>
                                    <a:rPr lang="en-GB" i="1">
                                      <a:latin typeface="Cambria Math" panose="02040503050406030204" pitchFamily="18" charset="0"/>
                                    </a:rPr>
                                    <m:t>𝑥</m:t>
                                  </m:r>
                                </m:num>
                                <m:den>
                                  <m:r>
                                    <a:rPr lang="en-GB" i="1">
                                      <a:latin typeface="Cambria Math" panose="02040503050406030204" pitchFamily="18" charset="0"/>
                                    </a:rPr>
                                    <m:t>4</m:t>
                                  </m:r>
                                </m:den>
                              </m:f>
                            </m:e>
                          </m:d>
                        </m:e>
                        <m:sup>
                          <m:r>
                            <a:rPr lang="en-GB" b="0" i="1" smtClean="0">
                              <a:latin typeface="Cambria Math" panose="02040503050406030204" pitchFamily="18" charset="0"/>
                            </a:rPr>
                            <m:t>2</m:t>
                          </m:r>
                        </m:sup>
                      </m:sSup>
                    </m:oMath>
                    <m:oMath xmlns:m="http://schemas.openxmlformats.org/officeDocument/2006/math">
                      <m:r>
                        <a:rPr lang="en-GB" b="0" i="0" smtClean="0">
                          <a:latin typeface="Cambria Math" panose="02040503050406030204" pitchFamily="18" charset="0"/>
                        </a:rPr>
                        <m:t>                  </m:t>
                      </m:r>
                      <m:r>
                        <a:rPr lang="en-GB" i="1">
                          <a:latin typeface="Cambria Math" panose="02040503050406030204" pitchFamily="18" charset="0"/>
                        </a:rPr>
                        <m:t>+</m:t>
                      </m:r>
                      <m:d>
                        <m:dPr>
                          <m:ctrlPr>
                            <a:rPr lang="en-GB" i="1">
                              <a:latin typeface="Cambria Math" panose="02040503050406030204" pitchFamily="18" charset="0"/>
                            </a:rPr>
                          </m:ctrlPr>
                        </m:dPr>
                        <m:e>
                          <m:m>
                            <m:mPr>
                              <m:plcHide m:val="on"/>
                              <m:mcs>
                                <m:mc>
                                  <m:mcPr>
                                    <m:count m:val="1"/>
                                    <m:mcJc m:val="center"/>
                                  </m:mcPr>
                                </m:mc>
                              </m:mcs>
                              <m:ctrlPr>
                                <a:rPr lang="en-GB" i="1">
                                  <a:latin typeface="Cambria Math" panose="02040503050406030204" pitchFamily="18" charset="0"/>
                                </a:rPr>
                              </m:ctrlPr>
                            </m:mPr>
                            <m:mr>
                              <m:e>
                                <m:r>
                                  <a:rPr lang="en-GB" i="1">
                                    <a:latin typeface="Cambria Math" panose="02040503050406030204" pitchFamily="18" charset="0"/>
                                  </a:rPr>
                                  <m:t>8</m:t>
                                </m:r>
                              </m:e>
                            </m:mr>
                            <m:mr>
                              <m:e>
                                <m:r>
                                  <a:rPr lang="en-GB" b="0" i="1" smtClean="0">
                                    <a:latin typeface="Cambria Math" panose="02040503050406030204" pitchFamily="18" charset="0"/>
                                  </a:rPr>
                                  <m:t>3</m:t>
                                </m:r>
                              </m:e>
                            </m:mr>
                          </m:m>
                        </m:e>
                      </m:d>
                      <m:d>
                        <m:dPr>
                          <m:ctrlPr>
                            <a:rPr lang="en-GB" i="1">
                              <a:latin typeface="Cambria Math" panose="02040503050406030204" pitchFamily="18" charset="0"/>
                            </a:rPr>
                          </m:ctrlPr>
                        </m:dPr>
                        <m:e>
                          <m:sSup>
                            <m:sSupPr>
                              <m:ctrlPr>
                                <a:rPr lang="en-GB" i="1">
                                  <a:latin typeface="Cambria Math" panose="02040503050406030204" pitchFamily="18" charset="0"/>
                                </a:rPr>
                              </m:ctrlPr>
                            </m:sSupPr>
                            <m:e>
                              <m:r>
                                <a:rPr lang="en-GB" i="1">
                                  <a:latin typeface="Cambria Math" panose="02040503050406030204" pitchFamily="18" charset="0"/>
                                </a:rPr>
                                <m:t>1</m:t>
                              </m:r>
                            </m:e>
                            <m:sup>
                              <m:r>
                                <a:rPr lang="en-GB" b="0" i="1" smtClean="0">
                                  <a:latin typeface="Cambria Math" panose="02040503050406030204" pitchFamily="18" charset="0"/>
                                </a:rPr>
                                <m:t>5</m:t>
                              </m:r>
                            </m:sup>
                          </m:sSup>
                        </m:e>
                      </m:d>
                      <m:sSup>
                        <m:sSupPr>
                          <m:ctrlPr>
                            <a:rPr lang="en-GB" i="1">
                              <a:latin typeface="Cambria Math" panose="02040503050406030204" pitchFamily="18" charset="0"/>
                            </a:rPr>
                          </m:ctrlPr>
                        </m:sSupPr>
                        <m:e>
                          <m:d>
                            <m:dPr>
                              <m:ctrlPr>
                                <a:rPr lang="en-GB" i="1">
                                  <a:latin typeface="Cambria Math" panose="02040503050406030204" pitchFamily="18" charset="0"/>
                                </a:rPr>
                              </m:ctrlPr>
                            </m:dPr>
                            <m:e>
                              <m:f>
                                <m:fPr>
                                  <m:ctrlPr>
                                    <a:rPr lang="en-GB" i="1">
                                      <a:latin typeface="Cambria Math" panose="02040503050406030204" pitchFamily="18" charset="0"/>
                                    </a:rPr>
                                  </m:ctrlPr>
                                </m:fPr>
                                <m:num>
                                  <m:r>
                                    <a:rPr lang="en-GB" i="1">
                                      <a:latin typeface="Cambria Math" panose="02040503050406030204" pitchFamily="18" charset="0"/>
                                    </a:rPr>
                                    <m:t>𝑥</m:t>
                                  </m:r>
                                </m:num>
                                <m:den>
                                  <m:r>
                                    <a:rPr lang="en-GB" i="1">
                                      <a:latin typeface="Cambria Math" panose="02040503050406030204" pitchFamily="18" charset="0"/>
                                    </a:rPr>
                                    <m:t>4</m:t>
                                  </m:r>
                                </m:den>
                              </m:f>
                            </m:e>
                          </m:d>
                        </m:e>
                        <m:sup>
                          <m:r>
                            <a:rPr lang="en-GB" b="0" i="1" smtClean="0">
                              <a:latin typeface="Cambria Math" panose="02040503050406030204" pitchFamily="18" charset="0"/>
                            </a:rPr>
                            <m:t>3</m:t>
                          </m:r>
                        </m:sup>
                      </m:sSup>
                    </m:oMath>
                    <m:oMath xmlns:m="http://schemas.openxmlformats.org/officeDocument/2006/math">
                      <m:r>
                        <a:rPr lang="en-GB" b="0" i="1" smtClean="0">
                          <a:latin typeface="Cambria Math" panose="02040503050406030204" pitchFamily="18" charset="0"/>
                        </a:rPr>
                        <m:t>=1+2</m:t>
                      </m:r>
                      <m:r>
                        <a:rPr lang="en-GB" b="0" i="1" smtClean="0">
                          <a:latin typeface="Cambria Math" panose="02040503050406030204" pitchFamily="18" charset="0"/>
                        </a:rPr>
                        <m:t>𝑥</m:t>
                      </m:r>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7</m:t>
                          </m:r>
                        </m:num>
                        <m:den>
                          <m:r>
                            <a:rPr lang="en-GB" b="0" i="1" smtClean="0">
                              <a:latin typeface="Cambria Math" panose="02040503050406030204" pitchFamily="18" charset="0"/>
                            </a:rPr>
                            <m:t>4</m:t>
                          </m:r>
                        </m:den>
                      </m:f>
                      <m:sSup>
                        <m:sSupPr>
                          <m:ctrlPr>
                            <a:rPr lang="en-GB" b="0" i="1" smtClean="0">
                              <a:latin typeface="Cambria Math" panose="02040503050406030204" pitchFamily="18" charset="0"/>
                            </a:rPr>
                          </m:ctrlPr>
                        </m:sSupPr>
                        <m:e>
                          <m:r>
                            <a:rPr lang="en-GB" b="0" i="1" smtClean="0">
                              <a:latin typeface="Cambria Math" panose="02040503050406030204" pitchFamily="18" charset="0"/>
                            </a:rPr>
                            <m:t>𝑥</m:t>
                          </m:r>
                        </m:e>
                        <m:sup>
                          <m:r>
                            <a:rPr lang="en-GB" b="0" i="1" smtClean="0">
                              <a:latin typeface="Cambria Math" panose="02040503050406030204" pitchFamily="18" charset="0"/>
                            </a:rPr>
                            <m:t>2</m:t>
                          </m:r>
                        </m:sup>
                      </m:sSup>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7</m:t>
                          </m:r>
                        </m:num>
                        <m:den>
                          <m:r>
                            <a:rPr lang="en-GB" b="0" i="1" smtClean="0">
                              <a:latin typeface="Cambria Math" panose="02040503050406030204" pitchFamily="18" charset="0"/>
                            </a:rPr>
                            <m:t>8</m:t>
                          </m:r>
                        </m:den>
                      </m:f>
                      <m:sSup>
                        <m:sSupPr>
                          <m:ctrlPr>
                            <a:rPr lang="en-GB" b="0" i="1" smtClean="0">
                              <a:latin typeface="Cambria Math" panose="02040503050406030204" pitchFamily="18" charset="0"/>
                            </a:rPr>
                          </m:ctrlPr>
                        </m:sSupPr>
                        <m:e>
                          <m:r>
                            <a:rPr lang="en-GB" b="0" i="1" smtClean="0">
                              <a:latin typeface="Cambria Math" panose="02040503050406030204" pitchFamily="18" charset="0"/>
                            </a:rPr>
                            <m:t>𝑥</m:t>
                          </m:r>
                        </m:e>
                        <m:sup>
                          <m:r>
                            <a:rPr lang="en-GB" b="0" i="1" smtClean="0">
                              <a:latin typeface="Cambria Math" panose="02040503050406030204" pitchFamily="18" charset="0"/>
                            </a:rPr>
                            <m:t>3</m:t>
                          </m:r>
                        </m:sup>
                      </m:sSup>
                      <m:r>
                        <a:rPr lang="en-GB" b="0" i="1" smtClean="0">
                          <a:latin typeface="Cambria Math" panose="02040503050406030204" pitchFamily="18" charset="0"/>
                        </a:rPr>
                        <m:t>+…</m:t>
                      </m:r>
                    </m:oMath>
                  </m:oMathPara>
                </a14:m>
                <a:endParaRPr lang="en-GB" dirty="0"/>
              </a:p>
            </p:txBody>
          </p:sp>
        </mc:Choice>
        <mc:Fallback xmlns="">
          <p:sp>
            <p:nvSpPr>
              <p:cNvPr id="7" name="TextBox 6"/>
              <p:cNvSpPr txBox="1">
                <a:spLocks noRot="1" noChangeAspect="1" noMove="1" noResize="1" noEditPoints="1" noAdjustHandles="1" noChangeArrowheads="1" noChangeShapeType="1" noTextEdit="1"/>
              </p:cNvSpPr>
              <p:nvPr/>
            </p:nvSpPr>
            <p:spPr>
              <a:xfrm>
                <a:off x="428529" y="3703003"/>
                <a:ext cx="3825847" cy="2663421"/>
              </a:xfrm>
              <a:prstGeom prst="rect">
                <a:avLst/>
              </a:prstGeom>
              <a:blipFill>
                <a:blip r:embed="rId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4571428" y="3538822"/>
                <a:ext cx="4210816" cy="3319178"/>
              </a:xfrm>
              <a:prstGeom prst="rect">
                <a:avLst/>
              </a:prstGeom>
              <a:noFill/>
            </p:spPr>
            <p:txBody>
              <a:bodyPr wrap="square" rtlCol="0">
                <a:spAutoFit/>
              </a:bodyPr>
              <a:lstStyle/>
              <a:p>
                <a:r>
                  <a:rPr lang="en-GB" sz="1400" b="1" dirty="0"/>
                  <a:t>Comparing </a:t>
                </a:r>
                <a14:m>
                  <m:oMath xmlns:m="http://schemas.openxmlformats.org/officeDocument/2006/math">
                    <m:sSup>
                      <m:sSupPr>
                        <m:ctrlPr>
                          <a:rPr lang="en-GB" sz="1400" b="1" i="1" smtClean="0">
                            <a:latin typeface="Cambria Math" panose="02040503050406030204" pitchFamily="18" charset="0"/>
                          </a:rPr>
                        </m:ctrlPr>
                      </m:sSupPr>
                      <m:e>
                        <m:r>
                          <a:rPr lang="en-GB" sz="1400" b="1" i="1" smtClean="0">
                            <a:latin typeface="Cambria Math" panose="02040503050406030204" pitchFamily="18" charset="0"/>
                          </a:rPr>
                          <m:t>𝟏</m:t>
                        </m:r>
                        <m:r>
                          <a:rPr lang="en-GB" sz="1400" b="1" i="1" smtClean="0">
                            <a:latin typeface="Cambria Math" panose="02040503050406030204" pitchFamily="18" charset="0"/>
                          </a:rPr>
                          <m:t>.</m:t>
                        </m:r>
                        <m:r>
                          <a:rPr lang="en-GB" sz="1400" b="1" i="1" smtClean="0">
                            <a:latin typeface="Cambria Math" panose="02040503050406030204" pitchFamily="18" charset="0"/>
                          </a:rPr>
                          <m:t>𝟎𝟐𝟓</m:t>
                        </m:r>
                      </m:e>
                      <m:sup>
                        <m:r>
                          <a:rPr lang="en-GB" sz="1400" b="1" i="1" smtClean="0">
                            <a:latin typeface="Cambria Math" panose="02040503050406030204" pitchFamily="18" charset="0"/>
                          </a:rPr>
                          <m:t>𝟖</m:t>
                        </m:r>
                      </m:sup>
                    </m:sSup>
                  </m:oMath>
                </a14:m>
                <a:r>
                  <a:rPr lang="en-GB" sz="1400" b="1" dirty="0"/>
                  <a:t> to </a:t>
                </a:r>
                <a14:m>
                  <m:oMath xmlns:m="http://schemas.openxmlformats.org/officeDocument/2006/math">
                    <m:sSup>
                      <m:sSupPr>
                        <m:ctrlPr>
                          <a:rPr lang="en-GB" sz="1400" b="1" i="1" smtClean="0">
                            <a:latin typeface="Cambria Math" panose="02040503050406030204" pitchFamily="18" charset="0"/>
                          </a:rPr>
                        </m:ctrlPr>
                      </m:sSupPr>
                      <m:e>
                        <m:d>
                          <m:dPr>
                            <m:ctrlPr>
                              <a:rPr lang="en-GB" sz="1400" b="1" i="1" smtClean="0">
                                <a:latin typeface="Cambria Math" panose="02040503050406030204" pitchFamily="18" charset="0"/>
                              </a:rPr>
                            </m:ctrlPr>
                          </m:dPr>
                          <m:e>
                            <m:r>
                              <a:rPr lang="en-GB" sz="1400" b="1" i="1" smtClean="0">
                                <a:latin typeface="Cambria Math" panose="02040503050406030204" pitchFamily="18" charset="0"/>
                              </a:rPr>
                              <m:t>𝟏</m:t>
                            </m:r>
                            <m:r>
                              <a:rPr lang="en-GB" sz="1400" b="1" i="1" smtClean="0">
                                <a:latin typeface="Cambria Math" panose="02040503050406030204" pitchFamily="18" charset="0"/>
                              </a:rPr>
                              <m:t>+</m:t>
                            </m:r>
                            <m:f>
                              <m:fPr>
                                <m:ctrlPr>
                                  <a:rPr lang="en-GB" sz="1400" b="1" i="1" smtClean="0">
                                    <a:latin typeface="Cambria Math" panose="02040503050406030204" pitchFamily="18" charset="0"/>
                                  </a:rPr>
                                </m:ctrlPr>
                              </m:fPr>
                              <m:num>
                                <m:r>
                                  <a:rPr lang="en-GB" sz="1400" b="1" i="1" smtClean="0">
                                    <a:latin typeface="Cambria Math" panose="02040503050406030204" pitchFamily="18" charset="0"/>
                                  </a:rPr>
                                  <m:t>𝒙</m:t>
                                </m:r>
                              </m:num>
                              <m:den>
                                <m:r>
                                  <a:rPr lang="en-GB" sz="1400" b="1" i="1" smtClean="0">
                                    <a:latin typeface="Cambria Math" panose="02040503050406030204" pitchFamily="18" charset="0"/>
                                  </a:rPr>
                                  <m:t>𝟒</m:t>
                                </m:r>
                              </m:den>
                            </m:f>
                          </m:e>
                        </m:d>
                      </m:e>
                      <m:sup>
                        <m:r>
                          <a:rPr lang="en-GB" sz="1400" b="1" i="1" smtClean="0">
                            <a:latin typeface="Cambria Math" panose="02040503050406030204" pitchFamily="18" charset="0"/>
                          </a:rPr>
                          <m:t>𝟖</m:t>
                        </m:r>
                      </m:sup>
                    </m:sSup>
                  </m:oMath>
                </a14:m>
                <a:r>
                  <a:rPr lang="en-GB" sz="1400" b="1" dirty="0"/>
                  <a:t>, then:</a:t>
                </a:r>
              </a:p>
              <a:p>
                <a:pPr/>
                <a14:m>
                  <m:oMathPara xmlns:m="http://schemas.openxmlformats.org/officeDocument/2006/math">
                    <m:oMathParaPr>
                      <m:jc m:val="centerGroup"/>
                    </m:oMathParaPr>
                    <m:oMath xmlns:m="http://schemas.openxmlformats.org/officeDocument/2006/math">
                      <m:r>
                        <a:rPr lang="en-GB" sz="1400" b="1" i="1" smtClean="0">
                          <a:latin typeface="Cambria Math" panose="02040503050406030204" pitchFamily="18" charset="0"/>
                        </a:rPr>
                        <m:t>𝟏</m:t>
                      </m:r>
                      <m:r>
                        <a:rPr lang="en-GB" sz="1400" b="1" i="1" smtClean="0">
                          <a:latin typeface="Cambria Math" panose="02040503050406030204" pitchFamily="18" charset="0"/>
                        </a:rPr>
                        <m:t>.</m:t>
                      </m:r>
                      <m:r>
                        <a:rPr lang="en-GB" sz="1400" b="1" i="1" smtClean="0">
                          <a:latin typeface="Cambria Math" panose="02040503050406030204" pitchFamily="18" charset="0"/>
                        </a:rPr>
                        <m:t>𝟎𝟐𝟓</m:t>
                      </m:r>
                      <m:r>
                        <a:rPr lang="en-GB" sz="1400" b="1" i="1" smtClean="0">
                          <a:latin typeface="Cambria Math" panose="02040503050406030204" pitchFamily="18" charset="0"/>
                        </a:rPr>
                        <m:t>=</m:t>
                      </m:r>
                      <m:r>
                        <a:rPr lang="en-GB" sz="1400" b="1" i="1" smtClean="0">
                          <a:latin typeface="Cambria Math" panose="02040503050406030204" pitchFamily="18" charset="0"/>
                        </a:rPr>
                        <m:t>𝟏</m:t>
                      </m:r>
                      <m:r>
                        <a:rPr lang="en-GB" sz="1400" b="1" i="1" smtClean="0">
                          <a:latin typeface="Cambria Math" panose="02040503050406030204" pitchFamily="18" charset="0"/>
                        </a:rPr>
                        <m:t>+</m:t>
                      </m:r>
                      <m:f>
                        <m:fPr>
                          <m:ctrlPr>
                            <a:rPr lang="en-GB" sz="1400" b="1" i="1" smtClean="0">
                              <a:latin typeface="Cambria Math" panose="02040503050406030204" pitchFamily="18" charset="0"/>
                            </a:rPr>
                          </m:ctrlPr>
                        </m:fPr>
                        <m:num>
                          <m:r>
                            <a:rPr lang="en-GB" sz="1400" b="1" i="1" smtClean="0">
                              <a:latin typeface="Cambria Math" panose="02040503050406030204" pitchFamily="18" charset="0"/>
                            </a:rPr>
                            <m:t>𝒙</m:t>
                          </m:r>
                        </m:num>
                        <m:den>
                          <m:r>
                            <a:rPr lang="en-GB" sz="1400" b="1" i="1" smtClean="0">
                              <a:latin typeface="Cambria Math" panose="02040503050406030204" pitchFamily="18" charset="0"/>
                            </a:rPr>
                            <m:t>𝟒</m:t>
                          </m:r>
                        </m:den>
                      </m:f>
                    </m:oMath>
                    <m:oMath xmlns:m="http://schemas.openxmlformats.org/officeDocument/2006/math">
                      <m:r>
                        <a:rPr lang="en-GB" sz="1400" b="1" i="1" smtClean="0">
                          <a:latin typeface="Cambria Math" panose="02040503050406030204" pitchFamily="18" charset="0"/>
                        </a:rPr>
                        <m:t>𝟎</m:t>
                      </m:r>
                      <m:r>
                        <a:rPr lang="en-GB" sz="1400" b="1" i="1" smtClean="0">
                          <a:latin typeface="Cambria Math" panose="02040503050406030204" pitchFamily="18" charset="0"/>
                        </a:rPr>
                        <m:t>.</m:t>
                      </m:r>
                      <m:r>
                        <a:rPr lang="en-GB" sz="1400" b="1" i="1" smtClean="0">
                          <a:latin typeface="Cambria Math" panose="02040503050406030204" pitchFamily="18" charset="0"/>
                        </a:rPr>
                        <m:t>𝟎𝟐𝟓</m:t>
                      </m:r>
                      <m:r>
                        <a:rPr lang="en-GB" sz="1400" b="1" i="1" smtClean="0">
                          <a:latin typeface="Cambria Math" panose="02040503050406030204" pitchFamily="18" charset="0"/>
                        </a:rPr>
                        <m:t>=</m:t>
                      </m:r>
                      <m:f>
                        <m:fPr>
                          <m:ctrlPr>
                            <a:rPr lang="en-GB" sz="1400" b="1" i="1" smtClean="0">
                              <a:latin typeface="Cambria Math" panose="02040503050406030204" pitchFamily="18" charset="0"/>
                            </a:rPr>
                          </m:ctrlPr>
                        </m:fPr>
                        <m:num>
                          <m:r>
                            <a:rPr lang="en-GB" sz="1400" b="1" i="1" smtClean="0">
                              <a:latin typeface="Cambria Math" panose="02040503050406030204" pitchFamily="18" charset="0"/>
                            </a:rPr>
                            <m:t>𝒙</m:t>
                          </m:r>
                        </m:num>
                        <m:den>
                          <m:r>
                            <a:rPr lang="en-GB" sz="1400" b="1" i="1" smtClean="0">
                              <a:latin typeface="Cambria Math" panose="02040503050406030204" pitchFamily="18" charset="0"/>
                            </a:rPr>
                            <m:t>𝟒</m:t>
                          </m:r>
                        </m:den>
                      </m:f>
                    </m:oMath>
                    <m:oMath xmlns:m="http://schemas.openxmlformats.org/officeDocument/2006/math">
                      <m:r>
                        <a:rPr lang="en-GB" sz="1400" b="1" i="1" smtClean="0">
                          <a:latin typeface="Cambria Math" panose="02040503050406030204" pitchFamily="18" charset="0"/>
                        </a:rPr>
                        <m:t>𝒙</m:t>
                      </m:r>
                      <m:r>
                        <a:rPr lang="en-GB" sz="1400" b="1" i="1" smtClean="0">
                          <a:latin typeface="Cambria Math" panose="02040503050406030204" pitchFamily="18" charset="0"/>
                        </a:rPr>
                        <m:t>=</m:t>
                      </m:r>
                      <m:r>
                        <a:rPr lang="en-GB" sz="1400" b="1" i="1" smtClean="0">
                          <a:latin typeface="Cambria Math" panose="02040503050406030204" pitchFamily="18" charset="0"/>
                        </a:rPr>
                        <m:t>𝟎</m:t>
                      </m:r>
                      <m:r>
                        <a:rPr lang="en-GB" sz="1400" b="1" i="1" smtClean="0">
                          <a:latin typeface="Cambria Math" panose="02040503050406030204" pitchFamily="18" charset="0"/>
                        </a:rPr>
                        <m:t>.</m:t>
                      </m:r>
                      <m:r>
                        <a:rPr lang="en-GB" sz="1400" b="1" i="1" smtClean="0">
                          <a:latin typeface="Cambria Math" panose="02040503050406030204" pitchFamily="18" charset="0"/>
                        </a:rPr>
                        <m:t>𝟏</m:t>
                      </m:r>
                    </m:oMath>
                  </m:oMathPara>
                </a14:m>
                <a:endParaRPr lang="en-GB" sz="1400" b="1" dirty="0"/>
              </a:p>
              <a:p>
                <a:r>
                  <a:rPr lang="en-GB" sz="1400" b="1" dirty="0"/>
                  <a:t>Using our expansion with </a:t>
                </a:r>
                <a14:m>
                  <m:oMath xmlns:m="http://schemas.openxmlformats.org/officeDocument/2006/math">
                    <m:r>
                      <a:rPr lang="en-GB" sz="1400" b="1" i="1" smtClean="0">
                        <a:latin typeface="Cambria Math" panose="02040503050406030204" pitchFamily="18" charset="0"/>
                      </a:rPr>
                      <m:t>𝒙</m:t>
                    </m:r>
                    <m:r>
                      <a:rPr lang="en-GB" sz="1400" b="1" i="1" smtClean="0">
                        <a:latin typeface="Cambria Math" panose="02040503050406030204" pitchFamily="18" charset="0"/>
                      </a:rPr>
                      <m:t>=</m:t>
                    </m:r>
                    <m:r>
                      <a:rPr lang="en-GB" sz="1400" b="1" i="1" smtClean="0">
                        <a:latin typeface="Cambria Math" panose="02040503050406030204" pitchFamily="18" charset="0"/>
                      </a:rPr>
                      <m:t>𝟎</m:t>
                    </m:r>
                    <m:r>
                      <a:rPr lang="en-GB" sz="1400" b="1" i="1" smtClean="0">
                        <a:latin typeface="Cambria Math" panose="02040503050406030204" pitchFamily="18" charset="0"/>
                      </a:rPr>
                      <m:t>.</m:t>
                    </m:r>
                    <m:r>
                      <a:rPr lang="en-GB" sz="1400" b="1" i="1" smtClean="0">
                        <a:latin typeface="Cambria Math" panose="02040503050406030204" pitchFamily="18" charset="0"/>
                      </a:rPr>
                      <m:t>𝟏</m:t>
                    </m:r>
                  </m:oMath>
                </a14:m>
                <a:r>
                  <a:rPr lang="en-GB" sz="1400" b="1" dirty="0"/>
                  <a:t>:</a:t>
                </a:r>
              </a:p>
              <a:p>
                <a:pPr/>
                <a14:m>
                  <m:oMathPara xmlns:m="http://schemas.openxmlformats.org/officeDocument/2006/math">
                    <m:oMathParaPr>
                      <m:jc m:val="centerGroup"/>
                    </m:oMathParaPr>
                    <m:oMath xmlns:m="http://schemas.openxmlformats.org/officeDocument/2006/math">
                      <m:r>
                        <a:rPr lang="en-GB" sz="1400" b="1" i="1" smtClean="0">
                          <a:latin typeface="Cambria Math" panose="02040503050406030204" pitchFamily="18" charset="0"/>
                        </a:rPr>
                        <m:t>𝟏</m:t>
                      </m:r>
                      <m:r>
                        <a:rPr lang="en-GB" sz="1400" b="1" i="1" smtClean="0">
                          <a:latin typeface="Cambria Math" panose="02040503050406030204" pitchFamily="18" charset="0"/>
                        </a:rPr>
                        <m:t>+</m:t>
                      </m:r>
                      <m:r>
                        <a:rPr lang="en-GB" sz="1400" b="1" i="1" smtClean="0">
                          <a:latin typeface="Cambria Math" panose="02040503050406030204" pitchFamily="18" charset="0"/>
                        </a:rPr>
                        <m:t>𝟐</m:t>
                      </m:r>
                      <m:d>
                        <m:dPr>
                          <m:ctrlPr>
                            <a:rPr lang="en-GB" sz="1400" b="1" i="1" smtClean="0">
                              <a:latin typeface="Cambria Math" panose="02040503050406030204" pitchFamily="18" charset="0"/>
                            </a:rPr>
                          </m:ctrlPr>
                        </m:dPr>
                        <m:e>
                          <m:r>
                            <a:rPr lang="en-GB" sz="1400" b="1" i="1" smtClean="0">
                              <a:latin typeface="Cambria Math" panose="02040503050406030204" pitchFamily="18" charset="0"/>
                            </a:rPr>
                            <m:t>𝟎</m:t>
                          </m:r>
                          <m:r>
                            <a:rPr lang="en-GB" sz="1400" b="1" i="1" smtClean="0">
                              <a:latin typeface="Cambria Math" panose="02040503050406030204" pitchFamily="18" charset="0"/>
                            </a:rPr>
                            <m:t>.</m:t>
                          </m:r>
                          <m:r>
                            <a:rPr lang="en-GB" sz="1400" b="1" i="1" smtClean="0">
                              <a:latin typeface="Cambria Math" panose="02040503050406030204" pitchFamily="18" charset="0"/>
                            </a:rPr>
                            <m:t>𝟏</m:t>
                          </m:r>
                        </m:e>
                      </m:d>
                      <m:r>
                        <a:rPr lang="en-GB" sz="1400" b="1" i="1" smtClean="0">
                          <a:latin typeface="Cambria Math" panose="02040503050406030204" pitchFamily="18" charset="0"/>
                        </a:rPr>
                        <m:t>+</m:t>
                      </m:r>
                      <m:f>
                        <m:fPr>
                          <m:ctrlPr>
                            <a:rPr lang="en-GB" sz="1400" b="1" i="1" smtClean="0">
                              <a:latin typeface="Cambria Math" panose="02040503050406030204" pitchFamily="18" charset="0"/>
                            </a:rPr>
                          </m:ctrlPr>
                        </m:fPr>
                        <m:num>
                          <m:r>
                            <a:rPr lang="en-GB" sz="1400" b="1" i="1" smtClean="0">
                              <a:latin typeface="Cambria Math" panose="02040503050406030204" pitchFamily="18" charset="0"/>
                            </a:rPr>
                            <m:t>𝟕</m:t>
                          </m:r>
                        </m:num>
                        <m:den>
                          <m:r>
                            <a:rPr lang="en-GB" sz="1400" b="1" i="1" smtClean="0">
                              <a:latin typeface="Cambria Math" panose="02040503050406030204" pitchFamily="18" charset="0"/>
                            </a:rPr>
                            <m:t>𝟒</m:t>
                          </m:r>
                        </m:den>
                      </m:f>
                      <m:sSup>
                        <m:sSupPr>
                          <m:ctrlPr>
                            <a:rPr lang="en-GB" sz="1400" b="1" i="1" smtClean="0">
                              <a:latin typeface="Cambria Math" panose="02040503050406030204" pitchFamily="18" charset="0"/>
                            </a:rPr>
                          </m:ctrlPr>
                        </m:sSupPr>
                        <m:e>
                          <m:d>
                            <m:dPr>
                              <m:ctrlPr>
                                <a:rPr lang="en-GB" sz="1400" b="1" i="1" smtClean="0">
                                  <a:latin typeface="Cambria Math" panose="02040503050406030204" pitchFamily="18" charset="0"/>
                                </a:rPr>
                              </m:ctrlPr>
                            </m:dPr>
                            <m:e>
                              <m:r>
                                <a:rPr lang="en-GB" sz="1400" b="1" i="1" smtClean="0">
                                  <a:latin typeface="Cambria Math" panose="02040503050406030204" pitchFamily="18" charset="0"/>
                                </a:rPr>
                                <m:t>𝟎</m:t>
                              </m:r>
                              <m:r>
                                <a:rPr lang="en-GB" sz="1400" b="1" i="1" smtClean="0">
                                  <a:latin typeface="Cambria Math" panose="02040503050406030204" pitchFamily="18" charset="0"/>
                                </a:rPr>
                                <m:t>.</m:t>
                              </m:r>
                              <m:r>
                                <a:rPr lang="en-GB" sz="1400" b="1" i="1" smtClean="0">
                                  <a:latin typeface="Cambria Math" panose="02040503050406030204" pitchFamily="18" charset="0"/>
                                </a:rPr>
                                <m:t>𝟏</m:t>
                              </m:r>
                            </m:e>
                          </m:d>
                        </m:e>
                        <m:sup>
                          <m:r>
                            <a:rPr lang="en-GB" sz="1400" b="1" i="1" smtClean="0">
                              <a:latin typeface="Cambria Math" panose="02040503050406030204" pitchFamily="18" charset="0"/>
                            </a:rPr>
                            <m:t>𝟐</m:t>
                          </m:r>
                        </m:sup>
                      </m:sSup>
                      <m:r>
                        <a:rPr lang="en-GB" sz="1400" b="1" i="1" smtClean="0">
                          <a:latin typeface="Cambria Math" panose="02040503050406030204" pitchFamily="18" charset="0"/>
                        </a:rPr>
                        <m:t>+</m:t>
                      </m:r>
                      <m:f>
                        <m:fPr>
                          <m:ctrlPr>
                            <a:rPr lang="en-GB" sz="1400" b="1" i="1" smtClean="0">
                              <a:latin typeface="Cambria Math" panose="02040503050406030204" pitchFamily="18" charset="0"/>
                            </a:rPr>
                          </m:ctrlPr>
                        </m:fPr>
                        <m:num>
                          <m:r>
                            <a:rPr lang="en-GB" sz="1400" b="1" i="1" smtClean="0">
                              <a:latin typeface="Cambria Math" panose="02040503050406030204" pitchFamily="18" charset="0"/>
                            </a:rPr>
                            <m:t>𝟕</m:t>
                          </m:r>
                        </m:num>
                        <m:den>
                          <m:r>
                            <a:rPr lang="en-GB" sz="1400" b="1" i="1" smtClean="0">
                              <a:latin typeface="Cambria Math" panose="02040503050406030204" pitchFamily="18" charset="0"/>
                            </a:rPr>
                            <m:t>𝟖</m:t>
                          </m:r>
                        </m:den>
                      </m:f>
                      <m:sSup>
                        <m:sSupPr>
                          <m:ctrlPr>
                            <a:rPr lang="en-GB" sz="1400" b="1" i="1" smtClean="0">
                              <a:latin typeface="Cambria Math" panose="02040503050406030204" pitchFamily="18" charset="0"/>
                            </a:rPr>
                          </m:ctrlPr>
                        </m:sSupPr>
                        <m:e>
                          <m:d>
                            <m:dPr>
                              <m:ctrlPr>
                                <a:rPr lang="en-GB" sz="1400" b="1" i="1" smtClean="0">
                                  <a:latin typeface="Cambria Math" panose="02040503050406030204" pitchFamily="18" charset="0"/>
                                </a:rPr>
                              </m:ctrlPr>
                            </m:dPr>
                            <m:e>
                              <m:r>
                                <a:rPr lang="en-GB" sz="1400" b="1" i="1" smtClean="0">
                                  <a:latin typeface="Cambria Math" panose="02040503050406030204" pitchFamily="18" charset="0"/>
                                </a:rPr>
                                <m:t>𝟎</m:t>
                              </m:r>
                              <m:r>
                                <a:rPr lang="en-GB" sz="1400" b="1" i="1" smtClean="0">
                                  <a:latin typeface="Cambria Math" panose="02040503050406030204" pitchFamily="18" charset="0"/>
                                </a:rPr>
                                <m:t>.</m:t>
                              </m:r>
                              <m:r>
                                <a:rPr lang="en-GB" sz="1400" b="1" i="1" smtClean="0">
                                  <a:latin typeface="Cambria Math" panose="02040503050406030204" pitchFamily="18" charset="0"/>
                                </a:rPr>
                                <m:t>𝟏</m:t>
                              </m:r>
                            </m:e>
                          </m:d>
                        </m:e>
                        <m:sup>
                          <m:r>
                            <a:rPr lang="en-GB" sz="1400" b="1" i="1" smtClean="0">
                              <a:latin typeface="Cambria Math" panose="02040503050406030204" pitchFamily="18" charset="0"/>
                            </a:rPr>
                            <m:t>𝟑</m:t>
                          </m:r>
                        </m:sup>
                      </m:sSup>
                    </m:oMath>
                    <m:oMath xmlns:m="http://schemas.openxmlformats.org/officeDocument/2006/math">
                      <m:r>
                        <a:rPr lang="en-GB" sz="1400" b="1" i="1" smtClean="0">
                          <a:latin typeface="Cambria Math" panose="02040503050406030204" pitchFamily="18" charset="0"/>
                        </a:rPr>
                        <m:t>=</m:t>
                      </m:r>
                      <m:r>
                        <a:rPr lang="en-GB" sz="1400" b="1" i="1" smtClean="0">
                          <a:latin typeface="Cambria Math" panose="02040503050406030204" pitchFamily="18" charset="0"/>
                        </a:rPr>
                        <m:t>𝟏</m:t>
                      </m:r>
                      <m:r>
                        <a:rPr lang="en-GB" sz="1400" b="1" i="1" smtClean="0">
                          <a:latin typeface="Cambria Math" panose="02040503050406030204" pitchFamily="18" charset="0"/>
                        </a:rPr>
                        <m:t>.</m:t>
                      </m:r>
                      <m:r>
                        <a:rPr lang="en-GB" sz="1400" b="1" i="1" smtClean="0">
                          <a:latin typeface="Cambria Math" panose="02040503050406030204" pitchFamily="18" charset="0"/>
                        </a:rPr>
                        <m:t>𝟐𝟏𝟖𝟒</m:t>
                      </m:r>
                      <m:r>
                        <a:rPr lang="en-GB" sz="1400" b="1" i="1" smtClean="0">
                          <a:latin typeface="Cambria Math" panose="02040503050406030204" pitchFamily="18" charset="0"/>
                        </a:rPr>
                        <m:t> </m:t>
                      </m:r>
                      <m:r>
                        <a:rPr lang="en-GB" sz="1400" b="1" i="1" smtClean="0">
                          <a:latin typeface="Cambria Math" panose="02040503050406030204" pitchFamily="18" charset="0"/>
                        </a:rPr>
                        <m:t>𝒕𝒐</m:t>
                      </m:r>
                      <m:r>
                        <a:rPr lang="en-GB" sz="1400" b="1" i="1" smtClean="0">
                          <a:latin typeface="Cambria Math" panose="02040503050406030204" pitchFamily="18" charset="0"/>
                        </a:rPr>
                        <m:t> </m:t>
                      </m:r>
                      <m:r>
                        <a:rPr lang="en-GB" sz="1400" b="1" i="1" smtClean="0">
                          <a:latin typeface="Cambria Math" panose="02040503050406030204" pitchFamily="18" charset="0"/>
                        </a:rPr>
                        <m:t>𝟒</m:t>
                      </m:r>
                      <m:r>
                        <a:rPr lang="en-GB" sz="1400" b="1" i="1" smtClean="0">
                          <a:latin typeface="Cambria Math" panose="02040503050406030204" pitchFamily="18" charset="0"/>
                        </a:rPr>
                        <m:t>𝒅𝒑</m:t>
                      </m:r>
                    </m:oMath>
                  </m:oMathPara>
                </a14:m>
                <a:endParaRPr lang="en-GB" sz="1400" b="1" dirty="0"/>
              </a:p>
              <a:p>
                <a:r>
                  <a:rPr lang="en-GB" sz="1400" dirty="0"/>
                  <a:t>Why should this be a reasonably good approximation of </a:t>
                </a:r>
                <a14:m>
                  <m:oMath xmlns:m="http://schemas.openxmlformats.org/officeDocument/2006/math">
                    <m:sSup>
                      <m:sSupPr>
                        <m:ctrlPr>
                          <a:rPr lang="en-GB" sz="1400" b="0" i="1" smtClean="0">
                            <a:latin typeface="Cambria Math" panose="02040503050406030204" pitchFamily="18" charset="0"/>
                          </a:rPr>
                        </m:ctrlPr>
                      </m:sSupPr>
                      <m:e>
                        <m:r>
                          <a:rPr lang="en-GB" sz="1400" b="0" i="1" smtClean="0">
                            <a:latin typeface="Cambria Math" panose="02040503050406030204" pitchFamily="18" charset="0"/>
                          </a:rPr>
                          <m:t>1.025</m:t>
                        </m:r>
                      </m:e>
                      <m:sup>
                        <m:r>
                          <a:rPr lang="en-GB" sz="1400" b="0" i="1" smtClean="0">
                            <a:latin typeface="Cambria Math" panose="02040503050406030204" pitchFamily="18" charset="0"/>
                          </a:rPr>
                          <m:t>8</m:t>
                        </m:r>
                      </m:sup>
                    </m:sSup>
                  </m:oMath>
                </a14:m>
                <a:r>
                  <a:rPr lang="en-GB" sz="1400" dirty="0"/>
                  <a:t> despite the missing terms in the expansion?</a:t>
                </a:r>
              </a:p>
              <a:p>
                <a14:m>
                  <m:oMath xmlns:m="http://schemas.openxmlformats.org/officeDocument/2006/math">
                    <m:sSup>
                      <m:sSupPr>
                        <m:ctrlPr>
                          <a:rPr lang="en-GB" sz="1400" b="1" i="1" smtClean="0">
                            <a:latin typeface="Cambria Math" panose="02040503050406030204" pitchFamily="18" charset="0"/>
                          </a:rPr>
                        </m:ctrlPr>
                      </m:sSupPr>
                      <m:e>
                        <m:r>
                          <a:rPr lang="en-GB" sz="1400" b="1" i="1" smtClean="0">
                            <a:latin typeface="Cambria Math" panose="02040503050406030204" pitchFamily="18" charset="0"/>
                          </a:rPr>
                          <m:t>𝒙</m:t>
                        </m:r>
                      </m:e>
                      <m:sup>
                        <m:r>
                          <a:rPr lang="en-GB" sz="1400" b="1" i="1" smtClean="0">
                            <a:latin typeface="Cambria Math" panose="02040503050406030204" pitchFamily="18" charset="0"/>
                          </a:rPr>
                          <m:t>𝒓</m:t>
                        </m:r>
                      </m:sup>
                    </m:sSup>
                  </m:oMath>
                </a14:m>
                <a:r>
                  <a:rPr lang="en-GB" sz="1400" b="1" dirty="0"/>
                  <a:t> becomes increasingly small when </a:t>
                </a:r>
                <a14:m>
                  <m:oMath xmlns:m="http://schemas.openxmlformats.org/officeDocument/2006/math">
                    <m:r>
                      <a:rPr lang="en-GB" sz="1400" b="1" i="1" smtClean="0">
                        <a:latin typeface="Cambria Math" panose="02040503050406030204" pitchFamily="18" charset="0"/>
                      </a:rPr>
                      <m:t>𝒙</m:t>
                    </m:r>
                    <m:r>
                      <a:rPr lang="en-GB" sz="1400" b="1" i="1" smtClean="0">
                        <a:latin typeface="Cambria Math" panose="02040503050406030204" pitchFamily="18" charset="0"/>
                      </a:rPr>
                      <m:t>&lt;</m:t>
                    </m:r>
                    <m:r>
                      <a:rPr lang="en-GB" sz="1400" b="1" i="1" smtClean="0">
                        <a:latin typeface="Cambria Math" panose="02040503050406030204" pitchFamily="18" charset="0"/>
                      </a:rPr>
                      <m:t>𝟏</m:t>
                    </m:r>
                  </m:oMath>
                </a14:m>
                <a:r>
                  <a:rPr lang="en-GB" sz="1400" b="1" dirty="0"/>
                  <a:t> as the power increases. Thus the </a:t>
                </a:r>
                <a14:m>
                  <m:oMath xmlns:m="http://schemas.openxmlformats.org/officeDocument/2006/math">
                    <m:sSup>
                      <m:sSupPr>
                        <m:ctrlPr>
                          <a:rPr lang="en-GB" sz="1400" b="1" i="1" smtClean="0">
                            <a:latin typeface="Cambria Math" panose="02040503050406030204" pitchFamily="18" charset="0"/>
                          </a:rPr>
                        </m:ctrlPr>
                      </m:sSupPr>
                      <m:e>
                        <m:r>
                          <a:rPr lang="en-GB" sz="1400" b="1" i="1" smtClean="0">
                            <a:latin typeface="Cambria Math" panose="02040503050406030204" pitchFamily="18" charset="0"/>
                          </a:rPr>
                          <m:t>𝟎</m:t>
                        </m:r>
                        <m:r>
                          <a:rPr lang="en-GB" sz="1400" b="1" i="1" smtClean="0">
                            <a:latin typeface="Cambria Math" panose="02040503050406030204" pitchFamily="18" charset="0"/>
                          </a:rPr>
                          <m:t>.</m:t>
                        </m:r>
                        <m:r>
                          <a:rPr lang="en-GB" sz="1400" b="1" i="1" smtClean="0">
                            <a:latin typeface="Cambria Math" panose="02040503050406030204" pitchFamily="18" charset="0"/>
                          </a:rPr>
                          <m:t>𝟏</m:t>
                        </m:r>
                      </m:e>
                      <m:sup>
                        <m:r>
                          <a:rPr lang="en-GB" sz="1400" b="1" i="1" smtClean="0">
                            <a:latin typeface="Cambria Math" panose="02040503050406030204" pitchFamily="18" charset="0"/>
                          </a:rPr>
                          <m:t>𝟒</m:t>
                        </m:r>
                      </m:sup>
                    </m:sSup>
                  </m:oMath>
                </a14:m>
                <a:r>
                  <a:rPr lang="en-GB" sz="1400" b="1" dirty="0"/>
                  <a:t> terms and beyond will be negligibly small.</a:t>
                </a:r>
              </a:p>
            </p:txBody>
          </p:sp>
        </mc:Choice>
        <mc:Fallback xmlns="">
          <p:sp>
            <p:nvSpPr>
              <p:cNvPr id="8" name="TextBox 7"/>
              <p:cNvSpPr txBox="1">
                <a:spLocks noRot="1" noChangeAspect="1" noMove="1" noResize="1" noEditPoints="1" noAdjustHandles="1" noChangeArrowheads="1" noChangeShapeType="1" noTextEdit="1"/>
              </p:cNvSpPr>
              <p:nvPr/>
            </p:nvSpPr>
            <p:spPr>
              <a:xfrm>
                <a:off x="4571428" y="3538822"/>
                <a:ext cx="4210816" cy="3319178"/>
              </a:xfrm>
              <a:prstGeom prst="rect">
                <a:avLst/>
              </a:prstGeom>
              <a:blipFill>
                <a:blip r:embed="rId4"/>
                <a:stretch>
                  <a:fillRect l="-434" r="-1302" b="-1471"/>
                </a:stretch>
              </a:blipFill>
            </p:spPr>
            <p:txBody>
              <a:bodyPr/>
              <a:lstStyle/>
              <a:p>
                <a:r>
                  <a:rPr lang="en-GB">
                    <a:noFill/>
                  </a:rPr>
                  <a:t> </a:t>
                </a:r>
              </a:p>
            </p:txBody>
          </p:sp>
        </mc:Fallback>
      </mc:AlternateContent>
      <p:sp>
        <p:nvSpPr>
          <p:cNvPr id="9" name="Rectangle 8"/>
          <p:cNvSpPr/>
          <p:nvPr/>
        </p:nvSpPr>
        <p:spPr>
          <a:xfrm>
            <a:off x="4656377" y="6186312"/>
            <a:ext cx="4250556" cy="63221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0" name="Rectangle 9"/>
          <p:cNvSpPr/>
          <p:nvPr/>
        </p:nvSpPr>
        <p:spPr>
          <a:xfrm>
            <a:off x="4630303" y="3550476"/>
            <a:ext cx="4276629" cy="330752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1" name="Rectangle 10"/>
          <p:cNvSpPr/>
          <p:nvPr/>
        </p:nvSpPr>
        <p:spPr>
          <a:xfrm>
            <a:off x="777501" y="3550476"/>
            <a:ext cx="3290443" cy="324559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2" name="Rectangle 11"/>
          <p:cNvSpPr/>
          <p:nvPr/>
        </p:nvSpPr>
        <p:spPr>
          <a:xfrm>
            <a:off x="4355976" y="3550476"/>
            <a:ext cx="274327" cy="31057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b</a:t>
            </a:r>
          </a:p>
        </p:txBody>
      </p:sp>
      <p:sp>
        <p:nvSpPr>
          <p:cNvPr id="13" name="Rectangle 12"/>
          <p:cNvSpPr/>
          <p:nvPr/>
        </p:nvSpPr>
        <p:spPr>
          <a:xfrm>
            <a:off x="496322" y="3550476"/>
            <a:ext cx="274327" cy="31057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a</a:t>
            </a:r>
          </a:p>
        </p:txBody>
      </p:sp>
      <mc:AlternateContent xmlns:mc="http://schemas.openxmlformats.org/markup-compatibility/2006" xmlns:a14="http://schemas.microsoft.com/office/drawing/2010/main">
        <mc:Choice Requires="a14">
          <p:sp>
            <p:nvSpPr>
              <p:cNvPr id="14" name="TextBox 13"/>
              <p:cNvSpPr txBox="1"/>
              <p:nvPr/>
            </p:nvSpPr>
            <p:spPr>
              <a:xfrm>
                <a:off x="7617761" y="1632269"/>
                <a:ext cx="1302775" cy="1384995"/>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400" b="1" dirty="0"/>
                  <a:t>Fro Tip</a:t>
                </a:r>
                <a:r>
                  <a:rPr lang="en-GB" sz="1400" dirty="0"/>
                  <a:t>: Use your calculator to compare against the exact value of </a:t>
                </a:r>
                <a14:m>
                  <m:oMath xmlns:m="http://schemas.openxmlformats.org/officeDocument/2006/math">
                    <m:sSup>
                      <m:sSupPr>
                        <m:ctrlPr>
                          <a:rPr lang="en-GB" sz="1400" b="0" i="1" smtClean="0">
                            <a:latin typeface="Cambria Math" panose="02040503050406030204" pitchFamily="18" charset="0"/>
                          </a:rPr>
                        </m:ctrlPr>
                      </m:sSupPr>
                      <m:e>
                        <m:r>
                          <a:rPr lang="en-GB" sz="1400" b="0" i="1" smtClean="0">
                            <a:latin typeface="Cambria Math" panose="02040503050406030204" pitchFamily="18" charset="0"/>
                          </a:rPr>
                          <m:t>1.025</m:t>
                        </m:r>
                      </m:e>
                      <m:sup>
                        <m:r>
                          <a:rPr lang="en-GB" sz="1400" b="0" i="1" smtClean="0">
                            <a:latin typeface="Cambria Math" panose="02040503050406030204" pitchFamily="18" charset="0"/>
                          </a:rPr>
                          <m:t>8</m:t>
                        </m:r>
                      </m:sup>
                    </m:sSup>
                  </m:oMath>
                </a14:m>
                <a:r>
                  <a:rPr lang="en-GB" sz="1400" dirty="0"/>
                  <a:t>.</a:t>
                </a:r>
              </a:p>
            </p:txBody>
          </p:sp>
        </mc:Choice>
        <mc:Fallback xmlns="">
          <p:sp>
            <p:nvSpPr>
              <p:cNvPr id="14" name="TextBox 13"/>
              <p:cNvSpPr txBox="1">
                <a:spLocks noRot="1" noChangeAspect="1" noMove="1" noResize="1" noEditPoints="1" noAdjustHandles="1" noChangeArrowheads="1" noChangeShapeType="1" noTextEdit="1"/>
              </p:cNvSpPr>
              <p:nvPr/>
            </p:nvSpPr>
            <p:spPr>
              <a:xfrm>
                <a:off x="7617761" y="1632269"/>
                <a:ext cx="1302775" cy="1384995"/>
              </a:xfrm>
              <a:prstGeom prst="rect">
                <a:avLst/>
              </a:prstGeom>
              <a:blipFill>
                <a:blip r:embed="rId5"/>
                <a:stretch>
                  <a:fillRect l="-461" r="-461" b="-3030"/>
                </a:stretch>
              </a:blipFill>
            </p:spPr>
            <p:txBody>
              <a:bodyPr/>
              <a:lstStyle/>
              <a:p>
                <a:r>
                  <a:rPr lang="en-GB">
                    <a:noFill/>
                  </a:rPr>
                  <a:t> </a:t>
                </a:r>
              </a:p>
            </p:txBody>
          </p:sp>
        </mc:Fallback>
      </mc:AlternateContent>
      <p:cxnSp>
        <p:nvCxnSpPr>
          <p:cNvPr id="16" name="Straight Arrow Connector 15"/>
          <p:cNvCxnSpPr>
            <a:stCxn id="14" idx="2"/>
          </p:cNvCxnSpPr>
          <p:nvPr/>
        </p:nvCxnSpPr>
        <p:spPr>
          <a:xfrm flipH="1">
            <a:off x="8100392" y="3017264"/>
            <a:ext cx="168757" cy="33972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38221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1" nodeType="with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1"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1"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1" restart="whenNotActive" fill="hold" evtFilter="cancelBubble" nodeType="interactiveSeq">
                <p:stCondLst>
                  <p:cond evt="onClick" delay="0">
                    <p:tgtEl>
                      <p:spTgt spid="9"/>
                    </p:tgtEl>
                  </p:cond>
                </p:stCondLst>
                <p:endSync evt="end" delay="0">
                  <p:rtn val="all"/>
                </p:endSync>
                <p:childTnLst>
                  <p:par>
                    <p:cTn id="12" fill="hold">
                      <p:stCondLst>
                        <p:cond delay="0"/>
                      </p:stCondLst>
                      <p:childTnLst>
                        <p:par>
                          <p:cTn id="13" fill="hold">
                            <p:stCondLst>
                              <p:cond delay="0"/>
                            </p:stCondLst>
                            <p:childTnLst>
                              <p:par>
                                <p:cTn id="14" presetID="10" presetClass="exit" presetSubtype="0" fill="hold" grpId="0" nodeType="clickEffect">
                                  <p:stCondLst>
                                    <p:cond delay="0"/>
                                  </p:stCondLst>
                                  <p:childTnLst>
                                    <p:animEffect transition="out" filter="fade">
                                      <p:cBhvr>
                                        <p:cTn id="15" dur="500"/>
                                        <p:tgtEl>
                                          <p:spTgt spid="9"/>
                                        </p:tgtEl>
                                      </p:cBhvr>
                                    </p:animEffect>
                                    <p:set>
                                      <p:cBhvr>
                                        <p:cTn id="16"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17" restart="whenNotActive" fill="hold" evtFilter="cancelBubble" nodeType="interactiveSeq">
                <p:stCondLst>
                  <p:cond evt="onClick" delay="0">
                    <p:tgtEl>
                      <p:spTgt spid="10"/>
                    </p:tgtEl>
                  </p:cond>
                </p:stCondLst>
                <p:endSync evt="end" delay="0">
                  <p:rtn val="all"/>
                </p:endSync>
                <p:childTnLst>
                  <p:par>
                    <p:cTn id="18" fill="hold">
                      <p:stCondLst>
                        <p:cond delay="0"/>
                      </p:stCondLst>
                      <p:childTnLst>
                        <p:par>
                          <p:cTn id="19" fill="hold">
                            <p:stCondLst>
                              <p:cond delay="0"/>
                            </p:stCondLst>
                            <p:childTnLst>
                              <p:par>
                                <p:cTn id="20" presetID="10" presetClass="exit" presetSubtype="0" fill="hold" grpId="0" nodeType="clickEffect">
                                  <p:stCondLst>
                                    <p:cond delay="0"/>
                                  </p:stCondLst>
                                  <p:childTnLst>
                                    <p:animEffect transition="out" filter="fade">
                                      <p:cBhvr>
                                        <p:cTn id="21" dur="500"/>
                                        <p:tgtEl>
                                          <p:spTgt spid="10"/>
                                        </p:tgtEl>
                                      </p:cBhvr>
                                    </p:animEffect>
                                    <p:set>
                                      <p:cBhvr>
                                        <p:cTn id="22" dur="1" fill="hold">
                                          <p:stCondLst>
                                            <p:cond delay="4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23" restart="whenNotActive" fill="hold" evtFilter="cancelBubble" nodeType="interactiveSeq">
                <p:stCondLst>
                  <p:cond evt="onClick" delay="0">
                    <p:tgtEl>
                      <p:spTgt spid="11"/>
                    </p:tgtEl>
                  </p:cond>
                </p:stCondLst>
                <p:endSync evt="end" delay="0">
                  <p:rtn val="all"/>
                </p:endSync>
                <p:childTnLst>
                  <p:par>
                    <p:cTn id="24" fill="hold">
                      <p:stCondLst>
                        <p:cond delay="0"/>
                      </p:stCondLst>
                      <p:childTnLst>
                        <p:par>
                          <p:cTn id="25" fill="hold">
                            <p:stCondLst>
                              <p:cond delay="0"/>
                            </p:stCondLst>
                            <p:childTnLst>
                              <p:par>
                                <p:cTn id="26" presetID="10" presetClass="exit" presetSubtype="0" fill="hold" grpId="0" nodeType="clickEffect">
                                  <p:stCondLst>
                                    <p:cond delay="0"/>
                                  </p:stCondLst>
                                  <p:childTnLst>
                                    <p:animEffect transition="out" filter="fade">
                                      <p:cBhvr>
                                        <p:cTn id="27" dur="500"/>
                                        <p:tgtEl>
                                          <p:spTgt spid="11"/>
                                        </p:tgtEl>
                                      </p:cBhvr>
                                    </p:animEffect>
                                    <p:set>
                                      <p:cBhvr>
                                        <p:cTn id="28"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1"/>
                  </p:tgtEl>
                </p:cond>
              </p:nextCondLst>
            </p:seq>
          </p:childTnLst>
        </p:cTn>
      </p:par>
    </p:tnLst>
    <p:bldLst>
      <p:bldP spid="9" grpId="0" animBg="1"/>
      <p:bldP spid="9" grpId="1" animBg="1"/>
      <p:bldP spid="10" grpId="0" animBg="1"/>
      <p:bldP spid="10" grpId="1" animBg="1"/>
      <p:bldP spid="11" grpId="0" animBg="1"/>
      <p:bldP spid="11" grpId="1"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99268" y="1134036"/>
            <a:ext cx="7010620" cy="1769347"/>
          </a:xfrm>
          <a:prstGeom prst="rect">
            <a:avLst/>
          </a:prstGeom>
          <a:effectLst>
            <a:outerShdw blurRad="63500" sx="102000" sy="102000" algn="ctr" rotWithShape="0">
              <a:prstClr val="black">
                <a:alpha val="40000"/>
              </a:prstClr>
            </a:outerShdw>
          </a:effectLst>
        </p:spPr>
      </p:pic>
      <p:grpSp>
        <p:nvGrpSpPr>
          <p:cNvPr id="3" name="Group 2"/>
          <p:cNvGrpSpPr/>
          <p:nvPr/>
        </p:nvGrpSpPr>
        <p:grpSpPr>
          <a:xfrm>
            <a:off x="0" y="0"/>
            <a:ext cx="9143074" cy="599127"/>
            <a:chOff x="0" y="13335"/>
            <a:chExt cx="9144218" cy="599127"/>
          </a:xfrm>
        </p:grpSpPr>
        <p:sp>
          <p:nvSpPr>
            <p:cNvPr id="4"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Test Your Understanding</a:t>
              </a:r>
              <a:endParaRPr lang="en-GB" sz="3200" dirty="0"/>
            </a:p>
          </p:txBody>
        </p:sp>
        <p:cxnSp>
          <p:nvCxnSpPr>
            <p:cNvPr id="5" name="Straight Connector 4"/>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6" name="TextBox 5"/>
          <p:cNvSpPr txBox="1"/>
          <p:nvPr/>
        </p:nvSpPr>
        <p:spPr>
          <a:xfrm>
            <a:off x="395536" y="764704"/>
            <a:ext cx="2520280" cy="36933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r>
              <a:rPr lang="en-GB" dirty="0"/>
              <a:t>Edexcel C2 Jan 2008 Q3</a:t>
            </a:r>
          </a:p>
        </p:txBody>
      </p:sp>
      <p:pic>
        <p:nvPicPr>
          <p:cNvPr id="7" name="Picture 6"/>
          <p:cNvPicPr>
            <a:picLocks noChangeAspect="1"/>
          </p:cNvPicPr>
          <p:nvPr/>
        </p:nvPicPr>
        <p:blipFill>
          <a:blip r:embed="rId3"/>
          <a:stretch>
            <a:fillRect/>
          </a:stretch>
        </p:blipFill>
        <p:spPr>
          <a:xfrm>
            <a:off x="685127" y="3068960"/>
            <a:ext cx="7399759" cy="2473884"/>
          </a:xfrm>
          <a:prstGeom prst="rect">
            <a:avLst/>
          </a:prstGeom>
        </p:spPr>
      </p:pic>
      <p:sp>
        <p:nvSpPr>
          <p:cNvPr id="8" name="Rectangle 7"/>
          <p:cNvSpPr/>
          <p:nvPr/>
        </p:nvSpPr>
        <p:spPr>
          <a:xfrm>
            <a:off x="1116167" y="3076343"/>
            <a:ext cx="7068277" cy="152952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9" name="Rectangle 8"/>
          <p:cNvSpPr/>
          <p:nvPr/>
        </p:nvSpPr>
        <p:spPr>
          <a:xfrm>
            <a:off x="1116166" y="4605867"/>
            <a:ext cx="7068277" cy="124177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951440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1"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1"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9" restart="whenNotActive" fill="hold" evtFilter="cancelBubble" nodeType="interactiveSeq">
                <p:stCondLst>
                  <p:cond evt="onClick" delay="0">
                    <p:tgtEl>
                      <p:spTgt spid="8"/>
                    </p:tgtEl>
                  </p:cond>
                </p:stCondLst>
                <p:endSync evt="end" delay="0">
                  <p:rtn val="all"/>
                </p:endSync>
                <p:childTnLst>
                  <p:par>
                    <p:cTn id="10" fill="hold">
                      <p:stCondLst>
                        <p:cond delay="0"/>
                      </p:stCondLst>
                      <p:childTnLst>
                        <p:par>
                          <p:cTn id="11" fill="hold">
                            <p:stCondLst>
                              <p:cond delay="0"/>
                            </p:stCondLst>
                            <p:childTnLst>
                              <p:par>
                                <p:cTn id="12" presetID="10" presetClass="exit" presetSubtype="0" fill="hold" grpId="0" nodeType="clickEffect">
                                  <p:stCondLst>
                                    <p:cond delay="0"/>
                                  </p:stCondLst>
                                  <p:childTnLst>
                                    <p:animEffect transition="out" filter="fade">
                                      <p:cBhvr>
                                        <p:cTn id="13" dur="500"/>
                                        <p:tgtEl>
                                          <p:spTgt spid="8"/>
                                        </p:tgtEl>
                                      </p:cBhvr>
                                    </p:animEffect>
                                    <p:set>
                                      <p:cBhvr>
                                        <p:cTn id="14" dur="1" fill="hold">
                                          <p:stCondLst>
                                            <p:cond delay="4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15" restart="whenNotActive" fill="hold" evtFilter="cancelBubble" nodeType="interactiveSeq">
                <p:stCondLst>
                  <p:cond evt="onClick" delay="0">
                    <p:tgtEl>
                      <p:spTgt spid="9"/>
                    </p:tgtEl>
                  </p:cond>
                </p:stCondLst>
                <p:endSync evt="end" delay="0">
                  <p:rtn val="all"/>
                </p:endSync>
                <p:childTnLst>
                  <p:par>
                    <p:cTn id="16" fill="hold">
                      <p:stCondLst>
                        <p:cond delay="0"/>
                      </p:stCondLst>
                      <p:childTnLst>
                        <p:par>
                          <p:cTn id="17" fill="hold">
                            <p:stCondLst>
                              <p:cond delay="0"/>
                            </p:stCondLst>
                            <p:childTnLst>
                              <p:par>
                                <p:cTn id="18" presetID="10" presetClass="exit" presetSubtype="0" fill="hold" grpId="0" nodeType="clickEffect">
                                  <p:stCondLst>
                                    <p:cond delay="0"/>
                                  </p:stCondLst>
                                  <p:childTnLst>
                                    <p:animEffect transition="out" filter="fade">
                                      <p:cBhvr>
                                        <p:cTn id="19" dur="500"/>
                                        <p:tgtEl>
                                          <p:spTgt spid="9"/>
                                        </p:tgtEl>
                                      </p:cBhvr>
                                    </p:animEffect>
                                    <p:set>
                                      <p:cBhvr>
                                        <p:cTn id="20"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childTnLst>
        </p:cTn>
      </p:par>
    </p:tnLst>
    <p:bldLst>
      <p:bldP spid="8" grpId="0" animBg="1"/>
      <p:bldP spid="8" grpId="1" animBg="1"/>
      <p:bldP spid="9" grpId="0" animBg="1"/>
      <p:bldP spid="9" grpId="1"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Exercise 8E</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TextBox 4"/>
          <p:cNvSpPr txBox="1"/>
          <p:nvPr/>
        </p:nvSpPr>
        <p:spPr>
          <a:xfrm>
            <a:off x="395536" y="725840"/>
            <a:ext cx="7920880" cy="830997"/>
          </a:xfrm>
          <a:prstGeom prst="rect">
            <a:avLst/>
          </a:prstGeom>
          <a:noFill/>
        </p:spPr>
        <p:txBody>
          <a:bodyPr wrap="square" rtlCol="0">
            <a:spAutoFit/>
          </a:bodyPr>
          <a:lstStyle/>
          <a:p>
            <a:r>
              <a:rPr lang="en-GB" sz="2400" dirty="0"/>
              <a:t>Pearson Pure Mathematics Year 1/AS</a:t>
            </a:r>
          </a:p>
          <a:p>
            <a:r>
              <a:rPr lang="en-GB" sz="2400" dirty="0"/>
              <a:t>Page 168-169</a:t>
            </a:r>
          </a:p>
        </p:txBody>
      </p:sp>
      <p:cxnSp>
        <p:nvCxnSpPr>
          <p:cNvPr id="6" name="Straight Connector 5"/>
          <p:cNvCxnSpPr/>
          <p:nvPr/>
        </p:nvCxnSpPr>
        <p:spPr>
          <a:xfrm>
            <a:off x="0" y="1739717"/>
            <a:ext cx="9144000"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2543731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Chapter Overview</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6" name="TextBox 5"/>
          <p:cNvSpPr txBox="1"/>
          <p:nvPr/>
        </p:nvSpPr>
        <p:spPr>
          <a:xfrm>
            <a:off x="916029" y="1630451"/>
            <a:ext cx="2560968" cy="1200329"/>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dirty="0"/>
              <a:t>                     1</a:t>
            </a:r>
          </a:p>
          <a:p>
            <a:r>
              <a:rPr lang="en-GB" dirty="0"/>
              <a:t>                  1    1</a:t>
            </a:r>
          </a:p>
          <a:p>
            <a:r>
              <a:rPr lang="en-GB" dirty="0"/>
              <a:t>               1    2    1</a:t>
            </a:r>
          </a:p>
          <a:p>
            <a:r>
              <a:rPr lang="en-GB" dirty="0"/>
              <a:t>            1    3    3    1</a:t>
            </a:r>
          </a:p>
        </p:txBody>
      </p:sp>
      <p:sp>
        <p:nvSpPr>
          <p:cNvPr id="7" name="TextBox 6"/>
          <p:cNvSpPr txBox="1"/>
          <p:nvPr/>
        </p:nvSpPr>
        <p:spPr>
          <a:xfrm>
            <a:off x="937804" y="1239561"/>
            <a:ext cx="2539192" cy="369332"/>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b="1" dirty="0"/>
              <a:t>1</a:t>
            </a:r>
            <a:r>
              <a:rPr lang="en-GB" dirty="0"/>
              <a:t>:: Pascal’s Triangle</a:t>
            </a:r>
          </a:p>
        </p:txBody>
      </p:sp>
      <mc:AlternateContent xmlns:mc="http://schemas.openxmlformats.org/markup-compatibility/2006" xmlns:a14="http://schemas.microsoft.com/office/drawing/2010/main">
        <mc:Choice Requires="a14">
          <p:sp>
            <p:nvSpPr>
              <p:cNvPr id="10" name="TextBox 9"/>
              <p:cNvSpPr txBox="1"/>
              <p:nvPr/>
            </p:nvSpPr>
            <p:spPr>
              <a:xfrm>
                <a:off x="467544" y="4200586"/>
                <a:ext cx="3024336" cy="1200329"/>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dirty="0"/>
                  <a:t>Find the first 4 terms in the binomial expansion of </a:t>
                </a:r>
                <a14:m>
                  <m:oMath xmlns:m="http://schemas.openxmlformats.org/officeDocument/2006/math">
                    <m:sSup>
                      <m:sSupPr>
                        <m:ctrlPr>
                          <a:rPr lang="en-GB" b="0" i="1" smtClean="0">
                            <a:latin typeface="Cambria Math" panose="02040503050406030204" pitchFamily="18" charset="0"/>
                          </a:rPr>
                        </m:ctrlPr>
                      </m:sSupPr>
                      <m:e>
                        <m:d>
                          <m:dPr>
                            <m:ctrlPr>
                              <a:rPr lang="en-GB" b="0" i="1" smtClean="0">
                                <a:latin typeface="Cambria Math" panose="02040503050406030204" pitchFamily="18" charset="0"/>
                              </a:rPr>
                            </m:ctrlPr>
                          </m:dPr>
                          <m:e>
                            <m:r>
                              <a:rPr lang="en-GB" b="0" i="1" smtClean="0">
                                <a:latin typeface="Cambria Math" panose="02040503050406030204" pitchFamily="18" charset="0"/>
                              </a:rPr>
                              <m:t>4+5</m:t>
                            </m:r>
                            <m:r>
                              <a:rPr lang="en-GB" b="0" i="1" smtClean="0">
                                <a:latin typeface="Cambria Math" panose="02040503050406030204" pitchFamily="18" charset="0"/>
                              </a:rPr>
                              <m:t>𝑥</m:t>
                            </m:r>
                          </m:e>
                        </m:d>
                      </m:e>
                      <m:sup>
                        <m:r>
                          <a:rPr lang="en-GB" b="0" i="1" smtClean="0">
                            <a:latin typeface="Cambria Math" panose="02040503050406030204" pitchFamily="18" charset="0"/>
                          </a:rPr>
                          <m:t>10</m:t>
                        </m:r>
                      </m:sup>
                    </m:sSup>
                  </m:oMath>
                </a14:m>
                <a:r>
                  <a:rPr lang="en-GB" dirty="0"/>
                  <a:t>, giving terms in ascending powers of </a:t>
                </a:r>
                <a14:m>
                  <m:oMath xmlns:m="http://schemas.openxmlformats.org/officeDocument/2006/math">
                    <m:r>
                      <a:rPr lang="en-GB" b="0" i="1" smtClean="0">
                        <a:latin typeface="Cambria Math" panose="02040503050406030204" pitchFamily="18" charset="0"/>
                      </a:rPr>
                      <m:t>𝑥</m:t>
                    </m:r>
                  </m:oMath>
                </a14:m>
                <a:r>
                  <a:rPr lang="en-GB" dirty="0"/>
                  <a:t>.</a:t>
                </a:r>
              </a:p>
            </p:txBody>
          </p:sp>
        </mc:Choice>
        <mc:Fallback xmlns="">
          <p:sp>
            <p:nvSpPr>
              <p:cNvPr id="10" name="TextBox 9"/>
              <p:cNvSpPr txBox="1">
                <a:spLocks noRot="1" noChangeAspect="1" noMove="1" noResize="1" noEditPoints="1" noAdjustHandles="1" noChangeArrowheads="1" noChangeShapeType="1" noTextEdit="1"/>
              </p:cNvSpPr>
              <p:nvPr/>
            </p:nvSpPr>
            <p:spPr>
              <a:xfrm>
                <a:off x="467544" y="4200586"/>
                <a:ext cx="3024336" cy="1200329"/>
              </a:xfrm>
              <a:prstGeom prst="rect">
                <a:avLst/>
              </a:prstGeom>
              <a:blipFill>
                <a:blip r:embed="rId2"/>
                <a:stretch>
                  <a:fillRect b="-448"/>
                </a:stretch>
              </a:blipFill>
              <a:effectLst>
                <a:outerShdw blurRad="63500" sx="102000" sy="102000" algn="ctr" rotWithShape="0">
                  <a:prstClr val="black">
                    <a:alpha val="40000"/>
                  </a:prstClr>
                </a:outerShdw>
              </a:effectLst>
            </p:spPr>
            <p:txBody>
              <a:bodyPr/>
              <a:lstStyle/>
              <a:p>
                <a:r>
                  <a:rPr lang="en-GB">
                    <a:noFill/>
                  </a:rPr>
                  <a:t> </a:t>
                </a:r>
              </a:p>
            </p:txBody>
          </p:sp>
        </mc:Fallback>
      </mc:AlternateContent>
      <p:sp>
        <p:nvSpPr>
          <p:cNvPr id="11" name="TextBox 10"/>
          <p:cNvSpPr txBox="1"/>
          <p:nvPr/>
        </p:nvSpPr>
        <p:spPr>
          <a:xfrm>
            <a:off x="467544" y="3831254"/>
            <a:ext cx="3024336" cy="369332"/>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b="1" dirty="0"/>
              <a:t>3</a:t>
            </a:r>
            <a:r>
              <a:rPr lang="en-GB" dirty="0"/>
              <a:t>:: Binomial Expansion</a:t>
            </a:r>
          </a:p>
        </p:txBody>
      </p:sp>
      <mc:AlternateContent xmlns:mc="http://schemas.openxmlformats.org/markup-compatibility/2006" xmlns:a14="http://schemas.microsoft.com/office/drawing/2010/main">
        <mc:Choice Requires="a14">
          <p:sp>
            <p:nvSpPr>
              <p:cNvPr id="15" name="TextBox 14"/>
              <p:cNvSpPr txBox="1"/>
              <p:nvPr/>
            </p:nvSpPr>
            <p:spPr>
              <a:xfrm>
                <a:off x="4644008" y="3840546"/>
                <a:ext cx="3600400" cy="646331"/>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dirty="0"/>
                  <a:t>Use your expansion to estimate the value of </a:t>
                </a:r>
                <a14:m>
                  <m:oMath xmlns:m="http://schemas.openxmlformats.org/officeDocument/2006/math">
                    <m:sSup>
                      <m:sSupPr>
                        <m:ctrlPr>
                          <a:rPr lang="en-GB" b="0" i="1" smtClean="0">
                            <a:latin typeface="Cambria Math" panose="02040503050406030204" pitchFamily="18" charset="0"/>
                          </a:rPr>
                        </m:ctrlPr>
                      </m:sSupPr>
                      <m:e>
                        <m:r>
                          <a:rPr lang="en-GB" b="0" i="1" smtClean="0">
                            <a:latin typeface="Cambria Math" panose="02040503050406030204" pitchFamily="18" charset="0"/>
                          </a:rPr>
                          <m:t>1.05</m:t>
                        </m:r>
                      </m:e>
                      <m:sup>
                        <m:r>
                          <a:rPr lang="en-GB" b="0" i="1" smtClean="0">
                            <a:latin typeface="Cambria Math" panose="02040503050406030204" pitchFamily="18" charset="0"/>
                          </a:rPr>
                          <m:t>10</m:t>
                        </m:r>
                      </m:sup>
                    </m:sSup>
                  </m:oMath>
                </a14:m>
                <a:r>
                  <a:rPr lang="en-GB" dirty="0"/>
                  <a:t> to 5 decimal places.</a:t>
                </a:r>
              </a:p>
            </p:txBody>
          </p:sp>
        </mc:Choice>
        <mc:Fallback xmlns="">
          <p:sp>
            <p:nvSpPr>
              <p:cNvPr id="15" name="TextBox 14"/>
              <p:cNvSpPr txBox="1">
                <a:spLocks noRot="1" noChangeAspect="1" noMove="1" noResize="1" noEditPoints="1" noAdjustHandles="1" noChangeArrowheads="1" noChangeShapeType="1" noTextEdit="1"/>
              </p:cNvSpPr>
              <p:nvPr/>
            </p:nvSpPr>
            <p:spPr>
              <a:xfrm>
                <a:off x="4644008" y="3840546"/>
                <a:ext cx="3600400" cy="646331"/>
              </a:xfrm>
              <a:prstGeom prst="rect">
                <a:avLst/>
              </a:prstGeom>
              <a:blipFill>
                <a:blip r:embed="rId3"/>
                <a:stretch>
                  <a:fillRect b="-2308"/>
                </a:stretch>
              </a:blipFill>
              <a:effectLst>
                <a:outerShdw blurRad="63500" sx="102000" sy="102000" algn="ctr" rotWithShape="0">
                  <a:prstClr val="black">
                    <a:alpha val="40000"/>
                  </a:prstClr>
                </a:outerShdw>
              </a:effectLst>
            </p:spPr>
            <p:txBody>
              <a:bodyPr/>
              <a:lstStyle/>
              <a:p>
                <a:r>
                  <a:rPr lang="en-GB">
                    <a:noFill/>
                  </a:rPr>
                  <a:t> </a:t>
                </a:r>
              </a:p>
            </p:txBody>
          </p:sp>
        </mc:Fallback>
      </mc:AlternateContent>
      <p:sp>
        <p:nvSpPr>
          <p:cNvPr id="16" name="TextBox 15"/>
          <p:cNvSpPr txBox="1"/>
          <p:nvPr/>
        </p:nvSpPr>
        <p:spPr>
          <a:xfrm>
            <a:off x="4644008" y="3471214"/>
            <a:ext cx="3600400" cy="369332"/>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b="1" dirty="0"/>
              <a:t>4</a:t>
            </a:r>
            <a:r>
              <a:rPr lang="en-GB" dirty="0"/>
              <a:t>:: Using expansions for estimation</a:t>
            </a:r>
          </a:p>
        </p:txBody>
      </p:sp>
      <mc:AlternateContent xmlns:mc="http://schemas.openxmlformats.org/markup-compatibility/2006" xmlns:a14="http://schemas.microsoft.com/office/drawing/2010/main">
        <mc:Choice Requires="a14">
          <p:sp>
            <p:nvSpPr>
              <p:cNvPr id="19" name="TextBox 18"/>
              <p:cNvSpPr txBox="1"/>
              <p:nvPr/>
            </p:nvSpPr>
            <p:spPr>
              <a:xfrm>
                <a:off x="4355977" y="1946392"/>
                <a:ext cx="3262802" cy="831253"/>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dirty="0"/>
                  <a:t>Given that </a:t>
                </a:r>
                <a14:m>
                  <m:oMath xmlns:m="http://schemas.openxmlformats.org/officeDocument/2006/math">
                    <m:d>
                      <m:dPr>
                        <m:ctrlPr>
                          <a:rPr lang="en-GB" b="0" i="1" smtClean="0">
                            <a:latin typeface="Cambria Math" panose="02040503050406030204" pitchFamily="18" charset="0"/>
                          </a:rPr>
                        </m:ctrlPr>
                      </m:dPr>
                      <m:e>
                        <m:m>
                          <m:mPr>
                            <m:plcHide m:val="on"/>
                            <m:mcs>
                              <m:mc>
                                <m:mcPr>
                                  <m:count m:val="1"/>
                                  <m:mcJc m:val="center"/>
                                </m:mcPr>
                              </m:mc>
                            </m:mcs>
                            <m:ctrlPr>
                              <a:rPr lang="en-GB" b="0" i="1" smtClean="0">
                                <a:latin typeface="Cambria Math" panose="02040503050406030204" pitchFamily="18" charset="0"/>
                              </a:rPr>
                            </m:ctrlPr>
                          </m:mPr>
                          <m:mr>
                            <m:e>
                              <m:r>
                                <a:rPr lang="en-GB" b="0" i="1" smtClean="0">
                                  <a:latin typeface="Cambria Math" panose="02040503050406030204" pitchFamily="18" charset="0"/>
                                </a:rPr>
                                <m:t>8</m:t>
                              </m:r>
                            </m:e>
                          </m:mr>
                          <m:mr>
                            <m:e>
                              <m:r>
                                <a:rPr lang="en-GB" b="0" i="1" smtClean="0">
                                  <a:latin typeface="Cambria Math" panose="02040503050406030204" pitchFamily="18" charset="0"/>
                                </a:rPr>
                                <m:t>3</m:t>
                              </m:r>
                            </m:e>
                          </m:mr>
                        </m:m>
                      </m:e>
                    </m:d>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8!</m:t>
                        </m:r>
                      </m:num>
                      <m:den>
                        <m:r>
                          <a:rPr lang="en-GB" b="0" i="1" smtClean="0">
                            <a:latin typeface="Cambria Math" panose="02040503050406030204" pitchFamily="18" charset="0"/>
                          </a:rPr>
                          <m:t>3!</m:t>
                        </m:r>
                        <m:r>
                          <a:rPr lang="en-GB" b="0" i="1" smtClean="0">
                            <a:latin typeface="Cambria Math" panose="02040503050406030204" pitchFamily="18" charset="0"/>
                          </a:rPr>
                          <m:t>𝑎</m:t>
                        </m:r>
                        <m:r>
                          <a:rPr lang="en-GB" b="0" i="1" smtClean="0">
                            <a:latin typeface="Cambria Math" panose="02040503050406030204" pitchFamily="18" charset="0"/>
                          </a:rPr>
                          <m:t>!</m:t>
                        </m:r>
                      </m:den>
                    </m:f>
                  </m:oMath>
                </a14:m>
                <a:r>
                  <a:rPr lang="en-GB" dirty="0"/>
                  <a:t>, find the value of </a:t>
                </a:r>
                <a14:m>
                  <m:oMath xmlns:m="http://schemas.openxmlformats.org/officeDocument/2006/math">
                    <m:r>
                      <a:rPr lang="en-GB" b="0" i="1" smtClean="0">
                        <a:latin typeface="Cambria Math" panose="02040503050406030204" pitchFamily="18" charset="0"/>
                      </a:rPr>
                      <m:t>𝑎</m:t>
                    </m:r>
                  </m:oMath>
                </a14:m>
                <a:r>
                  <a:rPr lang="en-GB" dirty="0"/>
                  <a:t>.</a:t>
                </a:r>
              </a:p>
            </p:txBody>
          </p:sp>
        </mc:Choice>
        <mc:Fallback xmlns="">
          <p:sp>
            <p:nvSpPr>
              <p:cNvPr id="19" name="TextBox 18"/>
              <p:cNvSpPr txBox="1">
                <a:spLocks noRot="1" noChangeAspect="1" noMove="1" noResize="1" noEditPoints="1" noAdjustHandles="1" noChangeArrowheads="1" noChangeShapeType="1" noTextEdit="1"/>
              </p:cNvSpPr>
              <p:nvPr/>
            </p:nvSpPr>
            <p:spPr>
              <a:xfrm>
                <a:off x="4355977" y="1946392"/>
                <a:ext cx="3262802" cy="831253"/>
              </a:xfrm>
              <a:prstGeom prst="rect">
                <a:avLst/>
              </a:prstGeom>
              <a:blipFill>
                <a:blip r:embed="rId4"/>
                <a:stretch>
                  <a:fillRect b="-1242"/>
                </a:stretch>
              </a:blipFill>
              <a:effectLst>
                <a:outerShdw blurRad="63500" sx="102000" sy="102000" algn="ctr" rotWithShape="0">
                  <a:prstClr val="black">
                    <a:alpha val="40000"/>
                  </a:prstClr>
                </a:outerShdw>
              </a:effectLst>
            </p:spPr>
            <p:txBody>
              <a:bodyPr/>
              <a:lstStyle/>
              <a:p>
                <a:r>
                  <a:rPr lang="en-GB">
                    <a:noFill/>
                  </a:rPr>
                  <a:t> </a:t>
                </a:r>
              </a:p>
            </p:txBody>
          </p:sp>
        </mc:Fallback>
      </mc:AlternateContent>
      <p:sp>
        <p:nvSpPr>
          <p:cNvPr id="20" name="TextBox 19"/>
          <p:cNvSpPr txBox="1"/>
          <p:nvPr/>
        </p:nvSpPr>
        <p:spPr>
          <a:xfrm>
            <a:off x="4355976" y="1586352"/>
            <a:ext cx="3262803" cy="369332"/>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b="1" dirty="0"/>
              <a:t>2</a:t>
            </a:r>
            <a:r>
              <a:rPr lang="en-GB" dirty="0"/>
              <a:t>:: Factorial Notation</a:t>
            </a:r>
          </a:p>
        </p:txBody>
      </p:sp>
    </p:spTree>
    <p:extLst>
      <p:ext uri="{BB962C8B-B14F-4D97-AF65-F5344CB8AC3E}">
        <p14:creationId xmlns:p14="http://schemas.microsoft.com/office/powerpoint/2010/main" val="38080514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7"/>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Starter</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5" name="TextBox 4"/>
              <p:cNvSpPr txBox="1"/>
              <p:nvPr/>
            </p:nvSpPr>
            <p:spPr>
              <a:xfrm>
                <a:off x="323528" y="1700808"/>
                <a:ext cx="3168352" cy="1938992"/>
              </a:xfrm>
              <a:prstGeom prst="rect">
                <a:avLst/>
              </a:prstGeom>
              <a:noFill/>
            </p:spPr>
            <p:txBody>
              <a:bodyPr wrap="square" rtlCol="0">
                <a:spAutoFit/>
              </a:bodyPr>
              <a:lstStyle/>
              <a:p>
                <a:pPr marL="514350" indent="-514350">
                  <a:buAutoNum type="alphaLcParenR"/>
                </a:pPr>
                <a:r>
                  <a:rPr lang="en-GB" sz="2400" dirty="0"/>
                  <a:t>Expand </a:t>
                </a:r>
                <a14:m>
                  <m:oMath xmlns:m="http://schemas.openxmlformats.org/officeDocument/2006/math">
                    <m:sSup>
                      <m:sSupPr>
                        <m:ctrlPr>
                          <a:rPr lang="en-GB" sz="2400" b="0" i="1" smtClean="0">
                            <a:latin typeface="Cambria Math" panose="02040503050406030204" pitchFamily="18" charset="0"/>
                          </a:rPr>
                        </m:ctrlPr>
                      </m:sSupPr>
                      <m:e>
                        <m:d>
                          <m:dPr>
                            <m:ctrlPr>
                              <a:rPr lang="en-GB" sz="2400" b="0" i="1" smtClean="0">
                                <a:latin typeface="Cambria Math" panose="02040503050406030204" pitchFamily="18" charset="0"/>
                              </a:rPr>
                            </m:ctrlPr>
                          </m:dPr>
                          <m:e>
                            <m:r>
                              <a:rPr lang="en-GB" sz="2400" b="0" i="1" smtClean="0">
                                <a:latin typeface="Cambria Math" panose="02040503050406030204" pitchFamily="18" charset="0"/>
                              </a:rPr>
                              <m:t>𝑎</m:t>
                            </m:r>
                            <m:r>
                              <a:rPr lang="en-GB" sz="2400" b="0" i="1" smtClean="0">
                                <a:latin typeface="Cambria Math" panose="02040503050406030204" pitchFamily="18" charset="0"/>
                              </a:rPr>
                              <m:t>+</m:t>
                            </m:r>
                            <m:r>
                              <a:rPr lang="en-GB" sz="2400" b="0" i="1" smtClean="0">
                                <a:latin typeface="Cambria Math" panose="02040503050406030204" pitchFamily="18" charset="0"/>
                              </a:rPr>
                              <m:t>𝑏</m:t>
                            </m:r>
                          </m:e>
                        </m:d>
                      </m:e>
                      <m:sup>
                        <m:r>
                          <a:rPr lang="en-GB" sz="2400" b="0" i="1" smtClean="0">
                            <a:latin typeface="Cambria Math" panose="02040503050406030204" pitchFamily="18" charset="0"/>
                          </a:rPr>
                          <m:t>0</m:t>
                        </m:r>
                      </m:sup>
                    </m:sSup>
                  </m:oMath>
                </a14:m>
                <a:endParaRPr lang="en-GB" sz="2400" baseline="30000" dirty="0"/>
              </a:p>
              <a:p>
                <a:pPr marL="514350" indent="-514350">
                  <a:buAutoNum type="alphaLcParenR"/>
                </a:pPr>
                <a:r>
                  <a:rPr lang="en-GB" sz="2400" dirty="0"/>
                  <a:t>Expand </a:t>
                </a:r>
                <a14:m>
                  <m:oMath xmlns:m="http://schemas.openxmlformats.org/officeDocument/2006/math">
                    <m:sSup>
                      <m:sSupPr>
                        <m:ctrlPr>
                          <a:rPr lang="en-GB" sz="2400" b="0" i="1" smtClean="0">
                            <a:latin typeface="Cambria Math" panose="02040503050406030204" pitchFamily="18" charset="0"/>
                          </a:rPr>
                        </m:ctrlPr>
                      </m:sSupPr>
                      <m:e>
                        <m:d>
                          <m:dPr>
                            <m:ctrlPr>
                              <a:rPr lang="en-GB" sz="2400" b="0" i="1" smtClean="0">
                                <a:latin typeface="Cambria Math" panose="02040503050406030204" pitchFamily="18" charset="0"/>
                              </a:rPr>
                            </m:ctrlPr>
                          </m:dPr>
                          <m:e>
                            <m:r>
                              <a:rPr lang="en-GB" sz="2400" b="0" i="1" smtClean="0">
                                <a:latin typeface="Cambria Math" panose="02040503050406030204" pitchFamily="18" charset="0"/>
                              </a:rPr>
                              <m:t>𝑎</m:t>
                            </m:r>
                            <m:r>
                              <a:rPr lang="en-GB" sz="2400" b="0" i="1" smtClean="0">
                                <a:latin typeface="Cambria Math" panose="02040503050406030204" pitchFamily="18" charset="0"/>
                              </a:rPr>
                              <m:t>+</m:t>
                            </m:r>
                            <m:r>
                              <a:rPr lang="en-GB" sz="2400" b="0" i="1" smtClean="0">
                                <a:latin typeface="Cambria Math" panose="02040503050406030204" pitchFamily="18" charset="0"/>
                              </a:rPr>
                              <m:t>𝑏</m:t>
                            </m:r>
                          </m:e>
                        </m:d>
                      </m:e>
                      <m:sup>
                        <m:r>
                          <a:rPr lang="en-GB" sz="2400" b="0" i="1" smtClean="0">
                            <a:latin typeface="Cambria Math" panose="02040503050406030204" pitchFamily="18" charset="0"/>
                          </a:rPr>
                          <m:t>1</m:t>
                        </m:r>
                      </m:sup>
                    </m:sSup>
                  </m:oMath>
                </a14:m>
                <a:endParaRPr lang="en-GB" sz="2400" baseline="30000" dirty="0"/>
              </a:p>
              <a:p>
                <a:pPr marL="514350" indent="-514350">
                  <a:buAutoNum type="alphaLcParenR"/>
                </a:pPr>
                <a:r>
                  <a:rPr lang="en-GB" sz="2400" dirty="0"/>
                  <a:t>Expand </a:t>
                </a:r>
                <a14:m>
                  <m:oMath xmlns:m="http://schemas.openxmlformats.org/officeDocument/2006/math">
                    <m:sSup>
                      <m:sSupPr>
                        <m:ctrlPr>
                          <a:rPr lang="en-GB" sz="2400" b="0" i="1" smtClean="0">
                            <a:latin typeface="Cambria Math" panose="02040503050406030204" pitchFamily="18" charset="0"/>
                          </a:rPr>
                        </m:ctrlPr>
                      </m:sSupPr>
                      <m:e>
                        <m:d>
                          <m:dPr>
                            <m:ctrlPr>
                              <a:rPr lang="en-GB" sz="2400" b="0" i="1" smtClean="0">
                                <a:latin typeface="Cambria Math" panose="02040503050406030204" pitchFamily="18" charset="0"/>
                              </a:rPr>
                            </m:ctrlPr>
                          </m:dPr>
                          <m:e>
                            <m:r>
                              <a:rPr lang="en-GB" sz="2400" b="0" i="1" smtClean="0">
                                <a:latin typeface="Cambria Math" panose="02040503050406030204" pitchFamily="18" charset="0"/>
                              </a:rPr>
                              <m:t>𝑎</m:t>
                            </m:r>
                            <m:r>
                              <a:rPr lang="en-GB" sz="2400" b="0" i="1" smtClean="0">
                                <a:latin typeface="Cambria Math" panose="02040503050406030204" pitchFamily="18" charset="0"/>
                              </a:rPr>
                              <m:t>+</m:t>
                            </m:r>
                            <m:r>
                              <a:rPr lang="en-GB" sz="2400" b="0" i="1" smtClean="0">
                                <a:latin typeface="Cambria Math" panose="02040503050406030204" pitchFamily="18" charset="0"/>
                              </a:rPr>
                              <m:t>𝑏</m:t>
                            </m:r>
                          </m:e>
                        </m:d>
                      </m:e>
                      <m:sup>
                        <m:r>
                          <a:rPr lang="en-GB" sz="2400" b="0" i="1" smtClean="0">
                            <a:latin typeface="Cambria Math" panose="02040503050406030204" pitchFamily="18" charset="0"/>
                          </a:rPr>
                          <m:t>2</m:t>
                        </m:r>
                      </m:sup>
                    </m:sSup>
                  </m:oMath>
                </a14:m>
                <a:endParaRPr lang="en-GB" sz="2400" baseline="30000" dirty="0"/>
              </a:p>
              <a:p>
                <a:pPr marL="514350" indent="-514350">
                  <a:buAutoNum type="alphaLcParenR"/>
                </a:pPr>
                <a:r>
                  <a:rPr lang="en-GB" sz="2400" dirty="0"/>
                  <a:t>Expand </a:t>
                </a:r>
                <a14:m>
                  <m:oMath xmlns:m="http://schemas.openxmlformats.org/officeDocument/2006/math">
                    <m:sSup>
                      <m:sSupPr>
                        <m:ctrlPr>
                          <a:rPr lang="en-GB" sz="2400" b="0" i="1" smtClean="0">
                            <a:latin typeface="Cambria Math" panose="02040503050406030204" pitchFamily="18" charset="0"/>
                          </a:rPr>
                        </m:ctrlPr>
                      </m:sSupPr>
                      <m:e>
                        <m:d>
                          <m:dPr>
                            <m:ctrlPr>
                              <a:rPr lang="en-GB" sz="2400" b="0" i="1" smtClean="0">
                                <a:latin typeface="Cambria Math" panose="02040503050406030204" pitchFamily="18" charset="0"/>
                              </a:rPr>
                            </m:ctrlPr>
                          </m:dPr>
                          <m:e>
                            <m:r>
                              <a:rPr lang="en-GB" sz="2400" b="0" i="1" smtClean="0">
                                <a:latin typeface="Cambria Math" panose="02040503050406030204" pitchFamily="18" charset="0"/>
                              </a:rPr>
                              <m:t>𝑎</m:t>
                            </m:r>
                            <m:r>
                              <a:rPr lang="en-GB" sz="2400" b="0" i="1" smtClean="0">
                                <a:latin typeface="Cambria Math" panose="02040503050406030204" pitchFamily="18" charset="0"/>
                              </a:rPr>
                              <m:t>+</m:t>
                            </m:r>
                            <m:r>
                              <a:rPr lang="en-GB" sz="2400" b="0" i="1" smtClean="0">
                                <a:latin typeface="Cambria Math" panose="02040503050406030204" pitchFamily="18" charset="0"/>
                              </a:rPr>
                              <m:t>𝑏</m:t>
                            </m:r>
                          </m:e>
                        </m:d>
                      </m:e>
                      <m:sup>
                        <m:r>
                          <a:rPr lang="en-GB" sz="2400" b="0" i="1" smtClean="0">
                            <a:latin typeface="Cambria Math" panose="02040503050406030204" pitchFamily="18" charset="0"/>
                          </a:rPr>
                          <m:t>3</m:t>
                        </m:r>
                      </m:sup>
                    </m:sSup>
                  </m:oMath>
                </a14:m>
                <a:endParaRPr lang="en-GB" sz="2400" baseline="30000" dirty="0"/>
              </a:p>
              <a:p>
                <a:pPr marL="514350" indent="-514350">
                  <a:buAutoNum type="alphaLcParenR"/>
                </a:pPr>
                <a:r>
                  <a:rPr lang="en-GB" sz="2400" dirty="0"/>
                  <a:t>Expand </a:t>
                </a:r>
                <a14:m>
                  <m:oMath xmlns:m="http://schemas.openxmlformats.org/officeDocument/2006/math">
                    <m:sSup>
                      <m:sSupPr>
                        <m:ctrlPr>
                          <a:rPr lang="en-GB" sz="2400" b="0" i="1" smtClean="0">
                            <a:latin typeface="Cambria Math" panose="02040503050406030204" pitchFamily="18" charset="0"/>
                          </a:rPr>
                        </m:ctrlPr>
                      </m:sSupPr>
                      <m:e>
                        <m:d>
                          <m:dPr>
                            <m:ctrlPr>
                              <a:rPr lang="en-GB" sz="2400" b="0" i="1" smtClean="0">
                                <a:latin typeface="Cambria Math" panose="02040503050406030204" pitchFamily="18" charset="0"/>
                              </a:rPr>
                            </m:ctrlPr>
                          </m:dPr>
                          <m:e>
                            <m:r>
                              <a:rPr lang="en-GB" sz="2400" b="0" i="1" smtClean="0">
                                <a:latin typeface="Cambria Math" panose="02040503050406030204" pitchFamily="18" charset="0"/>
                              </a:rPr>
                              <m:t>𝑎</m:t>
                            </m:r>
                            <m:r>
                              <a:rPr lang="en-GB" sz="2400" b="0" i="1" smtClean="0">
                                <a:latin typeface="Cambria Math" panose="02040503050406030204" pitchFamily="18" charset="0"/>
                              </a:rPr>
                              <m:t>+</m:t>
                            </m:r>
                            <m:r>
                              <a:rPr lang="en-GB" sz="2400" b="0" i="1" smtClean="0">
                                <a:latin typeface="Cambria Math" panose="02040503050406030204" pitchFamily="18" charset="0"/>
                              </a:rPr>
                              <m:t>𝑏</m:t>
                            </m:r>
                          </m:e>
                        </m:d>
                      </m:e>
                      <m:sup>
                        <m:r>
                          <a:rPr lang="en-GB" sz="2400" b="0" i="1" smtClean="0">
                            <a:latin typeface="Cambria Math" panose="02040503050406030204" pitchFamily="18" charset="0"/>
                          </a:rPr>
                          <m:t>4</m:t>
                        </m:r>
                      </m:sup>
                    </m:sSup>
                  </m:oMath>
                </a14:m>
                <a:endParaRPr lang="en-GB" sz="2400" baseline="30000" dirty="0"/>
              </a:p>
            </p:txBody>
          </p:sp>
        </mc:Choice>
        <mc:Fallback xmlns="">
          <p:sp>
            <p:nvSpPr>
              <p:cNvPr id="5" name="TextBox 4"/>
              <p:cNvSpPr txBox="1">
                <a:spLocks noRot="1" noChangeAspect="1" noMove="1" noResize="1" noEditPoints="1" noAdjustHandles="1" noChangeArrowheads="1" noChangeShapeType="1" noTextEdit="1"/>
              </p:cNvSpPr>
              <p:nvPr/>
            </p:nvSpPr>
            <p:spPr>
              <a:xfrm>
                <a:off x="323528" y="1700808"/>
                <a:ext cx="3168352" cy="1938992"/>
              </a:xfrm>
              <a:prstGeom prst="rect">
                <a:avLst/>
              </a:prstGeom>
              <a:blipFill>
                <a:blip r:embed="rId2"/>
                <a:stretch>
                  <a:fillRect l="-3077" t="-2830" b="-6604"/>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8" name="TextBox 17"/>
              <p:cNvSpPr txBox="1"/>
              <p:nvPr/>
            </p:nvSpPr>
            <p:spPr>
              <a:xfrm>
                <a:off x="3265714" y="1700808"/>
                <a:ext cx="5791200" cy="1938992"/>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GB" sz="2400" b="0" i="1" smtClean="0">
                          <a:latin typeface="Cambria Math" panose="02040503050406030204" pitchFamily="18" charset="0"/>
                        </a:rPr>
                        <m:t>1</m:t>
                      </m:r>
                    </m:oMath>
                  </m:oMathPara>
                </a14:m>
                <a:endParaRPr lang="en-GB" sz="2400" dirty="0"/>
              </a:p>
              <a:p>
                <a:pPr algn="ctr"/>
                <a14:m>
                  <m:oMathPara xmlns:m="http://schemas.openxmlformats.org/officeDocument/2006/math">
                    <m:oMathParaPr>
                      <m:jc m:val="centerGroup"/>
                    </m:oMathParaPr>
                    <m:oMath xmlns:m="http://schemas.openxmlformats.org/officeDocument/2006/math">
                      <m:r>
                        <a:rPr lang="en-GB" sz="2400" b="0" i="1" smtClean="0">
                          <a:latin typeface="Cambria Math" panose="02040503050406030204" pitchFamily="18" charset="0"/>
                        </a:rPr>
                        <m:t>1</m:t>
                      </m:r>
                      <m:r>
                        <a:rPr lang="en-GB" sz="2400" b="0" i="1" smtClean="0">
                          <a:latin typeface="Cambria Math" panose="02040503050406030204" pitchFamily="18" charset="0"/>
                        </a:rPr>
                        <m:t>𝑎</m:t>
                      </m:r>
                      <m:r>
                        <a:rPr lang="en-GB" sz="2400" b="0" i="1" smtClean="0">
                          <a:latin typeface="Cambria Math" panose="02040503050406030204" pitchFamily="18" charset="0"/>
                        </a:rPr>
                        <m:t>  +    1</m:t>
                      </m:r>
                      <m:r>
                        <a:rPr lang="en-GB" sz="2400" b="0" i="1" smtClean="0">
                          <a:latin typeface="Cambria Math" panose="02040503050406030204" pitchFamily="18" charset="0"/>
                        </a:rPr>
                        <m:t>𝑏</m:t>
                      </m:r>
                    </m:oMath>
                  </m:oMathPara>
                </a14:m>
                <a:endParaRPr lang="en-GB" sz="2400" dirty="0"/>
              </a:p>
              <a:p>
                <a:pPr algn="ctr"/>
                <a14:m>
                  <m:oMathPara xmlns:m="http://schemas.openxmlformats.org/officeDocument/2006/math">
                    <m:oMathParaPr>
                      <m:jc m:val="centerGroup"/>
                    </m:oMathParaPr>
                    <m:oMath xmlns:m="http://schemas.openxmlformats.org/officeDocument/2006/math">
                      <m:r>
                        <a:rPr lang="en-GB" sz="2400" b="0" i="1" smtClean="0">
                          <a:latin typeface="Cambria Math" panose="02040503050406030204" pitchFamily="18" charset="0"/>
                        </a:rPr>
                        <m:t>1</m:t>
                      </m:r>
                      <m:sSup>
                        <m:sSupPr>
                          <m:ctrlPr>
                            <a:rPr lang="en-GB" sz="2400" b="0" i="1" smtClean="0">
                              <a:latin typeface="Cambria Math" panose="02040503050406030204" pitchFamily="18" charset="0"/>
                            </a:rPr>
                          </m:ctrlPr>
                        </m:sSupPr>
                        <m:e>
                          <m:r>
                            <a:rPr lang="en-GB" sz="2400" b="0" i="1" smtClean="0">
                              <a:latin typeface="Cambria Math" panose="02040503050406030204" pitchFamily="18" charset="0"/>
                            </a:rPr>
                            <m:t>𝑎</m:t>
                          </m:r>
                        </m:e>
                        <m:sup>
                          <m:r>
                            <a:rPr lang="en-GB" sz="2400" b="0" i="1" smtClean="0">
                              <a:latin typeface="Cambria Math" panose="02040503050406030204" pitchFamily="18" charset="0"/>
                            </a:rPr>
                            <m:t>2</m:t>
                          </m:r>
                        </m:sup>
                      </m:sSup>
                      <m:r>
                        <a:rPr lang="en-GB" sz="2400" b="0" i="1" smtClean="0">
                          <a:latin typeface="Cambria Math" panose="02040503050406030204" pitchFamily="18" charset="0"/>
                        </a:rPr>
                        <m:t>   +  2</m:t>
                      </m:r>
                      <m:r>
                        <a:rPr lang="en-GB" sz="2400" b="0" i="1" smtClean="0">
                          <a:latin typeface="Cambria Math" panose="02040503050406030204" pitchFamily="18" charset="0"/>
                        </a:rPr>
                        <m:t>𝑎𝑏</m:t>
                      </m:r>
                      <m:r>
                        <a:rPr lang="en-GB" sz="2400" b="0" i="1" smtClean="0">
                          <a:latin typeface="Cambria Math" panose="02040503050406030204" pitchFamily="18" charset="0"/>
                        </a:rPr>
                        <m:t>   +    1</m:t>
                      </m:r>
                      <m:sSup>
                        <m:sSupPr>
                          <m:ctrlPr>
                            <a:rPr lang="en-GB" sz="2400" b="0" i="1" smtClean="0">
                              <a:latin typeface="Cambria Math" panose="02040503050406030204" pitchFamily="18" charset="0"/>
                            </a:rPr>
                          </m:ctrlPr>
                        </m:sSupPr>
                        <m:e>
                          <m:r>
                            <a:rPr lang="en-GB" sz="2400" b="0" i="1" smtClean="0">
                              <a:latin typeface="Cambria Math" panose="02040503050406030204" pitchFamily="18" charset="0"/>
                            </a:rPr>
                            <m:t>𝑏</m:t>
                          </m:r>
                        </m:e>
                        <m:sup>
                          <m:r>
                            <a:rPr lang="en-GB" sz="2400" b="0" i="1" smtClean="0">
                              <a:latin typeface="Cambria Math" panose="02040503050406030204" pitchFamily="18" charset="0"/>
                            </a:rPr>
                            <m:t>2</m:t>
                          </m:r>
                        </m:sup>
                      </m:sSup>
                    </m:oMath>
                  </m:oMathPara>
                </a14:m>
                <a:endParaRPr lang="en-GB" sz="2400" dirty="0"/>
              </a:p>
              <a:p>
                <a:pPr algn="ctr"/>
                <a14:m>
                  <m:oMathPara xmlns:m="http://schemas.openxmlformats.org/officeDocument/2006/math">
                    <m:oMathParaPr>
                      <m:jc m:val="centerGroup"/>
                    </m:oMathParaPr>
                    <m:oMath xmlns:m="http://schemas.openxmlformats.org/officeDocument/2006/math">
                      <m:r>
                        <a:rPr lang="en-GB" sz="2400" b="0" i="1" smtClean="0">
                          <a:latin typeface="Cambria Math" panose="02040503050406030204" pitchFamily="18" charset="0"/>
                        </a:rPr>
                        <m:t>1</m:t>
                      </m:r>
                      <m:sSup>
                        <m:sSupPr>
                          <m:ctrlPr>
                            <a:rPr lang="en-GB" sz="2400" b="0" i="1" smtClean="0">
                              <a:latin typeface="Cambria Math" panose="02040503050406030204" pitchFamily="18" charset="0"/>
                            </a:rPr>
                          </m:ctrlPr>
                        </m:sSupPr>
                        <m:e>
                          <m:r>
                            <a:rPr lang="en-GB" sz="2400" b="0" i="1" smtClean="0">
                              <a:latin typeface="Cambria Math" panose="02040503050406030204" pitchFamily="18" charset="0"/>
                            </a:rPr>
                            <m:t>𝑎</m:t>
                          </m:r>
                        </m:e>
                        <m:sup>
                          <m:r>
                            <a:rPr lang="en-GB" sz="2400" b="0" i="1" smtClean="0">
                              <a:latin typeface="Cambria Math" panose="02040503050406030204" pitchFamily="18" charset="0"/>
                            </a:rPr>
                            <m:t>3</m:t>
                          </m:r>
                        </m:sup>
                      </m:sSup>
                      <m:r>
                        <a:rPr lang="en-GB" sz="2400" b="0" i="1" smtClean="0">
                          <a:latin typeface="Cambria Math" panose="02040503050406030204" pitchFamily="18" charset="0"/>
                        </a:rPr>
                        <m:t>   +   3</m:t>
                      </m:r>
                      <m:sSup>
                        <m:sSupPr>
                          <m:ctrlPr>
                            <a:rPr lang="en-GB" sz="2400" b="0" i="1" smtClean="0">
                              <a:latin typeface="Cambria Math" panose="02040503050406030204" pitchFamily="18" charset="0"/>
                            </a:rPr>
                          </m:ctrlPr>
                        </m:sSupPr>
                        <m:e>
                          <m:r>
                            <a:rPr lang="en-GB" sz="2400" b="0" i="1" smtClean="0">
                              <a:latin typeface="Cambria Math" panose="02040503050406030204" pitchFamily="18" charset="0"/>
                            </a:rPr>
                            <m:t>𝑎</m:t>
                          </m:r>
                        </m:e>
                        <m:sup>
                          <m:r>
                            <a:rPr lang="en-GB" sz="2400" b="0" i="1" smtClean="0">
                              <a:latin typeface="Cambria Math" panose="02040503050406030204" pitchFamily="18" charset="0"/>
                            </a:rPr>
                            <m:t>2</m:t>
                          </m:r>
                        </m:sup>
                      </m:sSup>
                      <m:r>
                        <a:rPr lang="en-GB" sz="2400" b="0" i="1" smtClean="0">
                          <a:latin typeface="Cambria Math" panose="02040503050406030204" pitchFamily="18" charset="0"/>
                        </a:rPr>
                        <m:t>𝑏</m:t>
                      </m:r>
                      <m:r>
                        <a:rPr lang="en-GB" sz="2400" b="0" i="1" smtClean="0">
                          <a:latin typeface="Cambria Math" panose="02040503050406030204" pitchFamily="18" charset="0"/>
                        </a:rPr>
                        <m:t>   +  3</m:t>
                      </m:r>
                      <m:r>
                        <a:rPr lang="en-GB" sz="2400" b="0" i="1" smtClean="0">
                          <a:latin typeface="Cambria Math" panose="02040503050406030204" pitchFamily="18" charset="0"/>
                        </a:rPr>
                        <m:t>𝑎</m:t>
                      </m:r>
                      <m:sSup>
                        <m:sSupPr>
                          <m:ctrlPr>
                            <a:rPr lang="en-GB" sz="2400" b="0" i="1" smtClean="0">
                              <a:latin typeface="Cambria Math" panose="02040503050406030204" pitchFamily="18" charset="0"/>
                            </a:rPr>
                          </m:ctrlPr>
                        </m:sSupPr>
                        <m:e>
                          <m:r>
                            <a:rPr lang="en-GB" sz="2400" b="0" i="1" smtClean="0">
                              <a:latin typeface="Cambria Math" panose="02040503050406030204" pitchFamily="18" charset="0"/>
                            </a:rPr>
                            <m:t>𝑏</m:t>
                          </m:r>
                        </m:e>
                        <m:sup>
                          <m:r>
                            <a:rPr lang="en-GB" sz="2400" b="0" i="1" smtClean="0">
                              <a:latin typeface="Cambria Math" panose="02040503050406030204" pitchFamily="18" charset="0"/>
                            </a:rPr>
                            <m:t>2</m:t>
                          </m:r>
                        </m:sup>
                      </m:sSup>
                      <m:r>
                        <a:rPr lang="en-GB" sz="2400" b="0" i="1" smtClean="0">
                          <a:latin typeface="Cambria Math" panose="02040503050406030204" pitchFamily="18" charset="0"/>
                        </a:rPr>
                        <m:t>  + 1</m:t>
                      </m:r>
                      <m:sSup>
                        <m:sSupPr>
                          <m:ctrlPr>
                            <a:rPr lang="en-GB" sz="2400" b="0" i="1" smtClean="0">
                              <a:latin typeface="Cambria Math" panose="02040503050406030204" pitchFamily="18" charset="0"/>
                            </a:rPr>
                          </m:ctrlPr>
                        </m:sSupPr>
                        <m:e>
                          <m:r>
                            <a:rPr lang="en-GB" sz="2400" b="0" i="1" smtClean="0">
                              <a:latin typeface="Cambria Math" panose="02040503050406030204" pitchFamily="18" charset="0"/>
                            </a:rPr>
                            <m:t>𝑏</m:t>
                          </m:r>
                        </m:e>
                        <m:sup>
                          <m:r>
                            <a:rPr lang="en-GB" sz="2400" b="0" i="1" smtClean="0">
                              <a:latin typeface="Cambria Math" panose="02040503050406030204" pitchFamily="18" charset="0"/>
                            </a:rPr>
                            <m:t>3</m:t>
                          </m:r>
                        </m:sup>
                      </m:sSup>
                    </m:oMath>
                  </m:oMathPara>
                </a14:m>
                <a:endParaRPr lang="en-GB" sz="2400" dirty="0"/>
              </a:p>
              <a:p>
                <a:pPr algn="ctr"/>
                <a14:m>
                  <m:oMathPara xmlns:m="http://schemas.openxmlformats.org/officeDocument/2006/math">
                    <m:oMathParaPr>
                      <m:jc m:val="centerGroup"/>
                    </m:oMathParaPr>
                    <m:oMath xmlns:m="http://schemas.openxmlformats.org/officeDocument/2006/math">
                      <m:r>
                        <a:rPr lang="en-GB" sz="2400" b="0" i="1" smtClean="0">
                          <a:latin typeface="Cambria Math" panose="02040503050406030204" pitchFamily="18" charset="0"/>
                        </a:rPr>
                        <m:t>1</m:t>
                      </m:r>
                      <m:sSup>
                        <m:sSupPr>
                          <m:ctrlPr>
                            <a:rPr lang="en-GB" sz="2400" b="0" i="1" smtClean="0">
                              <a:latin typeface="Cambria Math" panose="02040503050406030204" pitchFamily="18" charset="0"/>
                            </a:rPr>
                          </m:ctrlPr>
                        </m:sSupPr>
                        <m:e>
                          <m:r>
                            <a:rPr lang="en-GB" sz="2400" b="0" i="1" smtClean="0">
                              <a:latin typeface="Cambria Math" panose="02040503050406030204" pitchFamily="18" charset="0"/>
                            </a:rPr>
                            <m:t>𝑎</m:t>
                          </m:r>
                        </m:e>
                        <m:sup>
                          <m:r>
                            <a:rPr lang="en-GB" sz="2400" b="0" i="1" smtClean="0">
                              <a:latin typeface="Cambria Math" panose="02040503050406030204" pitchFamily="18" charset="0"/>
                            </a:rPr>
                            <m:t>4</m:t>
                          </m:r>
                        </m:sup>
                      </m:sSup>
                      <m:r>
                        <a:rPr lang="en-GB" sz="2400" b="0" i="1" smtClean="0">
                          <a:latin typeface="Cambria Math" panose="02040503050406030204" pitchFamily="18" charset="0"/>
                        </a:rPr>
                        <m:t>  +  4</m:t>
                      </m:r>
                      <m:sSup>
                        <m:sSupPr>
                          <m:ctrlPr>
                            <a:rPr lang="en-GB" sz="2400" b="0" i="1" smtClean="0">
                              <a:latin typeface="Cambria Math" panose="02040503050406030204" pitchFamily="18" charset="0"/>
                            </a:rPr>
                          </m:ctrlPr>
                        </m:sSupPr>
                        <m:e>
                          <m:r>
                            <a:rPr lang="en-GB" sz="2400" b="0" i="1" smtClean="0">
                              <a:latin typeface="Cambria Math" panose="02040503050406030204" pitchFamily="18" charset="0"/>
                            </a:rPr>
                            <m:t>𝑎</m:t>
                          </m:r>
                        </m:e>
                        <m:sup>
                          <m:r>
                            <a:rPr lang="en-GB" sz="2400" b="0" i="1" smtClean="0">
                              <a:latin typeface="Cambria Math" panose="02040503050406030204" pitchFamily="18" charset="0"/>
                            </a:rPr>
                            <m:t>3</m:t>
                          </m:r>
                        </m:sup>
                      </m:sSup>
                      <m:r>
                        <a:rPr lang="en-GB" sz="2400" b="0" i="1" smtClean="0">
                          <a:latin typeface="Cambria Math" panose="02040503050406030204" pitchFamily="18" charset="0"/>
                        </a:rPr>
                        <m:t>𝑏</m:t>
                      </m:r>
                      <m:r>
                        <a:rPr lang="en-GB" sz="2400" b="0" i="1" smtClean="0">
                          <a:latin typeface="Cambria Math" panose="02040503050406030204" pitchFamily="18" charset="0"/>
                        </a:rPr>
                        <m:t>   +  6</m:t>
                      </m:r>
                      <m:sSup>
                        <m:sSupPr>
                          <m:ctrlPr>
                            <a:rPr lang="en-GB" sz="2400" b="0" i="1" smtClean="0">
                              <a:latin typeface="Cambria Math" panose="02040503050406030204" pitchFamily="18" charset="0"/>
                            </a:rPr>
                          </m:ctrlPr>
                        </m:sSupPr>
                        <m:e>
                          <m:r>
                            <a:rPr lang="en-GB" sz="2400" b="0" i="1" smtClean="0">
                              <a:latin typeface="Cambria Math" panose="02040503050406030204" pitchFamily="18" charset="0"/>
                            </a:rPr>
                            <m:t>𝑎</m:t>
                          </m:r>
                        </m:e>
                        <m:sup>
                          <m:r>
                            <a:rPr lang="en-GB" sz="2400" b="0" i="1" smtClean="0">
                              <a:latin typeface="Cambria Math" panose="02040503050406030204" pitchFamily="18" charset="0"/>
                            </a:rPr>
                            <m:t>2</m:t>
                          </m:r>
                        </m:sup>
                      </m:sSup>
                      <m:sSup>
                        <m:sSupPr>
                          <m:ctrlPr>
                            <a:rPr lang="en-GB" sz="2400" b="0" i="1" smtClean="0">
                              <a:latin typeface="Cambria Math" panose="02040503050406030204" pitchFamily="18" charset="0"/>
                            </a:rPr>
                          </m:ctrlPr>
                        </m:sSupPr>
                        <m:e>
                          <m:r>
                            <a:rPr lang="en-GB" sz="2400" b="0" i="1" smtClean="0">
                              <a:latin typeface="Cambria Math" panose="02040503050406030204" pitchFamily="18" charset="0"/>
                            </a:rPr>
                            <m:t>𝑏</m:t>
                          </m:r>
                        </m:e>
                        <m:sup>
                          <m:r>
                            <a:rPr lang="en-GB" sz="2400" b="0" i="1" smtClean="0">
                              <a:latin typeface="Cambria Math" panose="02040503050406030204" pitchFamily="18" charset="0"/>
                            </a:rPr>
                            <m:t>2</m:t>
                          </m:r>
                        </m:sup>
                      </m:sSup>
                      <m:r>
                        <a:rPr lang="en-GB" sz="2400" b="0" i="1" smtClean="0">
                          <a:latin typeface="Cambria Math" panose="02040503050406030204" pitchFamily="18" charset="0"/>
                        </a:rPr>
                        <m:t>  + 4</m:t>
                      </m:r>
                      <m:r>
                        <a:rPr lang="en-GB" sz="2400" b="0" i="1" smtClean="0">
                          <a:latin typeface="Cambria Math" panose="02040503050406030204" pitchFamily="18" charset="0"/>
                        </a:rPr>
                        <m:t>𝑎</m:t>
                      </m:r>
                      <m:sSup>
                        <m:sSupPr>
                          <m:ctrlPr>
                            <a:rPr lang="en-GB" sz="2400" b="0" i="1" smtClean="0">
                              <a:latin typeface="Cambria Math" panose="02040503050406030204" pitchFamily="18" charset="0"/>
                            </a:rPr>
                          </m:ctrlPr>
                        </m:sSupPr>
                        <m:e>
                          <m:r>
                            <a:rPr lang="en-GB" sz="2400" b="0" i="1" smtClean="0">
                              <a:latin typeface="Cambria Math" panose="02040503050406030204" pitchFamily="18" charset="0"/>
                            </a:rPr>
                            <m:t>𝑏</m:t>
                          </m:r>
                        </m:e>
                        <m:sup>
                          <m:r>
                            <a:rPr lang="en-GB" sz="2400" b="0" i="1" smtClean="0">
                              <a:latin typeface="Cambria Math" panose="02040503050406030204" pitchFamily="18" charset="0"/>
                            </a:rPr>
                            <m:t>3</m:t>
                          </m:r>
                        </m:sup>
                      </m:sSup>
                      <m:r>
                        <a:rPr lang="en-GB" sz="2400" b="0" i="1" smtClean="0">
                          <a:latin typeface="Cambria Math" panose="02040503050406030204" pitchFamily="18" charset="0"/>
                        </a:rPr>
                        <m:t> +  1</m:t>
                      </m:r>
                      <m:sSup>
                        <m:sSupPr>
                          <m:ctrlPr>
                            <a:rPr lang="en-GB" sz="2400" b="0" i="1" smtClean="0">
                              <a:latin typeface="Cambria Math" panose="02040503050406030204" pitchFamily="18" charset="0"/>
                            </a:rPr>
                          </m:ctrlPr>
                        </m:sSupPr>
                        <m:e>
                          <m:r>
                            <a:rPr lang="en-GB" sz="2400" b="0" i="1" smtClean="0">
                              <a:latin typeface="Cambria Math" panose="02040503050406030204" pitchFamily="18" charset="0"/>
                            </a:rPr>
                            <m:t>𝑏</m:t>
                          </m:r>
                        </m:e>
                        <m:sup>
                          <m:r>
                            <a:rPr lang="en-GB" sz="2400" b="0" i="1" smtClean="0">
                              <a:latin typeface="Cambria Math" panose="02040503050406030204" pitchFamily="18" charset="0"/>
                            </a:rPr>
                            <m:t>4</m:t>
                          </m:r>
                        </m:sup>
                      </m:sSup>
                    </m:oMath>
                  </m:oMathPara>
                </a14:m>
                <a:endParaRPr lang="en-GB" sz="2400" dirty="0"/>
              </a:p>
            </p:txBody>
          </p:sp>
        </mc:Choice>
        <mc:Fallback xmlns="">
          <p:sp>
            <p:nvSpPr>
              <p:cNvPr id="18" name="TextBox 17"/>
              <p:cNvSpPr txBox="1">
                <a:spLocks noRot="1" noChangeAspect="1" noMove="1" noResize="1" noEditPoints="1" noAdjustHandles="1" noChangeArrowheads="1" noChangeShapeType="1" noTextEdit="1"/>
              </p:cNvSpPr>
              <p:nvPr/>
            </p:nvSpPr>
            <p:spPr>
              <a:xfrm>
                <a:off x="3265714" y="1700808"/>
                <a:ext cx="5791200" cy="1938992"/>
              </a:xfrm>
              <a:prstGeom prst="rect">
                <a:avLst/>
              </a:prstGeom>
              <a:blipFill>
                <a:blip r:embed="rId3"/>
                <a:stretch>
                  <a:fillRect l="-316"/>
                </a:stretch>
              </a:blipFill>
            </p:spPr>
            <p:txBody>
              <a:bodyPr/>
              <a:lstStyle/>
              <a:p>
                <a:r>
                  <a:rPr lang="en-GB">
                    <a:noFill/>
                  </a:rPr>
                  <a:t> </a:t>
                </a:r>
              </a:p>
            </p:txBody>
          </p:sp>
        </mc:Fallback>
      </mc:AlternateContent>
      <p:sp>
        <p:nvSpPr>
          <p:cNvPr id="20" name="TextBox 19"/>
          <p:cNvSpPr txBox="1"/>
          <p:nvPr/>
        </p:nvSpPr>
        <p:spPr>
          <a:xfrm>
            <a:off x="467544" y="4036658"/>
            <a:ext cx="4032448" cy="400110"/>
          </a:xfrm>
          <a:prstGeom prst="rect">
            <a:avLst/>
          </a:prstGeom>
          <a:solidFill>
            <a:schemeClr val="bg1"/>
          </a:solidFill>
          <a:ln>
            <a:noFill/>
          </a:ln>
          <a:effectLst>
            <a:outerShdw blurRad="63500" sx="102000" sy="102000" algn="ctr"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square" rtlCol="0">
            <a:spAutoFit/>
          </a:bodyPr>
          <a:lstStyle/>
          <a:p>
            <a:r>
              <a:rPr lang="en-GB" sz="2000" dirty="0"/>
              <a:t>What do you notice about:</a:t>
            </a:r>
          </a:p>
        </p:txBody>
      </p:sp>
      <mc:AlternateContent xmlns:mc="http://schemas.openxmlformats.org/markup-compatibility/2006" xmlns:a14="http://schemas.microsoft.com/office/drawing/2010/main">
        <mc:Choice Requires="a14">
          <p:sp>
            <p:nvSpPr>
              <p:cNvPr id="21" name="TextBox 20"/>
              <p:cNvSpPr txBox="1"/>
              <p:nvPr/>
            </p:nvSpPr>
            <p:spPr>
              <a:xfrm>
                <a:off x="467544" y="4725144"/>
                <a:ext cx="8208912" cy="923330"/>
              </a:xfrm>
              <a:prstGeom prst="rect">
                <a:avLst/>
              </a:prstGeom>
              <a:noFill/>
            </p:spPr>
            <p:txBody>
              <a:bodyPr wrap="square" rtlCol="0">
                <a:spAutoFit/>
              </a:bodyPr>
              <a:lstStyle/>
              <a:p>
                <a:r>
                  <a:rPr lang="en-GB" b="1" dirty="0"/>
                  <a:t>The coefficients:</a:t>
                </a:r>
                <a:r>
                  <a:rPr lang="en-GB" dirty="0"/>
                  <a:t>		They follow Pascal’s triangle (we’ll explore on next slide).</a:t>
                </a:r>
              </a:p>
              <a:p>
                <a:r>
                  <a:rPr lang="en-GB" b="1" dirty="0"/>
                  <a:t>The powers of </a:t>
                </a:r>
                <a14:m>
                  <m:oMath xmlns:m="http://schemas.openxmlformats.org/officeDocument/2006/math">
                    <m:r>
                      <a:rPr lang="en-GB" b="1" i="1" smtClean="0">
                        <a:latin typeface="Cambria Math" panose="02040503050406030204" pitchFamily="18" charset="0"/>
                      </a:rPr>
                      <m:t>𝒂</m:t>
                    </m:r>
                  </m:oMath>
                </a14:m>
                <a:r>
                  <a:rPr lang="en-GB" b="1" dirty="0"/>
                  <a:t> and </a:t>
                </a:r>
                <a14:m>
                  <m:oMath xmlns:m="http://schemas.openxmlformats.org/officeDocument/2006/math">
                    <m:r>
                      <a:rPr lang="en-GB" b="1" i="1" smtClean="0">
                        <a:latin typeface="Cambria Math" panose="02040503050406030204" pitchFamily="18" charset="0"/>
                      </a:rPr>
                      <m:t>𝒃</m:t>
                    </m:r>
                  </m:oMath>
                </a14:m>
                <a:r>
                  <a:rPr lang="en-GB" b="1" dirty="0"/>
                  <a:t>:</a:t>
                </a:r>
                <a:r>
                  <a:rPr lang="en-GB" dirty="0"/>
                  <a:t>	Power of </a:t>
                </a:r>
                <a14:m>
                  <m:oMath xmlns:m="http://schemas.openxmlformats.org/officeDocument/2006/math">
                    <m:r>
                      <a:rPr lang="en-GB" b="0" i="1" smtClean="0">
                        <a:latin typeface="Cambria Math" panose="02040503050406030204" pitchFamily="18" charset="0"/>
                      </a:rPr>
                      <m:t>𝑎</m:t>
                    </m:r>
                  </m:oMath>
                </a14:m>
                <a:r>
                  <a:rPr lang="en-GB" dirty="0"/>
                  <a:t> decreases each time (starting at the power)</a:t>
                </a:r>
              </a:p>
              <a:p>
                <a:r>
                  <a:rPr lang="en-GB" dirty="0"/>
                  <a:t>			Power of </a:t>
                </a:r>
                <a14:m>
                  <m:oMath xmlns:m="http://schemas.openxmlformats.org/officeDocument/2006/math">
                    <m:r>
                      <a:rPr lang="en-GB" b="0" i="1" smtClean="0">
                        <a:latin typeface="Cambria Math" panose="02040503050406030204" pitchFamily="18" charset="0"/>
                      </a:rPr>
                      <m:t>𝑏</m:t>
                    </m:r>
                  </m:oMath>
                </a14:m>
                <a:r>
                  <a:rPr lang="en-GB" dirty="0"/>
                  <a:t> increases each time (starting at 0)	</a:t>
                </a:r>
              </a:p>
            </p:txBody>
          </p:sp>
        </mc:Choice>
        <mc:Fallback xmlns="">
          <p:sp>
            <p:nvSpPr>
              <p:cNvPr id="21" name="TextBox 20"/>
              <p:cNvSpPr txBox="1">
                <a:spLocks noRot="1" noChangeAspect="1" noMove="1" noResize="1" noEditPoints="1" noAdjustHandles="1" noChangeArrowheads="1" noChangeShapeType="1" noTextEdit="1"/>
              </p:cNvSpPr>
              <p:nvPr/>
            </p:nvSpPr>
            <p:spPr>
              <a:xfrm>
                <a:off x="467544" y="4725144"/>
                <a:ext cx="8208912" cy="923330"/>
              </a:xfrm>
              <a:prstGeom prst="rect">
                <a:avLst/>
              </a:prstGeom>
              <a:blipFill>
                <a:blip r:embed="rId4"/>
                <a:stretch>
                  <a:fillRect l="-669" t="-3289" r="-520" b="-9211"/>
                </a:stretch>
              </a:blipFill>
            </p:spPr>
            <p:txBody>
              <a:bodyPr/>
              <a:lstStyle/>
              <a:p>
                <a:r>
                  <a:rPr lang="en-GB">
                    <a:noFill/>
                  </a:rPr>
                  <a:t> </a:t>
                </a:r>
              </a:p>
            </p:txBody>
          </p:sp>
        </mc:Fallback>
      </mc:AlternateContent>
      <p:sp>
        <p:nvSpPr>
          <p:cNvPr id="9" name="Rectangle 8"/>
          <p:cNvSpPr/>
          <p:nvPr/>
        </p:nvSpPr>
        <p:spPr>
          <a:xfrm>
            <a:off x="3387058" y="1715322"/>
            <a:ext cx="5532497" cy="38661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0" name="Rectangle 9"/>
          <p:cNvSpPr/>
          <p:nvPr/>
        </p:nvSpPr>
        <p:spPr>
          <a:xfrm>
            <a:off x="3387057" y="2101932"/>
            <a:ext cx="5532497" cy="38661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1" name="Rectangle 10"/>
          <p:cNvSpPr/>
          <p:nvPr/>
        </p:nvSpPr>
        <p:spPr>
          <a:xfrm>
            <a:off x="3387057" y="2488542"/>
            <a:ext cx="5532497" cy="38661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2" name="Rectangle 11"/>
          <p:cNvSpPr/>
          <p:nvPr/>
        </p:nvSpPr>
        <p:spPr>
          <a:xfrm>
            <a:off x="3387057" y="2872347"/>
            <a:ext cx="5532497" cy="38661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3" name="Rectangle 12"/>
          <p:cNvSpPr/>
          <p:nvPr/>
        </p:nvSpPr>
        <p:spPr>
          <a:xfrm>
            <a:off x="3387057" y="3267704"/>
            <a:ext cx="5532497" cy="38661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4" name="Rectangle 13"/>
          <p:cNvSpPr/>
          <p:nvPr/>
        </p:nvSpPr>
        <p:spPr>
          <a:xfrm>
            <a:off x="3178102" y="4649982"/>
            <a:ext cx="5467393" cy="38661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5" name="Rectangle 14"/>
          <p:cNvSpPr/>
          <p:nvPr/>
        </p:nvSpPr>
        <p:spPr>
          <a:xfrm>
            <a:off x="3178101" y="5039746"/>
            <a:ext cx="5467393" cy="60872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163869845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9"/>
                                        </p:tgtEl>
                                      </p:cBhvr>
                                    </p:animEffect>
                                    <p:set>
                                      <p:cBhvr>
                                        <p:cTn id="7"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8" restart="whenNotActive" fill="hold" evtFilter="cancelBubble" nodeType="interactiveSeq">
                <p:stCondLst>
                  <p:cond evt="onClick" delay="0">
                    <p:tgtEl>
                      <p:spTgt spid="10"/>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10"/>
                                        </p:tgtEl>
                                      </p:cBhvr>
                                    </p:animEffect>
                                    <p:set>
                                      <p:cBhvr>
                                        <p:cTn id="13" dur="1" fill="hold">
                                          <p:stCondLst>
                                            <p:cond delay="4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14" restart="whenNotActive" fill="hold" evtFilter="cancelBubble" nodeType="interactiveSeq">
                <p:stCondLst>
                  <p:cond evt="onClick" delay="0">
                    <p:tgtEl>
                      <p:spTgt spid="11"/>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11"/>
                                        </p:tgtEl>
                                      </p:cBhvr>
                                    </p:animEffect>
                                    <p:set>
                                      <p:cBhvr>
                                        <p:cTn id="19"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20" restart="whenNotActive" fill="hold" evtFilter="cancelBubble" nodeType="interactiveSeq">
                <p:stCondLst>
                  <p:cond evt="onClick" delay="0">
                    <p:tgtEl>
                      <p:spTgt spid="12"/>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500"/>
                                        <p:tgtEl>
                                          <p:spTgt spid="12"/>
                                        </p:tgtEl>
                                      </p:cBhvr>
                                    </p:animEffect>
                                    <p:set>
                                      <p:cBhvr>
                                        <p:cTn id="25"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26" restart="whenNotActive" fill="hold" evtFilter="cancelBubble" nodeType="interactiveSeq">
                <p:stCondLst>
                  <p:cond evt="onClick" delay="0">
                    <p:tgtEl>
                      <p:spTgt spid="13"/>
                    </p:tgtEl>
                  </p:cond>
                </p:stCondLst>
                <p:endSync evt="end" delay="0">
                  <p:rtn val="all"/>
                </p:endSync>
                <p:childTnLst>
                  <p:par>
                    <p:cTn id="27" fill="hold">
                      <p:stCondLst>
                        <p:cond delay="0"/>
                      </p:stCondLst>
                      <p:childTnLst>
                        <p:par>
                          <p:cTn id="28" fill="hold">
                            <p:stCondLst>
                              <p:cond delay="0"/>
                            </p:stCondLst>
                            <p:childTnLst>
                              <p:par>
                                <p:cTn id="29" presetID="10" presetClass="exit" presetSubtype="0" fill="hold" grpId="0" nodeType="clickEffect">
                                  <p:stCondLst>
                                    <p:cond delay="0"/>
                                  </p:stCondLst>
                                  <p:childTnLst>
                                    <p:animEffect transition="out" filter="fade">
                                      <p:cBhvr>
                                        <p:cTn id="30" dur="500"/>
                                        <p:tgtEl>
                                          <p:spTgt spid="13"/>
                                        </p:tgtEl>
                                      </p:cBhvr>
                                    </p:animEffect>
                                    <p:set>
                                      <p:cBhvr>
                                        <p:cTn id="31"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3"/>
                  </p:tgtEl>
                </p:cond>
              </p:nextCondLst>
            </p:seq>
            <p:seq concurrent="1" nextAc="seek">
              <p:cTn id="32" restart="whenNotActive" fill="hold" evtFilter="cancelBubble" nodeType="interactiveSeq">
                <p:stCondLst>
                  <p:cond evt="onClick" delay="0">
                    <p:tgtEl>
                      <p:spTgt spid="14"/>
                    </p:tgtEl>
                  </p:cond>
                </p:stCondLst>
                <p:endSync evt="end" delay="0">
                  <p:rtn val="all"/>
                </p:endSync>
                <p:childTnLst>
                  <p:par>
                    <p:cTn id="33" fill="hold">
                      <p:stCondLst>
                        <p:cond delay="0"/>
                      </p:stCondLst>
                      <p:childTnLst>
                        <p:par>
                          <p:cTn id="34" fill="hold">
                            <p:stCondLst>
                              <p:cond delay="0"/>
                            </p:stCondLst>
                            <p:childTnLst>
                              <p:par>
                                <p:cTn id="35" presetID="10" presetClass="exit" presetSubtype="0" fill="hold" grpId="0" nodeType="clickEffect">
                                  <p:stCondLst>
                                    <p:cond delay="0"/>
                                  </p:stCondLst>
                                  <p:childTnLst>
                                    <p:animEffect transition="out" filter="fade">
                                      <p:cBhvr>
                                        <p:cTn id="36" dur="500"/>
                                        <p:tgtEl>
                                          <p:spTgt spid="14"/>
                                        </p:tgtEl>
                                      </p:cBhvr>
                                    </p:animEffect>
                                    <p:set>
                                      <p:cBhvr>
                                        <p:cTn id="37"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seq concurrent="1" nextAc="seek">
              <p:cTn id="38" restart="whenNotActive" fill="hold" evtFilter="cancelBubble" nodeType="interactiveSeq">
                <p:stCondLst>
                  <p:cond evt="onClick" delay="0">
                    <p:tgtEl>
                      <p:spTgt spid="15"/>
                    </p:tgtEl>
                  </p:cond>
                </p:stCondLst>
                <p:endSync evt="end" delay="0">
                  <p:rtn val="all"/>
                </p:endSync>
                <p:childTnLst>
                  <p:par>
                    <p:cTn id="39" fill="hold">
                      <p:stCondLst>
                        <p:cond delay="0"/>
                      </p:stCondLst>
                      <p:childTnLst>
                        <p:par>
                          <p:cTn id="40" fill="hold">
                            <p:stCondLst>
                              <p:cond delay="0"/>
                            </p:stCondLst>
                            <p:childTnLst>
                              <p:par>
                                <p:cTn id="41" presetID="10" presetClass="exit" presetSubtype="0" fill="hold" grpId="0" nodeType="clickEffect">
                                  <p:stCondLst>
                                    <p:cond delay="0"/>
                                  </p:stCondLst>
                                  <p:childTnLst>
                                    <p:animEffect transition="out" filter="fade">
                                      <p:cBhvr>
                                        <p:cTn id="42" dur="500"/>
                                        <p:tgtEl>
                                          <p:spTgt spid="15"/>
                                        </p:tgtEl>
                                      </p:cBhvr>
                                    </p:animEffect>
                                    <p:set>
                                      <p:cBhvr>
                                        <p:cTn id="43"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5"/>
                  </p:tgtEl>
                </p:cond>
              </p:nextCondLst>
            </p:seq>
          </p:childTnLst>
        </p:cTn>
      </p:par>
    </p:tnLst>
    <p:bldLst>
      <p:bldP spid="9" grpId="0" animBg="1"/>
      <p:bldP spid="10" grpId="0" animBg="1"/>
      <p:bldP spid="11" grpId="0" animBg="1"/>
      <p:bldP spid="12" grpId="0" animBg="1"/>
      <p:bldP spid="13" grpId="0" animBg="1"/>
      <p:bldP spid="14" grpId="0" animBg="1"/>
      <p:bldP spid="1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Freeform: Shape 38"/>
          <p:cNvSpPr/>
          <p:nvPr/>
        </p:nvSpPr>
        <p:spPr>
          <a:xfrm>
            <a:off x="2857500" y="1993900"/>
            <a:ext cx="2133600" cy="3213100"/>
          </a:xfrm>
          <a:custGeom>
            <a:avLst/>
            <a:gdLst>
              <a:gd name="connsiteX0" fmla="*/ 0 w 2133600"/>
              <a:gd name="connsiteY0" fmla="*/ 2857500 h 3213100"/>
              <a:gd name="connsiteX1" fmla="*/ 38100 w 2133600"/>
              <a:gd name="connsiteY1" fmla="*/ 3098800 h 3213100"/>
              <a:gd name="connsiteX2" fmla="*/ 279400 w 2133600"/>
              <a:gd name="connsiteY2" fmla="*/ 3213100 h 3213100"/>
              <a:gd name="connsiteX3" fmla="*/ 533400 w 2133600"/>
              <a:gd name="connsiteY3" fmla="*/ 3124200 h 3213100"/>
              <a:gd name="connsiteX4" fmla="*/ 2120900 w 2133600"/>
              <a:gd name="connsiteY4" fmla="*/ 495300 h 3213100"/>
              <a:gd name="connsiteX5" fmla="*/ 2133600 w 2133600"/>
              <a:gd name="connsiteY5" fmla="*/ 203200 h 3213100"/>
              <a:gd name="connsiteX6" fmla="*/ 2006600 w 2133600"/>
              <a:gd name="connsiteY6" fmla="*/ 25400 h 3213100"/>
              <a:gd name="connsiteX7" fmla="*/ 1752600 w 2133600"/>
              <a:gd name="connsiteY7" fmla="*/ 0 h 3213100"/>
              <a:gd name="connsiteX8" fmla="*/ 1549400 w 2133600"/>
              <a:gd name="connsiteY8" fmla="*/ 203200 h 3213100"/>
              <a:gd name="connsiteX9" fmla="*/ 0 w 2133600"/>
              <a:gd name="connsiteY9" fmla="*/ 2857500 h 3213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3213100">
                <a:moveTo>
                  <a:pt x="0" y="2857500"/>
                </a:moveTo>
                <a:lnTo>
                  <a:pt x="38100" y="3098800"/>
                </a:lnTo>
                <a:lnTo>
                  <a:pt x="279400" y="3213100"/>
                </a:lnTo>
                <a:lnTo>
                  <a:pt x="533400" y="3124200"/>
                </a:lnTo>
                <a:lnTo>
                  <a:pt x="2120900" y="495300"/>
                </a:lnTo>
                <a:lnTo>
                  <a:pt x="2133600" y="203200"/>
                </a:lnTo>
                <a:lnTo>
                  <a:pt x="2006600" y="25400"/>
                </a:lnTo>
                <a:lnTo>
                  <a:pt x="1752600" y="0"/>
                </a:lnTo>
                <a:lnTo>
                  <a:pt x="1549400" y="203200"/>
                </a:lnTo>
                <a:lnTo>
                  <a:pt x="0" y="2857500"/>
                </a:lnTo>
                <a:close/>
              </a:path>
            </a:pathLst>
          </a:cu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7"/>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More on Pascal’s Triangle</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TextBox 4"/>
          <p:cNvSpPr txBox="1"/>
          <p:nvPr/>
        </p:nvSpPr>
        <p:spPr>
          <a:xfrm>
            <a:off x="4075389" y="1563898"/>
            <a:ext cx="504056" cy="523220"/>
          </a:xfrm>
          <a:prstGeom prst="rect">
            <a:avLst/>
          </a:prstGeom>
          <a:noFill/>
        </p:spPr>
        <p:txBody>
          <a:bodyPr wrap="square" rtlCol="0">
            <a:spAutoFit/>
          </a:bodyPr>
          <a:lstStyle/>
          <a:p>
            <a:pPr algn="ctr"/>
            <a:r>
              <a:rPr lang="en-GB" sz="2800" dirty="0"/>
              <a:t>1</a:t>
            </a:r>
            <a:endParaRPr lang="en-GB" dirty="0"/>
          </a:p>
        </p:txBody>
      </p:sp>
      <p:sp>
        <p:nvSpPr>
          <p:cNvPr id="6" name="TextBox 5"/>
          <p:cNvSpPr txBox="1"/>
          <p:nvPr/>
        </p:nvSpPr>
        <p:spPr>
          <a:xfrm>
            <a:off x="3700280" y="2087118"/>
            <a:ext cx="504056" cy="523220"/>
          </a:xfrm>
          <a:prstGeom prst="rect">
            <a:avLst/>
          </a:prstGeom>
          <a:noFill/>
        </p:spPr>
        <p:txBody>
          <a:bodyPr wrap="square" rtlCol="0">
            <a:spAutoFit/>
          </a:bodyPr>
          <a:lstStyle/>
          <a:p>
            <a:pPr algn="ctr"/>
            <a:r>
              <a:rPr lang="en-GB" sz="2800" dirty="0"/>
              <a:t>1</a:t>
            </a:r>
            <a:endParaRPr lang="en-GB" dirty="0"/>
          </a:p>
        </p:txBody>
      </p:sp>
      <p:sp>
        <p:nvSpPr>
          <p:cNvPr id="7" name="TextBox 6"/>
          <p:cNvSpPr txBox="1"/>
          <p:nvPr/>
        </p:nvSpPr>
        <p:spPr>
          <a:xfrm>
            <a:off x="4450498" y="2087118"/>
            <a:ext cx="504056" cy="523220"/>
          </a:xfrm>
          <a:prstGeom prst="rect">
            <a:avLst/>
          </a:prstGeom>
          <a:noFill/>
        </p:spPr>
        <p:txBody>
          <a:bodyPr wrap="square" rtlCol="0">
            <a:spAutoFit/>
          </a:bodyPr>
          <a:lstStyle/>
          <a:p>
            <a:pPr algn="ctr"/>
            <a:r>
              <a:rPr lang="en-GB" sz="2800" dirty="0"/>
              <a:t>1</a:t>
            </a:r>
            <a:endParaRPr lang="en-GB" dirty="0"/>
          </a:p>
        </p:txBody>
      </p:sp>
      <p:sp>
        <p:nvSpPr>
          <p:cNvPr id="8" name="TextBox 7"/>
          <p:cNvSpPr txBox="1"/>
          <p:nvPr/>
        </p:nvSpPr>
        <p:spPr>
          <a:xfrm>
            <a:off x="3340240" y="2716026"/>
            <a:ext cx="504056" cy="523220"/>
          </a:xfrm>
          <a:prstGeom prst="rect">
            <a:avLst/>
          </a:prstGeom>
          <a:noFill/>
        </p:spPr>
        <p:txBody>
          <a:bodyPr wrap="square" rtlCol="0">
            <a:spAutoFit/>
          </a:bodyPr>
          <a:lstStyle/>
          <a:p>
            <a:pPr algn="ctr"/>
            <a:r>
              <a:rPr lang="en-GB" sz="2800" dirty="0"/>
              <a:t>1</a:t>
            </a:r>
            <a:endParaRPr lang="en-GB" dirty="0"/>
          </a:p>
        </p:txBody>
      </p:sp>
      <p:sp>
        <p:nvSpPr>
          <p:cNvPr id="9" name="TextBox 8"/>
          <p:cNvSpPr txBox="1"/>
          <p:nvPr/>
        </p:nvSpPr>
        <p:spPr>
          <a:xfrm>
            <a:off x="4059748" y="2716026"/>
            <a:ext cx="504056" cy="523220"/>
          </a:xfrm>
          <a:prstGeom prst="rect">
            <a:avLst/>
          </a:prstGeom>
          <a:noFill/>
        </p:spPr>
        <p:txBody>
          <a:bodyPr wrap="square" rtlCol="0">
            <a:spAutoFit/>
          </a:bodyPr>
          <a:lstStyle/>
          <a:p>
            <a:pPr algn="ctr"/>
            <a:r>
              <a:rPr lang="en-GB" sz="2800" dirty="0"/>
              <a:t>2</a:t>
            </a:r>
            <a:endParaRPr lang="en-GB" dirty="0"/>
          </a:p>
        </p:txBody>
      </p:sp>
      <p:sp>
        <p:nvSpPr>
          <p:cNvPr id="10" name="TextBox 9"/>
          <p:cNvSpPr txBox="1"/>
          <p:nvPr/>
        </p:nvSpPr>
        <p:spPr>
          <a:xfrm>
            <a:off x="4824866" y="2716026"/>
            <a:ext cx="504056" cy="523220"/>
          </a:xfrm>
          <a:prstGeom prst="rect">
            <a:avLst/>
          </a:prstGeom>
          <a:noFill/>
        </p:spPr>
        <p:txBody>
          <a:bodyPr wrap="square" rtlCol="0">
            <a:spAutoFit/>
          </a:bodyPr>
          <a:lstStyle/>
          <a:p>
            <a:pPr algn="ctr"/>
            <a:r>
              <a:rPr lang="en-GB" sz="2800" dirty="0"/>
              <a:t>1</a:t>
            </a:r>
            <a:endParaRPr lang="en-GB" dirty="0"/>
          </a:p>
        </p:txBody>
      </p:sp>
      <p:sp>
        <p:nvSpPr>
          <p:cNvPr id="11" name="TextBox 10"/>
          <p:cNvSpPr txBox="1"/>
          <p:nvPr/>
        </p:nvSpPr>
        <p:spPr>
          <a:xfrm>
            <a:off x="2908192" y="3344934"/>
            <a:ext cx="504056" cy="523220"/>
          </a:xfrm>
          <a:prstGeom prst="rect">
            <a:avLst/>
          </a:prstGeom>
          <a:noFill/>
        </p:spPr>
        <p:txBody>
          <a:bodyPr wrap="square" rtlCol="0">
            <a:spAutoFit/>
          </a:bodyPr>
          <a:lstStyle/>
          <a:p>
            <a:pPr algn="ctr"/>
            <a:r>
              <a:rPr lang="en-GB" sz="2800" dirty="0"/>
              <a:t>1</a:t>
            </a:r>
            <a:endParaRPr lang="en-GB" dirty="0"/>
          </a:p>
        </p:txBody>
      </p:sp>
      <p:sp>
        <p:nvSpPr>
          <p:cNvPr id="12" name="TextBox 11"/>
          <p:cNvSpPr txBox="1"/>
          <p:nvPr/>
        </p:nvSpPr>
        <p:spPr>
          <a:xfrm>
            <a:off x="3700280" y="3344934"/>
            <a:ext cx="504056" cy="523220"/>
          </a:xfrm>
          <a:prstGeom prst="rect">
            <a:avLst/>
          </a:prstGeom>
          <a:noFill/>
        </p:spPr>
        <p:txBody>
          <a:bodyPr wrap="square" rtlCol="0">
            <a:spAutoFit/>
          </a:bodyPr>
          <a:lstStyle/>
          <a:p>
            <a:pPr algn="ctr"/>
            <a:r>
              <a:rPr lang="en-GB" sz="2800" dirty="0"/>
              <a:t>3</a:t>
            </a:r>
            <a:endParaRPr lang="en-GB" dirty="0"/>
          </a:p>
        </p:txBody>
      </p:sp>
      <p:sp>
        <p:nvSpPr>
          <p:cNvPr id="13" name="TextBox 12"/>
          <p:cNvSpPr txBox="1"/>
          <p:nvPr/>
        </p:nvSpPr>
        <p:spPr>
          <a:xfrm>
            <a:off x="4450498" y="3344934"/>
            <a:ext cx="504056" cy="523220"/>
          </a:xfrm>
          <a:prstGeom prst="rect">
            <a:avLst/>
          </a:prstGeom>
          <a:noFill/>
        </p:spPr>
        <p:txBody>
          <a:bodyPr wrap="square" rtlCol="0">
            <a:spAutoFit/>
          </a:bodyPr>
          <a:lstStyle/>
          <a:p>
            <a:pPr algn="ctr"/>
            <a:r>
              <a:rPr lang="en-GB" sz="2800" dirty="0"/>
              <a:t>3</a:t>
            </a:r>
            <a:endParaRPr lang="en-GB" dirty="0"/>
          </a:p>
        </p:txBody>
      </p:sp>
      <p:sp>
        <p:nvSpPr>
          <p:cNvPr id="14" name="TextBox 13"/>
          <p:cNvSpPr txBox="1"/>
          <p:nvPr/>
        </p:nvSpPr>
        <p:spPr>
          <a:xfrm>
            <a:off x="5200716" y="3344934"/>
            <a:ext cx="504056" cy="523220"/>
          </a:xfrm>
          <a:prstGeom prst="rect">
            <a:avLst/>
          </a:prstGeom>
          <a:noFill/>
        </p:spPr>
        <p:txBody>
          <a:bodyPr wrap="square" rtlCol="0">
            <a:spAutoFit/>
          </a:bodyPr>
          <a:lstStyle/>
          <a:p>
            <a:pPr algn="ctr"/>
            <a:r>
              <a:rPr lang="en-GB" sz="2800" dirty="0"/>
              <a:t>1</a:t>
            </a:r>
            <a:endParaRPr lang="en-GB" dirty="0"/>
          </a:p>
        </p:txBody>
      </p:sp>
      <p:sp>
        <p:nvSpPr>
          <p:cNvPr id="15" name="TextBox 14"/>
          <p:cNvSpPr txBox="1"/>
          <p:nvPr/>
        </p:nvSpPr>
        <p:spPr>
          <a:xfrm>
            <a:off x="2532342" y="3973842"/>
            <a:ext cx="504056" cy="523220"/>
          </a:xfrm>
          <a:prstGeom prst="rect">
            <a:avLst/>
          </a:prstGeom>
          <a:noFill/>
        </p:spPr>
        <p:txBody>
          <a:bodyPr wrap="square" rtlCol="0">
            <a:spAutoFit/>
          </a:bodyPr>
          <a:lstStyle/>
          <a:p>
            <a:pPr algn="ctr"/>
            <a:r>
              <a:rPr lang="en-GB" sz="2800" dirty="0"/>
              <a:t>1</a:t>
            </a:r>
            <a:endParaRPr lang="en-GB" dirty="0"/>
          </a:p>
        </p:txBody>
      </p:sp>
      <p:sp>
        <p:nvSpPr>
          <p:cNvPr id="16" name="TextBox 15"/>
          <p:cNvSpPr txBox="1"/>
          <p:nvPr/>
        </p:nvSpPr>
        <p:spPr>
          <a:xfrm>
            <a:off x="3324430" y="3973842"/>
            <a:ext cx="504056" cy="523220"/>
          </a:xfrm>
          <a:prstGeom prst="rect">
            <a:avLst/>
          </a:prstGeom>
          <a:noFill/>
        </p:spPr>
        <p:txBody>
          <a:bodyPr wrap="square" rtlCol="0">
            <a:spAutoFit/>
          </a:bodyPr>
          <a:lstStyle/>
          <a:p>
            <a:pPr algn="ctr"/>
            <a:r>
              <a:rPr lang="en-GB" sz="2800" dirty="0"/>
              <a:t>4</a:t>
            </a:r>
            <a:endParaRPr lang="en-GB" dirty="0"/>
          </a:p>
        </p:txBody>
      </p:sp>
      <p:sp>
        <p:nvSpPr>
          <p:cNvPr id="17" name="TextBox 16"/>
          <p:cNvSpPr txBox="1"/>
          <p:nvPr/>
        </p:nvSpPr>
        <p:spPr>
          <a:xfrm>
            <a:off x="4074648" y="3973842"/>
            <a:ext cx="504056" cy="523220"/>
          </a:xfrm>
          <a:prstGeom prst="rect">
            <a:avLst/>
          </a:prstGeom>
          <a:noFill/>
        </p:spPr>
        <p:txBody>
          <a:bodyPr wrap="square" rtlCol="0">
            <a:spAutoFit/>
          </a:bodyPr>
          <a:lstStyle/>
          <a:p>
            <a:pPr algn="ctr"/>
            <a:r>
              <a:rPr lang="en-GB" sz="2800" dirty="0"/>
              <a:t>6</a:t>
            </a:r>
            <a:endParaRPr lang="en-GB" dirty="0"/>
          </a:p>
        </p:txBody>
      </p:sp>
      <p:sp>
        <p:nvSpPr>
          <p:cNvPr id="18" name="TextBox 17"/>
          <p:cNvSpPr txBox="1"/>
          <p:nvPr/>
        </p:nvSpPr>
        <p:spPr>
          <a:xfrm>
            <a:off x="4824866" y="3973842"/>
            <a:ext cx="504056" cy="523220"/>
          </a:xfrm>
          <a:prstGeom prst="rect">
            <a:avLst/>
          </a:prstGeom>
          <a:noFill/>
        </p:spPr>
        <p:txBody>
          <a:bodyPr wrap="square" rtlCol="0">
            <a:spAutoFit/>
          </a:bodyPr>
          <a:lstStyle/>
          <a:p>
            <a:pPr algn="ctr"/>
            <a:r>
              <a:rPr lang="en-GB" sz="2800" dirty="0"/>
              <a:t>4</a:t>
            </a:r>
            <a:endParaRPr lang="en-GB" dirty="0"/>
          </a:p>
        </p:txBody>
      </p:sp>
      <p:sp>
        <p:nvSpPr>
          <p:cNvPr id="19" name="TextBox 18"/>
          <p:cNvSpPr txBox="1"/>
          <p:nvPr/>
        </p:nvSpPr>
        <p:spPr>
          <a:xfrm>
            <a:off x="5575084" y="3973842"/>
            <a:ext cx="504056" cy="523220"/>
          </a:xfrm>
          <a:prstGeom prst="rect">
            <a:avLst/>
          </a:prstGeom>
          <a:noFill/>
        </p:spPr>
        <p:txBody>
          <a:bodyPr wrap="square" rtlCol="0">
            <a:spAutoFit/>
          </a:bodyPr>
          <a:lstStyle/>
          <a:p>
            <a:pPr algn="ctr"/>
            <a:r>
              <a:rPr lang="en-GB" sz="2800" dirty="0"/>
              <a:t>1</a:t>
            </a:r>
            <a:endParaRPr lang="en-GB" dirty="0"/>
          </a:p>
        </p:txBody>
      </p:sp>
      <p:sp>
        <p:nvSpPr>
          <p:cNvPr id="20" name="TextBox 19"/>
          <p:cNvSpPr txBox="1"/>
          <p:nvPr/>
        </p:nvSpPr>
        <p:spPr>
          <a:xfrm>
            <a:off x="2154526" y="4602750"/>
            <a:ext cx="504056" cy="523220"/>
          </a:xfrm>
          <a:prstGeom prst="rect">
            <a:avLst/>
          </a:prstGeom>
          <a:noFill/>
        </p:spPr>
        <p:txBody>
          <a:bodyPr wrap="square" rtlCol="0">
            <a:spAutoFit/>
          </a:bodyPr>
          <a:lstStyle/>
          <a:p>
            <a:pPr algn="ctr"/>
            <a:r>
              <a:rPr lang="en-GB" sz="2800" dirty="0"/>
              <a:t>1</a:t>
            </a:r>
            <a:endParaRPr lang="en-GB" dirty="0"/>
          </a:p>
        </p:txBody>
      </p:sp>
      <p:sp>
        <p:nvSpPr>
          <p:cNvPr id="21" name="TextBox 20"/>
          <p:cNvSpPr txBox="1"/>
          <p:nvPr/>
        </p:nvSpPr>
        <p:spPr>
          <a:xfrm>
            <a:off x="2946614" y="4602750"/>
            <a:ext cx="504056" cy="523220"/>
          </a:xfrm>
          <a:prstGeom prst="rect">
            <a:avLst/>
          </a:prstGeom>
          <a:noFill/>
        </p:spPr>
        <p:txBody>
          <a:bodyPr wrap="square" rtlCol="0">
            <a:spAutoFit/>
          </a:bodyPr>
          <a:lstStyle/>
          <a:p>
            <a:pPr algn="ctr"/>
            <a:r>
              <a:rPr lang="en-GB" sz="2800" dirty="0"/>
              <a:t>5</a:t>
            </a:r>
            <a:endParaRPr lang="en-GB" dirty="0"/>
          </a:p>
        </p:txBody>
      </p:sp>
      <p:sp>
        <p:nvSpPr>
          <p:cNvPr id="22" name="TextBox 21"/>
          <p:cNvSpPr txBox="1"/>
          <p:nvPr/>
        </p:nvSpPr>
        <p:spPr>
          <a:xfrm>
            <a:off x="3608971" y="4602750"/>
            <a:ext cx="612363" cy="523220"/>
          </a:xfrm>
          <a:prstGeom prst="rect">
            <a:avLst/>
          </a:prstGeom>
          <a:noFill/>
        </p:spPr>
        <p:txBody>
          <a:bodyPr wrap="square" rtlCol="0">
            <a:spAutoFit/>
          </a:bodyPr>
          <a:lstStyle/>
          <a:p>
            <a:pPr algn="ctr"/>
            <a:r>
              <a:rPr lang="en-GB" sz="2800" dirty="0"/>
              <a:t>10</a:t>
            </a:r>
            <a:endParaRPr lang="en-GB" dirty="0"/>
          </a:p>
        </p:txBody>
      </p:sp>
      <p:sp>
        <p:nvSpPr>
          <p:cNvPr id="23" name="TextBox 22"/>
          <p:cNvSpPr txBox="1"/>
          <p:nvPr/>
        </p:nvSpPr>
        <p:spPr>
          <a:xfrm>
            <a:off x="4393886" y="4592117"/>
            <a:ext cx="638321" cy="523220"/>
          </a:xfrm>
          <a:prstGeom prst="rect">
            <a:avLst/>
          </a:prstGeom>
          <a:noFill/>
        </p:spPr>
        <p:txBody>
          <a:bodyPr wrap="square" rtlCol="0">
            <a:spAutoFit/>
          </a:bodyPr>
          <a:lstStyle/>
          <a:p>
            <a:pPr algn="ctr"/>
            <a:r>
              <a:rPr lang="en-GB" sz="2800" dirty="0"/>
              <a:t>10</a:t>
            </a:r>
            <a:endParaRPr lang="en-GB" dirty="0"/>
          </a:p>
        </p:txBody>
      </p:sp>
      <p:sp>
        <p:nvSpPr>
          <p:cNvPr id="24" name="TextBox 23"/>
          <p:cNvSpPr txBox="1"/>
          <p:nvPr/>
        </p:nvSpPr>
        <p:spPr>
          <a:xfrm>
            <a:off x="5218534" y="4581484"/>
            <a:ext cx="504056" cy="523220"/>
          </a:xfrm>
          <a:prstGeom prst="rect">
            <a:avLst/>
          </a:prstGeom>
          <a:noFill/>
        </p:spPr>
        <p:txBody>
          <a:bodyPr wrap="square" rtlCol="0">
            <a:spAutoFit/>
          </a:bodyPr>
          <a:lstStyle/>
          <a:p>
            <a:pPr algn="ctr"/>
            <a:r>
              <a:rPr lang="en-GB" sz="2800" dirty="0"/>
              <a:t>1</a:t>
            </a:r>
            <a:endParaRPr lang="en-GB" dirty="0"/>
          </a:p>
        </p:txBody>
      </p:sp>
      <p:sp>
        <p:nvSpPr>
          <p:cNvPr id="25" name="TextBox 24"/>
          <p:cNvSpPr txBox="1"/>
          <p:nvPr/>
        </p:nvSpPr>
        <p:spPr>
          <a:xfrm>
            <a:off x="5934053" y="4560219"/>
            <a:ext cx="504056" cy="523220"/>
          </a:xfrm>
          <a:prstGeom prst="rect">
            <a:avLst/>
          </a:prstGeom>
          <a:noFill/>
        </p:spPr>
        <p:txBody>
          <a:bodyPr wrap="square" rtlCol="0">
            <a:spAutoFit/>
          </a:bodyPr>
          <a:lstStyle/>
          <a:p>
            <a:pPr algn="ctr"/>
            <a:r>
              <a:rPr lang="en-GB" sz="2800" dirty="0"/>
              <a:t>1</a:t>
            </a:r>
            <a:endParaRPr lang="en-GB" dirty="0"/>
          </a:p>
        </p:txBody>
      </p:sp>
      <p:cxnSp>
        <p:nvCxnSpPr>
          <p:cNvPr id="27" name="Straight Arrow Connector 26"/>
          <p:cNvCxnSpPr/>
          <p:nvPr/>
        </p:nvCxnSpPr>
        <p:spPr>
          <a:xfrm>
            <a:off x="4814234" y="3766668"/>
            <a:ext cx="196709" cy="30977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9" name="Straight Arrow Connector 28"/>
          <p:cNvCxnSpPr/>
          <p:nvPr/>
        </p:nvCxnSpPr>
        <p:spPr>
          <a:xfrm flipH="1">
            <a:off x="5135876" y="3768836"/>
            <a:ext cx="241300" cy="31115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32" name="TextBox 31"/>
          <p:cNvSpPr txBox="1"/>
          <p:nvPr/>
        </p:nvSpPr>
        <p:spPr>
          <a:xfrm>
            <a:off x="5326376" y="1155987"/>
            <a:ext cx="3439893" cy="923330"/>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en-GB" dirty="0"/>
              <a:t>In Pascal’s Triangle, each term (except for the 1s) is the sum of the two terms above.</a:t>
            </a:r>
          </a:p>
        </p:txBody>
      </p:sp>
      <p:sp>
        <p:nvSpPr>
          <p:cNvPr id="33" name="TextBox 32"/>
          <p:cNvSpPr txBox="1"/>
          <p:nvPr/>
        </p:nvSpPr>
        <p:spPr>
          <a:xfrm>
            <a:off x="6445509" y="2606270"/>
            <a:ext cx="2373668" cy="738664"/>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400" b="1" dirty="0" err="1"/>
              <a:t>Fro</a:t>
            </a:r>
            <a:r>
              <a:rPr lang="en-GB" sz="1400" b="1" dirty="0"/>
              <a:t> Tip</a:t>
            </a:r>
            <a:r>
              <a:rPr lang="en-GB" sz="1400" dirty="0"/>
              <a:t>: I </a:t>
            </a:r>
            <a:r>
              <a:rPr lang="en-GB" sz="1400" u="sng" dirty="0"/>
              <a:t>highly recommend</a:t>
            </a:r>
            <a:r>
              <a:rPr lang="en-GB" sz="1400" dirty="0"/>
              <a:t> memorising each row up to what you see here.</a:t>
            </a:r>
          </a:p>
        </p:txBody>
      </p:sp>
      <mc:AlternateContent xmlns:mc="http://schemas.openxmlformats.org/markup-compatibility/2006" xmlns:a14="http://schemas.microsoft.com/office/drawing/2010/main">
        <mc:Choice Requires="a14">
          <p:sp>
            <p:nvSpPr>
              <p:cNvPr id="37" name="TextBox 36"/>
              <p:cNvSpPr txBox="1"/>
              <p:nvPr/>
            </p:nvSpPr>
            <p:spPr>
              <a:xfrm>
                <a:off x="2442423" y="5768235"/>
                <a:ext cx="4217809" cy="646331"/>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en-GB" dirty="0"/>
                  <a:t>We’ll see later WHY each row gives us the coefficients in an expansion of </a:t>
                </a:r>
                <a14:m>
                  <m:oMath xmlns:m="http://schemas.openxmlformats.org/officeDocument/2006/math">
                    <m:sSup>
                      <m:sSupPr>
                        <m:ctrlPr>
                          <a:rPr lang="en-GB" b="0" i="1" smtClean="0">
                            <a:latin typeface="Cambria Math" panose="02040503050406030204" pitchFamily="18" charset="0"/>
                          </a:rPr>
                        </m:ctrlPr>
                      </m:sSupPr>
                      <m:e>
                        <m:d>
                          <m:dPr>
                            <m:ctrlPr>
                              <a:rPr lang="en-GB" b="0" i="1" smtClean="0">
                                <a:latin typeface="Cambria Math" panose="02040503050406030204" pitchFamily="18" charset="0"/>
                              </a:rPr>
                            </m:ctrlPr>
                          </m:dPr>
                          <m:e>
                            <m:r>
                              <a:rPr lang="en-GB" b="0" i="1" smtClean="0">
                                <a:latin typeface="Cambria Math" panose="02040503050406030204" pitchFamily="18" charset="0"/>
                              </a:rPr>
                              <m:t>𝑎</m:t>
                            </m:r>
                            <m:r>
                              <a:rPr lang="en-GB" b="0" i="1" smtClean="0">
                                <a:latin typeface="Cambria Math" panose="02040503050406030204" pitchFamily="18" charset="0"/>
                              </a:rPr>
                              <m:t>+</m:t>
                            </m:r>
                            <m:r>
                              <a:rPr lang="en-GB" b="0" i="1" smtClean="0">
                                <a:latin typeface="Cambria Math" panose="02040503050406030204" pitchFamily="18" charset="0"/>
                              </a:rPr>
                              <m:t>𝑏</m:t>
                            </m:r>
                          </m:e>
                        </m:d>
                      </m:e>
                      <m:sup>
                        <m:r>
                          <a:rPr lang="en-GB" b="0" i="1" smtClean="0">
                            <a:latin typeface="Cambria Math" panose="02040503050406030204" pitchFamily="18" charset="0"/>
                          </a:rPr>
                          <m:t>𝑛</m:t>
                        </m:r>
                      </m:sup>
                    </m:sSup>
                  </m:oMath>
                </a14:m>
                <a:endParaRPr lang="en-GB" dirty="0"/>
              </a:p>
            </p:txBody>
          </p:sp>
        </mc:Choice>
        <mc:Fallback xmlns="">
          <p:sp>
            <p:nvSpPr>
              <p:cNvPr id="37" name="TextBox 36"/>
              <p:cNvSpPr txBox="1">
                <a:spLocks noRot="1" noChangeAspect="1" noMove="1" noResize="1" noEditPoints="1" noAdjustHandles="1" noChangeArrowheads="1" noChangeShapeType="1" noTextEdit="1"/>
              </p:cNvSpPr>
              <p:nvPr/>
            </p:nvSpPr>
            <p:spPr>
              <a:xfrm>
                <a:off x="2442423" y="5768235"/>
                <a:ext cx="4217809" cy="646331"/>
              </a:xfrm>
              <a:prstGeom prst="rect">
                <a:avLst/>
              </a:prstGeom>
              <a:blipFill>
                <a:blip r:embed="rId2"/>
                <a:stretch>
                  <a:fillRect l="-1301" t="-4717" b="-14151"/>
                </a:stretch>
              </a:blipFill>
              <a:ln>
                <a:noFill/>
              </a:ln>
            </p:spPr>
            <p:txBody>
              <a:bodyPr/>
              <a:lstStyle/>
              <a:p>
                <a:r>
                  <a:rPr lang="en-GB">
                    <a:noFill/>
                  </a:rPr>
                  <a:t> </a:t>
                </a:r>
              </a:p>
            </p:txBody>
          </p:sp>
        </mc:Fallback>
      </mc:AlternateContent>
      <p:sp>
        <p:nvSpPr>
          <p:cNvPr id="40" name="TextBox 39"/>
          <p:cNvSpPr txBox="1"/>
          <p:nvPr/>
        </p:nvSpPr>
        <p:spPr>
          <a:xfrm>
            <a:off x="281236" y="863887"/>
            <a:ext cx="2640862" cy="1200329"/>
          </a:xfrm>
          <a:prstGeom prst="rect">
            <a:avLst/>
          </a:prstGeom>
          <a:noFill/>
        </p:spPr>
        <p:txBody>
          <a:bodyPr wrap="square" rtlCol="0">
            <a:spAutoFit/>
          </a:bodyPr>
          <a:lstStyle/>
          <a:p>
            <a:r>
              <a:rPr lang="en-GB" dirty="0"/>
              <a:t>The second number of each row tells us what row we should use for an expansion.</a:t>
            </a:r>
          </a:p>
        </p:txBody>
      </p:sp>
      <mc:AlternateContent xmlns:mc="http://schemas.openxmlformats.org/markup-compatibility/2006" xmlns:a14="http://schemas.microsoft.com/office/drawing/2010/main">
        <mc:Choice Requires="a14">
          <p:sp>
            <p:nvSpPr>
              <p:cNvPr id="41" name="Rectangle 40"/>
              <p:cNvSpPr/>
              <p:nvPr/>
            </p:nvSpPr>
            <p:spPr>
              <a:xfrm>
                <a:off x="287022" y="2089081"/>
                <a:ext cx="2550635" cy="923330"/>
              </a:xfrm>
              <a:prstGeom prst="rect">
                <a:avLst/>
              </a:prstGeom>
            </p:spPr>
            <p:txBody>
              <a:bodyPr wrap="square">
                <a:spAutoFit/>
              </a:bodyPr>
              <a:lstStyle/>
              <a:p>
                <a:r>
                  <a:rPr lang="en-GB" dirty="0"/>
                  <a:t>So if we were expanding </a:t>
                </a:r>
                <a14:m>
                  <m:oMath xmlns:m="http://schemas.openxmlformats.org/officeDocument/2006/math">
                    <m:sSup>
                      <m:sSupPr>
                        <m:ctrlPr>
                          <a:rPr lang="en-GB" i="1">
                            <a:latin typeface="Cambria Math" panose="02040503050406030204" pitchFamily="18" charset="0"/>
                          </a:rPr>
                        </m:ctrlPr>
                      </m:sSupPr>
                      <m:e>
                        <m:d>
                          <m:dPr>
                            <m:ctrlPr>
                              <a:rPr lang="en-GB" i="1">
                                <a:latin typeface="Cambria Math" panose="02040503050406030204" pitchFamily="18" charset="0"/>
                              </a:rPr>
                            </m:ctrlPr>
                          </m:dPr>
                          <m:e>
                            <m:r>
                              <a:rPr lang="en-GB" i="1">
                                <a:latin typeface="Cambria Math" panose="02040503050406030204" pitchFamily="18" charset="0"/>
                              </a:rPr>
                              <m:t>2+</m:t>
                            </m:r>
                            <m:r>
                              <a:rPr lang="en-GB" i="1">
                                <a:latin typeface="Cambria Math" panose="02040503050406030204" pitchFamily="18" charset="0"/>
                              </a:rPr>
                              <m:t>𝑥</m:t>
                            </m:r>
                          </m:e>
                        </m:d>
                      </m:e>
                      <m:sup>
                        <m:r>
                          <a:rPr lang="en-GB" i="1">
                            <a:latin typeface="Cambria Math" panose="02040503050406030204" pitchFamily="18" charset="0"/>
                          </a:rPr>
                          <m:t>4</m:t>
                        </m:r>
                      </m:sup>
                    </m:sSup>
                  </m:oMath>
                </a14:m>
                <a:r>
                  <a:rPr lang="en-GB" dirty="0"/>
                  <a:t>, the power is 4, so we use this row.</a:t>
                </a:r>
              </a:p>
            </p:txBody>
          </p:sp>
        </mc:Choice>
        <mc:Fallback xmlns="">
          <p:sp>
            <p:nvSpPr>
              <p:cNvPr id="41" name="Rectangle 40"/>
              <p:cNvSpPr>
                <a:spLocks noRot="1" noChangeAspect="1" noMove="1" noResize="1" noEditPoints="1" noAdjustHandles="1" noChangeArrowheads="1" noChangeShapeType="1" noTextEdit="1"/>
              </p:cNvSpPr>
              <p:nvPr/>
            </p:nvSpPr>
            <p:spPr>
              <a:xfrm>
                <a:off x="287022" y="2089081"/>
                <a:ext cx="2550635" cy="923330"/>
              </a:xfrm>
              <a:prstGeom prst="rect">
                <a:avLst/>
              </a:prstGeom>
              <a:blipFill>
                <a:blip r:embed="rId3"/>
                <a:stretch>
                  <a:fillRect l="-1914" t="-3974" r="-2153" b="-9934"/>
                </a:stretch>
              </a:blipFill>
            </p:spPr>
            <p:txBody>
              <a:bodyPr/>
              <a:lstStyle/>
              <a:p>
                <a:r>
                  <a:rPr lang="en-GB">
                    <a:noFill/>
                  </a:rPr>
                  <a:t> </a:t>
                </a:r>
              </a:p>
            </p:txBody>
          </p:sp>
        </mc:Fallback>
      </mc:AlternateContent>
      <p:cxnSp>
        <p:nvCxnSpPr>
          <p:cNvPr id="43" name="Straight Arrow Connector 42"/>
          <p:cNvCxnSpPr>
            <a:endCxn id="15" idx="1"/>
          </p:cNvCxnSpPr>
          <p:nvPr/>
        </p:nvCxnSpPr>
        <p:spPr>
          <a:xfrm>
            <a:off x="1835696" y="3012411"/>
            <a:ext cx="780504" cy="1165889"/>
          </a:xfrm>
          <a:prstGeom prst="straightConnector1">
            <a:avLst/>
          </a:prstGeom>
          <a:ln>
            <a:prstDash val="dash"/>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5456741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randombar(horizontal)">
                                      <p:cBhvr>
                                        <p:cTn id="7" dur="500"/>
                                        <p:tgtEl>
                                          <p:spTgt spid="3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500"/>
                                        <p:tgtEl>
                                          <p:spTgt spid="40"/>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41"/>
                                        </p:tgtEl>
                                        <p:attrNameLst>
                                          <p:attrName>style.visibility</p:attrName>
                                        </p:attrNameLst>
                                      </p:cBhvr>
                                      <p:to>
                                        <p:strVal val="visible"/>
                                      </p:to>
                                    </p:set>
                                    <p:animEffect transition="in" filter="fade">
                                      <p:cBhvr>
                                        <p:cTn id="16" dur="500"/>
                                        <p:tgtEl>
                                          <p:spTgt spid="41"/>
                                        </p:tgtEl>
                                      </p:cBhvr>
                                    </p:animEffect>
                                  </p:childTnLst>
                                </p:cTn>
                              </p:par>
                              <p:par>
                                <p:cTn id="17" presetID="10" presetClass="entr" presetSubtype="0" fill="hold" nodeType="with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fade">
                                      <p:cBhvr>
                                        <p:cTn id="19"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p:bldP spid="4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7"/>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Example</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5" name="TextBox 4"/>
              <p:cNvSpPr txBox="1"/>
              <p:nvPr/>
            </p:nvSpPr>
            <p:spPr>
              <a:xfrm>
                <a:off x="467544" y="980728"/>
                <a:ext cx="4396556" cy="461665"/>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sz="2400" dirty="0"/>
                  <a:t>Find the expansion of </a:t>
                </a:r>
                <a14:m>
                  <m:oMath xmlns:m="http://schemas.openxmlformats.org/officeDocument/2006/math">
                    <m:sSup>
                      <m:sSupPr>
                        <m:ctrlPr>
                          <a:rPr lang="en-GB" sz="2400" b="0" i="1" smtClean="0">
                            <a:latin typeface="Cambria Math" panose="02040503050406030204" pitchFamily="18" charset="0"/>
                          </a:rPr>
                        </m:ctrlPr>
                      </m:sSupPr>
                      <m:e>
                        <m:d>
                          <m:dPr>
                            <m:ctrlPr>
                              <a:rPr lang="en-GB" sz="2400" b="0" i="1" smtClean="0">
                                <a:latin typeface="Cambria Math" panose="02040503050406030204" pitchFamily="18" charset="0"/>
                              </a:rPr>
                            </m:ctrlPr>
                          </m:dPr>
                          <m:e>
                            <m:r>
                              <a:rPr lang="en-GB" sz="2400" b="0" i="1" smtClean="0">
                                <a:latin typeface="Cambria Math" panose="02040503050406030204" pitchFamily="18" charset="0"/>
                              </a:rPr>
                              <m:t>2+3</m:t>
                            </m:r>
                            <m:r>
                              <a:rPr lang="en-GB" sz="2400" b="0" i="1" smtClean="0">
                                <a:latin typeface="Cambria Math" panose="02040503050406030204" pitchFamily="18" charset="0"/>
                              </a:rPr>
                              <m:t>𝑥</m:t>
                            </m:r>
                          </m:e>
                        </m:d>
                      </m:e>
                      <m:sup>
                        <m:r>
                          <a:rPr lang="en-GB" sz="2400" b="0" i="1" smtClean="0">
                            <a:latin typeface="Cambria Math" panose="02040503050406030204" pitchFamily="18" charset="0"/>
                          </a:rPr>
                          <m:t>4</m:t>
                        </m:r>
                      </m:sup>
                    </m:sSup>
                  </m:oMath>
                </a14:m>
                <a:endParaRPr lang="en-GB" dirty="0"/>
              </a:p>
            </p:txBody>
          </p:sp>
        </mc:Choice>
        <mc:Fallback xmlns="">
          <p:sp>
            <p:nvSpPr>
              <p:cNvPr id="5" name="TextBox 4"/>
              <p:cNvSpPr txBox="1">
                <a:spLocks noRot="1" noChangeAspect="1" noMove="1" noResize="1" noEditPoints="1" noAdjustHandles="1" noChangeArrowheads="1" noChangeShapeType="1" noTextEdit="1"/>
              </p:cNvSpPr>
              <p:nvPr/>
            </p:nvSpPr>
            <p:spPr>
              <a:xfrm>
                <a:off x="467544" y="980728"/>
                <a:ext cx="4396556" cy="461665"/>
              </a:xfrm>
              <a:prstGeom prst="rect">
                <a:avLst/>
              </a:prstGeom>
              <a:blipFill>
                <a:blip r:embed="rId2"/>
                <a:stretch>
                  <a:fillRect b="-10000"/>
                </a:stretch>
              </a:blipFill>
              <a:effectLst>
                <a:outerShdw blurRad="63500" sx="102000" sy="102000" algn="ctr" rotWithShape="0">
                  <a:prstClr val="black">
                    <a:alpha val="40000"/>
                  </a:prstClr>
                </a:outerShdw>
              </a:effectLst>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971600" y="1916832"/>
                <a:ext cx="2808312" cy="58477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GB" sz="3200" b="0" i="1" smtClean="0">
                              <a:latin typeface="Cambria Math" panose="02040503050406030204" pitchFamily="18" charset="0"/>
                            </a:rPr>
                          </m:ctrlPr>
                        </m:sSupPr>
                        <m:e>
                          <m:d>
                            <m:dPr>
                              <m:ctrlPr>
                                <a:rPr lang="en-GB" sz="3200" b="0" i="1" smtClean="0">
                                  <a:latin typeface="Cambria Math" panose="02040503050406030204" pitchFamily="18" charset="0"/>
                                </a:rPr>
                              </m:ctrlPr>
                            </m:dPr>
                            <m:e>
                              <m:r>
                                <a:rPr lang="en-GB" sz="3200" b="0" i="1" smtClean="0">
                                  <a:latin typeface="Cambria Math" panose="02040503050406030204" pitchFamily="18" charset="0"/>
                                </a:rPr>
                                <m:t>2+3</m:t>
                              </m:r>
                              <m:r>
                                <a:rPr lang="en-GB" sz="3200" b="0" i="1" smtClean="0">
                                  <a:latin typeface="Cambria Math" panose="02040503050406030204" pitchFamily="18" charset="0"/>
                                </a:rPr>
                                <m:t>𝑥</m:t>
                              </m:r>
                            </m:e>
                          </m:d>
                        </m:e>
                        <m:sup>
                          <m:r>
                            <a:rPr lang="en-GB" sz="3200" b="0" i="1" smtClean="0">
                              <a:latin typeface="Cambria Math" panose="02040503050406030204" pitchFamily="18" charset="0"/>
                            </a:rPr>
                            <m:t>4</m:t>
                          </m:r>
                        </m:sup>
                      </m:sSup>
                      <m:r>
                        <a:rPr lang="en-GB" sz="3200" b="0" i="1" smtClean="0">
                          <a:latin typeface="Cambria Math" panose="02040503050406030204" pitchFamily="18" charset="0"/>
                        </a:rPr>
                        <m:t>=</m:t>
                      </m:r>
                    </m:oMath>
                  </m:oMathPara>
                </a14:m>
                <a:endParaRPr lang="en-GB" sz="3200" dirty="0"/>
              </a:p>
            </p:txBody>
          </p:sp>
        </mc:Choice>
        <mc:Fallback xmlns="">
          <p:sp>
            <p:nvSpPr>
              <p:cNvPr id="6" name="TextBox 5"/>
              <p:cNvSpPr txBox="1">
                <a:spLocks noRot="1" noChangeAspect="1" noMove="1" noResize="1" noEditPoints="1" noAdjustHandles="1" noChangeArrowheads="1" noChangeShapeType="1" noTextEdit="1"/>
              </p:cNvSpPr>
              <p:nvPr/>
            </p:nvSpPr>
            <p:spPr>
              <a:xfrm>
                <a:off x="971600" y="1916832"/>
                <a:ext cx="2808312" cy="584775"/>
              </a:xfrm>
              <a:prstGeom prst="rect">
                <a:avLst/>
              </a:prstGeom>
              <a:blipFill>
                <a:blip r:embed="rId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3289052" y="1908448"/>
                <a:ext cx="876548" cy="255454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3200" b="0" i="1" smtClean="0">
                          <a:latin typeface="Cambria Math" panose="02040503050406030204" pitchFamily="18" charset="0"/>
                        </a:rPr>
                        <m:t>   1</m:t>
                      </m:r>
                    </m:oMath>
                    <m:oMath xmlns:m="http://schemas.openxmlformats.org/officeDocument/2006/math">
                      <m:r>
                        <a:rPr lang="en-GB" sz="3200" b="0" i="1" smtClean="0">
                          <a:latin typeface="Cambria Math" panose="02040503050406030204" pitchFamily="18" charset="0"/>
                        </a:rPr>
                        <m:t>+4</m:t>
                      </m:r>
                    </m:oMath>
                    <m:oMath xmlns:m="http://schemas.openxmlformats.org/officeDocument/2006/math">
                      <m:r>
                        <a:rPr lang="en-GB" sz="3200" b="0" i="1" smtClean="0">
                          <a:latin typeface="Cambria Math" panose="02040503050406030204" pitchFamily="18" charset="0"/>
                        </a:rPr>
                        <m:t>+6</m:t>
                      </m:r>
                    </m:oMath>
                    <m:oMath xmlns:m="http://schemas.openxmlformats.org/officeDocument/2006/math">
                      <m:r>
                        <a:rPr lang="en-GB" sz="3200" b="0" i="1" smtClean="0">
                          <a:latin typeface="Cambria Math" panose="02040503050406030204" pitchFamily="18" charset="0"/>
                        </a:rPr>
                        <m:t>+4</m:t>
                      </m:r>
                    </m:oMath>
                    <m:oMath xmlns:m="http://schemas.openxmlformats.org/officeDocument/2006/math">
                      <m:r>
                        <a:rPr lang="en-GB" sz="3200" b="0" i="1" smtClean="0">
                          <a:latin typeface="Cambria Math" panose="02040503050406030204" pitchFamily="18" charset="0"/>
                        </a:rPr>
                        <m:t>+1</m:t>
                      </m:r>
                    </m:oMath>
                  </m:oMathPara>
                </a14:m>
                <a:endParaRPr lang="en-GB" sz="3200" dirty="0"/>
              </a:p>
            </p:txBody>
          </p:sp>
        </mc:Choice>
        <mc:Fallback xmlns="">
          <p:sp>
            <p:nvSpPr>
              <p:cNvPr id="7" name="TextBox 6"/>
              <p:cNvSpPr txBox="1">
                <a:spLocks noRot="1" noChangeAspect="1" noMove="1" noResize="1" noEditPoints="1" noAdjustHandles="1" noChangeArrowheads="1" noChangeShapeType="1" noTextEdit="1"/>
              </p:cNvSpPr>
              <p:nvPr/>
            </p:nvSpPr>
            <p:spPr>
              <a:xfrm>
                <a:off x="3289052" y="1908448"/>
                <a:ext cx="876548" cy="2554545"/>
              </a:xfrm>
              <a:prstGeom prst="rect">
                <a:avLst/>
              </a:prstGeom>
              <a:blipFill>
                <a:blip r:embed="rId4"/>
                <a:stretch>
                  <a:fillRect/>
                </a:stretch>
              </a:blipFill>
            </p:spPr>
            <p:txBody>
              <a:bodyPr/>
              <a:lstStyle/>
              <a:p>
                <a:r>
                  <a:rPr lang="en-GB">
                    <a:noFill/>
                  </a:rPr>
                  <a:t> </a:t>
                </a:r>
              </a:p>
            </p:txBody>
          </p:sp>
        </mc:Fallback>
      </mc:AlternateContent>
      <p:sp>
        <p:nvSpPr>
          <p:cNvPr id="8" name="TextBox 7"/>
          <p:cNvSpPr txBox="1"/>
          <p:nvPr/>
        </p:nvSpPr>
        <p:spPr>
          <a:xfrm>
            <a:off x="120700" y="3040360"/>
            <a:ext cx="2436068" cy="646331"/>
          </a:xfrm>
          <a:prstGeom prst="rect">
            <a:avLst/>
          </a:prstGeom>
          <a:noFill/>
        </p:spPr>
        <p:txBody>
          <a:bodyPr wrap="square" rtlCol="0">
            <a:spAutoFit/>
          </a:bodyPr>
          <a:lstStyle/>
          <a:p>
            <a:r>
              <a:rPr lang="en-GB" dirty="0"/>
              <a:t>First fill in the correct row of Pascal’s triangle.</a:t>
            </a:r>
          </a:p>
        </p:txBody>
      </p:sp>
      <mc:AlternateContent xmlns:mc="http://schemas.openxmlformats.org/markup-compatibility/2006" xmlns:a14="http://schemas.microsoft.com/office/drawing/2010/main">
        <mc:Choice Requires="a14">
          <p:sp>
            <p:nvSpPr>
              <p:cNvPr id="9" name="TextBox 8"/>
              <p:cNvSpPr txBox="1"/>
              <p:nvPr/>
            </p:nvSpPr>
            <p:spPr>
              <a:xfrm>
                <a:off x="3970536" y="1914681"/>
                <a:ext cx="876548" cy="206216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3200" b="0" i="1" smtClean="0">
                          <a:latin typeface="Cambria Math" panose="02040503050406030204" pitchFamily="18" charset="0"/>
                        </a:rPr>
                        <m:t>(</m:t>
                      </m:r>
                      <m:sSup>
                        <m:sSupPr>
                          <m:ctrlPr>
                            <a:rPr lang="en-GB" sz="3200" b="0" i="1" smtClean="0">
                              <a:latin typeface="Cambria Math" panose="02040503050406030204" pitchFamily="18" charset="0"/>
                            </a:rPr>
                          </m:ctrlPr>
                        </m:sSupPr>
                        <m:e>
                          <m:r>
                            <a:rPr lang="en-GB" sz="3200" b="0" i="1" smtClean="0">
                              <a:latin typeface="Cambria Math" panose="02040503050406030204" pitchFamily="18" charset="0"/>
                            </a:rPr>
                            <m:t>2</m:t>
                          </m:r>
                        </m:e>
                        <m:sup>
                          <m:r>
                            <a:rPr lang="en-GB" sz="3200" b="0" i="1" smtClean="0">
                              <a:latin typeface="Cambria Math" panose="02040503050406030204" pitchFamily="18" charset="0"/>
                            </a:rPr>
                            <m:t>4</m:t>
                          </m:r>
                        </m:sup>
                      </m:sSup>
                      <m:r>
                        <a:rPr lang="en-GB" sz="3200" b="0" i="1" smtClean="0">
                          <a:latin typeface="Cambria Math" panose="02040503050406030204" pitchFamily="18" charset="0"/>
                        </a:rPr>
                        <m:t>)</m:t>
                      </m:r>
                    </m:oMath>
                    <m:oMath xmlns:m="http://schemas.openxmlformats.org/officeDocument/2006/math">
                      <m:d>
                        <m:dPr>
                          <m:ctrlPr>
                            <a:rPr lang="en-GB" sz="3200" b="0" i="1" smtClean="0">
                              <a:latin typeface="Cambria Math" panose="02040503050406030204" pitchFamily="18" charset="0"/>
                            </a:rPr>
                          </m:ctrlPr>
                        </m:dPr>
                        <m:e>
                          <m:sSup>
                            <m:sSupPr>
                              <m:ctrlPr>
                                <a:rPr lang="en-GB" sz="3200" b="0" i="1" smtClean="0">
                                  <a:latin typeface="Cambria Math" panose="02040503050406030204" pitchFamily="18" charset="0"/>
                                </a:rPr>
                              </m:ctrlPr>
                            </m:sSupPr>
                            <m:e>
                              <m:r>
                                <a:rPr lang="en-GB" sz="3200" b="0" i="1" smtClean="0">
                                  <a:latin typeface="Cambria Math" panose="02040503050406030204" pitchFamily="18" charset="0"/>
                                </a:rPr>
                                <m:t>2</m:t>
                              </m:r>
                            </m:e>
                            <m:sup>
                              <m:r>
                                <a:rPr lang="en-GB" sz="3200" b="0" i="1" smtClean="0">
                                  <a:latin typeface="Cambria Math" panose="02040503050406030204" pitchFamily="18" charset="0"/>
                                </a:rPr>
                                <m:t>3</m:t>
                              </m:r>
                            </m:sup>
                          </m:sSup>
                        </m:e>
                      </m:d>
                    </m:oMath>
                    <m:oMath xmlns:m="http://schemas.openxmlformats.org/officeDocument/2006/math">
                      <m:d>
                        <m:dPr>
                          <m:ctrlPr>
                            <a:rPr lang="en-GB" sz="3200" b="0" i="1" smtClean="0">
                              <a:latin typeface="Cambria Math" panose="02040503050406030204" pitchFamily="18" charset="0"/>
                            </a:rPr>
                          </m:ctrlPr>
                        </m:dPr>
                        <m:e>
                          <m:sSup>
                            <m:sSupPr>
                              <m:ctrlPr>
                                <a:rPr lang="en-GB" sz="3200" b="0" i="1" smtClean="0">
                                  <a:latin typeface="Cambria Math" panose="02040503050406030204" pitchFamily="18" charset="0"/>
                                </a:rPr>
                              </m:ctrlPr>
                            </m:sSupPr>
                            <m:e>
                              <m:r>
                                <a:rPr lang="en-GB" sz="3200" b="0" i="1" smtClean="0">
                                  <a:latin typeface="Cambria Math" panose="02040503050406030204" pitchFamily="18" charset="0"/>
                                </a:rPr>
                                <m:t>2</m:t>
                              </m:r>
                            </m:e>
                            <m:sup>
                              <m:r>
                                <a:rPr lang="en-GB" sz="3200" b="0" i="1" smtClean="0">
                                  <a:latin typeface="Cambria Math" panose="02040503050406030204" pitchFamily="18" charset="0"/>
                                </a:rPr>
                                <m:t>2</m:t>
                              </m:r>
                            </m:sup>
                          </m:sSup>
                        </m:e>
                      </m:d>
                    </m:oMath>
                    <m:oMath xmlns:m="http://schemas.openxmlformats.org/officeDocument/2006/math">
                      <m:d>
                        <m:dPr>
                          <m:ctrlPr>
                            <a:rPr lang="en-GB" sz="3200" b="0" i="1" smtClean="0">
                              <a:latin typeface="Cambria Math" panose="02040503050406030204" pitchFamily="18" charset="0"/>
                            </a:rPr>
                          </m:ctrlPr>
                        </m:dPr>
                        <m:e>
                          <m:sSup>
                            <m:sSupPr>
                              <m:ctrlPr>
                                <a:rPr lang="en-GB" sz="3200" b="0" i="1" smtClean="0">
                                  <a:latin typeface="Cambria Math" panose="02040503050406030204" pitchFamily="18" charset="0"/>
                                </a:rPr>
                              </m:ctrlPr>
                            </m:sSupPr>
                            <m:e>
                              <m:r>
                                <a:rPr lang="en-GB" sz="3200" b="0" i="1" smtClean="0">
                                  <a:latin typeface="Cambria Math" panose="02040503050406030204" pitchFamily="18" charset="0"/>
                                </a:rPr>
                                <m:t>2</m:t>
                              </m:r>
                            </m:e>
                            <m:sup>
                              <m:r>
                                <a:rPr lang="en-GB" sz="3200" b="0" i="1" smtClean="0">
                                  <a:latin typeface="Cambria Math" panose="02040503050406030204" pitchFamily="18" charset="0"/>
                                </a:rPr>
                                <m:t>1</m:t>
                              </m:r>
                            </m:sup>
                          </m:sSup>
                        </m:e>
                      </m:d>
                    </m:oMath>
                  </m:oMathPara>
                </a14:m>
                <a:r>
                  <a:rPr lang="en-GB" sz="3200" b="0" dirty="0"/>
                  <a:t/>
                </a:r>
                <a:br>
                  <a:rPr lang="en-GB" sz="3200" b="0" dirty="0"/>
                </a:br>
                <a:endParaRPr lang="en-GB" sz="3200" dirty="0"/>
              </a:p>
            </p:txBody>
          </p:sp>
        </mc:Choice>
        <mc:Fallback xmlns="">
          <p:sp>
            <p:nvSpPr>
              <p:cNvPr id="9" name="TextBox 8"/>
              <p:cNvSpPr txBox="1">
                <a:spLocks noRot="1" noChangeAspect="1" noMove="1" noResize="1" noEditPoints="1" noAdjustHandles="1" noChangeArrowheads="1" noChangeShapeType="1" noTextEdit="1"/>
              </p:cNvSpPr>
              <p:nvPr/>
            </p:nvSpPr>
            <p:spPr>
              <a:xfrm>
                <a:off x="3970536" y="1914681"/>
                <a:ext cx="876548" cy="2062168"/>
              </a:xfrm>
              <a:prstGeom prst="rect">
                <a:avLst/>
              </a:prstGeom>
              <a:blipFill>
                <a:blip r:embed="rId5"/>
                <a:stretch>
                  <a:fillRect/>
                </a:stretch>
              </a:blipFill>
            </p:spPr>
            <p:txBody>
              <a:bodyPr/>
              <a:lstStyle/>
              <a:p>
                <a:r>
                  <a:rPr lang="en-GB">
                    <a:noFill/>
                  </a:rPr>
                  <a:t> </a:t>
                </a:r>
              </a:p>
            </p:txBody>
          </p:sp>
        </mc:Fallback>
      </mc:AlternateContent>
      <p:sp>
        <p:nvSpPr>
          <p:cNvPr id="10" name="TextBox 9"/>
          <p:cNvSpPr txBox="1"/>
          <p:nvPr/>
        </p:nvSpPr>
        <p:spPr>
          <a:xfrm>
            <a:off x="5836740" y="733648"/>
            <a:ext cx="3040560" cy="1754326"/>
          </a:xfrm>
          <a:prstGeom prst="rect">
            <a:avLst/>
          </a:prstGeom>
          <a:noFill/>
        </p:spPr>
        <p:txBody>
          <a:bodyPr wrap="square" rtlCol="0">
            <a:spAutoFit/>
          </a:bodyPr>
          <a:lstStyle/>
          <a:p>
            <a:r>
              <a:rPr lang="en-GB" dirty="0"/>
              <a:t>Next have descending or ascending powers of one of the terms, going between 0 and 4 (note that if the power is 0, the term is 1, so we need not write it).</a:t>
            </a:r>
          </a:p>
        </p:txBody>
      </p:sp>
      <mc:AlternateContent xmlns:mc="http://schemas.openxmlformats.org/markup-compatibility/2006" xmlns:a14="http://schemas.microsoft.com/office/drawing/2010/main">
        <mc:Choice Requires="a14">
          <p:sp>
            <p:nvSpPr>
              <p:cNvPr id="11" name="TextBox 10"/>
              <p:cNvSpPr txBox="1"/>
              <p:nvPr/>
            </p:nvSpPr>
            <p:spPr>
              <a:xfrm>
                <a:off x="4652020" y="2386969"/>
                <a:ext cx="876548" cy="206216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GB" sz="3200" b="0" i="1" smtClean="0">
                              <a:latin typeface="Cambria Math" panose="02040503050406030204" pitchFamily="18" charset="0"/>
                            </a:rPr>
                          </m:ctrlPr>
                        </m:sSupPr>
                        <m:e>
                          <m:d>
                            <m:dPr>
                              <m:ctrlPr>
                                <a:rPr lang="en-GB" sz="3200" b="0" i="1" smtClean="0">
                                  <a:latin typeface="Cambria Math" panose="02040503050406030204" pitchFamily="18" charset="0"/>
                                </a:rPr>
                              </m:ctrlPr>
                            </m:dPr>
                            <m:e>
                              <m:r>
                                <a:rPr lang="en-GB" sz="3200" b="0" i="1" smtClean="0">
                                  <a:latin typeface="Cambria Math" panose="02040503050406030204" pitchFamily="18" charset="0"/>
                                </a:rPr>
                                <m:t>3</m:t>
                              </m:r>
                              <m:r>
                                <a:rPr lang="en-GB" sz="3200" b="0" i="1" smtClean="0">
                                  <a:latin typeface="Cambria Math" panose="02040503050406030204" pitchFamily="18" charset="0"/>
                                </a:rPr>
                                <m:t>𝑥</m:t>
                              </m:r>
                            </m:e>
                          </m:d>
                        </m:e>
                        <m:sup>
                          <m:r>
                            <a:rPr lang="en-GB" sz="3200" b="0" i="1" smtClean="0">
                              <a:latin typeface="Cambria Math" panose="02040503050406030204" pitchFamily="18" charset="0"/>
                            </a:rPr>
                            <m:t>1</m:t>
                          </m:r>
                        </m:sup>
                      </m:sSup>
                    </m:oMath>
                    <m:oMath xmlns:m="http://schemas.openxmlformats.org/officeDocument/2006/math">
                      <m:sSup>
                        <m:sSupPr>
                          <m:ctrlPr>
                            <a:rPr lang="en-GB" sz="3200" b="0" i="1" smtClean="0">
                              <a:latin typeface="Cambria Math" panose="02040503050406030204" pitchFamily="18" charset="0"/>
                            </a:rPr>
                          </m:ctrlPr>
                        </m:sSupPr>
                        <m:e>
                          <m:d>
                            <m:dPr>
                              <m:ctrlPr>
                                <a:rPr lang="en-GB" sz="3200" b="0" i="1" smtClean="0">
                                  <a:latin typeface="Cambria Math" panose="02040503050406030204" pitchFamily="18" charset="0"/>
                                </a:rPr>
                              </m:ctrlPr>
                            </m:dPr>
                            <m:e>
                              <m:r>
                                <a:rPr lang="en-GB" sz="3200" b="0" i="1" smtClean="0">
                                  <a:latin typeface="Cambria Math" panose="02040503050406030204" pitchFamily="18" charset="0"/>
                                </a:rPr>
                                <m:t>3</m:t>
                              </m:r>
                              <m:r>
                                <a:rPr lang="en-GB" sz="3200" b="0" i="1" smtClean="0">
                                  <a:latin typeface="Cambria Math" panose="02040503050406030204" pitchFamily="18" charset="0"/>
                                </a:rPr>
                                <m:t>𝑥</m:t>
                              </m:r>
                            </m:e>
                          </m:d>
                        </m:e>
                        <m:sup>
                          <m:r>
                            <a:rPr lang="en-GB" sz="3200" b="0" i="1" smtClean="0">
                              <a:latin typeface="Cambria Math" panose="02040503050406030204" pitchFamily="18" charset="0"/>
                            </a:rPr>
                            <m:t>2</m:t>
                          </m:r>
                        </m:sup>
                      </m:sSup>
                    </m:oMath>
                    <m:oMath xmlns:m="http://schemas.openxmlformats.org/officeDocument/2006/math">
                      <m:sSup>
                        <m:sSupPr>
                          <m:ctrlPr>
                            <a:rPr lang="en-GB" sz="3200" b="0" i="1" smtClean="0">
                              <a:latin typeface="Cambria Math" panose="02040503050406030204" pitchFamily="18" charset="0"/>
                            </a:rPr>
                          </m:ctrlPr>
                        </m:sSupPr>
                        <m:e>
                          <m:d>
                            <m:dPr>
                              <m:ctrlPr>
                                <a:rPr lang="en-GB" sz="3200" b="0" i="1" smtClean="0">
                                  <a:latin typeface="Cambria Math" panose="02040503050406030204" pitchFamily="18" charset="0"/>
                                </a:rPr>
                              </m:ctrlPr>
                            </m:dPr>
                            <m:e>
                              <m:r>
                                <a:rPr lang="en-GB" sz="3200" b="0" i="1" smtClean="0">
                                  <a:latin typeface="Cambria Math" panose="02040503050406030204" pitchFamily="18" charset="0"/>
                                </a:rPr>
                                <m:t>3</m:t>
                              </m:r>
                              <m:r>
                                <a:rPr lang="en-GB" sz="3200" b="0" i="1" smtClean="0">
                                  <a:latin typeface="Cambria Math" panose="02040503050406030204" pitchFamily="18" charset="0"/>
                                </a:rPr>
                                <m:t>𝑥</m:t>
                              </m:r>
                            </m:e>
                          </m:d>
                        </m:e>
                        <m:sup>
                          <m:r>
                            <a:rPr lang="en-GB" sz="3200" b="0" i="1" smtClean="0">
                              <a:latin typeface="Cambria Math" panose="02040503050406030204" pitchFamily="18" charset="0"/>
                            </a:rPr>
                            <m:t>3</m:t>
                          </m:r>
                        </m:sup>
                      </m:sSup>
                    </m:oMath>
                    <m:oMath xmlns:m="http://schemas.openxmlformats.org/officeDocument/2006/math">
                      <m:sSup>
                        <m:sSupPr>
                          <m:ctrlPr>
                            <a:rPr lang="en-GB" sz="3200" b="0" i="1" smtClean="0">
                              <a:latin typeface="Cambria Math" panose="02040503050406030204" pitchFamily="18" charset="0"/>
                            </a:rPr>
                          </m:ctrlPr>
                        </m:sSupPr>
                        <m:e>
                          <m:d>
                            <m:dPr>
                              <m:ctrlPr>
                                <a:rPr lang="en-GB" sz="3200" b="0" i="1" smtClean="0">
                                  <a:latin typeface="Cambria Math" panose="02040503050406030204" pitchFamily="18" charset="0"/>
                                </a:rPr>
                              </m:ctrlPr>
                            </m:dPr>
                            <m:e>
                              <m:r>
                                <a:rPr lang="en-GB" sz="3200" b="0" i="1" smtClean="0">
                                  <a:latin typeface="Cambria Math" panose="02040503050406030204" pitchFamily="18" charset="0"/>
                                </a:rPr>
                                <m:t>3</m:t>
                              </m:r>
                              <m:r>
                                <a:rPr lang="en-GB" sz="3200" b="0" i="1" smtClean="0">
                                  <a:latin typeface="Cambria Math" panose="02040503050406030204" pitchFamily="18" charset="0"/>
                                </a:rPr>
                                <m:t>𝑥</m:t>
                              </m:r>
                            </m:e>
                          </m:d>
                        </m:e>
                        <m:sup>
                          <m:r>
                            <a:rPr lang="en-GB" sz="3200" b="0" i="1" smtClean="0">
                              <a:latin typeface="Cambria Math" panose="02040503050406030204" pitchFamily="18" charset="0"/>
                            </a:rPr>
                            <m:t>4</m:t>
                          </m:r>
                        </m:sup>
                      </m:sSup>
                    </m:oMath>
                  </m:oMathPara>
                </a14:m>
                <a:r>
                  <a:rPr lang="en-GB" sz="3200" b="0" dirty="0"/>
                  <a:t/>
                </a:r>
                <a:br>
                  <a:rPr lang="en-GB" sz="3200" b="0" dirty="0"/>
                </a:br>
                <a:endParaRPr lang="en-GB" sz="3200" dirty="0"/>
              </a:p>
            </p:txBody>
          </p:sp>
        </mc:Choice>
        <mc:Fallback xmlns="">
          <p:sp>
            <p:nvSpPr>
              <p:cNvPr id="11" name="TextBox 10"/>
              <p:cNvSpPr txBox="1">
                <a:spLocks noRot="1" noChangeAspect="1" noMove="1" noResize="1" noEditPoints="1" noAdjustHandles="1" noChangeArrowheads="1" noChangeShapeType="1" noTextEdit="1"/>
              </p:cNvSpPr>
              <p:nvPr/>
            </p:nvSpPr>
            <p:spPr>
              <a:xfrm>
                <a:off x="4652020" y="2386969"/>
                <a:ext cx="876548" cy="2062168"/>
              </a:xfrm>
              <a:prstGeom prst="rect">
                <a:avLst/>
              </a:prstGeom>
              <a:blipFill>
                <a:blip r:embed="rId6"/>
                <a:stretch>
                  <a:fillRect r="-20139"/>
                </a:stretch>
              </a:blipFill>
            </p:spPr>
            <p:txBody>
              <a:bodyPr/>
              <a:lstStyle/>
              <a:p>
                <a:r>
                  <a:rPr lang="en-GB">
                    <a:noFill/>
                  </a:rPr>
                  <a:t> </a:t>
                </a:r>
              </a:p>
            </p:txBody>
          </p:sp>
        </mc:Fallback>
      </mc:AlternateContent>
      <p:sp>
        <p:nvSpPr>
          <p:cNvPr id="12" name="TextBox 11"/>
          <p:cNvSpPr txBox="1"/>
          <p:nvPr/>
        </p:nvSpPr>
        <p:spPr>
          <a:xfrm>
            <a:off x="6372200" y="3339608"/>
            <a:ext cx="2520280" cy="1754326"/>
          </a:xfrm>
          <a:prstGeom prst="rect">
            <a:avLst/>
          </a:prstGeom>
          <a:noFill/>
        </p:spPr>
        <p:txBody>
          <a:bodyPr wrap="square" rtlCol="0">
            <a:spAutoFit/>
          </a:bodyPr>
          <a:lstStyle/>
          <a:p>
            <a:r>
              <a:rPr lang="en-GB" dirty="0"/>
              <a:t>And do the same with the second term but with powers going the opposite way, noting again that the ‘power of 0’ term does not appear.</a:t>
            </a:r>
          </a:p>
        </p:txBody>
      </p:sp>
      <p:cxnSp>
        <p:nvCxnSpPr>
          <p:cNvPr id="14" name="Straight Arrow Connector 13"/>
          <p:cNvCxnSpPr/>
          <p:nvPr/>
        </p:nvCxnSpPr>
        <p:spPr>
          <a:xfrm flipV="1">
            <a:off x="2195736" y="3339608"/>
            <a:ext cx="1093316" cy="37742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5" name="Straight Arrow Connector 14"/>
          <p:cNvCxnSpPr/>
          <p:nvPr/>
        </p:nvCxnSpPr>
        <p:spPr>
          <a:xfrm flipH="1">
            <a:off x="4876800" y="1600200"/>
            <a:ext cx="939800" cy="44450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8" name="Straight Arrow Connector 17"/>
          <p:cNvCxnSpPr/>
          <p:nvPr/>
        </p:nvCxnSpPr>
        <p:spPr>
          <a:xfrm flipH="1" flipV="1">
            <a:off x="5715000" y="3797300"/>
            <a:ext cx="657200" cy="42958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20" name="TextBox 19"/>
              <p:cNvSpPr txBox="1"/>
              <p:nvPr/>
            </p:nvSpPr>
            <p:spPr>
              <a:xfrm>
                <a:off x="1410854" y="5272702"/>
                <a:ext cx="7028122" cy="58477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3200" b="0" i="1" smtClean="0">
                          <a:latin typeface="Cambria Math" panose="02040503050406030204" pitchFamily="18" charset="0"/>
                        </a:rPr>
                        <m:t>=16+96</m:t>
                      </m:r>
                      <m:r>
                        <a:rPr lang="en-GB" sz="3200" b="0" i="1" smtClean="0">
                          <a:latin typeface="Cambria Math" panose="02040503050406030204" pitchFamily="18" charset="0"/>
                        </a:rPr>
                        <m:t>𝑥</m:t>
                      </m:r>
                      <m:r>
                        <a:rPr lang="en-GB" sz="3200" b="0" i="1" smtClean="0">
                          <a:latin typeface="Cambria Math" panose="02040503050406030204" pitchFamily="18" charset="0"/>
                        </a:rPr>
                        <m:t>+216</m:t>
                      </m:r>
                      <m:sSup>
                        <m:sSupPr>
                          <m:ctrlPr>
                            <a:rPr lang="en-GB" sz="3200" b="0" i="1" smtClean="0">
                              <a:latin typeface="Cambria Math" panose="02040503050406030204" pitchFamily="18" charset="0"/>
                            </a:rPr>
                          </m:ctrlPr>
                        </m:sSupPr>
                        <m:e>
                          <m:r>
                            <a:rPr lang="en-GB" sz="3200" b="0" i="1" smtClean="0">
                              <a:latin typeface="Cambria Math" panose="02040503050406030204" pitchFamily="18" charset="0"/>
                            </a:rPr>
                            <m:t>𝑥</m:t>
                          </m:r>
                        </m:e>
                        <m:sup>
                          <m:r>
                            <a:rPr lang="en-GB" sz="3200" b="0" i="1" smtClean="0">
                              <a:latin typeface="Cambria Math" panose="02040503050406030204" pitchFamily="18" charset="0"/>
                            </a:rPr>
                            <m:t>2</m:t>
                          </m:r>
                        </m:sup>
                      </m:sSup>
                      <m:r>
                        <a:rPr lang="en-GB" sz="3200" b="0" i="1" smtClean="0">
                          <a:latin typeface="Cambria Math" panose="02040503050406030204" pitchFamily="18" charset="0"/>
                        </a:rPr>
                        <m:t>+216</m:t>
                      </m:r>
                      <m:sSup>
                        <m:sSupPr>
                          <m:ctrlPr>
                            <a:rPr lang="en-GB" sz="3200" b="0" i="1" smtClean="0">
                              <a:latin typeface="Cambria Math" panose="02040503050406030204" pitchFamily="18" charset="0"/>
                            </a:rPr>
                          </m:ctrlPr>
                        </m:sSupPr>
                        <m:e>
                          <m:r>
                            <a:rPr lang="en-GB" sz="3200" b="0" i="1" smtClean="0">
                              <a:latin typeface="Cambria Math" panose="02040503050406030204" pitchFamily="18" charset="0"/>
                            </a:rPr>
                            <m:t>𝑥</m:t>
                          </m:r>
                        </m:e>
                        <m:sup>
                          <m:r>
                            <a:rPr lang="en-GB" sz="3200" b="0" i="1" smtClean="0">
                              <a:latin typeface="Cambria Math" panose="02040503050406030204" pitchFamily="18" charset="0"/>
                            </a:rPr>
                            <m:t>3</m:t>
                          </m:r>
                        </m:sup>
                      </m:sSup>
                      <m:r>
                        <a:rPr lang="en-GB" sz="3200" b="0" i="1" smtClean="0">
                          <a:latin typeface="Cambria Math" panose="02040503050406030204" pitchFamily="18" charset="0"/>
                        </a:rPr>
                        <m:t>+81</m:t>
                      </m:r>
                      <m:sSup>
                        <m:sSupPr>
                          <m:ctrlPr>
                            <a:rPr lang="en-GB" sz="3200" b="0" i="1" smtClean="0">
                              <a:latin typeface="Cambria Math" panose="02040503050406030204" pitchFamily="18" charset="0"/>
                            </a:rPr>
                          </m:ctrlPr>
                        </m:sSupPr>
                        <m:e>
                          <m:r>
                            <a:rPr lang="en-GB" sz="3200" b="0" i="1" smtClean="0">
                              <a:latin typeface="Cambria Math" panose="02040503050406030204" pitchFamily="18" charset="0"/>
                            </a:rPr>
                            <m:t>𝑥</m:t>
                          </m:r>
                        </m:e>
                        <m:sup>
                          <m:r>
                            <a:rPr lang="en-GB" sz="3200" b="0" i="1" smtClean="0">
                              <a:latin typeface="Cambria Math" panose="02040503050406030204" pitchFamily="18" charset="0"/>
                            </a:rPr>
                            <m:t>4</m:t>
                          </m:r>
                        </m:sup>
                      </m:sSup>
                    </m:oMath>
                  </m:oMathPara>
                </a14:m>
                <a:endParaRPr lang="en-GB" sz="3200" dirty="0"/>
              </a:p>
            </p:txBody>
          </p:sp>
        </mc:Choice>
        <mc:Fallback xmlns="">
          <p:sp>
            <p:nvSpPr>
              <p:cNvPr id="20" name="TextBox 19"/>
              <p:cNvSpPr txBox="1">
                <a:spLocks noRot="1" noChangeAspect="1" noMove="1" noResize="1" noEditPoints="1" noAdjustHandles="1" noChangeArrowheads="1" noChangeShapeType="1" noTextEdit="1"/>
              </p:cNvSpPr>
              <p:nvPr/>
            </p:nvSpPr>
            <p:spPr>
              <a:xfrm>
                <a:off x="1410854" y="5272702"/>
                <a:ext cx="7028122" cy="584775"/>
              </a:xfrm>
              <a:prstGeom prst="rect">
                <a:avLst/>
              </a:prstGeom>
              <a:blipFill>
                <a:blip r:embed="rId7"/>
                <a:stretch>
                  <a:fillRect/>
                </a:stretch>
              </a:blipFill>
            </p:spPr>
            <p:txBody>
              <a:bodyPr/>
              <a:lstStyle/>
              <a:p>
                <a:r>
                  <a:rPr lang="en-GB">
                    <a:noFill/>
                  </a:rPr>
                  <a:t> </a:t>
                </a:r>
              </a:p>
            </p:txBody>
          </p:sp>
        </mc:Fallback>
      </mc:AlternateContent>
      <p:sp>
        <p:nvSpPr>
          <p:cNvPr id="21" name="TextBox 20"/>
          <p:cNvSpPr txBox="1"/>
          <p:nvPr/>
        </p:nvSpPr>
        <p:spPr>
          <a:xfrm>
            <a:off x="281708" y="4343484"/>
            <a:ext cx="3384028" cy="923330"/>
          </a:xfrm>
          <a:prstGeom prst="rect">
            <a:avLst/>
          </a:prstGeom>
          <a:noFill/>
        </p:spPr>
        <p:txBody>
          <a:bodyPr wrap="square" rtlCol="0">
            <a:spAutoFit/>
          </a:bodyPr>
          <a:lstStyle/>
          <a:p>
            <a:r>
              <a:rPr lang="en-GB" dirty="0"/>
              <a:t>Simplify each term (ensuring any number in a bracket is raised to the appropriate power)</a:t>
            </a:r>
          </a:p>
        </p:txBody>
      </p:sp>
      <p:sp>
        <p:nvSpPr>
          <p:cNvPr id="22" name="TextBox 21"/>
          <p:cNvSpPr txBox="1"/>
          <p:nvPr/>
        </p:nvSpPr>
        <p:spPr>
          <a:xfrm>
            <a:off x="450776" y="6187677"/>
            <a:ext cx="8387280" cy="584775"/>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600" b="1" dirty="0" err="1"/>
              <a:t>Fro</a:t>
            </a:r>
            <a:r>
              <a:rPr lang="en-GB" sz="1600" b="1" dirty="0"/>
              <a:t> Tip</a:t>
            </a:r>
            <a:r>
              <a:rPr lang="en-GB" sz="1600" dirty="0"/>
              <a:t>: Initially write </a:t>
            </a:r>
            <a:r>
              <a:rPr lang="en-GB" sz="1600" i="1" dirty="0"/>
              <a:t>one line per term </a:t>
            </a:r>
            <a:r>
              <a:rPr lang="en-GB" sz="1600" dirty="0"/>
              <a:t>for your expansion (before you simplify at the end), as we have done above. There will be less faffing trying to ensure you have enough space for each term.</a:t>
            </a:r>
          </a:p>
        </p:txBody>
      </p:sp>
    </p:spTree>
    <p:extLst>
      <p:ext uri="{BB962C8B-B14F-4D97-AF65-F5344CB8AC3E}">
        <p14:creationId xmlns:p14="http://schemas.microsoft.com/office/powerpoint/2010/main" val="234782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500"/>
                                        <p:tgtEl>
                                          <p:spTgt spid="14"/>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5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childTnLst>
                          </p:cTn>
                        </p:par>
                        <p:par>
                          <p:cTn id="20" fill="hold">
                            <p:stCondLst>
                              <p:cond delay="500"/>
                            </p:stCondLst>
                            <p:childTnLst>
                              <p:par>
                                <p:cTn id="21" presetID="10" presetClass="entr" presetSubtype="0" fill="hold"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fade">
                                      <p:cBhvr>
                                        <p:cTn id="23" dur="500"/>
                                        <p:tgtEl>
                                          <p:spTgt spid="15"/>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500"/>
                                        <p:tgtEl>
                                          <p:spTgt spid="10"/>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500"/>
                                        <p:tgtEl>
                                          <p:spTgt spid="11"/>
                                        </p:tgtEl>
                                      </p:cBhvr>
                                    </p:animEffect>
                                  </p:childTnLst>
                                </p:cTn>
                              </p:par>
                            </p:childTnLst>
                          </p:cTn>
                        </p:par>
                        <p:par>
                          <p:cTn id="32" fill="hold">
                            <p:stCondLst>
                              <p:cond delay="500"/>
                            </p:stCondLst>
                            <p:childTnLst>
                              <p:par>
                                <p:cTn id="33" presetID="10" presetClass="entr" presetSubtype="0" fill="hold"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500"/>
                                        <p:tgtEl>
                                          <p:spTgt spid="18"/>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500"/>
                                        <p:tgtEl>
                                          <p:spTgt spid="12"/>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fade">
                                      <p:cBhvr>
                                        <p:cTn id="43" dur="500"/>
                                        <p:tgtEl>
                                          <p:spTgt spid="20"/>
                                        </p:tgtEl>
                                      </p:cBhvr>
                                    </p:animEffect>
                                  </p:childTnLst>
                                </p:cTn>
                              </p:par>
                            </p:childTnLst>
                          </p:cTn>
                        </p:par>
                        <p:par>
                          <p:cTn id="44" fill="hold">
                            <p:stCondLst>
                              <p:cond delay="500"/>
                            </p:stCondLst>
                            <p:childTnLst>
                              <p:par>
                                <p:cTn id="45" presetID="10"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500"/>
                                        <p:tgtEl>
                                          <p:spTgt spid="21"/>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fade">
                                      <p:cBhvr>
                                        <p:cTn id="5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P spid="12" grpId="0"/>
      <p:bldP spid="20" grpId="0"/>
      <p:bldP spid="21" grpId="0"/>
      <p:bldP spid="2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7"/>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Another Example</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5" name="TextBox 4"/>
              <p:cNvSpPr txBox="1"/>
              <p:nvPr/>
            </p:nvSpPr>
            <p:spPr>
              <a:xfrm>
                <a:off x="-82500" y="1777132"/>
                <a:ext cx="2808312" cy="58477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GB" sz="3200" b="0" i="1" smtClean="0">
                              <a:latin typeface="Cambria Math" panose="02040503050406030204" pitchFamily="18" charset="0"/>
                            </a:rPr>
                          </m:ctrlPr>
                        </m:sSupPr>
                        <m:e>
                          <m:d>
                            <m:dPr>
                              <m:ctrlPr>
                                <a:rPr lang="en-GB" sz="3200" b="0" i="1" smtClean="0">
                                  <a:latin typeface="Cambria Math" panose="02040503050406030204" pitchFamily="18" charset="0"/>
                                </a:rPr>
                              </m:ctrlPr>
                            </m:dPr>
                            <m:e>
                              <m:r>
                                <a:rPr lang="en-GB" sz="3200" b="0" i="1" smtClean="0">
                                  <a:latin typeface="Cambria Math" panose="02040503050406030204" pitchFamily="18" charset="0"/>
                                </a:rPr>
                                <m:t>1−2</m:t>
                              </m:r>
                              <m:r>
                                <a:rPr lang="en-GB" sz="3200" b="0" i="1" smtClean="0">
                                  <a:latin typeface="Cambria Math" panose="02040503050406030204" pitchFamily="18" charset="0"/>
                                </a:rPr>
                                <m:t>𝑥</m:t>
                              </m:r>
                            </m:e>
                          </m:d>
                        </m:e>
                        <m:sup>
                          <m:r>
                            <a:rPr lang="en-GB" sz="3200" b="0" i="1" smtClean="0">
                              <a:latin typeface="Cambria Math" panose="02040503050406030204" pitchFamily="18" charset="0"/>
                            </a:rPr>
                            <m:t>3</m:t>
                          </m:r>
                        </m:sup>
                      </m:sSup>
                      <m:r>
                        <a:rPr lang="en-GB" sz="3200" b="0" i="1" smtClean="0">
                          <a:latin typeface="Cambria Math" panose="02040503050406030204" pitchFamily="18" charset="0"/>
                        </a:rPr>
                        <m:t>=</m:t>
                      </m:r>
                    </m:oMath>
                  </m:oMathPara>
                </a14:m>
                <a:endParaRPr lang="en-GB" sz="3200" dirty="0"/>
              </a:p>
            </p:txBody>
          </p:sp>
        </mc:Choice>
        <mc:Fallback xmlns="">
          <p:sp>
            <p:nvSpPr>
              <p:cNvPr id="5" name="TextBox 4"/>
              <p:cNvSpPr txBox="1">
                <a:spLocks noRot="1" noChangeAspect="1" noMove="1" noResize="1" noEditPoints="1" noAdjustHandles="1" noChangeArrowheads="1" noChangeShapeType="1" noTextEdit="1"/>
              </p:cNvSpPr>
              <p:nvPr/>
            </p:nvSpPr>
            <p:spPr>
              <a:xfrm>
                <a:off x="-82500" y="1777132"/>
                <a:ext cx="2808312" cy="584775"/>
              </a:xfrm>
              <a:prstGeom prst="rect">
                <a:avLst/>
              </a:prstGeom>
              <a:blipFill>
                <a:blip r:embed="rId2"/>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2987824" y="764704"/>
                <a:ext cx="5472608" cy="646331"/>
              </a:xfrm>
              <a:prstGeom prst="rect">
                <a:avLst/>
              </a:prstGeom>
              <a:noFill/>
            </p:spPr>
            <p:txBody>
              <a:bodyPr wrap="square" rtlCol="0">
                <a:spAutoFit/>
              </a:bodyPr>
              <a:lstStyle/>
              <a:p>
                <a14:m>
                  <m:oMath xmlns:m="http://schemas.openxmlformats.org/officeDocument/2006/math">
                    <m:r>
                      <a:rPr lang="en-GB" b="0" i="1" smtClean="0">
                        <a:latin typeface="Cambria Math" panose="02040503050406030204" pitchFamily="18" charset="0"/>
                      </a:rPr>
                      <m:t>(1−2</m:t>
                    </m:r>
                    <m:r>
                      <a:rPr lang="en-GB" b="0" i="1" smtClean="0">
                        <a:latin typeface="Cambria Math" panose="02040503050406030204" pitchFamily="18" charset="0"/>
                      </a:rPr>
                      <m:t>𝑥</m:t>
                    </m:r>
                    <m:r>
                      <a:rPr lang="en-GB" b="0" i="1" smtClean="0">
                        <a:latin typeface="Cambria Math" panose="02040503050406030204" pitchFamily="18" charset="0"/>
                      </a:rPr>
                      <m:t>)</m:t>
                    </m:r>
                  </m:oMath>
                </a14:m>
                <a:r>
                  <a:rPr lang="en-GB" dirty="0"/>
                  <a:t> is the same as </a:t>
                </a:r>
                <a14:m>
                  <m:oMath xmlns:m="http://schemas.openxmlformats.org/officeDocument/2006/math">
                    <m:r>
                      <a:rPr lang="en-GB" b="0" i="1" smtClean="0">
                        <a:latin typeface="Cambria Math" panose="02040503050406030204" pitchFamily="18" charset="0"/>
                      </a:rPr>
                      <m:t>(1+</m:t>
                    </m:r>
                    <m:d>
                      <m:dPr>
                        <m:ctrlPr>
                          <a:rPr lang="en-GB" b="0" i="1" smtClean="0">
                            <a:latin typeface="Cambria Math" panose="02040503050406030204" pitchFamily="18" charset="0"/>
                          </a:rPr>
                        </m:ctrlPr>
                      </m:dPr>
                      <m:e>
                        <m:r>
                          <a:rPr lang="en-GB" b="0" i="1" smtClean="0">
                            <a:latin typeface="Cambria Math" panose="02040503050406030204" pitchFamily="18" charset="0"/>
                          </a:rPr>
                          <m:t>−2</m:t>
                        </m:r>
                        <m:r>
                          <a:rPr lang="en-GB" b="0" i="1" smtClean="0">
                            <a:latin typeface="Cambria Math" panose="02040503050406030204" pitchFamily="18" charset="0"/>
                          </a:rPr>
                          <m:t>𝑥</m:t>
                        </m:r>
                      </m:e>
                    </m:d>
                    <m:r>
                      <a:rPr lang="en-GB" b="0" i="1" smtClean="0">
                        <a:latin typeface="Cambria Math" panose="02040503050406030204" pitchFamily="18" charset="0"/>
                      </a:rPr>
                      <m:t>)</m:t>
                    </m:r>
                  </m:oMath>
                </a14:m>
                <a:r>
                  <a:rPr lang="en-GB" dirty="0"/>
                  <a:t>, so we expand as before, but use </a:t>
                </a:r>
                <a14:m>
                  <m:oMath xmlns:m="http://schemas.openxmlformats.org/officeDocument/2006/math">
                    <m:r>
                      <a:rPr lang="en-GB" b="0" i="1" smtClean="0">
                        <a:latin typeface="Cambria Math" panose="02040503050406030204" pitchFamily="18" charset="0"/>
                      </a:rPr>
                      <m:t>−2</m:t>
                    </m:r>
                    <m:r>
                      <a:rPr lang="en-GB" b="0" i="1" smtClean="0">
                        <a:latin typeface="Cambria Math" panose="02040503050406030204" pitchFamily="18" charset="0"/>
                      </a:rPr>
                      <m:t>𝑥</m:t>
                    </m:r>
                  </m:oMath>
                </a14:m>
                <a:r>
                  <a:rPr lang="en-GB" dirty="0"/>
                  <a:t> for the second term.</a:t>
                </a:r>
              </a:p>
            </p:txBody>
          </p:sp>
        </mc:Choice>
        <mc:Fallback xmlns="">
          <p:sp>
            <p:nvSpPr>
              <p:cNvPr id="6" name="TextBox 5"/>
              <p:cNvSpPr txBox="1">
                <a:spLocks noRot="1" noChangeAspect="1" noMove="1" noResize="1" noEditPoints="1" noAdjustHandles="1" noChangeArrowheads="1" noChangeShapeType="1" noTextEdit="1"/>
              </p:cNvSpPr>
              <p:nvPr/>
            </p:nvSpPr>
            <p:spPr>
              <a:xfrm>
                <a:off x="2987824" y="764704"/>
                <a:ext cx="5472608" cy="646331"/>
              </a:xfrm>
              <a:prstGeom prst="rect">
                <a:avLst/>
              </a:prstGeom>
              <a:blipFill>
                <a:blip r:embed="rId3"/>
                <a:stretch>
                  <a:fillRect l="-891" t="-4717" b="-14151"/>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2336552" y="1781448"/>
                <a:ext cx="876548" cy="206216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3200" b="0" i="1" smtClean="0">
                          <a:latin typeface="Cambria Math" panose="02040503050406030204" pitchFamily="18" charset="0"/>
                        </a:rPr>
                        <m:t>   1</m:t>
                      </m:r>
                    </m:oMath>
                    <m:oMath xmlns:m="http://schemas.openxmlformats.org/officeDocument/2006/math">
                      <m:r>
                        <a:rPr lang="en-GB" sz="3200" b="0" i="1" smtClean="0">
                          <a:latin typeface="Cambria Math" panose="02040503050406030204" pitchFamily="18" charset="0"/>
                        </a:rPr>
                        <m:t>+3</m:t>
                      </m:r>
                    </m:oMath>
                    <m:oMath xmlns:m="http://schemas.openxmlformats.org/officeDocument/2006/math">
                      <m:r>
                        <a:rPr lang="en-GB" sz="3200" b="0" i="1" smtClean="0">
                          <a:latin typeface="Cambria Math" panose="02040503050406030204" pitchFamily="18" charset="0"/>
                        </a:rPr>
                        <m:t>+3</m:t>
                      </m:r>
                    </m:oMath>
                    <m:oMath xmlns:m="http://schemas.openxmlformats.org/officeDocument/2006/math">
                      <m:r>
                        <a:rPr lang="en-GB" sz="3200" b="0" i="1" smtClean="0">
                          <a:latin typeface="Cambria Math" panose="02040503050406030204" pitchFamily="18" charset="0"/>
                        </a:rPr>
                        <m:t>+1</m:t>
                      </m:r>
                    </m:oMath>
                  </m:oMathPara>
                </a14:m>
                <a:r>
                  <a:rPr lang="en-GB" sz="3200" b="0" dirty="0"/>
                  <a:t/>
                </a:r>
                <a:br>
                  <a:rPr lang="en-GB" sz="3200" b="0" dirty="0"/>
                </a:br>
                <a:endParaRPr lang="en-GB" sz="3200" dirty="0"/>
              </a:p>
            </p:txBody>
          </p:sp>
        </mc:Choice>
        <mc:Fallback xmlns="">
          <p:sp>
            <p:nvSpPr>
              <p:cNvPr id="7" name="TextBox 6"/>
              <p:cNvSpPr txBox="1">
                <a:spLocks noRot="1" noChangeAspect="1" noMove="1" noResize="1" noEditPoints="1" noAdjustHandles="1" noChangeArrowheads="1" noChangeShapeType="1" noTextEdit="1"/>
              </p:cNvSpPr>
              <p:nvPr/>
            </p:nvSpPr>
            <p:spPr>
              <a:xfrm>
                <a:off x="2336552" y="1781448"/>
                <a:ext cx="876548" cy="2062168"/>
              </a:xfrm>
              <a:prstGeom prst="rect">
                <a:avLst/>
              </a:prstGeom>
              <a:blipFill>
                <a:blip r:embed="rId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3043436" y="1787681"/>
                <a:ext cx="876548" cy="156972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3200" b="0" i="1" smtClean="0">
                          <a:latin typeface="Cambria Math" panose="02040503050406030204" pitchFamily="18" charset="0"/>
                        </a:rPr>
                        <m:t>(</m:t>
                      </m:r>
                      <m:sSup>
                        <m:sSupPr>
                          <m:ctrlPr>
                            <a:rPr lang="en-GB" sz="3200" b="0" i="1" smtClean="0">
                              <a:latin typeface="Cambria Math" panose="02040503050406030204" pitchFamily="18" charset="0"/>
                            </a:rPr>
                          </m:ctrlPr>
                        </m:sSupPr>
                        <m:e>
                          <m:r>
                            <a:rPr lang="en-GB" sz="3200" b="0" i="1" smtClean="0">
                              <a:latin typeface="Cambria Math" panose="02040503050406030204" pitchFamily="18" charset="0"/>
                            </a:rPr>
                            <m:t>1</m:t>
                          </m:r>
                        </m:e>
                        <m:sup>
                          <m:r>
                            <a:rPr lang="en-GB" sz="3200" b="0" i="1" smtClean="0">
                              <a:latin typeface="Cambria Math" panose="02040503050406030204" pitchFamily="18" charset="0"/>
                            </a:rPr>
                            <m:t>3</m:t>
                          </m:r>
                        </m:sup>
                      </m:sSup>
                      <m:r>
                        <a:rPr lang="en-GB" sz="3200" b="0" i="1" smtClean="0">
                          <a:latin typeface="Cambria Math" panose="02040503050406030204" pitchFamily="18" charset="0"/>
                        </a:rPr>
                        <m:t>)</m:t>
                      </m:r>
                    </m:oMath>
                    <m:oMath xmlns:m="http://schemas.openxmlformats.org/officeDocument/2006/math">
                      <m:d>
                        <m:dPr>
                          <m:ctrlPr>
                            <a:rPr lang="en-GB" sz="3200" b="0" i="1" smtClean="0">
                              <a:latin typeface="Cambria Math" panose="02040503050406030204" pitchFamily="18" charset="0"/>
                            </a:rPr>
                          </m:ctrlPr>
                        </m:dPr>
                        <m:e>
                          <m:sSup>
                            <m:sSupPr>
                              <m:ctrlPr>
                                <a:rPr lang="en-GB" sz="3200" b="0" i="1" smtClean="0">
                                  <a:latin typeface="Cambria Math" panose="02040503050406030204" pitchFamily="18" charset="0"/>
                                </a:rPr>
                              </m:ctrlPr>
                            </m:sSupPr>
                            <m:e>
                              <m:r>
                                <a:rPr lang="en-GB" sz="3200" b="0" i="1" smtClean="0">
                                  <a:latin typeface="Cambria Math" panose="02040503050406030204" pitchFamily="18" charset="0"/>
                                </a:rPr>
                                <m:t>1</m:t>
                              </m:r>
                            </m:e>
                            <m:sup>
                              <m:r>
                                <a:rPr lang="en-GB" sz="3200" b="0" i="1" smtClean="0">
                                  <a:latin typeface="Cambria Math" panose="02040503050406030204" pitchFamily="18" charset="0"/>
                                </a:rPr>
                                <m:t>2</m:t>
                              </m:r>
                            </m:sup>
                          </m:sSup>
                        </m:e>
                      </m:d>
                    </m:oMath>
                    <m:oMath xmlns:m="http://schemas.openxmlformats.org/officeDocument/2006/math">
                      <m:d>
                        <m:dPr>
                          <m:ctrlPr>
                            <a:rPr lang="en-GB" sz="3200" b="0" i="1" smtClean="0">
                              <a:latin typeface="Cambria Math" panose="02040503050406030204" pitchFamily="18" charset="0"/>
                            </a:rPr>
                          </m:ctrlPr>
                        </m:dPr>
                        <m:e>
                          <m:r>
                            <a:rPr lang="en-GB" sz="3200" b="0" i="1" smtClean="0">
                              <a:latin typeface="Cambria Math" panose="02040503050406030204" pitchFamily="18" charset="0"/>
                            </a:rPr>
                            <m:t>1</m:t>
                          </m:r>
                        </m:e>
                      </m:d>
                    </m:oMath>
                  </m:oMathPara>
                </a14:m>
                <a:r>
                  <a:rPr lang="en-GB" sz="3200" b="0" dirty="0"/>
                  <a:t/>
                </a:r>
                <a:br>
                  <a:rPr lang="en-GB" sz="3200" b="0" dirty="0"/>
                </a:br>
                <a:endParaRPr lang="en-GB" sz="3200" dirty="0"/>
              </a:p>
            </p:txBody>
          </p:sp>
        </mc:Choice>
        <mc:Fallback xmlns="">
          <p:sp>
            <p:nvSpPr>
              <p:cNvPr id="8" name="TextBox 7"/>
              <p:cNvSpPr txBox="1">
                <a:spLocks noRot="1" noChangeAspect="1" noMove="1" noResize="1" noEditPoints="1" noAdjustHandles="1" noChangeArrowheads="1" noChangeShapeType="1" noTextEdit="1"/>
              </p:cNvSpPr>
              <p:nvPr/>
            </p:nvSpPr>
            <p:spPr>
              <a:xfrm>
                <a:off x="3043436" y="1787681"/>
                <a:ext cx="876548" cy="1569725"/>
              </a:xfrm>
              <a:prstGeom prst="rect">
                <a:avLst/>
              </a:prstGeom>
              <a:blipFill>
                <a:blip r:embed="rId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3788420" y="2259969"/>
                <a:ext cx="876548" cy="156972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GB" sz="3200" b="0" i="1" smtClean="0">
                              <a:latin typeface="Cambria Math" panose="02040503050406030204" pitchFamily="18" charset="0"/>
                            </a:rPr>
                          </m:ctrlPr>
                        </m:sSupPr>
                        <m:e>
                          <m:d>
                            <m:dPr>
                              <m:ctrlPr>
                                <a:rPr lang="en-GB" sz="3200" b="0" i="1" smtClean="0">
                                  <a:latin typeface="Cambria Math" panose="02040503050406030204" pitchFamily="18" charset="0"/>
                                </a:rPr>
                              </m:ctrlPr>
                            </m:dPr>
                            <m:e>
                              <m:r>
                                <a:rPr lang="en-GB" sz="3200" b="0" i="1" smtClean="0">
                                  <a:latin typeface="Cambria Math" panose="02040503050406030204" pitchFamily="18" charset="0"/>
                                </a:rPr>
                                <m:t>−2</m:t>
                              </m:r>
                              <m:r>
                                <a:rPr lang="en-GB" sz="3200" b="0" i="1" smtClean="0">
                                  <a:latin typeface="Cambria Math" panose="02040503050406030204" pitchFamily="18" charset="0"/>
                                </a:rPr>
                                <m:t>𝑥</m:t>
                              </m:r>
                            </m:e>
                          </m:d>
                        </m:e>
                        <m:sup>
                          <m:r>
                            <a:rPr lang="en-GB" sz="3200" b="0" i="1" smtClean="0">
                              <a:latin typeface="Cambria Math" panose="02040503050406030204" pitchFamily="18" charset="0"/>
                            </a:rPr>
                            <m:t>1</m:t>
                          </m:r>
                        </m:sup>
                      </m:sSup>
                    </m:oMath>
                    <m:oMath xmlns:m="http://schemas.openxmlformats.org/officeDocument/2006/math">
                      <m:sSup>
                        <m:sSupPr>
                          <m:ctrlPr>
                            <a:rPr lang="en-GB" sz="3200" b="0" i="1" smtClean="0">
                              <a:latin typeface="Cambria Math" panose="02040503050406030204" pitchFamily="18" charset="0"/>
                            </a:rPr>
                          </m:ctrlPr>
                        </m:sSupPr>
                        <m:e>
                          <m:d>
                            <m:dPr>
                              <m:ctrlPr>
                                <a:rPr lang="en-GB" sz="3200" b="0" i="1" smtClean="0">
                                  <a:latin typeface="Cambria Math" panose="02040503050406030204" pitchFamily="18" charset="0"/>
                                </a:rPr>
                              </m:ctrlPr>
                            </m:dPr>
                            <m:e>
                              <m:r>
                                <a:rPr lang="en-GB" sz="3200" b="0" i="1" smtClean="0">
                                  <a:latin typeface="Cambria Math" panose="02040503050406030204" pitchFamily="18" charset="0"/>
                                </a:rPr>
                                <m:t>−2</m:t>
                              </m:r>
                              <m:r>
                                <a:rPr lang="en-GB" sz="3200" b="0" i="1" smtClean="0">
                                  <a:latin typeface="Cambria Math" panose="02040503050406030204" pitchFamily="18" charset="0"/>
                                </a:rPr>
                                <m:t>𝑥</m:t>
                              </m:r>
                            </m:e>
                          </m:d>
                        </m:e>
                        <m:sup>
                          <m:r>
                            <a:rPr lang="en-GB" sz="3200" b="0" i="1" smtClean="0">
                              <a:latin typeface="Cambria Math" panose="02040503050406030204" pitchFamily="18" charset="0"/>
                            </a:rPr>
                            <m:t>2</m:t>
                          </m:r>
                        </m:sup>
                      </m:sSup>
                    </m:oMath>
                    <m:oMath xmlns:m="http://schemas.openxmlformats.org/officeDocument/2006/math">
                      <m:sSup>
                        <m:sSupPr>
                          <m:ctrlPr>
                            <a:rPr lang="en-GB" sz="3200" b="0" i="1" smtClean="0">
                              <a:latin typeface="Cambria Math" panose="02040503050406030204" pitchFamily="18" charset="0"/>
                            </a:rPr>
                          </m:ctrlPr>
                        </m:sSupPr>
                        <m:e>
                          <m:d>
                            <m:dPr>
                              <m:ctrlPr>
                                <a:rPr lang="en-GB" sz="3200" b="0" i="1" smtClean="0">
                                  <a:latin typeface="Cambria Math" panose="02040503050406030204" pitchFamily="18" charset="0"/>
                                </a:rPr>
                              </m:ctrlPr>
                            </m:dPr>
                            <m:e>
                              <m:r>
                                <a:rPr lang="en-GB" sz="3200" b="0" i="1" smtClean="0">
                                  <a:latin typeface="Cambria Math" panose="02040503050406030204" pitchFamily="18" charset="0"/>
                                </a:rPr>
                                <m:t>−2</m:t>
                              </m:r>
                              <m:r>
                                <a:rPr lang="en-GB" sz="3200" b="0" i="1" smtClean="0">
                                  <a:latin typeface="Cambria Math" panose="02040503050406030204" pitchFamily="18" charset="0"/>
                                </a:rPr>
                                <m:t>𝑥</m:t>
                              </m:r>
                            </m:e>
                          </m:d>
                        </m:e>
                        <m:sup>
                          <m:r>
                            <a:rPr lang="en-GB" sz="3200" b="0" i="1" smtClean="0">
                              <a:latin typeface="Cambria Math" panose="02040503050406030204" pitchFamily="18" charset="0"/>
                            </a:rPr>
                            <m:t>3</m:t>
                          </m:r>
                        </m:sup>
                      </m:sSup>
                    </m:oMath>
                  </m:oMathPara>
                </a14:m>
                <a:r>
                  <a:rPr lang="en-GB" sz="3200" b="0" dirty="0"/>
                  <a:t/>
                </a:r>
                <a:br>
                  <a:rPr lang="en-GB" sz="3200" b="0" dirty="0"/>
                </a:br>
                <a:endParaRPr lang="en-GB" sz="3200" dirty="0"/>
              </a:p>
            </p:txBody>
          </p:sp>
        </mc:Choice>
        <mc:Fallback xmlns="">
          <p:sp>
            <p:nvSpPr>
              <p:cNvPr id="9" name="TextBox 8"/>
              <p:cNvSpPr txBox="1">
                <a:spLocks noRot="1" noChangeAspect="1" noMove="1" noResize="1" noEditPoints="1" noAdjustHandles="1" noChangeArrowheads="1" noChangeShapeType="1" noTextEdit="1"/>
              </p:cNvSpPr>
              <p:nvPr/>
            </p:nvSpPr>
            <p:spPr>
              <a:xfrm>
                <a:off x="3788420" y="2259969"/>
                <a:ext cx="876548" cy="1569725"/>
              </a:xfrm>
              <a:prstGeom prst="rect">
                <a:avLst/>
              </a:prstGeom>
              <a:blipFill>
                <a:blip r:embed="rId6"/>
                <a:stretch>
                  <a:fillRect r="-52778"/>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1906154" y="3964602"/>
                <a:ext cx="4466046" cy="584775"/>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lang="en-GB" sz="3200" b="0" i="1" smtClean="0">
                          <a:latin typeface="Cambria Math" panose="02040503050406030204" pitchFamily="18" charset="0"/>
                        </a:rPr>
                        <m:t>=1−6</m:t>
                      </m:r>
                      <m:r>
                        <a:rPr lang="en-GB" sz="3200" b="0" i="1" smtClean="0">
                          <a:latin typeface="Cambria Math" panose="02040503050406030204" pitchFamily="18" charset="0"/>
                        </a:rPr>
                        <m:t>𝑥</m:t>
                      </m:r>
                      <m:r>
                        <a:rPr lang="en-GB" sz="3200" b="0" i="1" smtClean="0">
                          <a:latin typeface="Cambria Math" panose="02040503050406030204" pitchFamily="18" charset="0"/>
                        </a:rPr>
                        <m:t>+12</m:t>
                      </m:r>
                      <m:sSup>
                        <m:sSupPr>
                          <m:ctrlPr>
                            <a:rPr lang="en-GB" sz="3200" b="0" i="1" smtClean="0">
                              <a:latin typeface="Cambria Math" panose="02040503050406030204" pitchFamily="18" charset="0"/>
                            </a:rPr>
                          </m:ctrlPr>
                        </m:sSupPr>
                        <m:e>
                          <m:r>
                            <a:rPr lang="en-GB" sz="3200" b="0" i="1" smtClean="0">
                              <a:latin typeface="Cambria Math" panose="02040503050406030204" pitchFamily="18" charset="0"/>
                            </a:rPr>
                            <m:t>𝑥</m:t>
                          </m:r>
                        </m:e>
                        <m:sup>
                          <m:r>
                            <a:rPr lang="en-GB" sz="3200" b="0" i="1" smtClean="0">
                              <a:latin typeface="Cambria Math" panose="02040503050406030204" pitchFamily="18" charset="0"/>
                            </a:rPr>
                            <m:t>2</m:t>
                          </m:r>
                        </m:sup>
                      </m:sSup>
                      <m:r>
                        <a:rPr lang="en-GB" sz="3200" b="0" i="1" smtClean="0">
                          <a:latin typeface="Cambria Math" panose="02040503050406030204" pitchFamily="18" charset="0"/>
                        </a:rPr>
                        <m:t>−8</m:t>
                      </m:r>
                      <m:sSup>
                        <m:sSupPr>
                          <m:ctrlPr>
                            <a:rPr lang="en-GB" sz="3200" b="0" i="1" smtClean="0">
                              <a:latin typeface="Cambria Math" panose="02040503050406030204" pitchFamily="18" charset="0"/>
                            </a:rPr>
                          </m:ctrlPr>
                        </m:sSupPr>
                        <m:e>
                          <m:r>
                            <a:rPr lang="en-GB" sz="3200" b="0" i="1" smtClean="0">
                              <a:latin typeface="Cambria Math" panose="02040503050406030204" pitchFamily="18" charset="0"/>
                            </a:rPr>
                            <m:t>𝑥</m:t>
                          </m:r>
                        </m:e>
                        <m:sup>
                          <m:r>
                            <a:rPr lang="en-GB" sz="3200" b="0" i="1" smtClean="0">
                              <a:latin typeface="Cambria Math" panose="02040503050406030204" pitchFamily="18" charset="0"/>
                            </a:rPr>
                            <m:t>3</m:t>
                          </m:r>
                        </m:sup>
                      </m:sSup>
                    </m:oMath>
                  </m:oMathPara>
                </a14:m>
                <a:endParaRPr lang="en-GB" sz="3200" dirty="0"/>
              </a:p>
            </p:txBody>
          </p:sp>
        </mc:Choice>
        <mc:Fallback xmlns="">
          <p:sp>
            <p:nvSpPr>
              <p:cNvPr id="10" name="TextBox 9"/>
              <p:cNvSpPr txBox="1">
                <a:spLocks noRot="1" noChangeAspect="1" noMove="1" noResize="1" noEditPoints="1" noAdjustHandles="1" noChangeArrowheads="1" noChangeShapeType="1" noTextEdit="1"/>
              </p:cNvSpPr>
              <p:nvPr/>
            </p:nvSpPr>
            <p:spPr>
              <a:xfrm>
                <a:off x="1906154" y="3964602"/>
                <a:ext cx="4466046" cy="584775"/>
              </a:xfrm>
              <a:prstGeom prst="rect">
                <a:avLst/>
              </a:prstGeom>
              <a:blipFill>
                <a:blip r:embed="rId7"/>
                <a:stretch>
                  <a:fillRect/>
                </a:stretch>
              </a:blipFill>
            </p:spPr>
            <p:txBody>
              <a:bodyPr/>
              <a:lstStyle/>
              <a:p>
                <a:r>
                  <a:rPr lang="en-GB">
                    <a:noFill/>
                  </a:rPr>
                  <a:t> </a:t>
                </a:r>
              </a:p>
            </p:txBody>
          </p:sp>
        </mc:Fallback>
      </mc:AlternateContent>
      <p:sp>
        <p:nvSpPr>
          <p:cNvPr id="11" name="TextBox 10"/>
          <p:cNvSpPr txBox="1"/>
          <p:nvPr/>
        </p:nvSpPr>
        <p:spPr>
          <a:xfrm>
            <a:off x="471328" y="5321075"/>
            <a:ext cx="8387280" cy="830997"/>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600" b="1" dirty="0" err="1"/>
              <a:t>Fro</a:t>
            </a:r>
            <a:r>
              <a:rPr lang="en-GB" sz="1600" b="1" dirty="0"/>
              <a:t> Tip</a:t>
            </a:r>
            <a:r>
              <a:rPr lang="en-GB" sz="1600" dirty="0"/>
              <a:t>: If one of the terms in the original bracket is negative, the terms in your expansion will </a:t>
            </a:r>
            <a:r>
              <a:rPr lang="en-GB" sz="1600" u="sng" dirty="0"/>
              <a:t>oscillate between positive and negative</a:t>
            </a:r>
            <a:r>
              <a:rPr lang="en-GB" sz="1600" dirty="0"/>
              <a:t>. If they don’t (e.g. two consecutive negatives), you’ve done something wrong!</a:t>
            </a:r>
          </a:p>
        </p:txBody>
      </p:sp>
    </p:spTree>
    <p:extLst>
      <p:ext uri="{BB962C8B-B14F-4D97-AF65-F5344CB8AC3E}">
        <p14:creationId xmlns:p14="http://schemas.microsoft.com/office/powerpoint/2010/main" val="4263959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P spid="1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7"/>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Getting a single term in the expansion</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5" name="TextBox 4"/>
              <p:cNvSpPr txBox="1"/>
              <p:nvPr/>
            </p:nvSpPr>
            <p:spPr>
              <a:xfrm>
                <a:off x="539552" y="1052736"/>
                <a:ext cx="7632848" cy="830997"/>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sz="2400" dirty="0"/>
                  <a:t>The coefficient of </a:t>
                </a:r>
                <a14:m>
                  <m:oMath xmlns:m="http://schemas.openxmlformats.org/officeDocument/2006/math">
                    <m:sSup>
                      <m:sSupPr>
                        <m:ctrlPr>
                          <a:rPr lang="en-GB" sz="2400" b="0" i="1" smtClean="0">
                            <a:latin typeface="Cambria Math" panose="02040503050406030204" pitchFamily="18" charset="0"/>
                          </a:rPr>
                        </m:ctrlPr>
                      </m:sSupPr>
                      <m:e>
                        <m:r>
                          <a:rPr lang="en-GB" sz="2400" b="0" i="1" smtClean="0">
                            <a:latin typeface="Cambria Math" panose="02040503050406030204" pitchFamily="18" charset="0"/>
                          </a:rPr>
                          <m:t>𝑥</m:t>
                        </m:r>
                      </m:e>
                      <m:sup>
                        <m:r>
                          <a:rPr lang="en-GB" sz="2400" b="0" i="1" smtClean="0">
                            <a:latin typeface="Cambria Math" panose="02040503050406030204" pitchFamily="18" charset="0"/>
                          </a:rPr>
                          <m:t>2</m:t>
                        </m:r>
                      </m:sup>
                    </m:sSup>
                  </m:oMath>
                </a14:m>
                <a:r>
                  <a:rPr lang="en-GB" sz="2400" dirty="0"/>
                  <a:t> in the expansion of </a:t>
                </a:r>
                <a14:m>
                  <m:oMath xmlns:m="http://schemas.openxmlformats.org/officeDocument/2006/math">
                    <m:sSup>
                      <m:sSupPr>
                        <m:ctrlPr>
                          <a:rPr lang="en-GB" sz="2400" b="0" i="1" smtClean="0">
                            <a:latin typeface="Cambria Math" panose="02040503050406030204" pitchFamily="18" charset="0"/>
                          </a:rPr>
                        </m:ctrlPr>
                      </m:sSupPr>
                      <m:e>
                        <m:d>
                          <m:dPr>
                            <m:ctrlPr>
                              <a:rPr lang="en-GB" sz="2400" b="0" i="1" smtClean="0">
                                <a:latin typeface="Cambria Math" panose="02040503050406030204" pitchFamily="18" charset="0"/>
                              </a:rPr>
                            </m:ctrlPr>
                          </m:dPr>
                          <m:e>
                            <m:r>
                              <a:rPr lang="en-GB" sz="2400" b="0" i="1" smtClean="0">
                                <a:latin typeface="Cambria Math" panose="02040503050406030204" pitchFamily="18" charset="0"/>
                              </a:rPr>
                              <m:t>2−</m:t>
                            </m:r>
                            <m:r>
                              <a:rPr lang="en-GB" sz="2400" b="0" i="1" smtClean="0">
                                <a:latin typeface="Cambria Math" panose="02040503050406030204" pitchFamily="18" charset="0"/>
                              </a:rPr>
                              <m:t>𝑐𝑥</m:t>
                            </m:r>
                          </m:e>
                        </m:d>
                      </m:e>
                      <m:sup>
                        <m:r>
                          <a:rPr lang="en-GB" sz="2400" b="0" i="1" smtClean="0">
                            <a:latin typeface="Cambria Math" panose="02040503050406030204" pitchFamily="18" charset="0"/>
                          </a:rPr>
                          <m:t>5</m:t>
                        </m:r>
                      </m:sup>
                    </m:sSup>
                  </m:oMath>
                </a14:m>
                <a:r>
                  <a:rPr lang="en-GB" sz="2400" dirty="0"/>
                  <a:t> is 720. Find the possible value(s) of the constant  </a:t>
                </a:r>
                <a14:m>
                  <m:oMath xmlns:m="http://schemas.openxmlformats.org/officeDocument/2006/math">
                    <m:r>
                      <a:rPr lang="en-GB" sz="2400" b="0" i="1" smtClean="0">
                        <a:latin typeface="Cambria Math" panose="02040503050406030204" pitchFamily="18" charset="0"/>
                      </a:rPr>
                      <m:t>𝑐</m:t>
                    </m:r>
                  </m:oMath>
                </a14:m>
                <a:r>
                  <a:rPr lang="en-GB" sz="2400" dirty="0"/>
                  <a:t>.</a:t>
                </a:r>
              </a:p>
            </p:txBody>
          </p:sp>
        </mc:Choice>
        <mc:Fallback xmlns="">
          <p:sp>
            <p:nvSpPr>
              <p:cNvPr id="5" name="TextBox 4"/>
              <p:cNvSpPr txBox="1">
                <a:spLocks noRot="1" noChangeAspect="1" noMove="1" noResize="1" noEditPoints="1" noAdjustHandles="1" noChangeArrowheads="1" noChangeShapeType="1" noTextEdit="1"/>
              </p:cNvSpPr>
              <p:nvPr/>
            </p:nvSpPr>
            <p:spPr>
              <a:xfrm>
                <a:off x="539552" y="1052736"/>
                <a:ext cx="7632848" cy="830997"/>
              </a:xfrm>
              <a:prstGeom prst="rect">
                <a:avLst/>
              </a:prstGeom>
              <a:blipFill>
                <a:blip r:embed="rId2"/>
                <a:stretch>
                  <a:fillRect b="-6875"/>
                </a:stretch>
              </a:blipFill>
              <a:effectLst>
                <a:outerShdw blurRad="63500" sx="102000" sy="102000" algn="ctr" rotWithShape="0">
                  <a:prstClr val="black">
                    <a:alpha val="40000"/>
                  </a:prstClr>
                </a:outerShdw>
              </a:effectLst>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662360" y="2213248"/>
                <a:ext cx="7776864" cy="3416320"/>
              </a:xfrm>
              <a:prstGeom prst="rect">
                <a:avLst/>
              </a:prstGeom>
              <a:noFill/>
            </p:spPr>
            <p:txBody>
              <a:bodyPr wrap="square" rtlCol="0">
                <a:spAutoFit/>
              </a:bodyPr>
              <a:lstStyle/>
              <a:p>
                <a:r>
                  <a:rPr lang="en-GB" dirty="0"/>
                  <a:t>The ‘5’ row in Pascal’s triangle is 1 5 10 10 5 1. If we count the 1 as the ‘0</a:t>
                </a:r>
                <a:r>
                  <a:rPr lang="en-GB" baseline="30000" dirty="0"/>
                  <a:t>th</a:t>
                </a:r>
                <a:r>
                  <a:rPr lang="en-GB" dirty="0"/>
                  <a:t> term’, we want the 2</a:t>
                </a:r>
                <a:r>
                  <a:rPr lang="en-GB" baseline="30000" dirty="0"/>
                  <a:t>nd</a:t>
                </a:r>
                <a:r>
                  <a:rPr lang="en-GB" dirty="0"/>
                  <a:t> term, which is 10.</a:t>
                </a:r>
              </a:p>
              <a:p>
                <a:endParaRPr lang="en-GB" dirty="0"/>
              </a:p>
              <a:p>
                <a:r>
                  <a:rPr lang="en-GB" dirty="0"/>
                  <a:t>Since we want the </a:t>
                </a:r>
                <a14:m>
                  <m:oMath xmlns:m="http://schemas.openxmlformats.org/officeDocument/2006/math">
                    <m:sSup>
                      <m:sSupPr>
                        <m:ctrlPr>
                          <a:rPr lang="en-GB" b="0" i="1" smtClean="0">
                            <a:latin typeface="Cambria Math" panose="02040503050406030204" pitchFamily="18" charset="0"/>
                          </a:rPr>
                        </m:ctrlPr>
                      </m:sSupPr>
                      <m:e>
                        <m:r>
                          <a:rPr lang="en-GB" b="0" i="1" smtClean="0">
                            <a:latin typeface="Cambria Math" panose="02040503050406030204" pitchFamily="18" charset="0"/>
                          </a:rPr>
                          <m:t>𝑥</m:t>
                        </m:r>
                      </m:e>
                      <m:sup>
                        <m:r>
                          <a:rPr lang="en-GB" b="0" i="1" smtClean="0">
                            <a:latin typeface="Cambria Math" panose="02040503050406030204" pitchFamily="18" charset="0"/>
                          </a:rPr>
                          <m:t>2</m:t>
                        </m:r>
                      </m:sup>
                    </m:sSup>
                  </m:oMath>
                </a14:m>
                <a:r>
                  <a:rPr lang="en-GB" dirty="0"/>
                  <a:t> term:</a:t>
                </a:r>
              </a:p>
              <a:p>
                <a:pPr marL="285750" indent="-285750">
                  <a:buFont typeface="Arial" panose="020B0604020202020204" pitchFamily="34" charset="0"/>
                  <a:buChar char="•"/>
                </a:pPr>
                <a:r>
                  <a:rPr lang="en-GB" dirty="0"/>
                  <a:t>The power of </a:t>
                </a:r>
                <a14:m>
                  <m:oMath xmlns:m="http://schemas.openxmlformats.org/officeDocument/2006/math">
                    <m:d>
                      <m:dPr>
                        <m:ctrlPr>
                          <a:rPr lang="en-GB" b="0" i="1" smtClean="0">
                            <a:latin typeface="Cambria Math" panose="02040503050406030204" pitchFamily="18" charset="0"/>
                          </a:rPr>
                        </m:ctrlPr>
                      </m:dPr>
                      <m:e>
                        <m:r>
                          <a:rPr lang="en-GB" b="0" i="1" smtClean="0">
                            <a:latin typeface="Cambria Math" panose="02040503050406030204" pitchFamily="18" charset="0"/>
                          </a:rPr>
                          <m:t>−</m:t>
                        </m:r>
                        <m:r>
                          <a:rPr lang="en-GB" b="0" i="1" smtClean="0">
                            <a:latin typeface="Cambria Math" panose="02040503050406030204" pitchFamily="18" charset="0"/>
                          </a:rPr>
                          <m:t>𝑐𝑥</m:t>
                        </m:r>
                      </m:e>
                    </m:d>
                  </m:oMath>
                </a14:m>
                <a:r>
                  <a:rPr lang="en-GB" dirty="0"/>
                  <a:t> must be </a:t>
                </a:r>
                <a:r>
                  <a:rPr lang="en-GB" b="1" dirty="0"/>
                  <a:t>2.</a:t>
                </a:r>
              </a:p>
              <a:p>
                <a:pPr marL="285750" indent="-285750">
                  <a:buFont typeface="Arial" panose="020B0604020202020204" pitchFamily="34" charset="0"/>
                  <a:buChar char="•"/>
                </a:pPr>
                <a:r>
                  <a:rPr lang="en-GB" dirty="0"/>
                  <a:t>The power of 2 must be </a:t>
                </a:r>
                <a:r>
                  <a:rPr lang="en-GB" b="1" dirty="0"/>
                  <a:t>3 (the two powers must add up to 5).</a:t>
                </a:r>
              </a:p>
              <a:p>
                <a:pPr marL="285750" indent="-285750">
                  <a:buFont typeface="Arial" panose="020B0604020202020204" pitchFamily="34" charset="0"/>
                  <a:buChar char="•"/>
                </a:pPr>
                <a:endParaRPr lang="en-GB" dirty="0"/>
              </a:p>
              <a:p>
                <a:r>
                  <a:rPr lang="en-GB" dirty="0"/>
                  <a:t>Therefore term is:    </a:t>
                </a:r>
                <a14:m>
                  <m:oMath xmlns:m="http://schemas.openxmlformats.org/officeDocument/2006/math">
                    <m:r>
                      <a:rPr lang="en-GB" b="0" i="1" smtClean="0">
                        <a:latin typeface="Cambria Math" panose="02040503050406030204" pitchFamily="18" charset="0"/>
                      </a:rPr>
                      <m:t>10</m:t>
                    </m:r>
                    <m:sSup>
                      <m:sSupPr>
                        <m:ctrlPr>
                          <a:rPr lang="en-GB" b="0" i="1" smtClean="0">
                            <a:latin typeface="Cambria Math" panose="02040503050406030204" pitchFamily="18" charset="0"/>
                          </a:rPr>
                        </m:ctrlPr>
                      </m:sSupPr>
                      <m:e>
                        <m:d>
                          <m:dPr>
                            <m:ctrlPr>
                              <a:rPr lang="en-GB" b="0" i="1" smtClean="0">
                                <a:latin typeface="Cambria Math" panose="02040503050406030204" pitchFamily="18" charset="0"/>
                              </a:rPr>
                            </m:ctrlPr>
                          </m:dPr>
                          <m:e>
                            <m:r>
                              <a:rPr lang="en-GB" b="0" i="1" smtClean="0">
                                <a:latin typeface="Cambria Math" panose="02040503050406030204" pitchFamily="18" charset="0"/>
                              </a:rPr>
                              <m:t>−</m:t>
                            </m:r>
                            <m:r>
                              <a:rPr lang="en-GB" b="0" i="1" smtClean="0">
                                <a:latin typeface="Cambria Math" panose="02040503050406030204" pitchFamily="18" charset="0"/>
                              </a:rPr>
                              <m:t>𝑐𝑥</m:t>
                            </m:r>
                          </m:e>
                        </m:d>
                      </m:e>
                      <m:sup>
                        <m:r>
                          <a:rPr lang="en-GB" b="0" i="1" smtClean="0">
                            <a:latin typeface="Cambria Math" panose="02040503050406030204" pitchFamily="18" charset="0"/>
                          </a:rPr>
                          <m:t>2</m:t>
                        </m:r>
                      </m:sup>
                    </m:sSup>
                    <m:d>
                      <m:dPr>
                        <m:ctrlPr>
                          <a:rPr lang="en-GB" b="0" i="1" smtClean="0">
                            <a:latin typeface="Cambria Math" panose="02040503050406030204" pitchFamily="18" charset="0"/>
                          </a:rPr>
                        </m:ctrlPr>
                      </m:dPr>
                      <m:e>
                        <m:sSup>
                          <m:sSupPr>
                            <m:ctrlPr>
                              <a:rPr lang="en-GB" b="0" i="1" smtClean="0">
                                <a:latin typeface="Cambria Math" panose="02040503050406030204" pitchFamily="18" charset="0"/>
                              </a:rPr>
                            </m:ctrlPr>
                          </m:sSupPr>
                          <m:e>
                            <m:r>
                              <a:rPr lang="en-GB" b="0" i="1" smtClean="0">
                                <a:latin typeface="Cambria Math" panose="02040503050406030204" pitchFamily="18" charset="0"/>
                              </a:rPr>
                              <m:t>2</m:t>
                            </m:r>
                          </m:e>
                          <m:sup>
                            <m:r>
                              <a:rPr lang="en-GB" b="0" i="1" smtClean="0">
                                <a:latin typeface="Cambria Math" panose="02040503050406030204" pitchFamily="18" charset="0"/>
                              </a:rPr>
                              <m:t>3</m:t>
                            </m:r>
                          </m:sup>
                        </m:sSup>
                      </m:e>
                    </m:d>
                    <m:r>
                      <a:rPr lang="en-GB" b="0" i="1" smtClean="0">
                        <a:latin typeface="Cambria Math" panose="02040503050406030204" pitchFamily="18" charset="0"/>
                      </a:rPr>
                      <m:t>=</m:t>
                    </m:r>
                    <m:sSup>
                      <m:sSupPr>
                        <m:ctrlPr>
                          <a:rPr lang="en-GB" b="0" i="1" smtClean="0">
                            <a:latin typeface="Cambria Math" panose="02040503050406030204" pitchFamily="18" charset="0"/>
                          </a:rPr>
                        </m:ctrlPr>
                      </m:sSupPr>
                      <m:e>
                        <m:r>
                          <a:rPr lang="en-GB" b="0" i="1" smtClean="0">
                            <a:latin typeface="Cambria Math" panose="02040503050406030204" pitchFamily="18" charset="0"/>
                          </a:rPr>
                          <m:t>80</m:t>
                        </m:r>
                        <m:r>
                          <a:rPr lang="en-GB" b="0" i="1" smtClean="0">
                            <a:latin typeface="Cambria Math" panose="02040503050406030204" pitchFamily="18" charset="0"/>
                          </a:rPr>
                          <m:t>𝑐</m:t>
                        </m:r>
                      </m:e>
                      <m:sup>
                        <m:r>
                          <a:rPr lang="en-GB" b="0" i="1" smtClean="0">
                            <a:latin typeface="Cambria Math" panose="02040503050406030204" pitchFamily="18" charset="0"/>
                          </a:rPr>
                          <m:t>2</m:t>
                        </m:r>
                      </m:sup>
                    </m:sSup>
                    <m:sSup>
                      <m:sSupPr>
                        <m:ctrlPr>
                          <a:rPr lang="en-GB" b="0" i="1" smtClean="0">
                            <a:latin typeface="Cambria Math" panose="02040503050406030204" pitchFamily="18" charset="0"/>
                          </a:rPr>
                        </m:ctrlPr>
                      </m:sSupPr>
                      <m:e>
                        <m:r>
                          <a:rPr lang="en-GB" b="0" i="1" smtClean="0">
                            <a:latin typeface="Cambria Math" panose="02040503050406030204" pitchFamily="18" charset="0"/>
                          </a:rPr>
                          <m:t>𝑥</m:t>
                        </m:r>
                      </m:e>
                      <m:sup>
                        <m:r>
                          <a:rPr lang="en-GB" b="0" i="1" smtClean="0">
                            <a:latin typeface="Cambria Math" panose="02040503050406030204" pitchFamily="18" charset="0"/>
                          </a:rPr>
                          <m:t>2</m:t>
                        </m:r>
                      </m:sup>
                    </m:sSup>
                  </m:oMath>
                </a14:m>
                <a:endParaRPr lang="en-GB" dirty="0"/>
              </a:p>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∴80</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𝑐</m:t>
                          </m:r>
                        </m:e>
                        <m:sup>
                          <m:r>
                            <a:rPr lang="en-GB" b="0" i="1" smtClean="0">
                              <a:latin typeface="Cambria Math" panose="02040503050406030204" pitchFamily="18" charset="0"/>
                            </a:rPr>
                            <m:t>2</m:t>
                          </m:r>
                        </m:sup>
                      </m:sSup>
                      <m:r>
                        <a:rPr lang="en-GB" b="0" i="1" smtClean="0">
                          <a:latin typeface="Cambria Math" panose="02040503050406030204" pitchFamily="18" charset="0"/>
                        </a:rPr>
                        <m:t>=720</m:t>
                      </m:r>
                    </m:oMath>
                    <m:oMath xmlns:m="http://schemas.openxmlformats.org/officeDocument/2006/math">
                      <m:sSup>
                        <m:sSupPr>
                          <m:ctrlPr>
                            <a:rPr lang="en-GB" b="0" i="1" smtClean="0">
                              <a:latin typeface="Cambria Math" panose="02040503050406030204" pitchFamily="18" charset="0"/>
                            </a:rPr>
                          </m:ctrlPr>
                        </m:sSupPr>
                        <m:e>
                          <m:r>
                            <a:rPr lang="en-GB" b="0" i="1" smtClean="0">
                              <a:latin typeface="Cambria Math" panose="02040503050406030204" pitchFamily="18" charset="0"/>
                            </a:rPr>
                            <m:t>𝑐</m:t>
                          </m:r>
                        </m:e>
                        <m:sup>
                          <m:r>
                            <a:rPr lang="en-GB" b="0" i="1" smtClean="0">
                              <a:latin typeface="Cambria Math" panose="02040503050406030204" pitchFamily="18" charset="0"/>
                            </a:rPr>
                            <m:t>2</m:t>
                          </m:r>
                        </m:sup>
                      </m:sSup>
                      <m:r>
                        <a:rPr lang="en-GB" b="0" i="1" smtClean="0">
                          <a:latin typeface="Cambria Math" panose="02040503050406030204" pitchFamily="18" charset="0"/>
                        </a:rPr>
                        <m:t>=9</m:t>
                      </m:r>
                    </m:oMath>
                    <m:oMath xmlns:m="http://schemas.openxmlformats.org/officeDocument/2006/math">
                      <m:r>
                        <a:rPr lang="en-GB" b="0" i="1" smtClean="0">
                          <a:latin typeface="Cambria Math" panose="02040503050406030204" pitchFamily="18" charset="0"/>
                        </a:rPr>
                        <m:t>𝑐</m:t>
                      </m:r>
                      <m:r>
                        <a:rPr lang="en-GB" b="0" i="1" smtClean="0">
                          <a:latin typeface="Cambria Math" panose="02040503050406030204" pitchFamily="18" charset="0"/>
                        </a:rPr>
                        <m:t>=±3</m:t>
                      </m:r>
                    </m:oMath>
                  </m:oMathPara>
                </a14:m>
                <a:endParaRPr lang="en-GB" dirty="0"/>
              </a:p>
              <a:p>
                <a:endParaRPr lang="en-GB" dirty="0"/>
              </a:p>
            </p:txBody>
          </p:sp>
        </mc:Choice>
        <mc:Fallback xmlns="">
          <p:sp>
            <p:nvSpPr>
              <p:cNvPr id="6" name="TextBox 5"/>
              <p:cNvSpPr txBox="1">
                <a:spLocks noRot="1" noChangeAspect="1" noMove="1" noResize="1" noEditPoints="1" noAdjustHandles="1" noChangeArrowheads="1" noChangeShapeType="1" noTextEdit="1"/>
              </p:cNvSpPr>
              <p:nvPr/>
            </p:nvSpPr>
            <p:spPr>
              <a:xfrm>
                <a:off x="662360" y="2213248"/>
                <a:ext cx="7776864" cy="3416320"/>
              </a:xfrm>
              <a:prstGeom prst="rect">
                <a:avLst/>
              </a:prstGeom>
              <a:blipFill>
                <a:blip r:embed="rId3"/>
                <a:stretch>
                  <a:fillRect l="-706" t="-893"/>
                </a:stretch>
              </a:blipFill>
            </p:spPr>
            <p:txBody>
              <a:bodyPr/>
              <a:lstStyle/>
              <a:p>
                <a:r>
                  <a:rPr lang="en-GB">
                    <a:noFill/>
                  </a:rPr>
                  <a:t> </a:t>
                </a:r>
              </a:p>
            </p:txBody>
          </p:sp>
        </mc:Fallback>
      </mc:AlternateContent>
      <p:sp>
        <p:nvSpPr>
          <p:cNvPr id="7" name="Rectangle 6"/>
          <p:cNvSpPr/>
          <p:nvPr/>
        </p:nvSpPr>
        <p:spPr>
          <a:xfrm>
            <a:off x="3795760" y="3238541"/>
            <a:ext cx="3303582" cy="39299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8" name="Rectangle 7"/>
          <p:cNvSpPr/>
          <p:nvPr/>
        </p:nvSpPr>
        <p:spPr>
          <a:xfrm>
            <a:off x="3326656" y="3631541"/>
            <a:ext cx="3783974" cy="37464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9" name="Rectangle 8"/>
          <p:cNvSpPr/>
          <p:nvPr/>
        </p:nvSpPr>
        <p:spPr>
          <a:xfrm>
            <a:off x="2534568" y="4148378"/>
            <a:ext cx="4564774" cy="124752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968016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fade">
                                      <p:cBhvr>
                                        <p:cTn id="12" dur="500"/>
                                        <p:tgtEl>
                                          <p:spTgt spid="6">
                                            <p:txEl>
                                              <p:pRg st="2" end="2"/>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animEffect transition="in" filter="fade">
                                      <p:cBhvr>
                                        <p:cTn id="15" dur="500"/>
                                        <p:tgtEl>
                                          <p:spTgt spid="6">
                                            <p:txEl>
                                              <p:pRg st="3" end="3"/>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6">
                                            <p:txEl>
                                              <p:pRg st="4" end="4"/>
                                            </p:txEl>
                                          </p:spTgt>
                                        </p:tgtEl>
                                        <p:attrNameLst>
                                          <p:attrName>style.visibility</p:attrName>
                                        </p:attrNameLst>
                                      </p:cBhvr>
                                      <p:to>
                                        <p:strVal val="visible"/>
                                      </p:to>
                                    </p:set>
                                    <p:animEffect transition="in" filter="fade">
                                      <p:cBhvr>
                                        <p:cTn id="18" dur="500"/>
                                        <p:tgtEl>
                                          <p:spTgt spid="6">
                                            <p:txEl>
                                              <p:pRg st="4" end="4"/>
                                            </p:txEl>
                                          </p:spTgt>
                                        </p:tgtEl>
                                      </p:cBhvr>
                                    </p:animEffect>
                                  </p:childTnLst>
                                </p:cTn>
                              </p:par>
                              <p:par>
                                <p:cTn id="19" presetID="1" presetClass="entr" presetSubtype="0" fill="hold" grpId="1"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par>
                                <p:cTn id="21" presetID="1" presetClass="entr" presetSubtype="0" fill="hold" grpId="1" nodeType="with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
                                            <p:txEl>
                                              <p:pRg st="6" end="6"/>
                                            </p:txEl>
                                          </p:spTgt>
                                        </p:tgtEl>
                                        <p:attrNameLst>
                                          <p:attrName>style.visibility</p:attrName>
                                        </p:attrNameLst>
                                      </p:cBhvr>
                                      <p:to>
                                        <p:strVal val="visible"/>
                                      </p:to>
                                    </p:set>
                                    <p:animEffect transition="in" filter="fade">
                                      <p:cBhvr>
                                        <p:cTn id="27" dur="500"/>
                                        <p:tgtEl>
                                          <p:spTgt spid="6">
                                            <p:txEl>
                                              <p:pRg st="6" end="6"/>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6">
                                            <p:txEl>
                                              <p:pRg st="7" end="7"/>
                                            </p:txEl>
                                          </p:spTgt>
                                        </p:tgtEl>
                                        <p:attrNameLst>
                                          <p:attrName>style.visibility</p:attrName>
                                        </p:attrNameLst>
                                      </p:cBhvr>
                                      <p:to>
                                        <p:strVal val="visible"/>
                                      </p:to>
                                    </p:set>
                                    <p:animEffect transition="in" filter="fade">
                                      <p:cBhvr>
                                        <p:cTn id="30" dur="500"/>
                                        <p:tgtEl>
                                          <p:spTgt spid="6">
                                            <p:txEl>
                                              <p:pRg st="7" end="7"/>
                                            </p:txEl>
                                          </p:spTgt>
                                        </p:tgtEl>
                                      </p:cBhvr>
                                    </p:animEffect>
                                  </p:childTnLst>
                                </p:cTn>
                              </p:par>
                              <p:par>
                                <p:cTn id="31" presetID="1" presetClass="entr" presetSubtype="0" fill="hold" grpId="1" nodeType="withEffect">
                                  <p:stCondLst>
                                    <p:cond delay="0"/>
                                  </p:stCondLst>
                                  <p:childTnLst>
                                    <p:set>
                                      <p:cBhvr>
                                        <p:cTn id="3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3" restart="whenNotActive" fill="hold" evtFilter="cancelBubble" nodeType="interactiveSeq">
                <p:stCondLst>
                  <p:cond evt="onClick" delay="0">
                    <p:tgtEl>
                      <p:spTgt spid="7"/>
                    </p:tgtEl>
                  </p:cond>
                </p:stCondLst>
                <p:endSync evt="end" delay="0">
                  <p:rtn val="all"/>
                </p:endSync>
                <p:childTnLst>
                  <p:par>
                    <p:cTn id="34" fill="hold">
                      <p:stCondLst>
                        <p:cond delay="0"/>
                      </p:stCondLst>
                      <p:childTnLst>
                        <p:par>
                          <p:cTn id="35" fill="hold">
                            <p:stCondLst>
                              <p:cond delay="0"/>
                            </p:stCondLst>
                            <p:childTnLst>
                              <p:par>
                                <p:cTn id="36" presetID="10" presetClass="exit" presetSubtype="0" fill="hold" grpId="0" nodeType="clickEffect">
                                  <p:stCondLst>
                                    <p:cond delay="0"/>
                                  </p:stCondLst>
                                  <p:childTnLst>
                                    <p:animEffect transition="out" filter="fade">
                                      <p:cBhvr>
                                        <p:cTn id="37" dur="500"/>
                                        <p:tgtEl>
                                          <p:spTgt spid="7"/>
                                        </p:tgtEl>
                                      </p:cBhvr>
                                    </p:animEffect>
                                    <p:set>
                                      <p:cBhvr>
                                        <p:cTn id="38" dur="1" fill="hold">
                                          <p:stCondLst>
                                            <p:cond delay="499"/>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7"/>
                  </p:tgtEl>
                </p:cond>
              </p:nextCondLst>
            </p:seq>
            <p:seq concurrent="1" nextAc="seek">
              <p:cTn id="39" restart="whenNotActive" fill="hold" evtFilter="cancelBubble" nodeType="interactiveSeq">
                <p:stCondLst>
                  <p:cond evt="onClick" delay="0">
                    <p:tgtEl>
                      <p:spTgt spid="8"/>
                    </p:tgtEl>
                  </p:cond>
                </p:stCondLst>
                <p:endSync evt="end" delay="0">
                  <p:rtn val="all"/>
                </p:endSync>
                <p:childTnLst>
                  <p:par>
                    <p:cTn id="40" fill="hold">
                      <p:stCondLst>
                        <p:cond delay="0"/>
                      </p:stCondLst>
                      <p:childTnLst>
                        <p:par>
                          <p:cTn id="41" fill="hold">
                            <p:stCondLst>
                              <p:cond delay="0"/>
                            </p:stCondLst>
                            <p:childTnLst>
                              <p:par>
                                <p:cTn id="42" presetID="10" presetClass="exit" presetSubtype="0" fill="hold" grpId="0" nodeType="clickEffect">
                                  <p:stCondLst>
                                    <p:cond delay="0"/>
                                  </p:stCondLst>
                                  <p:childTnLst>
                                    <p:animEffect transition="out" filter="fade">
                                      <p:cBhvr>
                                        <p:cTn id="43" dur="500"/>
                                        <p:tgtEl>
                                          <p:spTgt spid="8"/>
                                        </p:tgtEl>
                                      </p:cBhvr>
                                    </p:animEffect>
                                    <p:set>
                                      <p:cBhvr>
                                        <p:cTn id="44" dur="1" fill="hold">
                                          <p:stCondLst>
                                            <p:cond delay="4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45" restart="whenNotActive" fill="hold" evtFilter="cancelBubble" nodeType="interactiveSeq">
                <p:stCondLst>
                  <p:cond evt="onClick" delay="0">
                    <p:tgtEl>
                      <p:spTgt spid="9"/>
                    </p:tgtEl>
                  </p:cond>
                </p:stCondLst>
                <p:endSync evt="end" delay="0">
                  <p:rtn val="all"/>
                </p:endSync>
                <p:childTnLst>
                  <p:par>
                    <p:cTn id="46" fill="hold">
                      <p:stCondLst>
                        <p:cond delay="0"/>
                      </p:stCondLst>
                      <p:childTnLst>
                        <p:par>
                          <p:cTn id="47" fill="hold">
                            <p:stCondLst>
                              <p:cond delay="0"/>
                            </p:stCondLst>
                            <p:childTnLst>
                              <p:par>
                                <p:cTn id="48" presetID="10" presetClass="exit" presetSubtype="0" fill="hold" grpId="0" nodeType="clickEffect">
                                  <p:stCondLst>
                                    <p:cond delay="0"/>
                                  </p:stCondLst>
                                  <p:childTnLst>
                                    <p:animEffect transition="out" filter="fade">
                                      <p:cBhvr>
                                        <p:cTn id="49" dur="500"/>
                                        <p:tgtEl>
                                          <p:spTgt spid="9"/>
                                        </p:tgtEl>
                                      </p:cBhvr>
                                    </p:animEffect>
                                    <p:set>
                                      <p:cBhvr>
                                        <p:cTn id="50"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childTnLst>
        </p:cTn>
      </p:par>
    </p:tnLst>
    <p:bldLst>
      <p:bldP spid="7" grpId="0" animBg="1"/>
      <p:bldP spid="7" grpId="1" animBg="1"/>
      <p:bldP spid="8" grpId="0" animBg="1"/>
      <p:bldP spid="8" grpId="1" animBg="1"/>
      <p:bldP spid="9" grpId="0" animBg="1"/>
      <p:bldP spid="9"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7"/>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Test Your Understanding</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pic>
        <p:nvPicPr>
          <p:cNvPr id="5" name="Picture 4"/>
          <p:cNvPicPr>
            <a:picLocks noChangeAspect="1"/>
          </p:cNvPicPr>
          <p:nvPr/>
        </p:nvPicPr>
        <p:blipFill>
          <a:blip r:embed="rId2"/>
          <a:stretch>
            <a:fillRect/>
          </a:stretch>
        </p:blipFill>
        <p:spPr>
          <a:xfrm>
            <a:off x="395536" y="1198951"/>
            <a:ext cx="7576140" cy="2086033"/>
          </a:xfrm>
          <a:prstGeom prst="rect">
            <a:avLst/>
          </a:prstGeom>
          <a:effectLst>
            <a:outerShdw blurRad="63500" sx="102000" sy="102000" algn="ctr" rotWithShape="0">
              <a:prstClr val="black">
                <a:alpha val="40000"/>
              </a:prstClr>
            </a:outerShdw>
          </a:effectLst>
        </p:spPr>
      </p:pic>
      <p:sp>
        <p:nvSpPr>
          <p:cNvPr id="6" name="TextBox 5"/>
          <p:cNvSpPr txBox="1"/>
          <p:nvPr/>
        </p:nvSpPr>
        <p:spPr>
          <a:xfrm>
            <a:off x="395536" y="836712"/>
            <a:ext cx="1296144" cy="36933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r>
              <a:rPr lang="en-GB" dirty="0"/>
              <a:t>Edexcel C2</a:t>
            </a:r>
          </a:p>
        </p:txBody>
      </p:sp>
      <p:pic>
        <p:nvPicPr>
          <p:cNvPr id="7" name="Picture 6"/>
          <p:cNvPicPr>
            <a:picLocks noChangeAspect="1"/>
          </p:cNvPicPr>
          <p:nvPr/>
        </p:nvPicPr>
        <p:blipFill>
          <a:blip r:embed="rId3"/>
          <a:stretch>
            <a:fillRect/>
          </a:stretch>
        </p:blipFill>
        <p:spPr>
          <a:xfrm>
            <a:off x="683568" y="3647223"/>
            <a:ext cx="7678217" cy="2401557"/>
          </a:xfrm>
          <a:prstGeom prst="rect">
            <a:avLst/>
          </a:prstGeom>
        </p:spPr>
      </p:pic>
      <p:sp>
        <p:nvSpPr>
          <p:cNvPr id="8" name="Rectangle 7"/>
          <p:cNvSpPr/>
          <p:nvPr/>
        </p:nvSpPr>
        <p:spPr>
          <a:xfrm>
            <a:off x="1121663" y="3657599"/>
            <a:ext cx="7220826" cy="152400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9" name="Rectangle 8"/>
          <p:cNvSpPr/>
          <p:nvPr/>
        </p:nvSpPr>
        <p:spPr>
          <a:xfrm>
            <a:off x="1131311" y="5181601"/>
            <a:ext cx="7220826" cy="99342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257084250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8" restart="whenNotActive" fill="hold" evtFilter="cancelBubble" nodeType="interactiveSeq">
                <p:stCondLst>
                  <p:cond evt="onClick" delay="0">
                    <p:tgtEl>
                      <p:spTgt spid="9"/>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9"/>
                                        </p:tgtEl>
                                      </p:cBhvr>
                                    </p:animEffect>
                                    <p:set>
                                      <p:cBhvr>
                                        <p:cTn id="13"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childTnLst>
        </p:cTn>
      </p:par>
    </p:tnLst>
    <p:bldLst>
      <p:bldP spid="8" grpId="0" animBg="1"/>
      <p:bldP spid="9"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27720</TotalTime>
  <Words>1421</Words>
  <Application>Microsoft Office PowerPoint</Application>
  <PresentationFormat>On-screen Show (4:3)</PresentationFormat>
  <Paragraphs>382</Paragraphs>
  <Slides>26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26</vt:i4>
      </vt:variant>
    </vt:vector>
  </HeadingPairs>
  <TitlesOfParts>
    <vt:vector size="31" baseType="lpstr">
      <vt:lpstr>Arial</vt:lpstr>
      <vt:lpstr>Calibri</vt:lpstr>
      <vt:lpstr>Cambria Math</vt:lpstr>
      <vt:lpstr>Wingdings</vt:lpstr>
      <vt:lpstr>Office Theme</vt:lpstr>
      <vt:lpstr>P1 Chapter 8 :: Binomial Expansion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RM plc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Frost J</dc:creator>
  <cp:lastModifiedBy>Wall, Martin</cp:lastModifiedBy>
  <cp:revision>1043</cp:revision>
  <dcterms:created xsi:type="dcterms:W3CDTF">2013-02-28T07:36:55Z</dcterms:created>
  <dcterms:modified xsi:type="dcterms:W3CDTF">2019-10-11T08:48:05Z</dcterms:modified>
</cp:coreProperties>
</file>