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81" r:id="rId2"/>
    <p:sldId id="482" r:id="rId3"/>
    <p:sldId id="508" r:id="rId4"/>
    <p:sldId id="672" r:id="rId5"/>
    <p:sldId id="673" r:id="rId6"/>
    <p:sldId id="675" r:id="rId7"/>
    <p:sldId id="676" r:id="rId8"/>
    <p:sldId id="677" r:id="rId9"/>
    <p:sldId id="651" r:id="rId10"/>
    <p:sldId id="678" r:id="rId11"/>
    <p:sldId id="679" r:id="rId12"/>
    <p:sldId id="680" r:id="rId13"/>
    <p:sldId id="681" r:id="rId14"/>
    <p:sldId id="682" r:id="rId15"/>
    <p:sldId id="683" r:id="rId16"/>
    <p:sldId id="684" r:id="rId17"/>
    <p:sldId id="686" r:id="rId18"/>
    <p:sldId id="687" r:id="rId19"/>
    <p:sldId id="690" r:id="rId20"/>
    <p:sldId id="689" r:id="rId21"/>
    <p:sldId id="691" r:id="rId22"/>
    <p:sldId id="692" r:id="rId23"/>
    <p:sldId id="688" r:id="rId24"/>
    <p:sldId id="685" r:id="rId25"/>
    <p:sldId id="69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0" autoAdjust="0"/>
    <p:restoredTop sz="88534" autoAdjust="0"/>
  </p:normalViewPr>
  <p:slideViewPr>
    <p:cSldViewPr>
      <p:cViewPr varScale="1">
        <p:scale>
          <a:sx n="88" d="100"/>
          <a:sy n="88" d="100"/>
        </p:scale>
        <p:origin x="1382" y="53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16/10/2018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16/10/2018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16/10/2018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image" Target="../media/image10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0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0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2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7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rfrostmaths.com/homework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Stats1 Chapter 7 :: </a:t>
            </a:r>
            <a:r>
              <a:rPr lang="en-GB" dirty="0"/>
              <a:t>Hypothesis Testing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</a:t>
            </a:r>
            <a:r>
              <a:rPr lang="en-GB" dirty="0" smtClean="0"/>
              <a:t>29</a:t>
            </a:r>
            <a:r>
              <a:rPr lang="en-GB" baseline="30000" dirty="0" smtClean="0"/>
              <a:t>th</a:t>
            </a:r>
            <a:r>
              <a:rPr lang="en-GB" dirty="0" smtClean="0"/>
              <a:t> 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3811975" y="2449181"/>
            <a:ext cx="5163253" cy="2062103"/>
            <a:chOff x="3811975" y="2449181"/>
            <a:chExt cx="5163253" cy="2062103"/>
          </a:xfrm>
        </p:grpSpPr>
        <p:sp>
          <p:nvSpPr>
            <p:cNvPr id="33" name="TextBox 32"/>
            <p:cNvSpPr txBox="1"/>
            <p:nvPr/>
          </p:nvSpPr>
          <p:spPr>
            <a:xfrm>
              <a:off x="4294708" y="2449181"/>
              <a:ext cx="4680520" cy="206210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1600" dirty="0"/>
                <a:t>The probability of getting exactly 5 heads is only 22%, which is more likely to not happen than to happen. If we saw this number of heads, why would it not be sensible to think the coin is biased?</a:t>
              </a:r>
            </a:p>
            <a:p>
              <a:r>
                <a:rPr lang="en-GB" sz="1600" b="1" dirty="0"/>
                <a:t>The probability is only low because there’s lots of possible outcomes. But 5 heads forms part of a range of possible number of heads that collectively would be consistent with a coin not biased towards heads.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3811975" y="2839724"/>
              <a:ext cx="482733" cy="7734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Critical Regions and Values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764704"/>
                <a:ext cx="8352928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John wants to see whether a coin is unbiased or whether </a:t>
                </a:r>
                <a:r>
                  <a:rPr lang="en-GB" b="1" dirty="0"/>
                  <a:t>it is biased towards coming down heads</a:t>
                </a:r>
                <a:r>
                  <a:rPr lang="en-GB" dirty="0"/>
                  <a:t>. He tosses the coin 8 times and counts the number of times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, it lands head uppermost. </a:t>
                </a:r>
                <a:r>
                  <a:rPr lang="en-GB" b="1" dirty="0"/>
                  <a:t>What values would lead to John’s hypothesis being rejected?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8352928" cy="923330"/>
              </a:xfrm>
              <a:prstGeom prst="rect">
                <a:avLst/>
              </a:prstGeom>
              <a:blipFill rotWithShape="0">
                <a:blip r:embed="rId2"/>
                <a:stretch>
                  <a:fillRect b="-11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323528" y="2780926"/>
            <a:ext cx="5356335" cy="4017693"/>
            <a:chOff x="347960" y="4509120"/>
            <a:chExt cx="3635660" cy="2198489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755576" y="6235547"/>
              <a:ext cx="3045243" cy="176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755576" y="4509120"/>
              <a:ext cx="0" cy="172819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547664" y="6488668"/>
              <a:ext cx="1512168" cy="218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Num heads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4600" y="6244426"/>
              <a:ext cx="3229020" cy="252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     </a:t>
              </a:r>
              <a:r>
                <a:rPr lang="en-GB" sz="2400" dirty="0"/>
                <a:t>0     1     2     3    4     5     6     7     8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043608" y="6093296"/>
              <a:ext cx="0" cy="14225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1356360" y="5875020"/>
              <a:ext cx="9188" cy="36052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1684020" y="5570220"/>
              <a:ext cx="3467" cy="65821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009427" y="5097780"/>
              <a:ext cx="9873" cy="113065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341240" y="4800600"/>
              <a:ext cx="13340" cy="141790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2676520" y="5074920"/>
              <a:ext cx="5720" cy="113824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3017520" y="5615940"/>
              <a:ext cx="392" cy="62008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3330271" y="5875020"/>
              <a:ext cx="9188" cy="360528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671248" y="6086182"/>
              <a:ext cx="0" cy="142251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 rot="16200000">
                  <a:off x="-251444" y="5180533"/>
                  <a:ext cx="1512168" cy="313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400" dirty="0"/>
                    <a:t>Prob under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251444" y="5180533"/>
                  <a:ext cx="1512168" cy="31335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526" r="-28947" b="-353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extBox 31"/>
          <p:cNvSpPr txBox="1"/>
          <p:nvPr/>
        </p:nvSpPr>
        <p:spPr>
          <a:xfrm>
            <a:off x="280177" y="1813767"/>
            <a:ext cx="7935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As before, we’re interested how likely a given outcome is likely to happen ‘just by chance’ under the null hypothesis (i.e. when the coin is not biased).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330954" y="3483052"/>
            <a:ext cx="4584446" cy="9619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30095" y="2456805"/>
            <a:ext cx="3969897" cy="2879446"/>
            <a:chOff x="4522598" y="2337814"/>
            <a:chExt cx="3969897" cy="2879446"/>
          </a:xfrm>
        </p:grpSpPr>
        <p:sp>
          <p:nvSpPr>
            <p:cNvPr id="40" name="TextBox 39"/>
            <p:cNvSpPr txBox="1"/>
            <p:nvPr/>
          </p:nvSpPr>
          <p:spPr>
            <a:xfrm>
              <a:off x="4522598" y="2337814"/>
              <a:ext cx="2957977" cy="181588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1600" dirty="0"/>
                <a:t>However, there are values which collectively form a range of ‘extreme values’ where it would be unlikely that the coin would be unbiased. Their combined probability is limited by the level of significance set (e.g. 5%)</a:t>
              </a:r>
              <a:endParaRPr lang="en-GB" sz="1600" b="1" dirty="0"/>
            </a:p>
          </p:txBody>
        </p:sp>
        <p:cxnSp>
          <p:nvCxnSpPr>
            <p:cNvPr id="41" name="Straight Arrow Connector 40"/>
            <p:cNvCxnSpPr>
              <a:stCxn id="40" idx="2"/>
            </p:cNvCxnSpPr>
            <p:nvPr/>
          </p:nvCxnSpPr>
          <p:spPr>
            <a:xfrm>
              <a:off x="6001587" y="4153696"/>
              <a:ext cx="2490908" cy="106356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085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Critical Regions and Values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764704"/>
                <a:ext cx="8352928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John wants to see whether a coin is unbiased or whether </a:t>
                </a:r>
                <a:r>
                  <a:rPr lang="en-GB" b="1" dirty="0"/>
                  <a:t>it is biased towards coming down heads</a:t>
                </a:r>
                <a:r>
                  <a:rPr lang="en-GB" dirty="0"/>
                  <a:t>. He tosses the coin 8 times and counts the number of times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, it lands head uppermost. </a:t>
                </a:r>
                <a:r>
                  <a:rPr lang="en-GB" b="1" dirty="0"/>
                  <a:t>What values would lead to John’s hypothesis being rejected</a:t>
                </a:r>
                <a:r>
                  <a:rPr lang="en-GB" dirty="0"/>
                  <a:t>, if the significance level was 5%?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8352928" cy="1200329"/>
              </a:xfrm>
              <a:prstGeom prst="rect">
                <a:avLst/>
              </a:prstGeom>
              <a:blipFill>
                <a:blip r:embed="rId2"/>
                <a:stretch>
                  <a:fillRect b="-4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24128" y="2361948"/>
                <a:ext cx="2468905" cy="64633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j-lt"/>
                  </a:rPr>
                  <a:t>C.D.F. Binomial table:</a:t>
                </a:r>
                <a:endParaRPr lang="en-GB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361948"/>
                <a:ext cx="2468905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711" t="-2727"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724128" y="3028254"/>
              <a:ext cx="2471936" cy="274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160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7248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0.0352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0.1445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8952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0.3633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2184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0.6367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0.8555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0.9648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6834525"/>
                  </p:ext>
                </p:extLst>
              </p:nvPr>
            </p:nvGraphicFramePr>
            <p:xfrm>
              <a:off x="5724128" y="3028254"/>
              <a:ext cx="2471936" cy="274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4"/>
                    <a:gridCol w="1535832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49" t="-2000" r="-165584" b="-8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1265" t="-2000" r="-791" b="-822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0.0039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0.0352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0.1445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0.3633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0.6367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0.8555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0.9648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0.9961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>
            <a:off x="539552" y="2204864"/>
            <a:ext cx="4262922" cy="107721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What’s the probability that we would see </a:t>
            </a:r>
            <a:r>
              <a:rPr lang="en-GB" sz="1600" b="1" dirty="0"/>
              <a:t>6 heads</a:t>
            </a:r>
            <a:r>
              <a:rPr lang="en-GB" sz="1600" dirty="0"/>
              <a:t>, or an </a:t>
            </a:r>
            <a:r>
              <a:rPr lang="en-GB" sz="1600" b="1" dirty="0"/>
              <a:t>even more extreme value</a:t>
            </a:r>
            <a:r>
              <a:rPr lang="en-GB" sz="1600" dirty="0"/>
              <a:t>? Is this sufficiently unlikely to support John’s claim that the coin is biased?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9178" y="3273160"/>
                <a:ext cx="413329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   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𝟏𝟒𝟒𝟓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Insufficient evidence to reject null hypothesis (since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𝟏𝟒𝟒𝟓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𝟎𝟓</m:t>
                    </m:r>
                  </m:oMath>
                </a14:m>
                <a:r>
                  <a:rPr lang="en-GB" sz="1600" b="1" dirty="0"/>
                  <a:t>).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78" y="3273160"/>
                <a:ext cx="4133296" cy="1077218"/>
              </a:xfrm>
              <a:prstGeom prst="rect">
                <a:avLst/>
              </a:prstGeom>
              <a:blipFill>
                <a:blip r:embed="rId5"/>
                <a:stretch>
                  <a:fillRect l="-885" b="-6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39552" y="4643205"/>
            <a:ext cx="4262922" cy="58477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What’s the probability that we would see </a:t>
            </a:r>
            <a:r>
              <a:rPr lang="en-GB" sz="1600" b="1" dirty="0"/>
              <a:t>7 heads</a:t>
            </a:r>
            <a:r>
              <a:rPr lang="en-GB" sz="1600" dirty="0"/>
              <a:t>, or an </a:t>
            </a:r>
            <a:r>
              <a:rPr lang="en-GB" sz="1600" b="1" dirty="0"/>
              <a:t>even more extreme value</a:t>
            </a:r>
            <a:r>
              <a:rPr lang="en-GB" sz="16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69178" y="5246184"/>
                <a:ext cx="413329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   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𝟎𝟑𝟓𝟐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Since 0.0352 &lt; 0.05, this is very unlikely, so we reject the null hypothesis and accept the alternative hypothesis that the coin is biased.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78" y="5246184"/>
                <a:ext cx="4133296" cy="1323439"/>
              </a:xfrm>
              <a:prstGeom prst="rect">
                <a:avLst/>
              </a:prstGeom>
              <a:blipFill>
                <a:blip r:embed="rId6"/>
                <a:stretch>
                  <a:fillRect l="-885" r="-442" b="-5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39552" y="3300286"/>
            <a:ext cx="4257470" cy="10500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9552" y="5227979"/>
            <a:ext cx="4257470" cy="12529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441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Critical Regions and Values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2124643"/>
                <a:ext cx="4356484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The </a:t>
                </a:r>
                <a:r>
                  <a:rPr lang="en-GB" b="1" dirty="0"/>
                  <a:t>critical region </a:t>
                </a:r>
                <a:r>
                  <a:rPr lang="en-GB" dirty="0"/>
                  <a:t>is the range of values of the test statistic that would lead to you rejecting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124643"/>
                <a:ext cx="4356484" cy="923330"/>
              </a:xfrm>
              <a:prstGeom prst="rect">
                <a:avLst/>
              </a:prstGeom>
              <a:blipFill>
                <a:blip r:embed="rId2"/>
                <a:stretch>
                  <a:fillRect l="-974" t="-3226" b="-8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5561" y="3088427"/>
                <a:ext cx="4586479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If level of significance 5%, critical region?</a:t>
                </a:r>
              </a:p>
              <a:p>
                <a:r>
                  <a:rPr lang="en-GB" sz="1600" b="1" dirty="0"/>
                  <a:t>We saw that 95% is exceeded when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GB" sz="1600" b="1" dirty="0"/>
                  <a:t>. This means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GB" sz="1600" b="1" i="1" dirty="0">
                    <a:latin typeface="Cambria Math" panose="02040503050406030204" pitchFamily="18" charset="0"/>
                  </a:rPr>
                  <a:t/>
                </a:r>
                <a:br>
                  <a:rPr lang="en-GB" sz="1600" b="1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𝟎𝟑𝟓𝟐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sz="1600" b="1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61" y="3088427"/>
                <a:ext cx="4586479" cy="1354217"/>
              </a:xfrm>
              <a:prstGeom prst="rect">
                <a:avLst/>
              </a:prstGeom>
              <a:blipFill>
                <a:blip r:embed="rId3"/>
                <a:stretch>
                  <a:fillRect l="-1197" t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95535" y="4581128"/>
            <a:ext cx="4176355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!</a:t>
            </a:r>
            <a:r>
              <a:rPr lang="en-GB" dirty="0"/>
              <a:t> The value(s) on the boundary of the critical region are called </a:t>
            </a:r>
            <a:r>
              <a:rPr lang="en-GB" b="1" dirty="0"/>
              <a:t>critical value(s</a:t>
            </a:r>
            <a:r>
              <a:rPr lang="en-GB" dirty="0"/>
              <a:t>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3527" y="5480358"/>
                <a:ext cx="42483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Critical value: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7" y="5480358"/>
                <a:ext cx="4248363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148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15508" y="5805264"/>
            <a:ext cx="4300508" cy="4532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24128" y="2361948"/>
                <a:ext cx="2468905" cy="64633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j-lt"/>
                  </a:rPr>
                  <a:t>C.D.F. Binomial table:</a:t>
                </a:r>
                <a:endParaRPr lang="en-GB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361948"/>
                <a:ext cx="2468905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1711" t="-2727"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6079069"/>
                  </p:ext>
                </p:extLst>
              </p:nvPr>
            </p:nvGraphicFramePr>
            <p:xfrm>
              <a:off x="5724128" y="3028254"/>
              <a:ext cx="2471936" cy="304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160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7248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0.0352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0.1445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8952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0.3633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2184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0.6367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0.8555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0.9648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5051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6079069"/>
                  </p:ext>
                </p:extLst>
              </p:nvPr>
            </p:nvGraphicFramePr>
            <p:xfrm>
              <a:off x="5724128" y="3028254"/>
              <a:ext cx="2471936" cy="304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649" t="-2000" r="-165584" b="-9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61265" t="-2000" r="-791" b="-9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0.0352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0.1445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0.3633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0.6367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0.8555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0.9648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5051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3458245" y="3712994"/>
            <a:ext cx="2150254" cy="7386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Tip: </a:t>
            </a:r>
            <a:r>
              <a:rPr lang="en-GB" sz="1400" dirty="0"/>
              <a:t>Use the first value </a:t>
            </a:r>
            <a:r>
              <a:rPr lang="en-GB" sz="1400" u="sng" dirty="0"/>
              <a:t>AFTER</a:t>
            </a:r>
            <a:r>
              <a:rPr lang="en-GB" sz="1400" dirty="0"/>
              <a:t> the one in the table that exceeds 95%.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9026" y="3052627"/>
            <a:ext cx="5228995" cy="13712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3528" y="764704"/>
                <a:ext cx="8352928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John wants to see whether a coin is unbiased or whether </a:t>
                </a:r>
                <a:r>
                  <a:rPr lang="en-GB" b="1" dirty="0"/>
                  <a:t>it is biased towards coming down heads</a:t>
                </a:r>
                <a:r>
                  <a:rPr lang="en-GB" dirty="0"/>
                  <a:t>. He tosses the coin 8 times and counts the number of times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, it lands head uppermost. </a:t>
                </a:r>
                <a:r>
                  <a:rPr lang="en-GB" b="1" dirty="0"/>
                  <a:t>What values would lead to John’s hypothesis being rejected</a:t>
                </a:r>
                <a:r>
                  <a:rPr lang="en-GB" dirty="0"/>
                  <a:t>, if the significance level was 5%?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8352928" cy="1200329"/>
              </a:xfrm>
              <a:prstGeom prst="rect">
                <a:avLst/>
              </a:prstGeom>
              <a:blipFill>
                <a:blip r:embed="rId9"/>
                <a:stretch>
                  <a:fillRect b="-4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25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err="1"/>
                <a:t>Quickfire</a:t>
              </a:r>
              <a:r>
                <a:rPr lang="en-GB" sz="3200" dirty="0"/>
                <a:t> Critical Regions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27835" y="709121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Determine the critical region when we throw a coin where we’re trying to establish if there’s the specified bias, given the specified number of throws, when the level of significance is 5%.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32797" y="3429000"/>
              <a:ext cx="1878859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30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0.0312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0.1875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0.5000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0.8125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0.9688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1550006"/>
                  </p:ext>
                </p:extLst>
              </p:nvPr>
            </p:nvGraphicFramePr>
            <p:xfrm>
              <a:off x="632797" y="3429000"/>
              <a:ext cx="1878859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3027"/>
                    <a:gridCol w="1535832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54" t="-1639" r="-447368" b="-5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925" t="-1639" r="-791" b="-51147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0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0.0312</a:t>
                          </a:r>
                          <a:endParaRPr lang="en-GB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1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0.1875</a:t>
                          </a:r>
                          <a:endParaRPr lang="en-GB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2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0.5000</a:t>
                          </a:r>
                          <a:endParaRPr lang="en-GB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3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0.8125</a:t>
                          </a:r>
                          <a:endParaRPr lang="en-GB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4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0.9688</a:t>
                          </a:r>
                          <a:endParaRPr lang="en-GB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539552" y="1772816"/>
            <a:ext cx="2160240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Coin thrown 5 times. Trying to establish if biased towards heads.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0789" y="5877272"/>
                <a:ext cx="2016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Critical region: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89" y="5877272"/>
                <a:ext cx="2016224" cy="646331"/>
              </a:xfrm>
              <a:prstGeom prst="rect">
                <a:avLst/>
              </a:prstGeom>
              <a:blipFill>
                <a:blip r:embed="rId4"/>
                <a:stretch>
                  <a:fillRect l="-2719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005733" y="3342477"/>
              <a:ext cx="1878859" cy="243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30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305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1763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24995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0.0107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0.0547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46699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0.9453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29931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0.9893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0.9990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2030720"/>
                  </p:ext>
                </p:extLst>
              </p:nvPr>
            </p:nvGraphicFramePr>
            <p:xfrm>
              <a:off x="3005733" y="3342477"/>
              <a:ext cx="1878859" cy="243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3027"/>
                    <a:gridCol w="1535832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786" t="-2000" r="-455357" b="-7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2530" t="-2000" r="-791" b="-722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0.0010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0.0107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0.0547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…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…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0.9453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8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0.9893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0.9990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2915816" y="1772816"/>
            <a:ext cx="2160240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Coin thrown 10 times. Trying to establish if biased towards heads.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87824" y="5895961"/>
                <a:ext cx="2016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Critical region: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9≤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895961"/>
                <a:ext cx="2016224" cy="646331"/>
              </a:xfrm>
              <a:prstGeom prst="rect">
                <a:avLst/>
              </a:prstGeom>
              <a:blipFill>
                <a:blip r:embed="rId6"/>
                <a:stretch>
                  <a:fillRect l="-2417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8162" y="3069381"/>
                <a:ext cx="2181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62" y="3069381"/>
                <a:ext cx="2181477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54425" y="2973145"/>
                <a:ext cx="2181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425" y="2973145"/>
                <a:ext cx="2181477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526013" y="3323685"/>
              <a:ext cx="1878859" cy="243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30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305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1763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24995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0.0107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0.0547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46699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0.9453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29931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0.9893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0.9990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2030720"/>
                  </p:ext>
                </p:extLst>
              </p:nvPr>
            </p:nvGraphicFramePr>
            <p:xfrm>
              <a:off x="5526013" y="3323685"/>
              <a:ext cx="1878859" cy="243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3027"/>
                    <a:gridCol w="1535832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786" t="-2000" r="-455357" b="-7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22530" t="-2000" r="-791" b="-722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0.0010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0.0107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0.0547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…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…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0.9453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8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0.9893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0.9990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5" name="TextBox 14"/>
          <p:cNvSpPr txBox="1"/>
          <p:nvPr/>
        </p:nvSpPr>
        <p:spPr>
          <a:xfrm>
            <a:off x="5436096" y="1754024"/>
            <a:ext cx="2160240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Coin thrown 10 times. Trying to establish if biased towards tails.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08104" y="5877169"/>
                <a:ext cx="2016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Critical region: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877169"/>
                <a:ext cx="2016224" cy="646331"/>
              </a:xfrm>
              <a:prstGeom prst="rect">
                <a:avLst/>
              </a:prstGeom>
              <a:blipFill>
                <a:blip r:embed="rId10"/>
                <a:stretch>
                  <a:fillRect l="-2727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74705" y="2954353"/>
                <a:ext cx="2181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705" y="2954353"/>
                <a:ext cx="2181477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644044" y="3618102"/>
            <a:ext cx="1296144" cy="16004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At the </a:t>
            </a:r>
            <a:r>
              <a:rPr lang="en-GB" sz="1400" u="sng" dirty="0"/>
              <a:t>negative tail</a:t>
            </a:r>
            <a:r>
              <a:rPr lang="en-GB" sz="1400" dirty="0"/>
              <a:t>, we just use the first value that goes under the significance level.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2551" y="6200334"/>
            <a:ext cx="1902210" cy="4532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91453" y="6219126"/>
            <a:ext cx="1902210" cy="4532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22634" y="6239523"/>
            <a:ext cx="1902210" cy="4532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44044" y="1762366"/>
            <a:ext cx="1296144" cy="16004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Reminder</a:t>
            </a:r>
            <a:r>
              <a:rPr lang="en-GB" sz="1400" dirty="0"/>
              <a:t>: At the </a:t>
            </a:r>
            <a:r>
              <a:rPr lang="en-GB" sz="1400" u="sng" dirty="0"/>
              <a:t>positive tail</a:t>
            </a:r>
            <a:r>
              <a:rPr lang="en-GB" sz="1400" dirty="0"/>
              <a:t>, use the value </a:t>
            </a:r>
            <a:r>
              <a:rPr lang="en-GB" sz="1400" u="sng" dirty="0"/>
              <a:t>AFTER</a:t>
            </a:r>
            <a:r>
              <a:rPr lang="en-GB" sz="1400" dirty="0"/>
              <a:t> the first that exceeds 95% (100 - 5).</a:t>
            </a:r>
          </a:p>
        </p:txBody>
      </p:sp>
    </p:spTree>
    <p:extLst>
      <p:ext uri="{BB962C8B-B14F-4D97-AF65-F5344CB8AC3E}">
        <p14:creationId xmlns:p14="http://schemas.microsoft.com/office/powerpoint/2010/main" val="160327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Actual Significance Level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24128" y="2361948"/>
                <a:ext cx="2468905" cy="64633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j-lt"/>
                  </a:rPr>
                  <a:t>C.D.F. Binomial table:</a:t>
                </a:r>
                <a:endParaRPr lang="en-GB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361948"/>
                <a:ext cx="2468905" cy="646331"/>
              </a:xfrm>
              <a:prstGeom prst="rect">
                <a:avLst/>
              </a:prstGeom>
              <a:blipFill>
                <a:blip r:embed="rId2"/>
                <a:stretch>
                  <a:fillRect l="-1711" t="-2727"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1143284"/>
                  </p:ext>
                </p:extLst>
              </p:nvPr>
            </p:nvGraphicFramePr>
            <p:xfrm>
              <a:off x="5724128" y="3028254"/>
              <a:ext cx="2471936" cy="304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160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7248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0.0352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0.1445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8952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0.3633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2184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0.6367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0.8555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0.9648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22547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1143284"/>
                  </p:ext>
                </p:extLst>
              </p:nvPr>
            </p:nvGraphicFramePr>
            <p:xfrm>
              <a:off x="5724128" y="3028254"/>
              <a:ext cx="2471936" cy="304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9" t="-2000" r="-165584" b="-9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1265" t="-2000" r="-791" b="-9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0.0352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0.1445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0.3633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0.6367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0.8555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0.9648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225471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28" y="764704"/>
                <a:ext cx="8352928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John wants to see whether a coin is unbiased or whether </a:t>
                </a:r>
                <a:r>
                  <a:rPr lang="en-GB" b="1" dirty="0"/>
                  <a:t>it is biased towards coming down heads</a:t>
                </a:r>
                <a:r>
                  <a:rPr lang="en-GB" dirty="0"/>
                  <a:t>. He tosses the coin 8 times and counts the number of times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, it lands head uppermost. </a:t>
                </a:r>
                <a:r>
                  <a:rPr lang="en-GB" b="1" dirty="0"/>
                  <a:t>What values would lead to John’s hypothesis being rejected</a:t>
                </a:r>
                <a:r>
                  <a:rPr lang="en-GB" dirty="0"/>
                  <a:t>, if the significance level was 5%?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8352928" cy="1200329"/>
              </a:xfrm>
              <a:prstGeom prst="rect">
                <a:avLst/>
              </a:prstGeom>
              <a:blipFill>
                <a:blip r:embed="rId4"/>
                <a:stretch>
                  <a:fillRect b="-4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8177" y="2149296"/>
                <a:ext cx="4968552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saw earlier that the critical region was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≥7</m:t>
                    </m:r>
                  </m:oMath>
                </a14:m>
                <a:r>
                  <a:rPr lang="en-GB" dirty="0"/>
                  <a:t>, i.e. the region in which John would reject the null hypothesis (and conclude the coin was biased).</a:t>
                </a:r>
              </a:p>
              <a:p>
                <a:endParaRPr lang="en-GB" dirty="0"/>
              </a:p>
              <a:p>
                <a:r>
                  <a:rPr lang="en-GB" dirty="0"/>
                  <a:t>We ensured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≥7)</m:t>
                    </m:r>
                  </m:oMath>
                </a14:m>
                <a:r>
                  <a:rPr lang="en-GB" dirty="0"/>
                  <a:t> was less than the significance level of 5%.</a:t>
                </a:r>
              </a:p>
              <a:p>
                <a:r>
                  <a:rPr lang="en-GB" dirty="0"/>
                  <a:t>But what actually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≥7</m:t>
                        </m:r>
                      </m:e>
                    </m:d>
                  </m:oMath>
                </a14:m>
                <a:r>
                  <a:rPr lang="en-GB" dirty="0"/>
                  <a:t>?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𝟎𝟑𝟓𝟐</m:t>
                      </m:r>
                    </m:oMath>
                  </m:oMathPara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dirty="0"/>
                  <a:t>This is known as the actual significance level, i.e. the probability that we’re in the critical region. We expected this to be less than, but close to, 5%.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77" y="2149296"/>
                <a:ext cx="4968552" cy="3693319"/>
              </a:xfrm>
              <a:prstGeom prst="rect">
                <a:avLst/>
              </a:prstGeom>
              <a:blipFill>
                <a:blip r:embed="rId5"/>
                <a:stretch>
                  <a:fillRect l="-982" t="-992" r="-245"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39552" y="6076254"/>
            <a:ext cx="475252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!</a:t>
            </a:r>
            <a:r>
              <a:rPr lang="en-GB" dirty="0"/>
              <a:t> The </a:t>
            </a:r>
            <a:r>
              <a:rPr lang="en-GB" b="1" dirty="0"/>
              <a:t>actual significance level</a:t>
            </a:r>
            <a:r>
              <a:rPr lang="en-GB" dirty="0"/>
              <a:t> is the actual probability of being in the critical region.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76012" y="4275841"/>
            <a:ext cx="2556028" cy="4532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74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Two-tailed test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08720"/>
            <a:ext cx="35360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Suppose I threw a coin 8 times and was now interested in how may heads would suggest it was a </a:t>
            </a:r>
            <a:r>
              <a:rPr lang="en-GB" b="1" dirty="0"/>
              <a:t>biased coin</a:t>
            </a:r>
            <a:r>
              <a:rPr lang="en-GB" dirty="0"/>
              <a:t> (i.e. either way!). How do we work out the critical values now, with 5% significance?</a:t>
            </a:r>
          </a:p>
          <a:p>
            <a:endParaRPr lang="en-GB" dirty="0"/>
          </a:p>
          <a:p>
            <a:r>
              <a:rPr lang="en-GB" b="1" dirty="0"/>
              <a:t>We split the 5% so there’s 2.5% at either tail, then proceed as normal:</a:t>
            </a:r>
          </a:p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4860032" y="1171793"/>
            <a:ext cx="3512186" cy="2318102"/>
            <a:chOff x="4425351" y="4514721"/>
            <a:chExt cx="3512186" cy="2318102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830176" y="6241148"/>
              <a:ext cx="3045243" cy="176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4830176" y="4514721"/>
              <a:ext cx="0" cy="172819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622264" y="6494269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Num heads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08517" y="6250027"/>
              <a:ext cx="3229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     0    1    2    3    4    5    6    7    8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5118208" y="6098897"/>
              <a:ext cx="0" cy="142251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5430960" y="5880621"/>
              <a:ext cx="9188" cy="36052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5758620" y="5575821"/>
              <a:ext cx="3467" cy="65821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084027" y="5103381"/>
              <a:ext cx="9873" cy="113065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6415840" y="4806201"/>
              <a:ext cx="13340" cy="141790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751120" y="5080521"/>
              <a:ext cx="5720" cy="113824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7092120" y="5621541"/>
              <a:ext cx="392" cy="62008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7404871" y="5880621"/>
              <a:ext cx="9188" cy="360528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710496" y="6076511"/>
              <a:ext cx="0" cy="142251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 rot="16200000">
                  <a:off x="3823156" y="5188924"/>
                  <a:ext cx="15121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/>
                    <a:t>Prob under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823156" y="5188924"/>
                  <a:ext cx="1512168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4000" r="-20000" b="-121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Left Brace 20"/>
          <p:cNvSpPr/>
          <p:nvPr/>
        </p:nvSpPr>
        <p:spPr>
          <a:xfrm rot="5400000">
            <a:off x="7992621" y="938840"/>
            <a:ext cx="265701" cy="493492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7295252" y="775337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Critical region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20516" y="773969"/>
            <a:ext cx="125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Critical region</a:t>
            </a:r>
          </a:p>
        </p:txBody>
      </p:sp>
      <p:sp>
        <p:nvSpPr>
          <p:cNvPr id="24" name="Left Brace 23"/>
          <p:cNvSpPr/>
          <p:nvPr/>
        </p:nvSpPr>
        <p:spPr>
          <a:xfrm rot="5400000">
            <a:off x="5490545" y="981960"/>
            <a:ext cx="180375" cy="406759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Left Brace 24"/>
          <p:cNvSpPr/>
          <p:nvPr/>
        </p:nvSpPr>
        <p:spPr>
          <a:xfrm rot="5400000">
            <a:off x="6609713" y="375881"/>
            <a:ext cx="156332" cy="1616148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865641" y="75244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Acceptance region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952864" y="3645498"/>
                <a:ext cx="2468905" cy="64633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j-lt"/>
                  </a:rPr>
                  <a:t>C.D.F. Binomial table:</a:t>
                </a:r>
                <a:endParaRPr lang="en-GB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864" y="3645498"/>
                <a:ext cx="2468905" cy="646331"/>
              </a:xfrm>
              <a:prstGeom prst="rect">
                <a:avLst/>
              </a:prstGeom>
              <a:blipFill>
                <a:blip r:embed="rId8"/>
                <a:stretch>
                  <a:fillRect l="-1711" t="-2727"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4892092"/>
                  </p:ext>
                </p:extLst>
              </p:nvPr>
            </p:nvGraphicFramePr>
            <p:xfrm>
              <a:off x="5949833" y="4290980"/>
              <a:ext cx="2471936" cy="243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160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7248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0.0352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0.1445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290088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0.9648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22547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4892092"/>
                  </p:ext>
                </p:extLst>
              </p:nvPr>
            </p:nvGraphicFramePr>
            <p:xfrm>
              <a:off x="5949833" y="4290980"/>
              <a:ext cx="2471936" cy="243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299" t="-2000" r="-164935" b="-7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61905" t="-2000" r="-794" b="-7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0.0352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0.1445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290088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0.9648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225471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39552" y="3954514"/>
                <a:ext cx="4186337" cy="230832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Critical region at positive tail:</a:t>
                </a:r>
              </a:p>
              <a:p>
                <a:r>
                  <a:rPr lang="en-GB" b="1" dirty="0"/>
                  <a:t>Look at closest value above 0.975 (then go one above):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b="1" dirty="0"/>
              </a:p>
              <a:p>
                <a:endParaRPr lang="en-GB" b="1" dirty="0"/>
              </a:p>
              <a:p>
                <a:r>
                  <a:rPr lang="en-GB" dirty="0"/>
                  <a:t>Critical region at negative tail:</a:t>
                </a:r>
              </a:p>
              <a:p>
                <a:r>
                  <a:rPr lang="en-GB" b="1" dirty="0"/>
                  <a:t>Look at closest value below 0.025.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954514"/>
                <a:ext cx="4186337" cy="23083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442010" y="2755969"/>
            <a:ext cx="3786015" cy="8190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1560" y="4290980"/>
            <a:ext cx="4008956" cy="938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11560" y="5667153"/>
            <a:ext cx="4008956" cy="5282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609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5554" y="836712"/>
                <a:ext cx="8362910" cy="147732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random variable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has binomial distribution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40,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GB" dirty="0"/>
                  <a:t>. A single observation is used to test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r>
                  <a:rPr lang="en-GB" dirty="0"/>
                  <a:t>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≠0.25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Using the 2% level of significance, find the critical region of this test. The probability in each tail should be as close as possible to 0.01.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Write down the actual significance level of the test.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54" y="836712"/>
                <a:ext cx="8362910" cy="14773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59208" y="2711510"/>
                <a:ext cx="2436224" cy="64633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j-lt"/>
                  </a:rPr>
                  <a:t>C.D.F. Binomial table:</a:t>
                </a:r>
                <a:endParaRPr lang="en-GB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=0.25,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208" y="2711510"/>
                <a:ext cx="2436224" cy="646331"/>
              </a:xfrm>
              <a:prstGeom prst="rect">
                <a:avLst/>
              </a:prstGeom>
              <a:blipFill>
                <a:blip r:embed="rId3"/>
                <a:stretch>
                  <a:fillRect l="-1485" t="-3636" b="-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5839409"/>
                  </p:ext>
                </p:extLst>
              </p:nvPr>
            </p:nvGraphicFramePr>
            <p:xfrm>
              <a:off x="6156176" y="3356992"/>
              <a:ext cx="2439215" cy="274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237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550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160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7248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0.0047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0.0160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0.0433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290088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0.9884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0.9983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22547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0.9994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36898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5839409"/>
                  </p:ext>
                </p:extLst>
              </p:nvPr>
            </p:nvGraphicFramePr>
            <p:xfrm>
              <a:off x="6156176" y="3356992"/>
              <a:ext cx="2439215" cy="274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237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550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58" t="-2000" r="-165789" b="-8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1200" t="-2000" r="-800" b="-8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0.0047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0.0160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0.0433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290088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0.9884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0.9983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225471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0.9994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36898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6852" y="2457510"/>
                <a:ext cx="4495756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0" dirty="0" smtClean="0">
                    <a:latin typeface="+mj-lt"/>
                  </a:rPr>
                  <a:t>(Half of 0.02 is 0.01)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≤3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=0.0047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≤3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≥17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≤16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=0.0116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17≤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≤40</m:t>
                      </m:r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:endParaRPr lang="en-GB" dirty="0"/>
              </a:p>
              <a:p>
                <a:r>
                  <a:rPr lang="en-GB" dirty="0"/>
                  <a:t>Critical region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17≤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≤40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0.0047+0.0116=0.0163=1.63%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52" y="2457510"/>
                <a:ext cx="4495756" cy="2585323"/>
              </a:xfrm>
              <a:prstGeom prst="rect">
                <a:avLst/>
              </a:prstGeom>
              <a:blipFill>
                <a:blip r:embed="rId5"/>
                <a:stretch>
                  <a:fillRect l="-1084" t="-1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496050" y="1844824"/>
            <a:ext cx="239643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This means you find the closest to 0.01 (even if slightly above) rather than the closest under 0.01</a:t>
            </a: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 flipV="1">
            <a:off x="5580114" y="1844824"/>
            <a:ext cx="915936" cy="323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8562" y="2408069"/>
            <a:ext cx="288032" cy="3231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2719" y="4666769"/>
            <a:ext cx="288032" cy="3231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7031" y="4654268"/>
            <a:ext cx="5546504" cy="7748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7704" y="631621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Warning: Textbook has several typos in this example.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49600" y="2421997"/>
            <a:ext cx="2883936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To ensure all method marks always show the probability of being in the critical region (even if you don’t subsequently need the value!)</a:t>
            </a:r>
          </a:p>
        </p:txBody>
      </p:sp>
      <p:cxnSp>
        <p:nvCxnSpPr>
          <p:cNvPr id="19" name="Straight Arrow Connector 18"/>
          <p:cNvCxnSpPr>
            <a:stCxn id="17" idx="1"/>
          </p:cNvCxnSpPr>
          <p:nvPr/>
        </p:nvCxnSpPr>
        <p:spPr>
          <a:xfrm flipH="1" flipV="1">
            <a:off x="2679700" y="2819400"/>
            <a:ext cx="469900" cy="79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20209" y="3533664"/>
                <a:ext cx="1103956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Note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400" dirty="0"/>
                  <a:t> can’t go below 0 or exceed 40.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209" y="3533664"/>
                <a:ext cx="1103956" cy="954107"/>
              </a:xfrm>
              <a:prstGeom prst="rect">
                <a:avLst/>
              </a:prstGeom>
              <a:blipFill>
                <a:blip r:embed="rId6"/>
                <a:stretch>
                  <a:fillRect l="-541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 flipV="1">
            <a:off x="2324100" y="3365500"/>
            <a:ext cx="2590800" cy="292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87397" y="2411353"/>
            <a:ext cx="5552785" cy="20886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905499" y="1149896"/>
                <a:ext cx="3163763" cy="27699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sz="1200" dirty="0"/>
                  <a:t> indicates bias either way, i.e. two-tailed.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499" y="1149896"/>
                <a:ext cx="3163763" cy="276999"/>
              </a:xfrm>
              <a:prstGeom prst="rect">
                <a:avLst/>
              </a:prstGeom>
              <a:blipFill>
                <a:blip r:embed="rId7"/>
                <a:stretch>
                  <a:fillRect b="-122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 flipV="1">
            <a:off x="5229225" y="1276350"/>
            <a:ext cx="676275" cy="41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4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103-105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2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Doing a full one-tailed hypothesis test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93879" y="675747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We’ve done various bits of a hypothesis test, and haven’t actually properly conducted one yet. Let’s do an example!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1360128"/>
            <a:ext cx="8352928" cy="58477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John tosses a coin 8 times and it comes up heads 6 times. He claims the coin is </a:t>
            </a:r>
            <a:r>
              <a:rPr lang="en-GB" sz="1600" b="1" dirty="0"/>
              <a:t>biased towards heads</a:t>
            </a:r>
            <a:r>
              <a:rPr lang="en-GB" sz="1600" dirty="0"/>
              <a:t>. With a significance level of 5%, test his claim.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12160" y="2492896"/>
                <a:ext cx="2468905" cy="64633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j-lt"/>
                  </a:rPr>
                  <a:t>C.D.F. Binomial table:</a:t>
                </a:r>
                <a:endParaRPr lang="en-GB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492896"/>
                <a:ext cx="2468905" cy="646331"/>
              </a:xfrm>
              <a:prstGeom prst="rect">
                <a:avLst/>
              </a:prstGeom>
              <a:blipFill>
                <a:blip r:embed="rId2"/>
                <a:stretch>
                  <a:fillRect l="-1467" t="-3636" b="-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7982829"/>
                  </p:ext>
                </p:extLst>
              </p:nvPr>
            </p:nvGraphicFramePr>
            <p:xfrm>
              <a:off x="6012160" y="3159202"/>
              <a:ext cx="2471936" cy="274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160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7248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0.0352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0.1445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8952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0.3633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2184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0.6367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0.8555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0.9648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7982829"/>
                  </p:ext>
                </p:extLst>
              </p:nvPr>
            </p:nvGraphicFramePr>
            <p:xfrm>
              <a:off x="6012160" y="3159202"/>
              <a:ext cx="2471936" cy="274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9" t="-2000" r="-164935" b="-8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1508" t="-2000" r="-794" b="-8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0.0352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0.1445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0.3633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0.6367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0.8555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0.9648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3980" y="2244974"/>
                <a:ext cx="374441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is number of heads.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is probability of heads.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&gt;0.5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80" y="2244974"/>
                <a:ext cx="3744416" cy="1754326"/>
              </a:xfrm>
              <a:prstGeom prst="rect">
                <a:avLst/>
              </a:prstGeom>
              <a:blipFill>
                <a:blip r:embed="rId4"/>
                <a:stretch>
                  <a:fillRect t="-1736" b="-6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3348" y="4139331"/>
                <a:ext cx="330994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is true,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8,0.5</m:t>
                        </m:r>
                      </m:e>
                    </m:d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≥6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≤5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=1−0.8555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=0.1445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14.45% &gt; 5%, so insufficient evidence to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Coin is not biased.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48" y="4139331"/>
                <a:ext cx="3309948" cy="2308324"/>
              </a:xfrm>
              <a:prstGeom prst="rect">
                <a:avLst/>
              </a:prstGeom>
              <a:blipFill>
                <a:blip r:embed="rId5"/>
                <a:stretch>
                  <a:fillRect l="-1657" t="-1319" b="-3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84219" y="2244974"/>
                <a:ext cx="2232248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STEP 1: </a:t>
                </a:r>
                <a:r>
                  <a:rPr lang="en-GB" sz="1400" dirty="0"/>
                  <a:t>Define test statistic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400" dirty="0"/>
                  <a:t> (stating its distribution), and the parameter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219" y="2244974"/>
                <a:ext cx="2232248" cy="738664"/>
              </a:xfrm>
              <a:prstGeom prst="rect">
                <a:avLst/>
              </a:prstGeom>
              <a:blipFill>
                <a:blip r:embed="rId6"/>
                <a:stretch>
                  <a:fillRect l="-270"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779912" y="3156551"/>
            <a:ext cx="208823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STEP 2: </a:t>
            </a:r>
            <a:r>
              <a:rPr lang="en-GB" sz="1400" dirty="0"/>
              <a:t>Write null and alternative hypotheses.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44146" y="4006008"/>
            <a:ext cx="2088232" cy="15388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STEP 3: </a:t>
            </a:r>
            <a:r>
              <a:rPr lang="en-GB" sz="1400" dirty="0"/>
              <a:t>Determine probability of observed test statistic (or ‘more extreme’), assuming null hypothesis. </a:t>
            </a:r>
          </a:p>
          <a:p>
            <a:r>
              <a:rPr lang="en-GB" sz="1100" dirty="0"/>
              <a:t>i.e. Determine probability we’d see this outcome just by chance.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28235" y="5645611"/>
                <a:ext cx="2088232" cy="11695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STEP 4: </a:t>
                </a:r>
                <a:r>
                  <a:rPr lang="en-GB" sz="1400" dirty="0"/>
                  <a:t>Two-part conclusion:</a:t>
                </a:r>
              </a:p>
              <a:p>
                <a:r>
                  <a:rPr lang="en-GB" sz="1400" dirty="0"/>
                  <a:t>1. Do we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/>
                  <a:t> or not?</a:t>
                </a:r>
              </a:p>
              <a:p>
                <a:r>
                  <a:rPr lang="en-GB" sz="1400" dirty="0"/>
                  <a:t>2. Put </a:t>
                </a:r>
                <a:r>
                  <a:rPr lang="en-GB" sz="1400" u="sng" dirty="0"/>
                  <a:t>in context of original problem</a:t>
                </a:r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235" y="5645611"/>
                <a:ext cx="2088232" cy="1169551"/>
              </a:xfrm>
              <a:prstGeom prst="rect">
                <a:avLst/>
              </a:prstGeom>
              <a:blipFill>
                <a:blip r:embed="rId7"/>
                <a:stretch>
                  <a:fillRect l="-288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2" idx="1"/>
          </p:cNvCxnSpPr>
          <p:nvPr/>
        </p:nvCxnSpPr>
        <p:spPr>
          <a:xfrm flipH="1">
            <a:off x="3347864" y="2614306"/>
            <a:ext cx="3363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338623" y="3418161"/>
            <a:ext cx="441290" cy="111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668233" y="4667693"/>
            <a:ext cx="202532" cy="34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615070" y="5752214"/>
            <a:ext cx="213165" cy="117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6801" y="2227317"/>
            <a:ext cx="2557906" cy="9411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6801" y="3308534"/>
            <a:ext cx="2557906" cy="7084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6111" y="4158178"/>
            <a:ext cx="3058326" cy="11581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6111" y="5473307"/>
            <a:ext cx="3058326" cy="11581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7023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Alternative method using critical regions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93879" y="675747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can also find the critical region and see if the test statistic lies within it.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1360128"/>
            <a:ext cx="8352928" cy="58477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John tosses a coin 8 times and it comes up heads 6 times. He claims the coin is </a:t>
            </a:r>
            <a:r>
              <a:rPr lang="en-GB" sz="1600" b="1" dirty="0"/>
              <a:t>biased towards heads</a:t>
            </a:r>
            <a:r>
              <a:rPr lang="en-GB" sz="1600" dirty="0"/>
              <a:t>. With a significance level of 5%, test his claim.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12160" y="2492896"/>
                <a:ext cx="2468905" cy="64633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j-lt"/>
                  </a:rPr>
                  <a:t>C.D.F. Binomial table:</a:t>
                </a:r>
                <a:endParaRPr lang="en-GB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492896"/>
                <a:ext cx="2468905" cy="646331"/>
              </a:xfrm>
              <a:prstGeom prst="rect">
                <a:avLst/>
              </a:prstGeom>
              <a:blipFill>
                <a:blip r:embed="rId2"/>
                <a:stretch>
                  <a:fillRect l="-1467" t="-3636" b="-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012160" y="3159202"/>
              <a:ext cx="2471936" cy="274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160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7248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0.0352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0.1445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8952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0.3633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2184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0.6367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0.8555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0.9648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012160" y="3159202"/>
              <a:ext cx="2471936" cy="274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9" t="-2000" r="-164935" b="-8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1508" t="-2000" r="-794" b="-8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0.0352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0.1445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0.3633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0.6367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0.8555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0.9648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3980" y="2244974"/>
                <a:ext cx="374441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is number of heads.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is probability of heads.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&gt;0.5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80" y="2244974"/>
                <a:ext cx="3744416" cy="1754326"/>
              </a:xfrm>
              <a:prstGeom prst="rect">
                <a:avLst/>
              </a:prstGeom>
              <a:blipFill>
                <a:blip r:embed="rId4"/>
                <a:stretch>
                  <a:fillRect t="-1736" b="-6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8343" y="4139331"/>
                <a:ext cx="356495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≥7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=1−0.9648=0.0352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Critical region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≥7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6 is not in critical region, so do not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Coin is not biased.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3" y="4139331"/>
                <a:ext cx="3564953" cy="1754326"/>
              </a:xfrm>
              <a:prstGeom prst="rect">
                <a:avLst/>
              </a:prstGeom>
              <a:blipFill>
                <a:blip r:embed="rId5"/>
                <a:stretch>
                  <a:fillRect l="-1368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84219" y="2244974"/>
                <a:ext cx="2232248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STEP 1: </a:t>
                </a:r>
                <a:r>
                  <a:rPr lang="en-GB" sz="1400" dirty="0"/>
                  <a:t>Define test statistic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400" dirty="0"/>
                  <a:t> (stating its distribution), and the parameter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219" y="2244974"/>
                <a:ext cx="2232248" cy="738664"/>
              </a:xfrm>
              <a:prstGeom prst="rect">
                <a:avLst/>
              </a:prstGeom>
              <a:blipFill>
                <a:blip r:embed="rId6"/>
                <a:stretch>
                  <a:fillRect l="-270"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779912" y="3156551"/>
            <a:ext cx="208823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STEP 2: </a:t>
            </a:r>
            <a:r>
              <a:rPr lang="en-GB" sz="1400" dirty="0"/>
              <a:t>Write null and alternative hypotheses.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11959" y="4615609"/>
            <a:ext cx="1709533" cy="7386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STEP 3 (Alternative): </a:t>
            </a:r>
            <a:r>
              <a:rPr lang="en-GB" sz="1400" dirty="0"/>
              <a:t>Determine critical region.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28235" y="5645611"/>
                <a:ext cx="2088232" cy="11695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STEP 4: </a:t>
                </a:r>
                <a:r>
                  <a:rPr lang="en-GB" sz="1400" dirty="0"/>
                  <a:t>Two-part conclusion:</a:t>
                </a:r>
              </a:p>
              <a:p>
                <a:r>
                  <a:rPr lang="en-GB" sz="1400" dirty="0"/>
                  <a:t>1. Do we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/>
                  <a:t> or not?</a:t>
                </a:r>
              </a:p>
              <a:p>
                <a:r>
                  <a:rPr lang="en-GB" sz="1400" dirty="0"/>
                  <a:t>2. Put </a:t>
                </a:r>
                <a:r>
                  <a:rPr lang="en-GB" sz="1400" u="sng" dirty="0"/>
                  <a:t>in context of original problem</a:t>
                </a:r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235" y="5645611"/>
                <a:ext cx="2088232" cy="1169551"/>
              </a:xfrm>
              <a:prstGeom prst="rect">
                <a:avLst/>
              </a:prstGeom>
              <a:blipFill>
                <a:blip r:embed="rId7"/>
                <a:stretch>
                  <a:fillRect l="-288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2" idx="1"/>
          </p:cNvCxnSpPr>
          <p:nvPr/>
        </p:nvCxnSpPr>
        <p:spPr>
          <a:xfrm flipH="1">
            <a:off x="3347864" y="2614306"/>
            <a:ext cx="3363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338623" y="3418161"/>
            <a:ext cx="441290" cy="111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837215" y="4795157"/>
            <a:ext cx="382360" cy="148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624595" y="6104639"/>
            <a:ext cx="213165" cy="117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08590" y="4139332"/>
            <a:ext cx="3365123" cy="6648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00535" y="4914210"/>
            <a:ext cx="3286094" cy="9495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576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i="0" dirty="0">
                  <a:latin typeface="+mj-lt"/>
                </a:rPr>
                <a:t>Use of DrFrostMaths for practice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13" y="836530"/>
            <a:ext cx="7729274" cy="33493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71" y="4876609"/>
            <a:ext cx="4536504" cy="17830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Arrow: Down 6"/>
          <p:cNvSpPr/>
          <p:nvPr/>
        </p:nvSpPr>
        <p:spPr>
          <a:xfrm>
            <a:off x="3647627" y="4185883"/>
            <a:ext cx="612068" cy="61108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4365104"/>
            <a:ext cx="381642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Register for </a:t>
            </a:r>
            <a:r>
              <a:rPr lang="en-GB" b="1" dirty="0"/>
              <a:t>free</a:t>
            </a:r>
            <a:r>
              <a:rPr lang="en-GB" dirty="0"/>
              <a:t> at:</a:t>
            </a:r>
          </a:p>
          <a:p>
            <a:r>
              <a:rPr lang="en-GB" dirty="0">
                <a:hlinkClick r:id="rId4"/>
              </a:rPr>
              <a:t>www.drfrostmaths.com/homework</a:t>
            </a:r>
            <a:r>
              <a:rPr lang="en-GB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8064" y="5011435"/>
            <a:ext cx="3816424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Practise questions by chapter, including past paper Edexcel questions and extension questions (e.g. MAT).</a:t>
            </a:r>
          </a:p>
          <a:p>
            <a:endParaRPr lang="en-GB" sz="1600" dirty="0"/>
          </a:p>
          <a:p>
            <a:r>
              <a:rPr lang="en-GB" sz="1600" dirty="0"/>
              <a:t>Teachers: you can create student accounts (or students can register themselves).</a:t>
            </a:r>
          </a:p>
        </p:txBody>
      </p:sp>
    </p:spTree>
    <p:extLst>
      <p:ext uri="{BB962C8B-B14F-4D97-AF65-F5344CB8AC3E}">
        <p14:creationId xmlns:p14="http://schemas.microsoft.com/office/powerpoint/2010/main" val="1321363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764704"/>
                <a:ext cx="7992888" cy="159377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The standard treatment for a particular disease has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probability of success. A certain doctor has undertake research in this area and has produced a new drug which has been successful with 11 out of 20 patients. The doctor claims the new drug represents an improvement on the standard treatment.</a:t>
                </a:r>
              </a:p>
              <a:p>
                <a:r>
                  <a:rPr lang="en-GB" dirty="0"/>
                  <a:t>Test, at the 5% significance level, the claim made by the doctor.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7992888" cy="15937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8192" y="2708920"/>
                <a:ext cx="5577983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is number of patients for whom trial was successful.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is probability of success in each patient.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20,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=0.4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&gt;0.4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>
                    <a:latin typeface="+mj-lt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b="0" dirty="0">
                    <a:latin typeface="+mj-lt"/>
                  </a:rPr>
                  <a:t> is true, so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(20,0.4)</m:t>
                    </m:r>
                  </m:oMath>
                </a14:m>
                <a:endParaRPr lang="en-GB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≥11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≤10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=0.1275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12.75% &gt; 5% so not enough evidence to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dirty="0"/>
                  <a:t> New drug is no better than old one.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92" y="2708920"/>
                <a:ext cx="5577983" cy="3416320"/>
              </a:xfrm>
              <a:prstGeom prst="rect">
                <a:avLst/>
              </a:prstGeom>
              <a:blipFill>
                <a:blip r:embed="rId3"/>
                <a:stretch>
                  <a:fillRect l="-984" t="-891" b="-1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doctor, doctors, health, hospital, medical, medicin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033" y="1646624"/>
            <a:ext cx="972765" cy="97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84167" y="2762645"/>
                <a:ext cx="2232248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STEP 1: </a:t>
                </a:r>
                <a:r>
                  <a:rPr lang="en-GB" sz="1400" dirty="0"/>
                  <a:t>Define test statistic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400" dirty="0"/>
                  <a:t> (stating its distribution), and the parameter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7" y="2762645"/>
                <a:ext cx="2232248" cy="738664"/>
              </a:xfrm>
              <a:prstGeom prst="rect">
                <a:avLst/>
              </a:prstGeom>
              <a:blipFill>
                <a:blip r:embed="rId5"/>
                <a:stretch>
                  <a:fillRect l="-270"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132646" y="3851755"/>
            <a:ext cx="208823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STEP 2: </a:t>
            </a:r>
            <a:r>
              <a:rPr lang="en-GB" sz="1400" dirty="0"/>
              <a:t>Write null and alternative hypotheses.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5506" y="4526832"/>
            <a:ext cx="2868981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STEP 3: </a:t>
            </a:r>
            <a:r>
              <a:rPr lang="en-GB" sz="1400" dirty="0"/>
              <a:t>Determine probability of observed test statistic (or ‘more extreme’), assuming null hypothesis.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95506" y="5391912"/>
                <a:ext cx="2088232" cy="11695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STEP 4: </a:t>
                </a:r>
                <a:r>
                  <a:rPr lang="en-GB" sz="1400" dirty="0"/>
                  <a:t>Two-part conclusion:</a:t>
                </a:r>
              </a:p>
              <a:p>
                <a:r>
                  <a:rPr lang="en-GB" sz="1400" dirty="0"/>
                  <a:t>1. Do we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/>
                  <a:t> or not?</a:t>
                </a:r>
              </a:p>
              <a:p>
                <a:r>
                  <a:rPr lang="en-GB" sz="1400" dirty="0"/>
                  <a:t>2. Put </a:t>
                </a:r>
                <a:r>
                  <a:rPr lang="en-GB" sz="1400" u="sng" dirty="0"/>
                  <a:t>in context of original problem</a:t>
                </a:r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506" y="5391912"/>
                <a:ext cx="2088232" cy="1169551"/>
              </a:xfrm>
              <a:prstGeom prst="rect">
                <a:avLst/>
              </a:prstGeom>
              <a:blipFill>
                <a:blip r:embed="rId6"/>
                <a:stretch>
                  <a:fillRect l="-289" b="-3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85596" y="2677952"/>
            <a:ext cx="5210539" cy="8950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192" y="3785414"/>
            <a:ext cx="2114196" cy="7091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8192" y="4600756"/>
            <a:ext cx="4137824" cy="7091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192" y="5443979"/>
            <a:ext cx="5073928" cy="7091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999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539552" y="1175489"/>
            <a:ext cx="6857782" cy="185589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student takes a multiple choice test. The test is made up of 10 questions each with 5 possible answers. The student gets 4 questions correct. Her teacher claims she was guessing the answers. Using a one tailed test, at the 5% level of significance, test whether or not there is evidence to reject the teacher’s claim.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 your hypotheses clearly.				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836712"/>
            <a:ext cx="273630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S2 Jan 2011 Q2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7992888" cy="25071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539552" y="3403303"/>
            <a:ext cx="36004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08376" y="3142046"/>
                <a:ext cx="2581402" cy="46166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Note the mark for stating distribution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200" dirty="0"/>
                  <a:t> under null hypothesis.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376" y="3142046"/>
                <a:ext cx="2581402" cy="461665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3846849" y="3370159"/>
            <a:ext cx="661527" cy="297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26969" y="5301208"/>
            <a:ext cx="1944216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Note two-mark conclusion.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177612" y="5098103"/>
            <a:ext cx="649358" cy="311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60444" y="3118249"/>
            <a:ext cx="8360028" cy="30470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646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106-107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805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Two-Tailed Tests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73832" y="1431911"/>
            <a:ext cx="8158608" cy="107721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Over a long period of time it has been found that in Enrico’s restaurant the ratio of non-veg to veg meals is 2 to 1. In Manuel’s restaurant in a random sample of 10 people ordering meals, 1 ordered a vegetarian meal. Using a 5% level of significance, test whether or not the proportion of people eating veg meals in Manuel’s restaurant is different to that in Enrico’s restaurant.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2303" y="2811873"/>
                <a:ext cx="6984776" cy="3366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Proportion eating veg meals at Enrico’s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b="1" dirty="0"/>
              </a:p>
              <a:p>
                <a:r>
                  <a:rPr lang="en-GB" b="1" dirty="0"/>
                  <a:t>Let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GB" b="1" dirty="0"/>
                  <a:t> be the proportion of people at Manuel’s that order veg.</a:t>
                </a:r>
              </a:p>
              <a:p>
                <a:r>
                  <a:rPr lang="en-GB" b="1" dirty="0"/>
                  <a:t>Let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b="1" dirty="0"/>
                  <a:t> be number of people eating veg meals.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GB" b="1" dirty="0"/>
                  <a:t> true then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𝒔𝒇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/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𝟏𝟎𝟒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𝟎𝟐𝟓</m:t>
                    </m:r>
                  </m:oMath>
                </a14:m>
                <a:r>
                  <a:rPr lang="en-GB" b="1" dirty="0"/>
                  <a:t> therefore insufficient evidence to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GB" b="1" dirty="0"/>
                  <a:t>.</a:t>
                </a:r>
              </a:p>
              <a:p>
                <a:r>
                  <a:rPr lang="en-GB" b="1" dirty="0"/>
                  <a:t>There is no evidence that proportion of veg meals at Manuel’s restaurant is different to Enrico’s.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03" y="2811873"/>
                <a:ext cx="6984776" cy="3366371"/>
              </a:xfrm>
              <a:prstGeom prst="rect">
                <a:avLst/>
              </a:prstGeom>
              <a:blipFill>
                <a:blip r:embed="rId2"/>
                <a:stretch>
                  <a:fillRect l="-786" b="-19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804248" y="4797152"/>
            <a:ext cx="172819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Half significance as 2 tailed.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444208" y="4939427"/>
            <a:ext cx="360040" cy="273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04248" y="5624374"/>
            <a:ext cx="1728192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Conclusion and what it means in context.</a:t>
            </a: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 flipV="1">
            <a:off x="6228184" y="5905148"/>
            <a:ext cx="576064" cy="180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73832" y="2600831"/>
            <a:ext cx="8158608" cy="40081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893" y="637113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We have already seen that if we’re interest in bias ‘either way’, we have two tails, and therefore have to split the critical region by </a:t>
            </a:r>
            <a:r>
              <a:rPr lang="en-GB" sz="1600" b="1" dirty="0"/>
              <a:t>halving the significance level at each end</a:t>
            </a:r>
            <a:r>
              <a:rPr lang="en-GB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17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2736"/>
            <a:ext cx="6667500" cy="2133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63713" y="672022"/>
            <a:ext cx="273630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S2 Jan 2006 Q7a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79" y="3298269"/>
            <a:ext cx="7362314" cy="35028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94557" y="3275228"/>
            <a:ext cx="6705835" cy="26102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94557" y="5885477"/>
            <a:ext cx="6705835" cy="8991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377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108-109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460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05644" y="1040284"/>
            <a:ext cx="8181156" cy="2448272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89684" y="1112473"/>
            <a:ext cx="2564595" cy="677108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Experimental</a:t>
            </a:r>
          </a:p>
          <a:p>
            <a:r>
              <a:rPr lang="en-GB" sz="1400" dirty="0"/>
              <a:t>i.e. Dealing with collected data.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2428" y="3757030"/>
            <a:ext cx="8274372" cy="278347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582550" y="3785010"/>
            <a:ext cx="7278750" cy="892552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Theoretical</a:t>
            </a:r>
          </a:p>
          <a:p>
            <a:r>
              <a:rPr lang="en-GB" sz="1400" dirty="0"/>
              <a:t>Deal with probabilities and modelling to make inferences about what we ‘expect’ to see or make predictions, often using this to reason about/contrast with experimentally collected data.</a:t>
            </a:r>
          </a:p>
        </p:txBody>
      </p:sp>
      <p:sp>
        <p:nvSpPr>
          <p:cNvPr id="22" name="Arrow: Up-Down 21"/>
          <p:cNvSpPr/>
          <p:nvPr/>
        </p:nvSpPr>
        <p:spPr>
          <a:xfrm>
            <a:off x="3679982" y="3441699"/>
            <a:ext cx="409418" cy="585465"/>
          </a:xfrm>
          <a:prstGeom prst="upDownArrow">
            <a:avLst>
              <a:gd name="adj1" fmla="val 50000"/>
              <a:gd name="adj2" fmla="val 3337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709092" y="1964356"/>
            <a:ext cx="231683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Chp1</a:t>
            </a:r>
            <a:r>
              <a:rPr lang="en-GB" dirty="0"/>
              <a:t>: Data Collection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9092" y="2336428"/>
            <a:ext cx="2307885" cy="73866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Methods of sampling, types of data, and populations vs samples.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10572" y="1292728"/>
            <a:ext cx="2304256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Chp2</a:t>
            </a:r>
            <a:r>
              <a:rPr lang="en-GB" dirty="0"/>
              <a:t>: Measures of Location/Spread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10572" y="1939059"/>
            <a:ext cx="2304256" cy="138499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Statistics used to summarise data, including mean, standard deviation, quartiles, percentiles. Use of linear interpolation for estimating medians/quartiles.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44635" y="1318025"/>
            <a:ext cx="2304256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Chp3</a:t>
            </a:r>
            <a:r>
              <a:rPr lang="en-GB" dirty="0"/>
              <a:t>: Representation of Data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44635" y="1964356"/>
            <a:ext cx="2304256" cy="95410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Producing and interpreting visual representations of data, including box plots and histograms.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64048" y="4796050"/>
            <a:ext cx="206187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Chp5</a:t>
            </a:r>
            <a:r>
              <a:rPr lang="en-GB" dirty="0"/>
              <a:t>: Probability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64048" y="5160861"/>
            <a:ext cx="2061876" cy="7386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Venn Diagrams, mutually exclusive + independent events, tree diagrams.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025924" y="2552452"/>
            <a:ext cx="4846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823775" y="2529478"/>
            <a:ext cx="3208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319457" y="4796050"/>
            <a:ext cx="249149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Chp6</a:t>
            </a:r>
            <a:r>
              <a:rPr lang="en-GB" dirty="0"/>
              <a:t>: Statistical Distributions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19457" y="5438935"/>
            <a:ext cx="2497782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Common distributions used to easily find probabilities under certain modelling conditions, e.g. binomial distribution.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64126" y="4802149"/>
            <a:ext cx="248520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Chp7</a:t>
            </a:r>
            <a:r>
              <a:rPr lang="en-GB" dirty="0"/>
              <a:t>: Hypothesis Testing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57838" y="5445034"/>
            <a:ext cx="2491494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Determining how likely observed data would have happened ‘by chance’, and making subsequent deductions.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44208" y="3018688"/>
            <a:ext cx="2404479" cy="369332"/>
          </a:xfrm>
          <a:prstGeom prst="rect">
            <a:avLst/>
          </a:prstGeom>
          <a:pattFill prst="wdDnDiag">
            <a:fgClr>
              <a:schemeClr val="tx1">
                <a:lumMod val="50000"/>
                <a:lumOff val="50000"/>
              </a:schemeClr>
            </a:fgClr>
            <a:bgClr>
              <a:schemeClr val="accent6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Chp4</a:t>
            </a:r>
            <a:r>
              <a:rPr lang="en-GB" dirty="0"/>
              <a:t>: Correlation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44208" y="3395702"/>
            <a:ext cx="2404479" cy="7386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Measuring how related two variables are, and using linear regression to predict values.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98323" y="4586764"/>
            <a:ext cx="553102" cy="66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361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0.08438 -0.03912 L 0.13941 -0.01713 L 0.21736 -0.03449 L 0.24827 -0.0125 L 0.3033 -0.0419 C 0.30972 -0.03634 0.29584 -0.01412 0.30261 -0.00833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43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672" y="1182030"/>
            <a:ext cx="1228110" cy="72078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What is Hypothesis Testing?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323528" y="764704"/>
            <a:ext cx="856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To get a flavour of hypothesis testing, discuss how you would approach the following problem: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63159" y="1182030"/>
            <a:ext cx="7700627" cy="83099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10% of the world’s population are left-handed. On my holiday to Hawaii, I want to establish if the proportion of left-handed people in Hawaii is greater than the world average. I have a table of 20 people as my sample. I need to ensure any result I get is </a:t>
            </a:r>
            <a:r>
              <a:rPr lang="en-GB" sz="1600" b="1" dirty="0"/>
              <a:t>statistically significant</a:t>
            </a:r>
            <a:r>
              <a:rPr lang="en-GB" sz="1600" dirty="0"/>
              <a:t>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44418" y="2420888"/>
            <a:ext cx="350750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600" dirty="0"/>
              <a:t>On the table I count how many are left-handed. Suppose 5 people are.</a:t>
            </a:r>
          </a:p>
          <a:p>
            <a:pPr marL="342900" indent="-342900">
              <a:buAutoNum type="arabicPeriod"/>
            </a:pPr>
            <a:r>
              <a:rPr lang="en-GB" sz="1600" dirty="0"/>
              <a:t>If I were to assume that 10% of people were left-handed, I calculate (using Binomial distribution) the probability that 5 people (or more) would be left-handed by chance.</a:t>
            </a:r>
          </a:p>
          <a:p>
            <a:pPr marL="342900" indent="-342900">
              <a:buAutoNum type="arabicPeriod"/>
            </a:pPr>
            <a:r>
              <a:rPr lang="en-GB" sz="1600" dirty="0"/>
              <a:t>If this probability of at least 5 people being left-handed by chance is sufficiently low (say less than 5%), I conclude that that the proportion of Hawaiians who are left-handed is greater than the world proportion.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646734" y="2142384"/>
                <a:ext cx="4372333" cy="309315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Wingdings" panose="05000000000000000000" pitchFamily="2" charset="2"/>
                  </a:rPr>
                  <a:t>!</a:t>
                </a:r>
                <a:r>
                  <a:rPr lang="en-GB" sz="1400" dirty="0"/>
                  <a:t> A hypothesis is a statement made about the value of a </a:t>
                </a:r>
                <a:r>
                  <a:rPr lang="en-GB" sz="1400" b="1" dirty="0"/>
                  <a:t>population parameter</a:t>
                </a:r>
                <a:r>
                  <a:rPr lang="en-GB" sz="1400" dirty="0"/>
                  <a:t> that we wish to test by collecting evidence in the form of a sample.</a:t>
                </a:r>
              </a:p>
              <a:p>
                <a:r>
                  <a:rPr lang="en-GB" sz="1100" dirty="0"/>
                  <a:t>(In this case, the population parameter is the proportion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100" dirty="0"/>
                  <a:t> of Hawaii’s population who are left-handed, because this is the population under consideration. There are two possible hypotheses:)</a:t>
                </a:r>
              </a:p>
              <a:p>
                <a:endParaRPr lang="en-GB" sz="300" dirty="0"/>
              </a:p>
              <a:p>
                <a:pPr marL="285750" indent="-285750">
                  <a:buFont typeface="Wingdings"/>
                  <a:buChar char="!"/>
                </a:pPr>
                <a:r>
                  <a:rPr lang="en-GB" sz="1400" dirty="0">
                    <a:solidFill>
                      <a:prstClr val="white"/>
                    </a:solidFill>
                  </a:rPr>
                  <a:t>The </a:t>
                </a:r>
                <a:r>
                  <a:rPr lang="en-GB" sz="1400" b="1" dirty="0">
                    <a:solidFill>
                      <a:prstClr val="white"/>
                    </a:solidFill>
                  </a:rPr>
                  <a:t>null hypothesis</a:t>
                </a:r>
                <a:r>
                  <a:rPr lang="en-GB" sz="1400" dirty="0">
                    <a:solidFill>
                      <a:prstClr val="whit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GB" sz="14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/>
                  <a:t> is the default position, i.e. that nothing has changed, unless proven otherwise.</a:t>
                </a:r>
                <a:br>
                  <a:rPr lang="en-GB" sz="1400" dirty="0"/>
                </a:br>
                <a:r>
                  <a:rPr lang="en-GB" sz="1400" dirty="0"/>
                  <a:t>(</a:t>
                </a:r>
                <a:r>
                  <a:rPr lang="en-GB" sz="1100" dirty="0"/>
                  <a:t>In this case, it’s that Hawaii’s proportion of left-handed people is consistent with the world proportion, i.e. 10%, and that seeing 5 left-handed people was a fluke.)</a:t>
                </a:r>
              </a:p>
              <a:p>
                <a:pPr marL="285750" indent="-285750">
                  <a:buFont typeface="Wingdings"/>
                  <a:buChar char="!"/>
                </a:pPr>
                <a:r>
                  <a:rPr lang="en-GB" sz="1400" dirty="0"/>
                  <a:t>The </a:t>
                </a:r>
                <a:r>
                  <a:rPr lang="en-GB" sz="1400" b="1" dirty="0"/>
                  <a:t>alternative hypothesis</a:t>
                </a:r>
                <a:r>
                  <a:rPr lang="en-GB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/>
                  <a:t>, is that there has been some change in the population parameter.</a:t>
                </a:r>
                <a:br>
                  <a:rPr lang="en-GB" sz="1400" dirty="0"/>
                </a:br>
                <a:r>
                  <a:rPr lang="en-GB" sz="1400" dirty="0"/>
                  <a:t>(</a:t>
                </a:r>
                <a:r>
                  <a:rPr lang="en-GB" sz="1100" dirty="0"/>
                  <a:t>i.e. Seeing 5 left-handed people wasn’t a fluke – it was because the Hawaii’s proportion of left-handed people is more than 10%)</a:t>
                </a: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734" y="2142384"/>
                <a:ext cx="4372333" cy="3093154"/>
              </a:xfrm>
              <a:prstGeom prst="rect">
                <a:avLst/>
              </a:prstGeom>
              <a:blipFill>
                <a:blip r:embed="rId3"/>
                <a:stretch>
                  <a:fillRect l="-139" r="-5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/>
          <p:cNvCxnSpPr/>
          <p:nvPr/>
        </p:nvCxnSpPr>
        <p:spPr>
          <a:xfrm flipH="1" flipV="1">
            <a:off x="4444409" y="1765005"/>
            <a:ext cx="212960" cy="7855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806552" y="1449679"/>
            <a:ext cx="6349159" cy="280248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3" name="Straight Arrow Connector 82"/>
          <p:cNvCxnSpPr/>
          <p:nvPr/>
        </p:nvCxnSpPr>
        <p:spPr>
          <a:xfrm flipH="1" flipV="1">
            <a:off x="3722255" y="3482109"/>
            <a:ext cx="932872" cy="2586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750235" y="3221665"/>
            <a:ext cx="3009502" cy="951990"/>
            <a:chOff x="697072" y="3009014"/>
            <a:chExt cx="3009502" cy="951990"/>
          </a:xfrm>
        </p:grpSpPr>
        <p:sp>
          <p:nvSpPr>
            <p:cNvPr id="88" name="Rectangle 87"/>
            <p:cNvSpPr/>
            <p:nvPr/>
          </p:nvSpPr>
          <p:spPr>
            <a:xfrm>
              <a:off x="702414" y="3009014"/>
              <a:ext cx="3004160" cy="689720"/>
            </a:xfrm>
            <a:custGeom>
              <a:avLst/>
              <a:gdLst>
                <a:gd name="connsiteX0" fmla="*/ 0 w 2929733"/>
                <a:gd name="connsiteY0" fmla="*/ 0 h 453860"/>
                <a:gd name="connsiteX1" fmla="*/ 2929733 w 2929733"/>
                <a:gd name="connsiteY1" fmla="*/ 0 h 453860"/>
                <a:gd name="connsiteX2" fmla="*/ 2929733 w 2929733"/>
                <a:gd name="connsiteY2" fmla="*/ 453860 h 453860"/>
                <a:gd name="connsiteX3" fmla="*/ 0 w 2929733"/>
                <a:gd name="connsiteY3" fmla="*/ 453860 h 453860"/>
                <a:gd name="connsiteX4" fmla="*/ 0 w 2929733"/>
                <a:gd name="connsiteY4" fmla="*/ 0 h 453860"/>
                <a:gd name="connsiteX0" fmla="*/ 0 w 3004160"/>
                <a:gd name="connsiteY0" fmla="*/ 212651 h 666511"/>
                <a:gd name="connsiteX1" fmla="*/ 3004160 w 3004160"/>
                <a:gd name="connsiteY1" fmla="*/ 0 h 666511"/>
                <a:gd name="connsiteX2" fmla="*/ 2929733 w 3004160"/>
                <a:gd name="connsiteY2" fmla="*/ 666511 h 666511"/>
                <a:gd name="connsiteX3" fmla="*/ 0 w 3004160"/>
                <a:gd name="connsiteY3" fmla="*/ 666511 h 666511"/>
                <a:gd name="connsiteX4" fmla="*/ 0 w 3004160"/>
                <a:gd name="connsiteY4" fmla="*/ 212651 h 666511"/>
                <a:gd name="connsiteX0" fmla="*/ 0 w 3004160"/>
                <a:gd name="connsiteY0" fmla="*/ 212651 h 677144"/>
                <a:gd name="connsiteX1" fmla="*/ 3004160 w 3004160"/>
                <a:gd name="connsiteY1" fmla="*/ 0 h 677144"/>
                <a:gd name="connsiteX2" fmla="*/ 2972263 w 3004160"/>
                <a:gd name="connsiteY2" fmla="*/ 677144 h 677144"/>
                <a:gd name="connsiteX3" fmla="*/ 0 w 3004160"/>
                <a:gd name="connsiteY3" fmla="*/ 666511 h 677144"/>
                <a:gd name="connsiteX4" fmla="*/ 0 w 3004160"/>
                <a:gd name="connsiteY4" fmla="*/ 212651 h 677144"/>
                <a:gd name="connsiteX0" fmla="*/ 0 w 3004160"/>
                <a:gd name="connsiteY0" fmla="*/ 212651 h 677144"/>
                <a:gd name="connsiteX1" fmla="*/ 2253437 w 3004160"/>
                <a:gd name="connsiteY1" fmla="*/ 29954 h 677144"/>
                <a:gd name="connsiteX2" fmla="*/ 3004160 w 3004160"/>
                <a:gd name="connsiteY2" fmla="*/ 0 h 677144"/>
                <a:gd name="connsiteX3" fmla="*/ 2972263 w 3004160"/>
                <a:gd name="connsiteY3" fmla="*/ 677144 h 677144"/>
                <a:gd name="connsiteX4" fmla="*/ 0 w 3004160"/>
                <a:gd name="connsiteY4" fmla="*/ 666511 h 677144"/>
                <a:gd name="connsiteX5" fmla="*/ 0 w 3004160"/>
                <a:gd name="connsiteY5" fmla="*/ 212651 h 677144"/>
                <a:gd name="connsiteX0" fmla="*/ 0 w 3004160"/>
                <a:gd name="connsiteY0" fmla="*/ 225227 h 689720"/>
                <a:gd name="connsiteX1" fmla="*/ 2147112 w 3004160"/>
                <a:gd name="connsiteY1" fmla="*/ 0 h 689720"/>
                <a:gd name="connsiteX2" fmla="*/ 3004160 w 3004160"/>
                <a:gd name="connsiteY2" fmla="*/ 12576 h 689720"/>
                <a:gd name="connsiteX3" fmla="*/ 2972263 w 3004160"/>
                <a:gd name="connsiteY3" fmla="*/ 689720 h 689720"/>
                <a:gd name="connsiteX4" fmla="*/ 0 w 3004160"/>
                <a:gd name="connsiteY4" fmla="*/ 679087 h 689720"/>
                <a:gd name="connsiteX5" fmla="*/ 0 w 3004160"/>
                <a:gd name="connsiteY5" fmla="*/ 225227 h 689720"/>
                <a:gd name="connsiteX0" fmla="*/ 0 w 3004160"/>
                <a:gd name="connsiteY0" fmla="*/ 225227 h 689720"/>
                <a:gd name="connsiteX1" fmla="*/ 1743074 w 3004160"/>
                <a:gd name="connsiteY1" fmla="*/ 42530 h 689720"/>
                <a:gd name="connsiteX2" fmla="*/ 2147112 w 3004160"/>
                <a:gd name="connsiteY2" fmla="*/ 0 h 689720"/>
                <a:gd name="connsiteX3" fmla="*/ 3004160 w 3004160"/>
                <a:gd name="connsiteY3" fmla="*/ 12576 h 689720"/>
                <a:gd name="connsiteX4" fmla="*/ 2972263 w 3004160"/>
                <a:gd name="connsiteY4" fmla="*/ 689720 h 689720"/>
                <a:gd name="connsiteX5" fmla="*/ 0 w 3004160"/>
                <a:gd name="connsiteY5" fmla="*/ 679087 h 689720"/>
                <a:gd name="connsiteX6" fmla="*/ 0 w 3004160"/>
                <a:gd name="connsiteY6" fmla="*/ 225227 h 689720"/>
                <a:gd name="connsiteX0" fmla="*/ 0 w 3004160"/>
                <a:gd name="connsiteY0" fmla="*/ 225227 h 689720"/>
                <a:gd name="connsiteX1" fmla="*/ 2147111 w 3004160"/>
                <a:gd name="connsiteY1" fmla="*/ 233916 h 689720"/>
                <a:gd name="connsiteX2" fmla="*/ 2147112 w 3004160"/>
                <a:gd name="connsiteY2" fmla="*/ 0 h 689720"/>
                <a:gd name="connsiteX3" fmla="*/ 3004160 w 3004160"/>
                <a:gd name="connsiteY3" fmla="*/ 12576 h 689720"/>
                <a:gd name="connsiteX4" fmla="*/ 2972263 w 3004160"/>
                <a:gd name="connsiteY4" fmla="*/ 689720 h 689720"/>
                <a:gd name="connsiteX5" fmla="*/ 0 w 3004160"/>
                <a:gd name="connsiteY5" fmla="*/ 679087 h 689720"/>
                <a:gd name="connsiteX6" fmla="*/ 0 w 3004160"/>
                <a:gd name="connsiteY6" fmla="*/ 225227 h 68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4160" h="689720">
                  <a:moveTo>
                    <a:pt x="0" y="225227"/>
                  </a:moveTo>
                  <a:lnTo>
                    <a:pt x="2147111" y="233916"/>
                  </a:lnTo>
                  <a:cubicBezTo>
                    <a:pt x="2147111" y="155944"/>
                    <a:pt x="2147112" y="77972"/>
                    <a:pt x="2147112" y="0"/>
                  </a:cubicBezTo>
                  <a:lnTo>
                    <a:pt x="3004160" y="12576"/>
                  </a:lnTo>
                  <a:lnTo>
                    <a:pt x="2972263" y="689720"/>
                  </a:lnTo>
                  <a:lnTo>
                    <a:pt x="0" y="679087"/>
                  </a:lnTo>
                  <a:lnTo>
                    <a:pt x="0" y="225227"/>
                  </a:lnTo>
                  <a:close/>
                </a:path>
              </a:pathLst>
            </a:custGeom>
            <a:solidFill>
              <a:srgbClr val="FFFF0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97072" y="3700130"/>
              <a:ext cx="2726612" cy="260874"/>
            </a:xfrm>
            <a:prstGeom prst="rect">
              <a:avLst/>
            </a:prstGeom>
            <a:solidFill>
              <a:srgbClr val="FFFF0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60867" y="4910890"/>
            <a:ext cx="2998869" cy="814979"/>
            <a:chOff x="760867" y="4910890"/>
            <a:chExt cx="2998869" cy="814979"/>
          </a:xfrm>
        </p:grpSpPr>
        <p:sp>
          <p:nvSpPr>
            <p:cNvPr id="91" name="Rectangle 90"/>
            <p:cNvSpPr/>
            <p:nvPr/>
          </p:nvSpPr>
          <p:spPr>
            <a:xfrm>
              <a:off x="2418234" y="4910890"/>
              <a:ext cx="1252066" cy="240729"/>
            </a:xfrm>
            <a:prstGeom prst="rect">
              <a:avLst/>
            </a:prstGeom>
            <a:solidFill>
              <a:srgbClr val="FFFF0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60867" y="5151619"/>
              <a:ext cx="2998869" cy="574250"/>
            </a:xfrm>
            <a:prstGeom prst="rect">
              <a:avLst/>
            </a:prstGeom>
            <a:solidFill>
              <a:srgbClr val="FFFF0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34" name="Group 1033"/>
          <p:cNvGrpSpPr/>
          <p:nvPr/>
        </p:nvGrpSpPr>
        <p:grpSpPr>
          <a:xfrm>
            <a:off x="3800475" y="2952750"/>
            <a:ext cx="4862889" cy="3188902"/>
            <a:chOff x="3800475" y="2952750"/>
            <a:chExt cx="4862889" cy="3188902"/>
          </a:xfrm>
        </p:grpSpPr>
        <p:sp>
          <p:nvSpPr>
            <p:cNvPr id="75" name="TextBox 74"/>
            <p:cNvSpPr txBox="1"/>
            <p:nvPr/>
          </p:nvSpPr>
          <p:spPr>
            <a:xfrm>
              <a:off x="4428251" y="5279878"/>
              <a:ext cx="4235113" cy="86177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Wingdings" panose="05000000000000000000" pitchFamily="2" charset="2"/>
                </a:rPr>
                <a:t>! </a:t>
              </a:r>
              <a:r>
                <a:rPr lang="en-GB" sz="1400" dirty="0">
                  <a:latin typeface="+mj-lt"/>
                </a:rPr>
                <a:t>In a hypothesis test, the evidence from the sample is a </a:t>
              </a:r>
              <a:r>
                <a:rPr lang="en-GB" sz="1400" b="1" dirty="0">
                  <a:latin typeface="+mj-lt"/>
                </a:rPr>
                <a:t>test statistic</a:t>
              </a:r>
              <a:r>
                <a:rPr lang="en-GB" sz="1400" dirty="0">
                  <a:latin typeface="+mj-lt"/>
                </a:rPr>
                <a:t>.</a:t>
              </a:r>
              <a:br>
                <a:rPr lang="en-GB" sz="1400" dirty="0">
                  <a:latin typeface="+mj-lt"/>
                </a:rPr>
              </a:br>
              <a:r>
                <a:rPr lang="en-GB" sz="1100" dirty="0">
                  <a:latin typeface="+mj-lt"/>
                </a:rPr>
                <a:t>(In this case, we’ve taken a sample by counting let-handed people, and found the test statistic of “number of lefties was 5”)</a:t>
              </a:r>
              <a:endParaRPr lang="en-GB" sz="1000" dirty="0"/>
            </a:p>
          </p:txBody>
        </p:sp>
        <p:cxnSp>
          <p:nvCxnSpPr>
            <p:cNvPr id="93" name="Straight Arrow Connector 92"/>
            <p:cNvCxnSpPr>
              <a:stCxn id="75" idx="1"/>
            </p:cNvCxnSpPr>
            <p:nvPr/>
          </p:nvCxnSpPr>
          <p:spPr>
            <a:xfrm flipH="1" flipV="1">
              <a:off x="3800475" y="2952750"/>
              <a:ext cx="627776" cy="27580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8" name="Rectangle 97"/>
          <p:cNvSpPr/>
          <p:nvPr/>
        </p:nvSpPr>
        <p:spPr>
          <a:xfrm>
            <a:off x="2618948" y="4662978"/>
            <a:ext cx="1034727" cy="240145"/>
          </a:xfrm>
          <a:prstGeom prst="rect">
            <a:avLst/>
          </a:prstGeom>
          <a:solidFill>
            <a:schemeClr val="accent3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33" name="Group 1032"/>
          <p:cNvGrpSpPr/>
          <p:nvPr/>
        </p:nvGrpSpPr>
        <p:grpSpPr>
          <a:xfrm>
            <a:off x="444236" y="4826000"/>
            <a:ext cx="8154473" cy="1924770"/>
            <a:chOff x="444236" y="4826000"/>
            <a:chExt cx="8154473" cy="19247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444236" y="6227550"/>
                  <a:ext cx="8154473" cy="52322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Wingdings"/>
                    <a:buChar char="!"/>
                  </a:pPr>
                  <a:r>
                    <a:rPr lang="en-GB" sz="1400" dirty="0">
                      <a:latin typeface="+mj-lt"/>
                    </a:rPr>
                    <a:t>The </a:t>
                  </a:r>
                  <a:r>
                    <a:rPr lang="en-GB" sz="1400" b="1" dirty="0">
                      <a:latin typeface="+mj-lt"/>
                    </a:rPr>
                    <a:t>level of significance </a:t>
                  </a:r>
                  <a14:m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𝜶</m:t>
                      </m:r>
                    </m:oMath>
                  </a14:m>
                  <a:r>
                    <a:rPr lang="en-GB" sz="1400" b="1" dirty="0"/>
                    <a:t> </a:t>
                  </a:r>
                  <a:r>
                    <a:rPr lang="en-GB" sz="1400" dirty="0"/>
                    <a:t>is the maximum probability where we would reject the null hypothesis.</a:t>
                  </a:r>
                  <a:br>
                    <a:rPr lang="en-GB" sz="1400" dirty="0"/>
                  </a:br>
                  <a:r>
                    <a:rPr lang="en-GB" sz="1400" dirty="0"/>
                    <a:t>This is usually 5% or 1%.</a:t>
                  </a:r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236" y="6227550"/>
                  <a:ext cx="8154473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2" name="Straight Arrow Connector 101"/>
            <p:cNvCxnSpPr/>
            <p:nvPr/>
          </p:nvCxnSpPr>
          <p:spPr>
            <a:xfrm flipH="1" flipV="1">
              <a:off x="3822700" y="4826000"/>
              <a:ext cx="383886" cy="14050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/>
          <p:nvPr/>
        </p:nvCxnSpPr>
        <p:spPr>
          <a:xfrm flipH="1">
            <a:off x="3733800" y="4461831"/>
            <a:ext cx="904304" cy="7261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810327" y="2711413"/>
            <a:ext cx="1885373" cy="254220"/>
          </a:xfrm>
          <a:prstGeom prst="rect">
            <a:avLst/>
          </a:prstGeom>
          <a:solidFill>
            <a:schemeClr val="accent3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37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80" grpId="0" animBg="1"/>
      <p:bldP spid="98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99126"/>
            <a:ext cx="9115618" cy="6161518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24" y="2534440"/>
            <a:ext cx="7200800" cy="422620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What is Hypothesis Testing?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012224" y="780114"/>
            <a:ext cx="7200800" cy="175432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Hypothesis testing in a nutshell then is: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We have some hypothesis we wish to see if true (proportion of left-handed people in Hawaii is more than global average), so…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We collect some sample data (giving us our test statistic) and…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If that data is sufficiently unlikely to have emerged ‘just by chance’, then we conclude that our (alternative) hypothesis is correct.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44408" y="5655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Wingdings" panose="05000000000000000000" pitchFamily="2" charset="2"/>
              </a:rPr>
              <a:t>!</a:t>
            </a:r>
            <a:endParaRPr lang="en-GB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372819" y="165253"/>
            <a:ext cx="253388" cy="2533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72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Null Hypothesis and Alternative Hypothesis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1316" y="792779"/>
                <a:ext cx="8492441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John wants to see whether a coin is unbiased or whether </a:t>
                </a:r>
                <a:r>
                  <a:rPr lang="en-GB" b="1" dirty="0"/>
                  <a:t>it is biased towards coming down heads</a:t>
                </a:r>
                <a:r>
                  <a:rPr lang="en-GB" dirty="0"/>
                  <a:t>. He tosses the coin 8 times and counts the number of times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, it lands head uppermost. </a:t>
                </a:r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16" y="792779"/>
                <a:ext cx="8492441" cy="923330"/>
              </a:xfrm>
              <a:prstGeom prst="rect">
                <a:avLst/>
              </a:prstGeom>
              <a:blipFill>
                <a:blip r:embed="rId2"/>
                <a:stretch>
                  <a:fillRect b="-11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94063" y="2204471"/>
            <a:ext cx="7992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said that our two hypotheses are about the population parameter.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9576" y="2564904"/>
                <a:ext cx="799299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Suppose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is the probability of a coin landing heads.</a:t>
                </a:r>
              </a:p>
              <a:p>
                <a:endParaRPr lang="en-GB" dirty="0"/>
              </a:p>
              <a:p>
                <a:r>
                  <a:rPr lang="en-GB" b="1" dirty="0"/>
                  <a:t>Null hypothesis:</a:t>
                </a:r>
                <a:r>
                  <a:rPr lang="en-GB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GB" b="0" dirty="0"/>
              </a:p>
              <a:p>
                <a:r>
                  <a:rPr lang="en-GB" b="1" dirty="0"/>
                  <a:t>Alternative hypothesis:</a:t>
                </a:r>
                <a:r>
                  <a:rPr lang="en-GB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&gt;0.5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76" y="2564904"/>
                <a:ext cx="7992997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686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785730" y="3030279"/>
            <a:ext cx="1796903" cy="4079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785730" y="3438251"/>
            <a:ext cx="1796903" cy="5318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81159" y="2922524"/>
                <a:ext cx="3168352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Under the </a:t>
                </a:r>
                <a:r>
                  <a:rPr lang="en-GB" sz="1400" b="1" dirty="0"/>
                  <a:t>null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/>
                  <a:t>, we </a:t>
                </a:r>
                <a:r>
                  <a:rPr lang="en-GB" sz="1400" b="1" dirty="0"/>
                  <a:t>assume that the population parameter is correct</a:t>
                </a:r>
                <a:r>
                  <a:rPr lang="en-GB" sz="1400" dirty="0"/>
                  <a:t>, in this case, that it is a normal coin and the probability of Heads is 0.5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159" y="2922524"/>
                <a:ext cx="3168352" cy="954107"/>
              </a:xfrm>
              <a:prstGeom prst="rect">
                <a:avLst/>
              </a:prstGeom>
              <a:blipFill>
                <a:blip r:embed="rId4"/>
                <a:stretch>
                  <a:fillRect l="-191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4667693" y="3285460"/>
            <a:ext cx="1013466" cy="114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96724" y="4037641"/>
                <a:ext cx="3388991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Under the </a:t>
                </a:r>
                <a:r>
                  <a:rPr lang="en-GB" sz="1400" b="1" dirty="0"/>
                  <a:t>alternative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/>
                  <a:t>, there has been an underlying change in the population parameter, in this case that the coin is actually biased towards Heads.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724" y="4037641"/>
                <a:ext cx="3388991" cy="954107"/>
              </a:xfrm>
              <a:prstGeom prst="rect">
                <a:avLst/>
              </a:prstGeom>
              <a:blipFill>
                <a:blip r:embed="rId5"/>
                <a:stretch>
                  <a:fillRect l="-179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 flipV="1">
            <a:off x="4657060" y="3689498"/>
            <a:ext cx="768628" cy="749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94346" y="5264156"/>
                <a:ext cx="5946694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latter is known as a ‘</a:t>
                </a:r>
                <a:r>
                  <a:rPr lang="en-GB" sz="1400" b="1" dirty="0"/>
                  <a:t>one-tailed test</a:t>
                </a:r>
                <a:r>
                  <a:rPr lang="en-GB" sz="1400" dirty="0"/>
                  <a:t>’ because we’re saying the coin is biased one way or the other (i.e.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&gt;0.5</m:t>
                    </m:r>
                  </m:oMath>
                </a14:m>
                <a:r>
                  <a:rPr lang="en-GB" sz="1400" dirty="0"/>
                  <a:t> 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&lt;0.5</m:t>
                    </m:r>
                  </m:oMath>
                </a14:m>
                <a:r>
                  <a:rPr lang="en-GB" sz="1400" dirty="0"/>
                  <a:t>).</a:t>
                </a:r>
              </a:p>
              <a:p>
                <a:r>
                  <a:rPr lang="en-GB" sz="1400" dirty="0"/>
                  <a:t>But we could also have had the hypothesis ‘the coin is biased (either way)’, i.e.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≠0.5</m:t>
                    </m:r>
                  </m:oMath>
                </a14:m>
                <a:r>
                  <a:rPr lang="en-GB" sz="1400" dirty="0"/>
                  <a:t>. This is known as a </a:t>
                </a:r>
                <a:r>
                  <a:rPr lang="en-GB" sz="1400" b="1" dirty="0"/>
                  <a:t>two-tailed test</a:t>
                </a:r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346" y="5264156"/>
                <a:ext cx="5946694" cy="954107"/>
              </a:xfrm>
              <a:prstGeom prst="rect">
                <a:avLst/>
              </a:prstGeom>
              <a:blipFill>
                <a:blip r:embed="rId6"/>
                <a:stretch>
                  <a:fillRect l="-102" r="-715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69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11316" y="792779"/>
            <a:ext cx="8492441" cy="203132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[Textbook] An election candidate believes she has the support of 40% of the residents in a particular town. A researcher wants to test, at the 5% significance level, whether the candidate is over-estimating her support. The researcher asks 20 people whether they support the candidate or not. 3 people say they do.</a:t>
            </a:r>
          </a:p>
          <a:p>
            <a:pPr marL="342900" indent="-342900">
              <a:buAutoNum type="alphaLcParenR"/>
            </a:pPr>
            <a:r>
              <a:rPr lang="en-GB" dirty="0"/>
              <a:t>Write down a suitable test statistic.</a:t>
            </a:r>
          </a:p>
          <a:p>
            <a:pPr marL="342900" indent="-342900">
              <a:buAutoNum type="alphaLcParenR"/>
            </a:pPr>
            <a:r>
              <a:rPr lang="en-GB" dirty="0"/>
              <a:t>Write down two suitable hypotheses.</a:t>
            </a:r>
          </a:p>
          <a:p>
            <a:pPr marL="342900" indent="-342900">
              <a:buAutoNum type="alphaLcParenR"/>
            </a:pPr>
            <a:r>
              <a:rPr lang="en-GB" dirty="0"/>
              <a:t>Explain the condition under which the null hypothesis would be rejected.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6831" y="3026430"/>
                <a:ext cx="3925169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number of people who say they support the candidate.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=0.4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&lt;0.4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Null hypothesis would be rejected if the probability of 3 </a:t>
                </a:r>
                <a:r>
                  <a:rPr lang="en-GB" b="1" dirty="0"/>
                  <a:t>or fewer people </a:t>
                </a:r>
                <a:r>
                  <a:rPr lang="en-GB" dirty="0"/>
                  <a:t>supporting the candidate is less than 5%, 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31" y="3026430"/>
                <a:ext cx="3925169" cy="2862322"/>
              </a:xfrm>
              <a:prstGeom prst="rect">
                <a:avLst/>
              </a:prstGeom>
              <a:blipFill>
                <a:blip r:embed="rId2"/>
                <a:stretch>
                  <a:fillRect l="-1242" t="-1064" r="-1553" b="-23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79896" y="3102868"/>
            <a:ext cx="228236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379896" y="3933056"/>
            <a:ext cx="228236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379896" y="4763244"/>
            <a:ext cx="228236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98657" y="3039073"/>
            <a:ext cx="338437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For a hypothesis test involving the binomial distribution, the test statistic is always the </a:t>
            </a:r>
            <a:r>
              <a:rPr lang="en-GB" sz="1200" b="1" dirty="0"/>
              <a:t>count of successes</a:t>
            </a:r>
            <a:r>
              <a:rPr lang="en-GB" sz="1200" dirty="0"/>
              <a:t>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123728" y="4191578"/>
            <a:ext cx="2706827" cy="101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98657" y="3764694"/>
            <a:ext cx="3384376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The alternative hypothesis is that the candidate is </a:t>
            </a:r>
            <a:r>
              <a:rPr lang="en-GB" sz="1200" b="1" dirty="0"/>
              <a:t>overestimating</a:t>
            </a:r>
            <a:r>
              <a:rPr lang="en-GB" sz="1200" dirty="0"/>
              <a:t> her support, so we’re interested where </a:t>
            </a:r>
            <a:r>
              <a:rPr lang="en-GB" sz="1200" b="1" dirty="0"/>
              <a:t>less than 40% </a:t>
            </a:r>
            <a:r>
              <a:rPr lang="en-GB" sz="1200" dirty="0"/>
              <a:t>support them (more than 40% would not undermine the candidate’s claim).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253023" y="3317358"/>
            <a:ext cx="544682" cy="10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98656" y="4761739"/>
                <a:ext cx="3805792" cy="17851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This is the hard bit!</a:t>
                </a:r>
              </a:p>
              <a:p>
                <a:r>
                  <a:rPr lang="en-GB" sz="1100" dirty="0"/>
                  <a:t>We always calculate the probability of seeing this outcome </a:t>
                </a:r>
                <a:r>
                  <a:rPr lang="en-GB" sz="1100" b="1" u="sng" dirty="0"/>
                  <a:t>or more extreme</a:t>
                </a:r>
                <a:r>
                  <a:rPr lang="en-GB" sz="1100" dirty="0"/>
                  <a:t> (in this case, ‘more extreme’ meaning even fewer the 3 people, because this takes us even further from the expected number of people out of the 20 (i.e. 8) who would support them.</a:t>
                </a:r>
              </a:p>
              <a:p>
                <a:r>
                  <a:rPr lang="en-GB" sz="1100" dirty="0"/>
                  <a:t>The “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r>
                  <a:rPr lang="en-GB" sz="1100" dirty="0"/>
                  <a:t>” bit is because, as discussed before, we calculate the probability of seeing the observed outcome of 3 people (or more extreme) if it occurred </a:t>
                </a:r>
                <a:r>
                  <a:rPr lang="en-GB" sz="1100" b="1" dirty="0"/>
                  <a:t>purely by chance </a:t>
                </a:r>
                <a:r>
                  <a:rPr lang="en-GB" sz="1100" dirty="0"/>
                  <a:t>(the null hypothesis), i.e. if the candidate </a:t>
                </a:r>
                <a:r>
                  <a:rPr lang="en-GB" sz="1100" b="1" dirty="0"/>
                  <a:t>did</a:t>
                </a:r>
                <a:r>
                  <a:rPr lang="en-GB" sz="1100" dirty="0"/>
                  <a:t> have 40% support.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656" y="4761739"/>
                <a:ext cx="3805792" cy="1785104"/>
              </a:xfrm>
              <a:prstGeom prst="rect">
                <a:avLst/>
              </a:prstGeom>
              <a:blipFill>
                <a:blip r:embed="rId3"/>
                <a:stretch>
                  <a:fillRect r="-159" b="-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 flipV="1">
            <a:off x="4572000" y="5869172"/>
            <a:ext cx="279382" cy="152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08132" y="3102867"/>
            <a:ext cx="3531820" cy="6200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8132" y="3932303"/>
            <a:ext cx="3531820" cy="6200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444409" y="5021014"/>
            <a:ext cx="386147" cy="40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08023" y="4754696"/>
            <a:ext cx="3963868" cy="11074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45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7" grpId="0" animBg="1"/>
      <p:bldP spid="20" grpId="0" animBg="1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11316" y="792779"/>
            <a:ext cx="8492441" cy="203132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In the UK, 5% of students turn up late to school each day. Mr Hameed wishes to determine, to a 10% significance level if his school, </a:t>
            </a:r>
            <a:r>
              <a:rPr lang="en-GB" dirty="0" err="1"/>
              <a:t>Piffin</a:t>
            </a:r>
            <a:r>
              <a:rPr lang="en-GB" dirty="0"/>
              <a:t> School, has a problem with attendance. He stands at the front gate one day and finds that 6 of the 40 students who pass him are late.</a:t>
            </a:r>
          </a:p>
          <a:p>
            <a:pPr marL="342900" indent="-342900">
              <a:buAutoNum type="alphaLcParenR"/>
            </a:pPr>
            <a:r>
              <a:rPr lang="en-GB" dirty="0"/>
              <a:t>Write down a suitable test statistic.</a:t>
            </a:r>
          </a:p>
          <a:p>
            <a:pPr marL="342900" indent="-342900">
              <a:buAutoNum type="alphaLcParenR"/>
            </a:pPr>
            <a:r>
              <a:rPr lang="en-GB" dirty="0"/>
              <a:t>Write down two suitable hypotheses.</a:t>
            </a:r>
          </a:p>
          <a:p>
            <a:pPr marL="342900" indent="-342900">
              <a:buAutoNum type="alphaLcParenR"/>
            </a:pPr>
            <a:r>
              <a:rPr lang="en-GB" dirty="0"/>
              <a:t>Explain the condition under which the null hypothesis would be rejected.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6831" y="3026430"/>
                <a:ext cx="3925169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number of students who are late to school that day.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=0.05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&gt;0.05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Null hypothesis would be rejected if the probability of 6 </a:t>
                </a:r>
                <a:r>
                  <a:rPr lang="en-GB" b="1" dirty="0"/>
                  <a:t>or more </a:t>
                </a:r>
                <a:r>
                  <a:rPr lang="en-GB" dirty="0"/>
                  <a:t>students</a:t>
                </a:r>
                <a:r>
                  <a:rPr lang="en-GB" b="1" dirty="0"/>
                  <a:t> </a:t>
                </a:r>
                <a:r>
                  <a:rPr lang="en-GB" dirty="0"/>
                  <a:t>being late to school is less than 10%, 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31" y="3026430"/>
                <a:ext cx="3925169" cy="2862322"/>
              </a:xfrm>
              <a:prstGeom prst="rect">
                <a:avLst/>
              </a:prstGeom>
              <a:blipFill>
                <a:blip r:embed="rId2"/>
                <a:stretch>
                  <a:fillRect l="-1242" t="-1064" r="-1553" b="-23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79896" y="3102868"/>
            <a:ext cx="228236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379896" y="3933056"/>
            <a:ext cx="228236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379896" y="4763244"/>
            <a:ext cx="228236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123728" y="4191578"/>
            <a:ext cx="2706827" cy="101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798656" y="3764694"/>
                <a:ext cx="3589767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If there is indeed a </a:t>
                </a:r>
                <a:r>
                  <a:rPr lang="en-GB" sz="1200" u="sng" dirty="0"/>
                  <a:t>problem</a:t>
                </a:r>
                <a:r>
                  <a:rPr lang="en-GB" sz="1200" dirty="0"/>
                  <a:t> with attendance (i.e. the school is not the norm) then we expect the proportion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200" dirty="0"/>
                  <a:t> of students late at Tiffin to be higher than 5%.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656" y="3764694"/>
                <a:ext cx="3589767" cy="646331"/>
              </a:xfrm>
              <a:prstGeom prst="rect">
                <a:avLst/>
              </a:prstGeom>
              <a:blipFill>
                <a:blip r:embed="rId3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004048" y="4979268"/>
            <a:ext cx="4005101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Just to reiterate again what’s going on here:</a:t>
            </a:r>
          </a:p>
          <a:p>
            <a:pPr marL="228600" indent="-228600">
              <a:buAutoNum type="alphaLcParenR"/>
            </a:pPr>
            <a:r>
              <a:rPr lang="en-GB" sz="1200" dirty="0"/>
              <a:t>We assume that the school is the norm (i.e. 5% of students are late), and calculate the probability that 6 or more students would be late under this assumption.</a:t>
            </a:r>
          </a:p>
          <a:p>
            <a:pPr marL="228600" indent="-228600">
              <a:buAutoNum type="alphaLcParenR"/>
            </a:pPr>
            <a:r>
              <a:rPr lang="en-GB" sz="1200" dirty="0"/>
              <a:t>If the probability of this happening by chance is sufficiently unlikely (less than the 10% significance level), we conclude that it probably isn’t just by chance, and the school’s lateness rate is worse than 5%.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4635795" y="5709684"/>
            <a:ext cx="680448" cy="210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08132" y="3102868"/>
            <a:ext cx="3963868" cy="6200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8132" y="3932304"/>
            <a:ext cx="3531820" cy="6200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8132" y="4761740"/>
            <a:ext cx="3963868" cy="11074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0796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0" grpId="0" animBg="1"/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100-101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90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29308</TotalTime>
  <Words>3170</Words>
  <Application>Microsoft Office PowerPoint</Application>
  <PresentationFormat>On-screen Show (4:3)</PresentationFormat>
  <Paragraphs>498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Times New Roman</vt:lpstr>
      <vt:lpstr>Wingdings</vt:lpstr>
      <vt:lpstr>Office Theme</vt:lpstr>
      <vt:lpstr>Stats1 Chapter 7 :: Hypothesis Testing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Wall, Martin</cp:lastModifiedBy>
  <cp:revision>888</cp:revision>
  <dcterms:created xsi:type="dcterms:W3CDTF">2013-02-28T07:36:55Z</dcterms:created>
  <dcterms:modified xsi:type="dcterms:W3CDTF">2018-10-16T10:09:20Z</dcterms:modified>
</cp:coreProperties>
</file>