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48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88" d="100"/>
          <a:sy n="88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1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MechYr1 Chapter 9 :: </a:t>
            </a:r>
            <a:r>
              <a:rPr lang="en-GB" dirty="0"/>
              <a:t>Constant Acceleration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5</a:t>
            </a:r>
            <a:r>
              <a:rPr lang="en-GB" baseline="30000" dirty="0"/>
              <a:t>th</a:t>
            </a:r>
            <a:r>
              <a:rPr lang="en-GB" dirty="0"/>
              <a:t> August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135-136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C0683D-D518-4462-A673-877CD152F2D8}"/>
              </a:ext>
            </a:extLst>
          </p:cNvPr>
          <p:cNvSpPr txBox="1"/>
          <p:nvPr/>
        </p:nvSpPr>
        <p:spPr>
          <a:xfrm>
            <a:off x="193518" y="1868460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2012 Q4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BB72DB-D415-45F9-AA32-6ABE63CC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39" y="2506041"/>
            <a:ext cx="4420652" cy="3849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8260A-084D-489B-B1B3-D1BC80FA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" y="2243108"/>
            <a:ext cx="4712304" cy="243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D586FF-B354-4E26-9968-CEA4E71BF99B}"/>
              </a:ext>
            </a:extLst>
          </p:cNvPr>
          <p:cNvSpPr/>
          <p:nvPr/>
        </p:nvSpPr>
        <p:spPr>
          <a:xfrm>
            <a:off x="5004349" y="2498651"/>
            <a:ext cx="4107754" cy="1339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A378F-EF91-4BEF-A121-AAF0F33A7837}"/>
              </a:ext>
            </a:extLst>
          </p:cNvPr>
          <p:cNvSpPr/>
          <p:nvPr/>
        </p:nvSpPr>
        <p:spPr>
          <a:xfrm>
            <a:off x="5004349" y="3838353"/>
            <a:ext cx="4107754" cy="680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0BEE43-6D80-46DE-B19B-A3DD63E673DF}"/>
              </a:ext>
            </a:extLst>
          </p:cNvPr>
          <p:cNvSpPr/>
          <p:nvPr/>
        </p:nvSpPr>
        <p:spPr>
          <a:xfrm>
            <a:off x="4933507" y="4518836"/>
            <a:ext cx="4178596" cy="1956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D660B3-80D1-4FD6-8055-FA19B3FAB0C6}"/>
                  </a:ext>
                </a:extLst>
              </p:cNvPr>
              <p:cNvSpPr txBox="1"/>
              <p:nvPr/>
            </p:nvSpPr>
            <p:spPr>
              <a:xfrm>
                <a:off x="395536" y="4952754"/>
                <a:ext cx="31543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(b), it may be helpful to know that:</a:t>
                </a:r>
              </a:p>
              <a:p>
                <a:r>
                  <a:rPr lang="en-GB" sz="1400" dirty="0"/>
                  <a:t>   final velocity = initial velocity</a:t>
                </a:r>
              </a:p>
              <a:p>
                <a:r>
                  <a:rPr lang="en-GB" sz="1400" dirty="0"/>
                  <a:t>     + (time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acceleration)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D660B3-80D1-4FD6-8055-FA19B3FAB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52754"/>
                <a:ext cx="3154346" cy="738664"/>
              </a:xfrm>
              <a:prstGeom prst="rect">
                <a:avLst/>
              </a:prstGeom>
              <a:blipFill>
                <a:blip r:embed="rId4"/>
                <a:stretch>
                  <a:fillRect l="-19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2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ACBDEE-B8A2-47E6-9FD9-762877666E8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20AACE3-822E-45EC-B80F-D2858D1CBC7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“</a:t>
              </a:r>
              <a:r>
                <a:rPr lang="en-GB" sz="3200" dirty="0" err="1">
                  <a:latin typeface="+mj-lt"/>
                </a:rPr>
                <a:t>suvat</a:t>
              </a:r>
              <a:r>
                <a:rPr lang="en-GB" sz="3200" dirty="0">
                  <a:latin typeface="+mj-lt"/>
                </a:rPr>
                <a:t>” equations (Part 1)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F3112C-78CC-4A6C-996C-74E7C352598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52F2AB-0F5F-4AF5-899B-F5CD14356BA8}"/>
              </a:ext>
            </a:extLst>
          </p:cNvPr>
          <p:cNvSpPr txBox="1"/>
          <p:nvPr/>
        </p:nvSpPr>
        <p:spPr>
          <a:xfrm>
            <a:off x="344793" y="8555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there is </a:t>
            </a:r>
            <a:r>
              <a:rPr lang="en-GB" b="1" dirty="0"/>
              <a:t>constant acceleration</a:t>
            </a:r>
            <a:r>
              <a:rPr lang="en-GB" dirty="0"/>
              <a:t>, there are a variety of formulae which relate the following 5 quantities: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A63D11-D310-49F5-B8AC-4397F11D8696}"/>
                  </a:ext>
                </a:extLst>
              </p:cNvPr>
              <p:cNvSpPr txBox="1"/>
              <p:nvPr/>
            </p:nvSpPr>
            <p:spPr>
              <a:xfrm>
                <a:off x="849952" y="1952677"/>
                <a:ext cx="23929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/>
                  <a:t>:  displacement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/>
                  <a:t>:  initial velocity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:  final velocity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:  acceleration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: 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A63D11-D310-49F5-B8AC-4397F11D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52" y="1952677"/>
                <a:ext cx="2392978" cy="1477328"/>
              </a:xfrm>
              <a:prstGeom prst="rect">
                <a:avLst/>
              </a:prstGeom>
              <a:blipFill>
                <a:blip r:embed="rId2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484BD9-F7BF-43F9-8436-16D2D9F49DA0}"/>
              </a:ext>
            </a:extLst>
          </p:cNvPr>
          <p:cNvCxnSpPr>
            <a:cxnSpLocks/>
          </p:cNvCxnSpPr>
          <p:nvPr/>
        </p:nvCxnSpPr>
        <p:spPr>
          <a:xfrm flipV="1">
            <a:off x="4310952" y="2216056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8F544C-C814-4C7F-8520-C5D8231F3F75}"/>
              </a:ext>
            </a:extLst>
          </p:cNvPr>
          <p:cNvCxnSpPr>
            <a:cxnSpLocks/>
          </p:cNvCxnSpPr>
          <p:nvPr/>
        </p:nvCxnSpPr>
        <p:spPr>
          <a:xfrm>
            <a:off x="4310952" y="3383611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318535-B50F-44B2-9212-E1D726D04A1D}"/>
              </a:ext>
            </a:extLst>
          </p:cNvPr>
          <p:cNvSpPr txBox="1"/>
          <p:nvPr/>
        </p:nvSpPr>
        <p:spPr>
          <a:xfrm>
            <a:off x="3671093" y="1867989"/>
            <a:ext cx="112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Velocity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7D643-1460-4B32-ADA4-D8EFB8066F75}"/>
              </a:ext>
            </a:extLst>
          </p:cNvPr>
          <p:cNvSpPr txBox="1"/>
          <p:nvPr/>
        </p:nvSpPr>
        <p:spPr>
          <a:xfrm>
            <a:off x="6475644" y="3211942"/>
            <a:ext cx="6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FCA3BF-FE7D-4B8B-93E0-15B571A482D1}"/>
              </a:ext>
            </a:extLst>
          </p:cNvPr>
          <p:cNvCxnSpPr>
            <a:cxnSpLocks/>
          </p:cNvCxnSpPr>
          <p:nvPr/>
        </p:nvCxnSpPr>
        <p:spPr>
          <a:xfrm flipV="1">
            <a:off x="4324350" y="2533650"/>
            <a:ext cx="1647825" cy="55245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8EC4BC-0868-4B5E-B27B-7E63DC195091}"/>
                  </a:ext>
                </a:extLst>
              </p:cNvPr>
              <p:cNvSpPr txBox="1"/>
              <p:nvPr/>
            </p:nvSpPr>
            <p:spPr>
              <a:xfrm>
                <a:off x="4008915" y="2330601"/>
                <a:ext cx="32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8EC4BC-0868-4B5E-B27B-7E63DC195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15" y="2330601"/>
                <a:ext cx="3291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CE7BC-7255-4DF4-9C1B-5A06591125AD}"/>
                  </a:ext>
                </a:extLst>
              </p:cNvPr>
              <p:cNvSpPr txBox="1"/>
              <p:nvPr/>
            </p:nvSpPr>
            <p:spPr>
              <a:xfrm>
                <a:off x="5744877" y="339360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CE7BC-7255-4DF4-9C1B-5A0659112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77" y="3393606"/>
                <a:ext cx="442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5647C5-B32C-436F-8C84-BC44C37D06F4}"/>
              </a:ext>
            </a:extLst>
          </p:cNvPr>
          <p:cNvCxnSpPr>
            <a:cxnSpLocks/>
          </p:cNvCxnSpPr>
          <p:nvPr/>
        </p:nvCxnSpPr>
        <p:spPr>
          <a:xfrm>
            <a:off x="5972866" y="2534317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57251-A17D-4C0C-B84D-81CF8CCB4845}"/>
              </a:ext>
            </a:extLst>
          </p:cNvPr>
          <p:cNvCxnSpPr>
            <a:cxnSpLocks/>
          </p:cNvCxnSpPr>
          <p:nvPr/>
        </p:nvCxnSpPr>
        <p:spPr>
          <a:xfrm flipH="1">
            <a:off x="4324350" y="2533650"/>
            <a:ext cx="16573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4360D5-1744-4A1A-B29D-A6FE76454175}"/>
                  </a:ext>
                </a:extLst>
              </p:cNvPr>
              <p:cNvSpPr txBox="1"/>
              <p:nvPr/>
            </p:nvSpPr>
            <p:spPr>
              <a:xfrm>
                <a:off x="3981782" y="2871602"/>
                <a:ext cx="32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4360D5-1744-4A1A-B29D-A6FE7645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2" y="2871602"/>
                <a:ext cx="3291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5A6740-433B-451E-895B-F658F1466F82}"/>
                  </a:ext>
                </a:extLst>
              </p:cNvPr>
              <p:cNvSpPr txBox="1"/>
              <p:nvPr/>
            </p:nvSpPr>
            <p:spPr>
              <a:xfrm>
                <a:off x="6209689" y="1808784"/>
                <a:ext cx="2601825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It’s important you recognise these equations are for </a:t>
                </a:r>
                <a:r>
                  <a:rPr lang="en-GB" sz="1200" b="1" dirty="0"/>
                  <a:t>a specific interval of time</a:t>
                </a:r>
                <a:r>
                  <a:rPr lang="en-GB" sz="1200" dirty="0"/>
                  <a:t>. So the time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 is the duration of the period we’re considering, not necessarily the time since the object was moving.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5A6740-433B-451E-895B-F658F1466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89" y="1808784"/>
                <a:ext cx="2601825" cy="1200329"/>
              </a:xfrm>
              <a:prstGeom prst="rect">
                <a:avLst/>
              </a:prstGeom>
              <a:blipFill>
                <a:blip r:embed="rId6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88AA3C2-9DD7-41E6-A666-CC392F7400FA}"/>
              </a:ext>
            </a:extLst>
          </p:cNvPr>
          <p:cNvSpPr txBox="1"/>
          <p:nvPr/>
        </p:nvSpPr>
        <p:spPr>
          <a:xfrm>
            <a:off x="535626" y="3722489"/>
            <a:ext cx="781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Each “</a:t>
            </a:r>
            <a:r>
              <a:rPr lang="en-GB" sz="1400" dirty="0" err="1"/>
              <a:t>suvat</a:t>
            </a:r>
            <a:r>
              <a:rPr lang="en-GB" sz="1400" dirty="0"/>
              <a:t>” equation we will see involves 4 of the 5 quantities. Typically in a problem we’ll know 3 of the quantities and we wish to find an unknown 4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smtClean="0"/>
              <a:t>quantity. </a:t>
            </a:r>
            <a:r>
              <a:rPr lang="en-GB" sz="1400" dirty="0"/>
              <a:t>We therefore select the appropriate equation.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9CE74-00C3-4EB7-87C0-40D6E6A27CAF}"/>
              </a:ext>
            </a:extLst>
          </p:cNvPr>
          <p:cNvSpPr txBox="1"/>
          <p:nvPr/>
        </p:nvSpPr>
        <p:spPr>
          <a:xfrm>
            <a:off x="6771326" y="4420344"/>
            <a:ext cx="184138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You are expected to be able to </a:t>
            </a:r>
            <a:r>
              <a:rPr lang="en-GB" sz="1400" b="1" dirty="0"/>
              <a:t>prove</a:t>
            </a:r>
            <a:r>
              <a:rPr lang="en-GB" sz="1400" dirty="0"/>
              <a:t> each “</a:t>
            </a:r>
            <a:r>
              <a:rPr lang="en-GB" sz="1400" dirty="0" err="1"/>
              <a:t>suvat</a:t>
            </a:r>
            <a:r>
              <a:rPr lang="en-GB" sz="1400" dirty="0"/>
              <a:t>” question using the above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D2C365-15F8-4EEF-9FCF-693B93D37C6A}"/>
                  </a:ext>
                </a:extLst>
              </p:cNvPr>
              <p:cNvSpPr txBox="1"/>
              <p:nvPr/>
            </p:nvSpPr>
            <p:spPr>
              <a:xfrm>
                <a:off x="556568" y="4471144"/>
                <a:ext cx="4536504" cy="10169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gradient of the graph (which we know is acceleration):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→  </m:t>
                    </m:r>
                  </m:oMath>
                </a14:m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D2C365-15F8-4EEF-9FCF-693B93D37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8" y="4471144"/>
                <a:ext cx="4536504" cy="10169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766D7-9DBF-4D15-9183-87A76537479A}"/>
                  </a:ext>
                </a:extLst>
              </p:cNvPr>
              <p:cNvSpPr txBox="1"/>
              <p:nvPr/>
            </p:nvSpPr>
            <p:spPr>
              <a:xfrm>
                <a:off x="569268" y="5680077"/>
                <a:ext cx="6151258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area under the graph (which we know gives distance):</a:t>
                </a:r>
              </a:p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766D7-9DBF-4D15-9183-87A76537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8" y="5680077"/>
                <a:ext cx="6151258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9960154-65EC-4DCF-A88F-12AD06DDC7AB}"/>
              </a:ext>
            </a:extLst>
          </p:cNvPr>
          <p:cNvSpPr/>
          <p:nvPr/>
        </p:nvSpPr>
        <p:spPr>
          <a:xfrm>
            <a:off x="648249" y="5051351"/>
            <a:ext cx="3085551" cy="38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F3A9C-F418-48ED-BF64-10A57DB39E18}"/>
              </a:ext>
            </a:extLst>
          </p:cNvPr>
          <p:cNvSpPr/>
          <p:nvPr/>
        </p:nvSpPr>
        <p:spPr>
          <a:xfrm>
            <a:off x="648248" y="6015807"/>
            <a:ext cx="3085551" cy="38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76B84B-9B93-463E-8D5B-66443C55638B}"/>
                  </a:ext>
                </a:extLst>
              </p:cNvPr>
              <p:cNvSpPr txBox="1"/>
              <p:nvPr/>
            </p:nvSpPr>
            <p:spPr>
              <a:xfrm>
                <a:off x="6896100" y="5555340"/>
                <a:ext cx="197702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Memorisation Tip</a:t>
                </a:r>
                <a:r>
                  <a:rPr lang="en-GB" sz="1400" dirty="0"/>
                  <a:t>: This formula is effectively “distance = average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time” which you knew from GCSE.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76B84B-9B93-463E-8D5B-66443C55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5555340"/>
                <a:ext cx="1977022" cy="1169551"/>
              </a:xfrm>
              <a:prstGeom prst="rect">
                <a:avLst/>
              </a:prstGeom>
              <a:blipFill>
                <a:blip r:embed="rId9"/>
                <a:stretch>
                  <a:fillRect l="-304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CBAF04-7C6C-4F51-AA45-2F537719BE12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540500" y="6140116"/>
            <a:ext cx="355600" cy="7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353823-3539-4121-9BA3-673681DB6F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A5CCCEB-93A2-4EC2-B8C5-1539B77384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7B8D2A-CA16-41BB-B2E0-F343C2B3025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6C416C-EC0B-48E9-8FE8-409B22DC633D}"/>
              </a:ext>
            </a:extLst>
          </p:cNvPr>
          <p:cNvSpPr txBox="1"/>
          <p:nvPr/>
        </p:nvSpPr>
        <p:spPr>
          <a:xfrm>
            <a:off x="346696" y="880877"/>
            <a:ext cx="638554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cyclist is travelling along a straight road. She accelerates at a constant rate from a velocity of 4 ms</a:t>
            </a:r>
            <a:r>
              <a:rPr lang="en-GB" sz="1600" baseline="30000" dirty="0"/>
              <a:t>-1</a:t>
            </a:r>
            <a:r>
              <a:rPr lang="en-GB" sz="1600" dirty="0"/>
              <a:t> to a velocity of 7.5 ms-1 in 40 seconds. Find: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distance she travels in these 40 seconds</a:t>
            </a:r>
          </a:p>
          <a:p>
            <a:pPr marL="342900" indent="-342900">
              <a:buAutoNum type="alphaLcParenBoth"/>
            </a:pPr>
            <a:r>
              <a:rPr lang="en-GB" sz="1600" dirty="0"/>
              <a:t>her acceleration in these 40 seconds.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19446-3EF7-406A-836B-54C5EFE82E11}"/>
                  </a:ext>
                </a:extLst>
              </p:cNvPr>
              <p:cNvSpPr txBox="1"/>
              <p:nvPr/>
            </p:nvSpPr>
            <p:spPr>
              <a:xfrm>
                <a:off x="1582788" y="2696592"/>
                <a:ext cx="3090812" cy="261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=7.5, 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4+7.5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×40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=230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7.5=4+40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=0.0875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19446-3EF7-406A-836B-54C5EFE8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88" y="2696592"/>
                <a:ext cx="3090812" cy="2615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ED73784-BA7D-42E0-A14C-4E8E48B7FB5E}"/>
              </a:ext>
            </a:extLst>
          </p:cNvPr>
          <p:cNvSpPr/>
          <p:nvPr/>
        </p:nvSpPr>
        <p:spPr>
          <a:xfrm>
            <a:off x="1341426" y="278130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2CA04E-23BD-4586-AB2A-D061D6925355}"/>
              </a:ext>
            </a:extLst>
          </p:cNvPr>
          <p:cNvSpPr/>
          <p:nvPr/>
        </p:nvSpPr>
        <p:spPr>
          <a:xfrm>
            <a:off x="1316088" y="450949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07CA-49EB-4138-9C1C-7807AD13908F}"/>
              </a:ext>
            </a:extLst>
          </p:cNvPr>
          <p:cNvSpPr txBox="1"/>
          <p:nvPr/>
        </p:nvSpPr>
        <p:spPr>
          <a:xfrm>
            <a:off x="6444208" y="3212976"/>
            <a:ext cx="230425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Always write each letter of </a:t>
            </a:r>
            <a:r>
              <a:rPr lang="en-GB" sz="1400" i="1" dirty="0" err="1"/>
              <a:t>suvat</a:t>
            </a:r>
            <a:r>
              <a:rPr lang="en-GB" sz="1400" dirty="0"/>
              <a:t>, putting a “?” for any quantities you need to </a:t>
            </a:r>
            <a:r>
              <a:rPr lang="en-GB" sz="1400" dirty="0" err="1"/>
              <a:t>find.xx</a:t>
            </a:r>
            <a:endParaRPr lang="en-GB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728481-0127-4FAC-AC4D-6C0EE65D424A}"/>
              </a:ext>
            </a:extLst>
          </p:cNvPr>
          <p:cNvCxnSpPr>
            <a:cxnSpLocks/>
          </p:cNvCxnSpPr>
          <p:nvPr/>
        </p:nvCxnSpPr>
        <p:spPr>
          <a:xfrm flipH="1" flipV="1">
            <a:off x="4965700" y="2908300"/>
            <a:ext cx="1519808" cy="85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70852-0723-4424-AD3F-6466901E38AC}"/>
              </a:ext>
            </a:extLst>
          </p:cNvPr>
          <p:cNvSpPr/>
          <p:nvPr/>
        </p:nvSpPr>
        <p:spPr>
          <a:xfrm>
            <a:off x="1573102" y="2780530"/>
            <a:ext cx="3100498" cy="15125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823BB-CEED-4055-9816-2CFD76DD60EC}"/>
              </a:ext>
            </a:extLst>
          </p:cNvPr>
          <p:cNvSpPr/>
          <p:nvPr/>
        </p:nvSpPr>
        <p:spPr>
          <a:xfrm>
            <a:off x="1532112" y="4509492"/>
            <a:ext cx="3141488" cy="116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08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93256-1F18-442F-A0B3-F02E2A104F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0A2532-7EA1-4B12-BBFE-25D53302599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D963E6-1B6E-4D8E-B6F9-A800ADF45D9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553F7-2588-45BC-93EB-30F33606E81C}"/>
                  </a:ext>
                </a:extLst>
              </p:cNvPr>
              <p:cNvSpPr txBox="1"/>
              <p:nvPr/>
            </p:nvSpPr>
            <p:spPr>
              <a:xfrm>
                <a:off x="417240" y="802804"/>
                <a:ext cx="7971184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moves in a straight line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with a constant deceleration 1.5 ms</a:t>
                </a:r>
                <a:r>
                  <a:rPr lang="en-GB" sz="1400" baseline="30000" dirty="0"/>
                  <a:t>-2</a:t>
                </a:r>
                <a:r>
                  <a:rPr lang="en-GB" sz="1400" dirty="0"/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the velocity of the particle at B is 2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taken for the particle to move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r>
                  <a:rPr lang="en-GB" sz="1400" dirty="0"/>
                  <a:t>After reaching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the particle continues to move along the straight line with constant deceleration 1.5 ms</a:t>
                </a:r>
                <a:r>
                  <a:rPr lang="en-GB" sz="1400" baseline="30000" dirty="0"/>
                  <a:t>-2</a:t>
                </a:r>
                <a:r>
                  <a:rPr lang="en-GB" sz="1400" dirty="0"/>
                  <a:t>. The particle is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6 seconds after passing through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r>
                  <a:rPr lang="en-GB" sz="1400" dirty="0"/>
                  <a:t>(c) the velocity of the particle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(d) The distance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553F7-2588-45BC-93EB-30F33606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0" y="802804"/>
                <a:ext cx="7971184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AFB847-D047-4495-9D07-A8A17A5E40DA}"/>
                  </a:ext>
                </a:extLst>
              </p:cNvPr>
              <p:cNvSpPr txBox="1"/>
              <p:nvPr/>
            </p:nvSpPr>
            <p:spPr>
              <a:xfrm>
                <a:off x="611808" y="3179192"/>
                <a:ext cx="3617292" cy="216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b="0" dirty="0"/>
              </a:p>
              <a:p>
                <a:pPr/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2=8−1.5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s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×4=20 </m:t>
                    </m:r>
                  </m:oMath>
                </a14:m>
                <a:r>
                  <a:rPr lang="en-GB" b="0" i="0" dirty="0">
                    <a:latin typeface="+mj-lt"/>
                  </a:rPr>
                  <a:t>m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AFB847-D047-4495-9D07-A8A17A5E4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08" y="3179192"/>
                <a:ext cx="3617292" cy="2168863"/>
              </a:xfrm>
              <a:prstGeom prst="rect">
                <a:avLst/>
              </a:prstGeom>
              <a:blipFill>
                <a:blip r:embed="rId3"/>
                <a:stretch>
                  <a:fillRect b="-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E4504E-4C51-4754-B632-CFB2D9D17D96}"/>
              </a:ext>
            </a:extLst>
          </p:cNvPr>
          <p:cNvCxnSpPr/>
          <p:nvPr/>
        </p:nvCxnSpPr>
        <p:spPr>
          <a:xfrm>
            <a:off x="4499992" y="3179192"/>
            <a:ext cx="0" cy="2914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514501-9F3D-4869-AB9C-D9FB16D0AC41}"/>
              </a:ext>
            </a:extLst>
          </p:cNvPr>
          <p:cNvSpPr txBox="1"/>
          <p:nvPr/>
        </p:nvSpPr>
        <p:spPr>
          <a:xfrm>
            <a:off x="4788024" y="3179192"/>
            <a:ext cx="36004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stated before, think about what period of time we’re considering.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3F438-DCCE-43CA-9A44-545B5316627E}"/>
                  </a:ext>
                </a:extLst>
              </p:cNvPr>
              <p:cNvSpPr txBox="1"/>
              <p:nvPr/>
            </p:nvSpPr>
            <p:spPr>
              <a:xfrm>
                <a:off x="4978524" y="3878436"/>
                <a:ext cx="3600400" cy="284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×6=−1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velocity is 1ms</a:t>
                </a:r>
                <a:r>
                  <a:rPr lang="en-GB" baseline="30000" dirty="0"/>
                  <a:t>-1</a:t>
                </a:r>
                <a:r>
                  <a:rPr lang="en-GB" dirty="0"/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GB" dirty="0"/>
                  <a:t> (i.e. backwards)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8−1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×6=21 </m:t>
                    </m:r>
                  </m:oMath>
                </a14:m>
                <a:r>
                  <a:rPr lang="en-GB" dirty="0"/>
                  <a:t>m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3F438-DCCE-43CA-9A44-545B53166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24" y="3878436"/>
                <a:ext cx="3600400" cy="284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6FD9FC2-5D2C-4108-B4DA-5DC7B06ADD47}"/>
              </a:ext>
            </a:extLst>
          </p:cNvPr>
          <p:cNvSpPr/>
          <p:nvPr/>
        </p:nvSpPr>
        <p:spPr>
          <a:xfrm>
            <a:off x="262152" y="322172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B27C6-F8C6-4CFE-BEC1-76C91DC55957}"/>
              </a:ext>
            </a:extLst>
          </p:cNvPr>
          <p:cNvSpPr/>
          <p:nvPr/>
        </p:nvSpPr>
        <p:spPr>
          <a:xfrm>
            <a:off x="4690492" y="3922571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69E48-F15C-48AF-AA12-E118AA3FF622}"/>
              </a:ext>
            </a:extLst>
          </p:cNvPr>
          <p:cNvSpPr/>
          <p:nvPr/>
        </p:nvSpPr>
        <p:spPr>
          <a:xfrm>
            <a:off x="4702329" y="5934373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7ACB5-CF72-40B5-A084-8D6FEBDFAF33}"/>
              </a:ext>
            </a:extLst>
          </p:cNvPr>
          <p:cNvSpPr/>
          <p:nvPr/>
        </p:nvSpPr>
        <p:spPr>
          <a:xfrm>
            <a:off x="262152" y="4858794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47D531-E5B2-49F7-95DD-5119704C9DCB}"/>
              </a:ext>
            </a:extLst>
          </p:cNvPr>
          <p:cNvSpPr/>
          <p:nvPr/>
        </p:nvSpPr>
        <p:spPr>
          <a:xfrm>
            <a:off x="550183" y="3221722"/>
            <a:ext cx="3471277" cy="1359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6B3D28-5163-4A11-849B-0A93D61389D0}"/>
              </a:ext>
            </a:extLst>
          </p:cNvPr>
          <p:cNvSpPr/>
          <p:nvPr/>
        </p:nvSpPr>
        <p:spPr>
          <a:xfrm>
            <a:off x="543407" y="4858794"/>
            <a:ext cx="3471277" cy="8689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CC8338-F872-4339-877D-C5293F8EAD5C}"/>
              </a:ext>
            </a:extLst>
          </p:cNvPr>
          <p:cNvSpPr/>
          <p:nvPr/>
        </p:nvSpPr>
        <p:spPr>
          <a:xfrm>
            <a:off x="4990356" y="3922570"/>
            <a:ext cx="3588568" cy="1666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BD8595-C0CD-4578-A95A-0B0DA63C8132}"/>
              </a:ext>
            </a:extLst>
          </p:cNvPr>
          <p:cNvSpPr/>
          <p:nvPr/>
        </p:nvSpPr>
        <p:spPr>
          <a:xfrm>
            <a:off x="4990356" y="5934373"/>
            <a:ext cx="3588568" cy="54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99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337344-D814-4B34-B8BE-1B620A31403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9D3BDDE-F1E4-45DF-B8E6-25CF207E431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AF05D5-D70D-4ED7-B775-13AE285F83D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87DFF6-26D3-4D4E-AE97-62E96EEA016A}"/>
              </a:ext>
            </a:extLst>
          </p:cNvPr>
          <p:cNvSpPr txBox="1"/>
          <p:nvPr/>
        </p:nvSpPr>
        <p:spPr>
          <a:xfrm>
            <a:off x="417240" y="802804"/>
            <a:ext cx="797118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car moves from traffic lights along a straight road with constant acceleration. The car starts from rest at the traffic lights and 30 second later the car passes a speed-trap where it is registered as travelling at 45 km h</a:t>
            </a:r>
            <a:r>
              <a:rPr lang="en-GB" sz="1600" baseline="30000" dirty="0"/>
              <a:t>-1</a:t>
            </a:r>
            <a:r>
              <a:rPr lang="en-GB" sz="1600" dirty="0"/>
              <a:t>. Find: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acceleration of the car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distance between the traffic lights and the speed-trap.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F8584-1804-4ACD-99C2-FC16C8BC7813}"/>
              </a:ext>
            </a:extLst>
          </p:cNvPr>
          <p:cNvSpPr txBox="1"/>
          <p:nvPr/>
        </p:nvSpPr>
        <p:spPr>
          <a:xfrm>
            <a:off x="967284" y="2336304"/>
            <a:ext cx="49685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Tip</a:t>
            </a:r>
            <a:r>
              <a:rPr lang="en-GB" dirty="0"/>
              <a:t>: Ensure everything is in SI units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D48CC1-E8C2-4AC1-9DC9-C38900F51819}"/>
                  </a:ext>
                </a:extLst>
              </p:cNvPr>
              <p:cNvSpPr txBox="1"/>
              <p:nvPr/>
            </p:nvSpPr>
            <p:spPr>
              <a:xfrm>
                <a:off x="869752" y="3030860"/>
                <a:ext cx="4248472" cy="293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12.5=0+30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0+12.5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×30=187.5 </m:t>
                    </m:r>
                  </m:oMath>
                </a14:m>
                <a:r>
                  <a:rPr lang="en-GB" dirty="0"/>
                  <a:t>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D48CC1-E8C2-4AC1-9DC9-C38900F5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2" y="3030860"/>
                <a:ext cx="4248472" cy="2936445"/>
              </a:xfrm>
              <a:prstGeom prst="rect">
                <a:avLst/>
              </a:prstGeom>
              <a:blipFill>
                <a:blip r:embed="rId2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D479E6E-6821-4BDE-B900-2CEC9228C4C6}"/>
              </a:ext>
            </a:extLst>
          </p:cNvPr>
          <p:cNvSpPr/>
          <p:nvPr/>
        </p:nvSpPr>
        <p:spPr>
          <a:xfrm>
            <a:off x="417240" y="3022848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E34D03-899E-42D9-A4D3-1E031B2FA371}"/>
              </a:ext>
            </a:extLst>
          </p:cNvPr>
          <p:cNvSpPr/>
          <p:nvPr/>
        </p:nvSpPr>
        <p:spPr>
          <a:xfrm>
            <a:off x="397304" y="5472365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31D2F-69E7-4A55-9921-93E3EB9FF583}"/>
              </a:ext>
            </a:extLst>
          </p:cNvPr>
          <p:cNvSpPr/>
          <p:nvPr/>
        </p:nvSpPr>
        <p:spPr>
          <a:xfrm>
            <a:off x="702584" y="3022848"/>
            <a:ext cx="4229456" cy="2206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847AE-090E-451F-B458-12EFC3A159AE}"/>
              </a:ext>
            </a:extLst>
          </p:cNvPr>
          <p:cNvSpPr/>
          <p:nvPr/>
        </p:nvSpPr>
        <p:spPr>
          <a:xfrm>
            <a:off x="702584" y="5472365"/>
            <a:ext cx="4229456" cy="687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140-141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9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3C3D9C-599E-434C-AAA0-A0FBAA2ED51A}"/>
              </a:ext>
            </a:extLst>
          </p:cNvPr>
          <p:cNvSpPr/>
          <p:nvPr/>
        </p:nvSpPr>
        <p:spPr>
          <a:xfrm>
            <a:off x="0" y="1556792"/>
            <a:ext cx="9143999" cy="530120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415F6E-747E-40A5-8479-A2B3BE2BB5F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1FB2847-6C9B-4D12-9BAB-44D35FA51A8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“</a:t>
              </a:r>
              <a:r>
                <a:rPr lang="en-GB" sz="3200" dirty="0" err="1">
                  <a:latin typeface="+mj-lt"/>
                </a:rPr>
                <a:t>suvat</a:t>
              </a:r>
              <a:r>
                <a:rPr lang="en-GB" sz="3200" dirty="0">
                  <a:latin typeface="+mj-lt"/>
                </a:rPr>
                <a:t>” equations (Part 2)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9BDD72D-DA27-469F-91EB-430E4F30F6F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7313-CAB2-4653-9599-3B0AD4CABCFD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7992888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other “</a:t>
                </a:r>
                <a:r>
                  <a:rPr lang="en-GB" dirty="0" err="1"/>
                  <a:t>suvat</a:t>
                </a:r>
                <a:r>
                  <a:rPr lang="en-GB" dirty="0"/>
                  <a:t>” equations can be derived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7313-CAB2-4653-9599-3B0AD4CA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7992888" cy="506870"/>
              </a:xfrm>
              <a:prstGeom prst="rect">
                <a:avLst/>
              </a:prstGeom>
              <a:blipFill>
                <a:blip r:embed="rId2"/>
                <a:stretch>
                  <a:fillRect l="-610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B7B9F-1C94-49B9-9E11-A5A03C1D9133}"/>
                  </a:ext>
                </a:extLst>
              </p:cNvPr>
              <p:cNvSpPr txBox="1"/>
              <p:nvPr/>
            </p:nvSpPr>
            <p:spPr>
              <a:xfrm>
                <a:off x="467544" y="1844824"/>
                <a:ext cx="2664296" cy="1630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B7B9F-1C94-49B9-9E11-A5A03C1D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2664296" cy="1630190"/>
              </a:xfrm>
              <a:prstGeom prst="rect">
                <a:avLst/>
              </a:prstGeom>
              <a:blipFill>
                <a:blip r:embed="rId3"/>
                <a:stretch>
                  <a:fillRect l="-2059" t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98763-ADE8-4CFC-BE3E-AB1C4CE2B464}"/>
                  </a:ext>
                </a:extLst>
              </p:cNvPr>
              <p:cNvSpPr txBox="1"/>
              <p:nvPr/>
            </p:nvSpPr>
            <p:spPr>
              <a:xfrm>
                <a:off x="469086" y="3719582"/>
                <a:ext cx="266429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98763-ADE8-4CFC-BE3E-AB1C4CE2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6" y="3719582"/>
                <a:ext cx="2664296" cy="369332"/>
              </a:xfrm>
              <a:prstGeom prst="rect">
                <a:avLst/>
              </a:prstGeom>
              <a:blipFill>
                <a:blip r:embed="rId4"/>
                <a:stretch>
                  <a:fillRect l="-1587" t="-6154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E28AC-9608-44DD-A03B-069696DB6FBE}"/>
                  </a:ext>
                </a:extLst>
              </p:cNvPr>
              <p:cNvSpPr txBox="1"/>
              <p:nvPr/>
            </p:nvSpPr>
            <p:spPr>
              <a:xfrm>
                <a:off x="4067944" y="1844824"/>
                <a:ext cx="2664296" cy="1500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E28AC-9608-44DD-A03B-069696DB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844824"/>
                <a:ext cx="2664296" cy="1500732"/>
              </a:xfrm>
              <a:prstGeom prst="rect">
                <a:avLst/>
              </a:prstGeom>
              <a:blipFill>
                <a:blip r:embed="rId5"/>
                <a:stretch>
                  <a:fillRect l="-1831" t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9A606-1D45-45A8-8070-EAF0392CEEAD}"/>
                  </a:ext>
                </a:extLst>
              </p:cNvPr>
              <p:cNvSpPr txBox="1"/>
              <p:nvPr/>
            </p:nvSpPr>
            <p:spPr>
              <a:xfrm>
                <a:off x="4319972" y="3719582"/>
                <a:ext cx="2664296" cy="4849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9A606-1D45-45A8-8070-EAF0392CE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3719582"/>
                <a:ext cx="2664296" cy="484941"/>
              </a:xfrm>
              <a:prstGeom prst="rect">
                <a:avLst/>
              </a:prstGeom>
              <a:blipFill>
                <a:blip r:embed="rId6"/>
                <a:stretch>
                  <a:fillRect l="-1587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0DAA-458F-4AE6-A847-54415A525A9F}"/>
                  </a:ext>
                </a:extLst>
              </p:cNvPr>
              <p:cNvSpPr txBox="1"/>
              <p:nvPr/>
            </p:nvSpPr>
            <p:spPr>
              <a:xfrm>
                <a:off x="467544" y="4360139"/>
                <a:ext cx="2664296" cy="177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0DAA-458F-4AE6-A847-54415A52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60139"/>
                <a:ext cx="2664296" cy="1777731"/>
              </a:xfrm>
              <a:prstGeom prst="rect">
                <a:avLst/>
              </a:prstGeom>
              <a:blipFill>
                <a:blip r:embed="rId7"/>
                <a:stretch>
                  <a:fillRect l="-2059" t="-1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0FD7A-A314-4D5C-9EE8-02D0227CA4AB}"/>
                  </a:ext>
                </a:extLst>
              </p:cNvPr>
              <p:cNvSpPr txBox="1"/>
              <p:nvPr/>
            </p:nvSpPr>
            <p:spPr>
              <a:xfrm>
                <a:off x="467544" y="6237312"/>
                <a:ext cx="2664296" cy="4834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0FD7A-A314-4D5C-9EE8-02D0227CA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2664296" cy="483466"/>
              </a:xfrm>
              <a:prstGeom prst="rect">
                <a:avLst/>
              </a:prstGeom>
              <a:blipFill>
                <a:blip r:embed="rId8"/>
                <a:stretch>
                  <a:fillRect l="-1587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10BFF-6269-4B63-9D50-467F6B5EA57E}"/>
                  </a:ext>
                </a:extLst>
              </p:cNvPr>
              <p:cNvSpPr txBox="1"/>
              <p:nvPr/>
            </p:nvSpPr>
            <p:spPr>
              <a:xfrm>
                <a:off x="4138999" y="5619397"/>
                <a:ext cx="3312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I have never seen an exam question that uses this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𝑠𝑢𝑣𝑎𝑡</m:t>
                    </m:r>
                  </m:oMath>
                </a14:m>
                <a:r>
                  <a:rPr lang="en-GB" sz="1400" dirty="0"/>
                  <a:t> formula.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10BFF-6269-4B63-9D50-467F6B5E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999" y="5619397"/>
                <a:ext cx="3312368" cy="523220"/>
              </a:xfrm>
              <a:prstGeom prst="rect">
                <a:avLst/>
              </a:prstGeom>
              <a:blipFill>
                <a:blip r:embed="rId9"/>
                <a:stretch>
                  <a:fillRect l="-552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17244E-BA7D-46A8-948E-C1DC5AB6A305}"/>
              </a:ext>
            </a:extLst>
          </p:cNvPr>
          <p:cNvCxnSpPr>
            <a:stCxn id="12" idx="1"/>
          </p:cNvCxnSpPr>
          <p:nvPr/>
        </p:nvCxnSpPr>
        <p:spPr>
          <a:xfrm flipH="1">
            <a:off x="3615070" y="5881007"/>
            <a:ext cx="523929" cy="37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B9BF3C8-AF01-44A4-AE1A-33999667F0FE}"/>
              </a:ext>
            </a:extLst>
          </p:cNvPr>
          <p:cNvSpPr/>
          <p:nvPr/>
        </p:nvSpPr>
        <p:spPr>
          <a:xfrm>
            <a:off x="404873" y="2182876"/>
            <a:ext cx="3087007" cy="1906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A8C0F-4423-4164-B9B8-74DBA7718C40}"/>
              </a:ext>
            </a:extLst>
          </p:cNvPr>
          <p:cNvSpPr/>
          <p:nvPr/>
        </p:nvSpPr>
        <p:spPr>
          <a:xfrm>
            <a:off x="4138999" y="2195425"/>
            <a:ext cx="3087007" cy="2009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04EA1-8A82-4695-A819-DF0178328CD6}"/>
              </a:ext>
            </a:extLst>
          </p:cNvPr>
          <p:cNvSpPr/>
          <p:nvPr/>
        </p:nvSpPr>
        <p:spPr>
          <a:xfrm>
            <a:off x="467544" y="4711680"/>
            <a:ext cx="2988037" cy="2009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EC4EBE-1DAE-4A6A-88B2-1922D6A1B358}"/>
                  </a:ext>
                </a:extLst>
              </p:cNvPr>
              <p:cNvSpPr txBox="1"/>
              <p:nvPr/>
            </p:nvSpPr>
            <p:spPr>
              <a:xfrm>
                <a:off x="4659041" y="4608103"/>
                <a:ext cx="3825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Because this is quadratic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, we typically end up with two different possible times.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EC4EBE-1DAE-4A6A-88B2-1922D6A1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41" y="4608103"/>
                <a:ext cx="3825740" cy="523220"/>
              </a:xfrm>
              <a:prstGeom prst="rect">
                <a:avLst/>
              </a:prstGeom>
              <a:blipFill>
                <a:blip r:embed="rId10"/>
                <a:stretch>
                  <a:fillRect l="-478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539D8E-F075-4EEB-8EB0-89BFA1F601BC}"/>
              </a:ext>
            </a:extLst>
          </p:cNvPr>
          <p:cNvCxnSpPr>
            <a:cxnSpLocks/>
          </p:cNvCxnSpPr>
          <p:nvPr/>
        </p:nvCxnSpPr>
        <p:spPr>
          <a:xfrm flipH="1" flipV="1">
            <a:off x="5709684" y="4359349"/>
            <a:ext cx="246529" cy="22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009EEC-E1F1-4A7A-A85A-3563D94862CF}"/>
                  </a:ext>
                </a:extLst>
              </p:cNvPr>
              <p:cNvSpPr txBox="1"/>
              <p:nvPr/>
            </p:nvSpPr>
            <p:spPr>
              <a:xfrm>
                <a:off x="6660232" y="844924"/>
                <a:ext cx="2092548" cy="184313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009EEC-E1F1-4A7A-A85A-3563D948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844924"/>
                <a:ext cx="2092548" cy="1843133"/>
              </a:xfrm>
              <a:prstGeom prst="rect">
                <a:avLst/>
              </a:prstGeom>
              <a:blipFill>
                <a:blip r:embed="rId2"/>
                <a:stretch>
                  <a:fillRect l="-1441" t="-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EBF3253-794C-475C-B2D0-291C8B9FE64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0C2BEC3-AEF8-4FC1-B7A7-EE17935A4E3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69C25CA-065C-421C-8D92-CE7E218D0F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52209-23F2-4417-81BC-D3DDB83D7705}"/>
                  </a:ext>
                </a:extLst>
              </p:cNvPr>
              <p:cNvSpPr txBox="1"/>
              <p:nvPr/>
            </p:nvSpPr>
            <p:spPr>
              <a:xfrm>
                <a:off x="302262" y="844924"/>
                <a:ext cx="5925921" cy="1108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moving along a straight line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with constant acceleration 5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The velocity of the particle is 3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is 18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in the same direction. Find the distance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52209-23F2-4417-81BC-D3DDB83D7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2" y="844924"/>
                <a:ext cx="5925921" cy="1108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28E0-2B2F-4267-ADE6-78D64179E0FB}"/>
                  </a:ext>
                </a:extLst>
              </p:cNvPr>
              <p:cNvSpPr txBox="1"/>
              <p:nvPr/>
            </p:nvSpPr>
            <p:spPr>
              <a:xfrm>
                <a:off x="743991" y="2074853"/>
                <a:ext cx="48245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=18,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+2×5×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=31.5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28E0-2B2F-4267-ADE6-78D64179E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1" y="2074853"/>
                <a:ext cx="482453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DFC67-AFF7-4141-8971-1A98A98DF9C3}"/>
                  </a:ext>
                </a:extLst>
              </p:cNvPr>
              <p:cNvSpPr txBox="1"/>
              <p:nvPr/>
            </p:nvSpPr>
            <p:spPr>
              <a:xfrm>
                <a:off x="302261" y="3691640"/>
                <a:ext cx="6934035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moving in a straight horizontal line with constant deceleration 4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with speed 13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travelling towards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600" dirty="0"/>
                  <a:t> m.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times when the particle passes through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b="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when the particle returns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DFC67-AFF7-4141-8971-1A98A98D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1" y="3691640"/>
                <a:ext cx="6934035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33F9F-ABE1-427B-8FE1-E5226438A419}"/>
                  </a:ext>
                </a:extLst>
              </p:cNvPr>
              <p:cNvSpPr txBox="1"/>
              <p:nvPr/>
            </p:nvSpPr>
            <p:spPr>
              <a:xfrm>
                <a:off x="860948" y="5121407"/>
                <a:ext cx="2222569" cy="168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=13,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=−4,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=? </m:t>
                      </m:r>
                    </m:oMath>
                  </m:oMathPara>
                </a14:m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20=13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×4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+20=0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33F9F-ABE1-427B-8FE1-E5226438A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8" y="5121407"/>
                <a:ext cx="2222569" cy="16871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D55A5-73DC-464D-A9D4-46B06B601920}"/>
                  </a:ext>
                </a:extLst>
              </p:cNvPr>
              <p:cNvSpPr txBox="1"/>
              <p:nvPr/>
            </p:nvSpPr>
            <p:spPr>
              <a:xfrm>
                <a:off x="3766933" y="5101496"/>
                <a:ext cx="2222569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=13,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0=13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13−2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Particle returns after 6.5 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D55A5-73DC-464D-A9D4-46B06B601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933" y="5101496"/>
                <a:ext cx="2222569" cy="1522340"/>
              </a:xfrm>
              <a:prstGeom prst="rect">
                <a:avLst/>
              </a:prstGeom>
              <a:blipFill>
                <a:blip r:embed="rId7"/>
                <a:stretch>
                  <a:fillRect l="-274" b="-2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1B60-8BC7-4D27-9872-9D49055B4941}"/>
                  </a:ext>
                </a:extLst>
              </p:cNvPr>
              <p:cNvSpPr txBox="1"/>
              <p:nvPr/>
            </p:nvSpPr>
            <p:spPr>
              <a:xfrm>
                <a:off x="6302611" y="5682513"/>
                <a:ext cx="2304257" cy="46166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solution is expected because the particle started 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1B60-8BC7-4D27-9872-9D49055B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11" y="5682513"/>
                <a:ext cx="230425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7AC6A4-1D42-49D0-9C5F-2D9B56898878}"/>
              </a:ext>
            </a:extLst>
          </p:cNvPr>
          <p:cNvCxnSpPr>
            <a:stCxn id="11" idx="1"/>
          </p:cNvCxnSpPr>
          <p:nvPr/>
        </p:nvCxnSpPr>
        <p:spPr>
          <a:xfrm flipH="1">
            <a:off x="5364088" y="5913346"/>
            <a:ext cx="938523" cy="25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83E81-73E3-4021-A03C-D72645E57792}"/>
              </a:ext>
            </a:extLst>
          </p:cNvPr>
          <p:cNvSpPr/>
          <p:nvPr/>
        </p:nvSpPr>
        <p:spPr>
          <a:xfrm>
            <a:off x="502301" y="513872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385B2E-2C38-4351-A820-D1D58E381030}"/>
              </a:ext>
            </a:extLst>
          </p:cNvPr>
          <p:cNvSpPr/>
          <p:nvPr/>
        </p:nvSpPr>
        <p:spPr>
          <a:xfrm>
            <a:off x="3310398" y="512140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2E79EC-751D-46A9-8674-9EC3304F02F2}"/>
              </a:ext>
            </a:extLst>
          </p:cNvPr>
          <p:cNvSpPr/>
          <p:nvPr/>
        </p:nvSpPr>
        <p:spPr>
          <a:xfrm>
            <a:off x="790333" y="5136243"/>
            <a:ext cx="2295767" cy="163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267DE-9AB4-45B8-9171-F7B5FED53001}"/>
              </a:ext>
            </a:extLst>
          </p:cNvPr>
          <p:cNvSpPr/>
          <p:nvPr/>
        </p:nvSpPr>
        <p:spPr>
          <a:xfrm>
            <a:off x="3598431" y="5121407"/>
            <a:ext cx="2197706" cy="163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52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940A99-CEDE-42A1-837F-E4729C3A662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5F528A2-80ED-4B48-831D-706A8301EBF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3D64EE1-56C2-4F7C-B625-BFE13990736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5D48BE-1B77-49F4-BBFC-02077928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4036"/>
            <a:ext cx="6977030" cy="22162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B5B0D-A95D-4A9E-8413-0C2AF170D416}"/>
              </a:ext>
            </a:extLst>
          </p:cNvPr>
          <p:cNvSpPr txBox="1"/>
          <p:nvPr/>
        </p:nvSpPr>
        <p:spPr>
          <a:xfrm>
            <a:off x="395536" y="764704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 Q4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22993-C7E0-4514-AFC2-04D37264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512" y="3443287"/>
            <a:ext cx="3457575" cy="3324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8E0230-D356-4072-B101-D4B803B43FD4}"/>
              </a:ext>
            </a:extLst>
          </p:cNvPr>
          <p:cNvSpPr/>
          <p:nvPr/>
        </p:nvSpPr>
        <p:spPr>
          <a:xfrm>
            <a:off x="3000133" y="3523343"/>
            <a:ext cx="3172067" cy="5914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A54200-52DF-4B34-9E8C-C4A918D9C0AD}"/>
              </a:ext>
            </a:extLst>
          </p:cNvPr>
          <p:cNvSpPr/>
          <p:nvPr/>
        </p:nvSpPr>
        <p:spPr>
          <a:xfrm>
            <a:off x="3000133" y="4114800"/>
            <a:ext cx="3172067" cy="2654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1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145-146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AA10C-ECB1-418B-B30B-52255CE1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" y="579437"/>
            <a:ext cx="9145589" cy="62785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BC40C0-5769-4EF1-ABBD-0E84DC777D4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DD36FA-A6C8-48C3-B0B0-2BBAB53639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Vertical Motion Under Gravity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8AD5AE-1B33-4CB9-9D3A-BA9F79D6EED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27405CC-F434-485B-A72F-0EEFB21ABE46}"/>
              </a:ext>
            </a:extLst>
          </p:cNvPr>
          <p:cNvSpPr/>
          <p:nvPr/>
        </p:nvSpPr>
        <p:spPr>
          <a:xfrm>
            <a:off x="0" y="607434"/>
            <a:ext cx="3563888" cy="6250565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08700-A504-4BCD-9503-0FC54D4DDAEC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2817564" cy="5355312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Famously, when the Apollo 15 landed on the moon, astronaut David Scott conducted a famous demonstration in which a hammer and feather were released at the same time. As anticipated, they hit the ground at the same time!</a:t>
                </a:r>
              </a:p>
              <a:p>
                <a:endParaRPr lang="en-GB" dirty="0"/>
              </a:p>
              <a:p>
                <a:r>
                  <a:rPr lang="en-GB" dirty="0"/>
                  <a:t>If there is </a:t>
                </a:r>
                <a:r>
                  <a:rPr lang="en-GB" b="1" dirty="0"/>
                  <a:t>no air resistance</a:t>
                </a:r>
                <a:r>
                  <a:rPr lang="en-GB" dirty="0"/>
                  <a:t>, then the </a:t>
                </a:r>
                <a:r>
                  <a:rPr lang="en-GB" b="1" dirty="0"/>
                  <a:t>acceleration</a:t>
                </a:r>
                <a:r>
                  <a:rPr lang="en-GB" dirty="0"/>
                  <a:t> of objects under gravity, regardless of mass, </a:t>
                </a:r>
                <a:r>
                  <a:rPr lang="en-GB" b="1" dirty="0"/>
                  <a:t>is constant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downwards acceleration under gravity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=9.8 </m:t>
                    </m:r>
                  </m:oMath>
                </a14:m>
                <a:r>
                  <a:rPr lang="en-GB" b="0" i="0" dirty="0">
                    <a:latin typeface="+mj-lt"/>
                  </a:rPr>
                  <a:t>ms</a:t>
                </a:r>
                <a:r>
                  <a:rPr lang="en-GB" b="0" i="0" baseline="30000" dirty="0">
                    <a:latin typeface="+mj-lt"/>
                  </a:rPr>
                  <a:t>-2</a:t>
                </a:r>
                <a:r>
                  <a:rPr lang="en-GB" dirty="0">
                    <a:latin typeface="+mj-lt"/>
                  </a:rPr>
                  <a:t>.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08700-A504-4BCD-9503-0FC54D4DD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2817564" cy="5355312"/>
              </a:xfrm>
              <a:prstGeom prst="rect">
                <a:avLst/>
              </a:prstGeom>
              <a:blipFill>
                <a:blip r:embed="rId3"/>
                <a:stretch>
                  <a:fillRect l="-1948" t="-569" r="-2814" b="-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0F52-452B-4BF6-90DA-08F2AADE696E}"/>
                  </a:ext>
                </a:extLst>
              </p:cNvPr>
              <p:cNvSpPr txBox="1"/>
              <p:nvPr/>
            </p:nvSpPr>
            <p:spPr>
              <a:xfrm>
                <a:off x="4860032" y="5468379"/>
                <a:ext cx="4104456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Important Note</a:t>
                </a:r>
                <a:r>
                  <a:rPr lang="en-GB" sz="1400" dirty="0"/>
                  <a:t>: It’s </a:t>
                </a:r>
                <a:r>
                  <a:rPr lang="en-GB" sz="1400" u="sng" dirty="0"/>
                  <a:t>important you use 9.8</a:t>
                </a:r>
                <a:r>
                  <a:rPr lang="en-GB" sz="1400" dirty="0"/>
                  <a:t> and not 10 or 9.81, which is often used in other exam boards/Physics. Also note that given we’re using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to 2 significant figures, any subject value calculated should also be given to 2 significant figures.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0F52-452B-4BF6-90DA-08F2AADE6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468379"/>
                <a:ext cx="4104456" cy="1169551"/>
              </a:xfrm>
              <a:prstGeom prst="rect">
                <a:avLst/>
              </a:prstGeom>
              <a:blipFill>
                <a:blip r:embed="rId4"/>
                <a:stretch>
                  <a:fillRect l="-147" r="-59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C463B3-DF50-4EFE-8BF5-4A7B23F068E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EEE7DE7-3B78-4C00-B543-B5C6B23FAD1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50AC6E-A3CB-4870-AC15-40F0E686C34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66C6C1-CE60-4190-A390-9C06A6E6AC0D}"/>
              </a:ext>
            </a:extLst>
          </p:cNvPr>
          <p:cNvSpPr txBox="1"/>
          <p:nvPr/>
        </p:nvSpPr>
        <p:spPr>
          <a:xfrm>
            <a:off x="395536" y="980728"/>
            <a:ext cx="7704856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book falls off the top shelf of a bookcase. The shelf is 1.4 m above a wooden floor. Find:</a:t>
            </a:r>
          </a:p>
          <a:p>
            <a:pPr marL="342900" indent="-342900">
              <a:buAutoNum type="alphaLcParenBoth"/>
            </a:pPr>
            <a:r>
              <a:rPr lang="en-GB" dirty="0"/>
              <a:t>the time the book takes to reach the floor,</a:t>
            </a:r>
          </a:p>
          <a:p>
            <a:pPr marL="342900" indent="-342900">
              <a:buAutoNum type="alphaLcParenBoth"/>
            </a:pPr>
            <a:r>
              <a:rPr lang="en-GB" dirty="0"/>
              <a:t>the speed with which the book strikes the floor.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8F6FCA-0824-4FB1-BB03-CB3DCA39609F}"/>
              </a:ext>
            </a:extLst>
          </p:cNvPr>
          <p:cNvCxnSpPr/>
          <p:nvPr/>
        </p:nvCxnSpPr>
        <p:spPr>
          <a:xfrm>
            <a:off x="845493" y="2797696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CDA759C-D413-47F6-AE49-BC7D1FA5CA81}"/>
              </a:ext>
            </a:extLst>
          </p:cNvPr>
          <p:cNvSpPr/>
          <p:nvPr/>
        </p:nvSpPr>
        <p:spPr>
          <a:xfrm>
            <a:off x="591369" y="2725688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7A6F6-A195-46B8-B716-F49204E62568}"/>
                  </a:ext>
                </a:extLst>
              </p:cNvPr>
              <p:cNvSpPr txBox="1"/>
              <p:nvPr/>
            </p:nvSpPr>
            <p:spPr>
              <a:xfrm>
                <a:off x="991790" y="2778646"/>
                <a:ext cx="420886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=1.4,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7A6F6-A195-46B8-B716-F49204E62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90" y="2778646"/>
                <a:ext cx="4208860" cy="639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2B5F2D-DA46-40E3-B1EC-54420FD35E1D}"/>
                  </a:ext>
                </a:extLst>
              </p:cNvPr>
              <p:cNvSpPr txBox="1"/>
              <p:nvPr/>
            </p:nvSpPr>
            <p:spPr>
              <a:xfrm>
                <a:off x="5220071" y="2311489"/>
                <a:ext cx="3385517" cy="12772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At this stage, it’s hugely important you consider </a:t>
                </a:r>
                <a:r>
                  <a:rPr lang="en-GB" sz="1100" b="1" dirty="0"/>
                  <a:t>what direction is considered as ‘positive</a:t>
                </a:r>
                <a:r>
                  <a:rPr lang="en-GB" sz="1100" dirty="0"/>
                  <a:t>’, and </a:t>
                </a:r>
                <a:r>
                  <a:rPr lang="en-GB" sz="1100" u="sng" dirty="0"/>
                  <a:t>mark it next to your </a:t>
                </a:r>
                <a:r>
                  <a:rPr lang="en-GB" sz="1100" u="sng" dirty="0" err="1"/>
                  <a:t>suvat</a:t>
                </a:r>
                <a:r>
                  <a:rPr lang="en-GB" sz="1100" u="sng" dirty="0"/>
                  <a:t> values</a:t>
                </a:r>
                <a:r>
                  <a:rPr lang="en-GB" sz="1100" dirty="0"/>
                  <a:t>. If ‘up’ was positive, then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=−9.8</m:t>
                    </m:r>
                  </m:oMath>
                </a14:m>
                <a:r>
                  <a:rPr lang="en-GB" sz="1100" dirty="0"/>
                  <a:t>. If ‘down’ is positive, then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=+9.8</m:t>
                    </m:r>
                  </m:oMath>
                </a14:m>
                <a:r>
                  <a:rPr lang="en-GB" sz="1100" dirty="0"/>
                  <a:t>. The direction does not matter provided that you are consistent with each letter of </a:t>
                </a:r>
                <a:r>
                  <a:rPr lang="en-GB" sz="1100" i="1" dirty="0" err="1"/>
                  <a:t>suvat</a:t>
                </a:r>
                <a:r>
                  <a:rPr lang="en-GB" sz="1100" dirty="0"/>
                  <a:t>, but convention is that we make as many values positive as possible.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2B5F2D-DA46-40E3-B1EC-54420FD3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2311489"/>
                <a:ext cx="3385517" cy="1277273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B7E75F-E255-426F-8FED-1DE5396CF416}"/>
              </a:ext>
            </a:extLst>
          </p:cNvPr>
          <p:cNvCxnSpPr>
            <a:cxnSpLocks/>
          </p:cNvCxnSpPr>
          <p:nvPr/>
        </p:nvCxnSpPr>
        <p:spPr>
          <a:xfrm flipH="1">
            <a:off x="1381125" y="2438400"/>
            <a:ext cx="3819525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0E3A229-FEC2-46C9-8F24-42FE6FB10F0D}"/>
              </a:ext>
            </a:extLst>
          </p:cNvPr>
          <p:cNvSpPr/>
          <p:nvPr/>
        </p:nvSpPr>
        <p:spPr>
          <a:xfrm>
            <a:off x="1876183" y="2780394"/>
            <a:ext cx="581267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DB47CC-BC03-46AC-8DAE-BEAD636C8FD6}"/>
              </a:ext>
            </a:extLst>
          </p:cNvPr>
          <p:cNvSpPr/>
          <p:nvPr/>
        </p:nvSpPr>
        <p:spPr>
          <a:xfrm>
            <a:off x="3096220" y="2780394"/>
            <a:ext cx="494705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441C5-7A5E-4BEE-A471-79E6BD4A52F1}"/>
              </a:ext>
            </a:extLst>
          </p:cNvPr>
          <p:cNvSpPr/>
          <p:nvPr/>
        </p:nvSpPr>
        <p:spPr>
          <a:xfrm>
            <a:off x="4211042" y="2775997"/>
            <a:ext cx="694333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3A457-7771-4CDC-82F2-6858B44B97B5}"/>
                  </a:ext>
                </a:extLst>
              </p:cNvPr>
              <p:cNvSpPr txBox="1"/>
              <p:nvPr/>
            </p:nvSpPr>
            <p:spPr>
              <a:xfrm>
                <a:off x="627931" y="3531865"/>
                <a:ext cx="3744415" cy="140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1.4=0+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×9.8×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=0.53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3A457-7771-4CDC-82F2-6858B44B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31" y="3531865"/>
                <a:ext cx="3744415" cy="1406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F3B9A6-4578-464D-B054-3618D613998D}"/>
              </a:ext>
            </a:extLst>
          </p:cNvPr>
          <p:cNvSpPr/>
          <p:nvPr/>
        </p:nvSpPr>
        <p:spPr>
          <a:xfrm>
            <a:off x="961782" y="3490594"/>
            <a:ext cx="3414706" cy="1345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65600-2755-498F-B717-DAD8A968675F}"/>
              </a:ext>
            </a:extLst>
          </p:cNvPr>
          <p:cNvSpPr/>
          <p:nvPr/>
        </p:nvSpPr>
        <p:spPr>
          <a:xfrm>
            <a:off x="146701" y="278922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6E1DF4-2049-4396-9479-BF7B850AAE25}"/>
              </a:ext>
            </a:extLst>
          </p:cNvPr>
          <p:cNvSpPr/>
          <p:nvPr/>
        </p:nvSpPr>
        <p:spPr>
          <a:xfrm>
            <a:off x="146701" y="50643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9B35-18DC-48D1-8E52-24D41D63A7E8}"/>
                  </a:ext>
                </a:extLst>
              </p:cNvPr>
              <p:cNvSpPr txBox="1"/>
              <p:nvPr/>
            </p:nvSpPr>
            <p:spPr>
              <a:xfrm>
                <a:off x="643831" y="5064382"/>
                <a:ext cx="3744415" cy="71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+2×9.8×1.4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9B35-18DC-48D1-8E52-24D41D63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1" y="5064382"/>
                <a:ext cx="3744415" cy="712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5BBB986-C216-4515-B5AC-F6814ADC9C54}"/>
              </a:ext>
            </a:extLst>
          </p:cNvPr>
          <p:cNvSpPr txBox="1"/>
          <p:nvPr/>
        </p:nvSpPr>
        <p:spPr>
          <a:xfrm>
            <a:off x="5190357" y="5398014"/>
            <a:ext cx="2592288" cy="600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As per previous slide, quote only to 2 significant figures. </a:t>
            </a:r>
            <a:r>
              <a:rPr lang="en-GB" sz="1100" u="sng" dirty="0"/>
              <a:t>You may be penalised</a:t>
            </a:r>
            <a:r>
              <a:rPr lang="en-GB" sz="1100" dirty="0"/>
              <a:t> if you quote more!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8E27D7-E507-4BCA-A9F7-0A8CC5EC48F2}"/>
              </a:ext>
            </a:extLst>
          </p:cNvPr>
          <p:cNvSpPr/>
          <p:nvPr/>
        </p:nvSpPr>
        <p:spPr>
          <a:xfrm>
            <a:off x="961782" y="5051640"/>
            <a:ext cx="3426463" cy="1113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35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B09FA-0B58-4159-8EB3-1674482F73A9}"/>
                  </a:ext>
                </a:extLst>
              </p:cNvPr>
              <p:cNvSpPr txBox="1"/>
              <p:nvPr/>
            </p:nvSpPr>
            <p:spPr>
              <a:xfrm>
                <a:off x="2796567" y="5070713"/>
                <a:ext cx="5226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=−7,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B09FA-0B58-4159-8EB3-1674482F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567" y="5070713"/>
                <a:ext cx="5226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A50E3A8-3760-4473-8AD2-F1E30D1E62F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0DA60E-0C36-48CB-BD67-F5FCDEA4F1B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556B522-940F-46D3-8A85-083CBE39A7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E023-8089-4D14-B08D-C736E13CC098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770485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ball is projected vertically upwards, from a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which is 7m above the ground, with speed 21 ms</a:t>
                </a:r>
                <a:r>
                  <a:rPr lang="en-GB" baseline="30000" dirty="0"/>
                  <a:t>-1</a:t>
                </a:r>
                <a:r>
                  <a:rPr lang="en-GB" dirty="0"/>
                  <a:t>. Find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greatest height above the ground reached by the ball,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the time of flight of the ball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E023-8089-4D14-B08D-C736E13CC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704856" cy="1200329"/>
              </a:xfrm>
              <a:prstGeom prst="rect">
                <a:avLst/>
              </a:prstGeom>
              <a:blipFill>
                <a:blip r:embed="rId3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990FDB-65FC-4FF6-BB10-C9108BD221DA}"/>
              </a:ext>
            </a:extLst>
          </p:cNvPr>
          <p:cNvSpPr/>
          <p:nvPr/>
        </p:nvSpPr>
        <p:spPr>
          <a:xfrm>
            <a:off x="698500" y="2429335"/>
            <a:ext cx="444500" cy="1787065"/>
          </a:xfrm>
          <a:custGeom>
            <a:avLst/>
            <a:gdLst>
              <a:gd name="connsiteX0" fmla="*/ 0 w 444500"/>
              <a:gd name="connsiteY0" fmla="*/ 961565 h 1787065"/>
              <a:gd name="connsiteX1" fmla="*/ 177800 w 444500"/>
              <a:gd name="connsiteY1" fmla="*/ 21765 h 1787065"/>
              <a:gd name="connsiteX2" fmla="*/ 444500 w 444500"/>
              <a:gd name="connsiteY2" fmla="*/ 1787065 h 178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1787065">
                <a:moveTo>
                  <a:pt x="0" y="961565"/>
                </a:moveTo>
                <a:cubicBezTo>
                  <a:pt x="51858" y="422873"/>
                  <a:pt x="103717" y="-115818"/>
                  <a:pt x="177800" y="21765"/>
                </a:cubicBezTo>
                <a:cubicBezTo>
                  <a:pt x="251883" y="159348"/>
                  <a:pt x="348191" y="973206"/>
                  <a:pt x="444500" y="178706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9761F1-1008-4EE7-AA49-8AF46982FF6E}"/>
              </a:ext>
            </a:extLst>
          </p:cNvPr>
          <p:cNvCxnSpPr/>
          <p:nvPr/>
        </p:nvCxnSpPr>
        <p:spPr>
          <a:xfrm>
            <a:off x="200720" y="4271888"/>
            <a:ext cx="12961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54F516-2449-4450-9AA1-A7E9377BC3A0}"/>
              </a:ext>
            </a:extLst>
          </p:cNvPr>
          <p:cNvCxnSpPr>
            <a:cxnSpLocks/>
          </p:cNvCxnSpPr>
          <p:nvPr/>
        </p:nvCxnSpPr>
        <p:spPr>
          <a:xfrm flipH="1" flipV="1">
            <a:off x="2434856" y="2753832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CB5F603-6FAA-4FA8-9B96-CB95D92916D0}"/>
              </a:ext>
            </a:extLst>
          </p:cNvPr>
          <p:cNvSpPr/>
          <p:nvPr/>
        </p:nvSpPr>
        <p:spPr>
          <a:xfrm>
            <a:off x="2185363" y="2704543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0DB8F-07B1-49EE-8053-96D3B4AE6712}"/>
                  </a:ext>
                </a:extLst>
              </p:cNvPr>
              <p:cNvSpPr txBox="1"/>
              <p:nvPr/>
            </p:nvSpPr>
            <p:spPr>
              <a:xfrm>
                <a:off x="2785809" y="2757501"/>
                <a:ext cx="5226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0DB8F-07B1-49EE-8053-96D3B4AE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09" y="2757501"/>
                <a:ext cx="52265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A05D124-9CBC-47CA-BED0-D74E330C6877}"/>
              </a:ext>
            </a:extLst>
          </p:cNvPr>
          <p:cNvSpPr/>
          <p:nvPr/>
        </p:nvSpPr>
        <p:spPr>
          <a:xfrm>
            <a:off x="2237556" y="2776289"/>
            <a:ext cx="36276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31F44-BC8B-457B-BC0E-662B8709B6D7}"/>
                  </a:ext>
                </a:extLst>
              </p:cNvPr>
              <p:cNvSpPr txBox="1"/>
              <p:nvPr/>
            </p:nvSpPr>
            <p:spPr>
              <a:xfrm>
                <a:off x="2183825" y="3348795"/>
                <a:ext cx="493818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2×−9.8×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=22.5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Therefore greatest height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22.5+7=29.5</m:t>
                    </m:r>
                  </m:oMath>
                </a14:m>
                <a:r>
                  <a:rPr lang="en-GB" dirty="0"/>
                  <a:t> 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31F44-BC8B-457B-BC0E-662B8709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25" y="3348795"/>
                <a:ext cx="4938189" cy="1477328"/>
              </a:xfrm>
              <a:prstGeom prst="rect">
                <a:avLst/>
              </a:prstGeom>
              <a:blipFill>
                <a:blip r:embed="rId5"/>
                <a:stretch>
                  <a:fillRect l="-98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92A12AE-39F7-47B6-B3F8-87A44C3F6F96}"/>
              </a:ext>
            </a:extLst>
          </p:cNvPr>
          <p:cNvSpPr/>
          <p:nvPr/>
        </p:nvSpPr>
        <p:spPr>
          <a:xfrm>
            <a:off x="2176160" y="3336775"/>
            <a:ext cx="4738989" cy="1473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C669F3-EF3A-4007-86BA-3895DBDE95FB}"/>
              </a:ext>
            </a:extLst>
          </p:cNvPr>
          <p:cNvSpPr/>
          <p:nvPr/>
        </p:nvSpPr>
        <p:spPr>
          <a:xfrm>
            <a:off x="1740695" y="27680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3CFDF1-7D7B-4B48-8A81-A28B23096799}"/>
              </a:ext>
            </a:extLst>
          </p:cNvPr>
          <p:cNvSpPr/>
          <p:nvPr/>
        </p:nvSpPr>
        <p:spPr>
          <a:xfrm>
            <a:off x="4259318" y="2729982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A0867-8266-4655-8272-EFBAB74A2E58}"/>
              </a:ext>
            </a:extLst>
          </p:cNvPr>
          <p:cNvSpPr/>
          <p:nvPr/>
        </p:nvSpPr>
        <p:spPr>
          <a:xfrm>
            <a:off x="5409855" y="2739507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77C609-0DA5-417D-AAFE-8057B71DE2A0}"/>
              </a:ext>
            </a:extLst>
          </p:cNvPr>
          <p:cNvSpPr/>
          <p:nvPr/>
        </p:nvSpPr>
        <p:spPr>
          <a:xfrm>
            <a:off x="6547068" y="2729982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6F3465-57DC-41DA-AB09-9A30E18FE5DE}"/>
              </a:ext>
            </a:extLst>
          </p:cNvPr>
          <p:cNvCxnSpPr/>
          <p:nvPr/>
        </p:nvCxnSpPr>
        <p:spPr>
          <a:xfrm flipV="1">
            <a:off x="476166" y="2429335"/>
            <a:ext cx="0" cy="9396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0E7486-6C54-4DDB-B89B-C2C200E72263}"/>
              </a:ext>
            </a:extLst>
          </p:cNvPr>
          <p:cNvCxnSpPr>
            <a:cxnSpLocks/>
          </p:cNvCxnSpPr>
          <p:nvPr/>
        </p:nvCxnSpPr>
        <p:spPr>
          <a:xfrm flipH="1" flipV="1">
            <a:off x="476166" y="3456703"/>
            <a:ext cx="9609" cy="7342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9EE680-F23B-4D2F-BFB0-680480F68B9A}"/>
                  </a:ext>
                </a:extLst>
              </p:cNvPr>
              <p:cNvSpPr txBox="1"/>
              <p:nvPr/>
            </p:nvSpPr>
            <p:spPr>
              <a:xfrm>
                <a:off x="206291" y="2764074"/>
                <a:ext cx="22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9EE680-F23B-4D2F-BFB0-680480F6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1" y="2764074"/>
                <a:ext cx="222334" cy="369332"/>
              </a:xfrm>
              <a:prstGeom prst="rect">
                <a:avLst/>
              </a:prstGeom>
              <a:blipFill>
                <a:blip r:embed="rId6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DE80E-3A7E-4977-8FDA-693402E9E00D}"/>
                  </a:ext>
                </a:extLst>
              </p:cNvPr>
              <p:cNvSpPr txBox="1"/>
              <p:nvPr/>
            </p:nvSpPr>
            <p:spPr>
              <a:xfrm>
                <a:off x="177716" y="3635743"/>
                <a:ext cx="22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DE80E-3A7E-4977-8FDA-693402E9E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16" y="3635743"/>
                <a:ext cx="222334" cy="369332"/>
              </a:xfrm>
              <a:prstGeom prst="rect">
                <a:avLst/>
              </a:prstGeom>
              <a:blipFill>
                <a:blip r:embed="rId7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2E36F3-6E59-462C-B929-30E93934CDCA}"/>
                  </a:ext>
                </a:extLst>
              </p:cNvPr>
              <p:cNvSpPr txBox="1"/>
              <p:nvPr/>
            </p:nvSpPr>
            <p:spPr>
              <a:xfrm>
                <a:off x="2220769" y="5459328"/>
                <a:ext cx="4271472" cy="135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−7=21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=4.5965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−0.3108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time of flight is 4.6 s (2sf)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2E36F3-6E59-462C-B929-30E93934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769" y="5459328"/>
                <a:ext cx="4271472" cy="1357423"/>
              </a:xfrm>
              <a:prstGeom prst="rect">
                <a:avLst/>
              </a:prstGeom>
              <a:blipFill>
                <a:blip r:embed="rId8"/>
                <a:stretch>
                  <a:fillRect l="-428"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BFEE810-2CF3-46AD-B5F7-7B851F6CCDF0}"/>
              </a:ext>
            </a:extLst>
          </p:cNvPr>
          <p:cNvSpPr/>
          <p:nvPr/>
        </p:nvSpPr>
        <p:spPr>
          <a:xfrm>
            <a:off x="1740695" y="5013176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70E80A-7C57-4BDD-869F-63C37AF979AB}"/>
              </a:ext>
            </a:extLst>
          </p:cNvPr>
          <p:cNvCxnSpPr>
            <a:cxnSpLocks/>
          </p:cNvCxnSpPr>
          <p:nvPr/>
        </p:nvCxnSpPr>
        <p:spPr>
          <a:xfrm flipH="1" flipV="1">
            <a:off x="2449100" y="5033641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6CA9A9E-384A-4292-9A5F-0156C9ADF904}"/>
              </a:ext>
            </a:extLst>
          </p:cNvPr>
          <p:cNvSpPr/>
          <p:nvPr/>
        </p:nvSpPr>
        <p:spPr>
          <a:xfrm>
            <a:off x="2199607" y="4984352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2DBA1-5E86-4333-AAEA-8C1359EFE41E}"/>
              </a:ext>
            </a:extLst>
          </p:cNvPr>
          <p:cNvSpPr/>
          <p:nvPr/>
        </p:nvSpPr>
        <p:spPr>
          <a:xfrm>
            <a:off x="3275857" y="5025852"/>
            <a:ext cx="496044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D34E86-24DD-44D1-BCA6-5FB15634D890}"/>
              </a:ext>
            </a:extLst>
          </p:cNvPr>
          <p:cNvSpPr/>
          <p:nvPr/>
        </p:nvSpPr>
        <p:spPr>
          <a:xfrm>
            <a:off x="4525196" y="5033961"/>
            <a:ext cx="496044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127E11-6DED-4C15-98D7-1E4C5180BC4F}"/>
              </a:ext>
            </a:extLst>
          </p:cNvPr>
          <p:cNvSpPr/>
          <p:nvPr/>
        </p:nvSpPr>
        <p:spPr>
          <a:xfrm>
            <a:off x="5700492" y="5018141"/>
            <a:ext cx="58600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6D5DB9-584B-454D-BC64-94EC4FED8FA9}"/>
              </a:ext>
            </a:extLst>
          </p:cNvPr>
          <p:cNvSpPr/>
          <p:nvPr/>
        </p:nvSpPr>
        <p:spPr>
          <a:xfrm>
            <a:off x="2220769" y="5520803"/>
            <a:ext cx="2922731" cy="12514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23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1" grpId="0" animBg="1"/>
      <p:bldP spid="22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03E47E-EEB0-4810-AA72-9CDACA300B9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F54D1AA-9FDC-4972-8550-AFCCA4E53C1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 further common type of question…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43FA14F-26BC-4F8C-AD05-8D28FB05949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0BC43B-1E61-4337-B5DE-73D7C0FD32A8}"/>
              </a:ext>
            </a:extLst>
          </p:cNvPr>
          <p:cNvSpPr txBox="1"/>
          <p:nvPr/>
        </p:nvSpPr>
        <p:spPr>
          <a:xfrm>
            <a:off x="395536" y="980728"/>
            <a:ext cx="770485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ball is projected vertically upwards from ground level at a speed of 20 ms</a:t>
            </a:r>
            <a:r>
              <a:rPr lang="en-GB" baseline="30000" dirty="0"/>
              <a:t>-1</a:t>
            </a:r>
            <a:r>
              <a:rPr lang="en-GB" dirty="0"/>
              <a:t>.</a:t>
            </a:r>
          </a:p>
          <a:p>
            <a:r>
              <a:rPr lang="en-GB" dirty="0"/>
              <a:t>Determine the amount of time the ball is at least 10m above ground level.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41B49D-E634-480C-89A9-B29FD94E1612}"/>
              </a:ext>
            </a:extLst>
          </p:cNvPr>
          <p:cNvCxnSpPr/>
          <p:nvPr/>
        </p:nvCxnSpPr>
        <p:spPr>
          <a:xfrm>
            <a:off x="416620" y="3814688"/>
            <a:ext cx="12961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374B5C-A883-44DF-8A71-82389C08013A}"/>
              </a:ext>
            </a:extLst>
          </p:cNvPr>
          <p:cNvSpPr/>
          <p:nvPr/>
        </p:nvSpPr>
        <p:spPr>
          <a:xfrm>
            <a:off x="444500" y="2044696"/>
            <a:ext cx="1193800" cy="1638304"/>
          </a:xfrm>
          <a:custGeom>
            <a:avLst/>
            <a:gdLst>
              <a:gd name="connsiteX0" fmla="*/ 0 w 1193800"/>
              <a:gd name="connsiteY0" fmla="*/ 1638304 h 1638304"/>
              <a:gd name="connsiteX1" fmla="*/ 558800 w 1193800"/>
              <a:gd name="connsiteY1" fmla="*/ 4 h 1638304"/>
              <a:gd name="connsiteX2" fmla="*/ 1193800 w 1193800"/>
              <a:gd name="connsiteY2" fmla="*/ 1625604 h 163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1638304">
                <a:moveTo>
                  <a:pt x="0" y="1638304"/>
                </a:moveTo>
                <a:cubicBezTo>
                  <a:pt x="179916" y="820212"/>
                  <a:pt x="359833" y="2121"/>
                  <a:pt x="558800" y="4"/>
                </a:cubicBezTo>
                <a:cubicBezTo>
                  <a:pt x="757767" y="-2113"/>
                  <a:pt x="975783" y="811745"/>
                  <a:pt x="1193800" y="1625604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8080A4-6F68-488A-A6C2-AD8AF0AB1FC0}"/>
              </a:ext>
            </a:extLst>
          </p:cNvPr>
          <p:cNvCxnSpPr/>
          <p:nvPr/>
        </p:nvCxnSpPr>
        <p:spPr>
          <a:xfrm>
            <a:off x="251520" y="2852936"/>
            <a:ext cx="15841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86B331-B580-400A-977F-9669C9C50218}"/>
              </a:ext>
            </a:extLst>
          </p:cNvPr>
          <p:cNvSpPr txBox="1"/>
          <p:nvPr/>
        </p:nvSpPr>
        <p:spPr>
          <a:xfrm>
            <a:off x="107504" y="2564904"/>
            <a:ext cx="67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9A11AB-4636-4A07-ABE2-F17A6A9801F4}"/>
              </a:ext>
            </a:extLst>
          </p:cNvPr>
          <p:cNvCxnSpPr>
            <a:cxnSpLocks/>
          </p:cNvCxnSpPr>
          <p:nvPr/>
        </p:nvCxnSpPr>
        <p:spPr>
          <a:xfrm flipH="1" flipV="1">
            <a:off x="2511056" y="2182332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20F77FB-B3E5-4A25-927A-84255F9EB26E}"/>
              </a:ext>
            </a:extLst>
          </p:cNvPr>
          <p:cNvSpPr/>
          <p:nvPr/>
        </p:nvSpPr>
        <p:spPr>
          <a:xfrm>
            <a:off x="2261563" y="2133043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8A186-84FE-4B97-8F56-9726A41B9971}"/>
              </a:ext>
            </a:extLst>
          </p:cNvPr>
          <p:cNvSpPr/>
          <p:nvPr/>
        </p:nvSpPr>
        <p:spPr>
          <a:xfrm>
            <a:off x="2313756" y="2204789"/>
            <a:ext cx="36276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AC5AB-858B-4441-823E-90CF1C06E86D}"/>
              </a:ext>
            </a:extLst>
          </p:cNvPr>
          <p:cNvSpPr/>
          <p:nvPr/>
        </p:nvSpPr>
        <p:spPr>
          <a:xfrm>
            <a:off x="1816895" y="21965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9E972-B49A-4BA1-91A0-E9E64DAA6888}"/>
                  </a:ext>
                </a:extLst>
              </p:cNvPr>
              <p:cNvSpPr txBox="1"/>
              <p:nvPr/>
            </p:nvSpPr>
            <p:spPr>
              <a:xfrm>
                <a:off x="2924615" y="2184936"/>
                <a:ext cx="5733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9E972-B49A-4BA1-91A0-E9E64DAA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15" y="2184936"/>
                <a:ext cx="57336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7EB8513-DDA4-4620-A7D4-B778718A90CB}"/>
              </a:ext>
            </a:extLst>
          </p:cNvPr>
          <p:cNvSpPr/>
          <p:nvPr/>
        </p:nvSpPr>
        <p:spPr>
          <a:xfrm>
            <a:off x="3390233" y="2153580"/>
            <a:ext cx="487793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8413A-B23B-4178-8F40-A7CD70ABDFE7}"/>
              </a:ext>
            </a:extLst>
          </p:cNvPr>
          <p:cNvSpPr/>
          <p:nvPr/>
        </p:nvSpPr>
        <p:spPr>
          <a:xfrm>
            <a:off x="4606204" y="2196385"/>
            <a:ext cx="480146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BFB9F-9244-4A56-A65E-E04FD6570051}"/>
              </a:ext>
            </a:extLst>
          </p:cNvPr>
          <p:cNvSpPr/>
          <p:nvPr/>
        </p:nvSpPr>
        <p:spPr>
          <a:xfrm>
            <a:off x="5823526" y="2196385"/>
            <a:ext cx="60584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C551C-53CE-45CC-B091-26C2C724E0AF}"/>
                  </a:ext>
                </a:extLst>
              </p:cNvPr>
              <p:cNvSpPr txBox="1"/>
              <p:nvPr/>
            </p:nvSpPr>
            <p:spPr>
              <a:xfrm>
                <a:off x="2676525" y="2774871"/>
                <a:ext cx="5733609" cy="171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10=20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=0.5834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=3.4983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time above 10m: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3.4983−0.5834=2.9</m:t>
                    </m:r>
                  </m:oMath>
                </a14:m>
                <a:r>
                  <a:rPr lang="en-GB" dirty="0"/>
                  <a:t> s (2sf)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C551C-53CE-45CC-B091-26C2C724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25" y="2774871"/>
                <a:ext cx="5733609" cy="1718932"/>
              </a:xfrm>
              <a:prstGeom prst="rect">
                <a:avLst/>
              </a:prstGeom>
              <a:blipFill>
                <a:blip r:embed="rId3"/>
                <a:stretch>
                  <a:fillRect l="-850" b="-46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DB56A25-FBFD-4844-889E-11AB69FBD527}"/>
              </a:ext>
            </a:extLst>
          </p:cNvPr>
          <p:cNvSpPr/>
          <p:nvPr/>
        </p:nvSpPr>
        <p:spPr>
          <a:xfrm>
            <a:off x="2676525" y="2801877"/>
            <a:ext cx="3581400" cy="17796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6C1642-C41A-4096-898D-FA141C11124C}"/>
              </a:ext>
            </a:extLst>
          </p:cNvPr>
          <p:cNvSpPr txBox="1"/>
          <p:nvPr/>
        </p:nvSpPr>
        <p:spPr>
          <a:xfrm>
            <a:off x="5086350" y="5085184"/>
            <a:ext cx="315805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Froculator</a:t>
            </a:r>
            <a:r>
              <a:rPr lang="en-GB" b="1" dirty="0"/>
              <a:t> Tip</a:t>
            </a:r>
            <a:r>
              <a:rPr lang="en-GB" dirty="0"/>
              <a:t>: Be sure to use the quadratic solver on your calculator (within ‘Equation’ mode on the </a:t>
            </a:r>
            <a:r>
              <a:rPr lang="en-GB" dirty="0" err="1"/>
              <a:t>ClassWiz</a:t>
            </a:r>
            <a:r>
              <a:rPr lang="en-GB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81F8F-7F3F-4E16-86B5-54DC7E97BC8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122CC5B-17EA-425B-A6FD-75591642A84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E331E8-2FBA-4F63-83DF-3274F0E1BC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EAB190-7E79-4EF0-A4AF-92D5EC7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4" y="1134036"/>
            <a:ext cx="6668705" cy="2520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D0763-4035-47F8-A02E-2E80D8F6C7B2}"/>
              </a:ext>
            </a:extLst>
          </p:cNvPr>
          <p:cNvSpPr txBox="1"/>
          <p:nvPr/>
        </p:nvSpPr>
        <p:spPr>
          <a:xfrm>
            <a:off x="395536" y="764704"/>
            <a:ext cx="29191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2013(R) Q4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14E50-8EE2-4788-B297-29DA68B1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39932"/>
            <a:ext cx="6372225" cy="3105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549234-A4C0-4672-B387-EB62BC4E44C7}"/>
              </a:ext>
            </a:extLst>
          </p:cNvPr>
          <p:cNvSpPr/>
          <p:nvPr/>
        </p:nvSpPr>
        <p:spPr>
          <a:xfrm>
            <a:off x="1698624" y="3703576"/>
            <a:ext cx="5984875" cy="2201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3F360-DA00-4373-86B6-72510A54A725}"/>
              </a:ext>
            </a:extLst>
          </p:cNvPr>
          <p:cNvSpPr/>
          <p:nvPr/>
        </p:nvSpPr>
        <p:spPr>
          <a:xfrm>
            <a:off x="1698624" y="5905499"/>
            <a:ext cx="5984875" cy="923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63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151-152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1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AC2BD1B-C823-44D8-9C64-1ACA36A265DA}"/>
              </a:ext>
            </a:extLst>
          </p:cNvPr>
          <p:cNvSpPr/>
          <p:nvPr/>
        </p:nvSpPr>
        <p:spPr>
          <a:xfrm>
            <a:off x="0" y="3721396"/>
            <a:ext cx="9143999" cy="313660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RECAP</a:t>
              </a:r>
              <a:r>
                <a:rPr lang="en-GB" sz="3200" dirty="0">
                  <a:latin typeface="+mj-lt"/>
                </a:rPr>
                <a:t> :: Displacement-Time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DDD82C-7868-4FF5-AB19-ECDA11819D6C}"/>
              </a:ext>
            </a:extLst>
          </p:cNvPr>
          <p:cNvSpPr txBox="1"/>
          <p:nvPr/>
        </p:nvSpPr>
        <p:spPr>
          <a:xfrm>
            <a:off x="393116" y="84492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motion of each object: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DB9D08-9B56-4AD1-B110-FB45A0CF7B28}"/>
              </a:ext>
            </a:extLst>
          </p:cNvPr>
          <p:cNvCxnSpPr/>
          <p:nvPr/>
        </p:nvCxnSpPr>
        <p:spPr>
          <a:xfrm flipV="1">
            <a:off x="1059080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282558-1722-4CA7-BF2A-4D504D8CE4E1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9C4790-AB64-4F4A-918C-8792A8AB7730}"/>
                  </a:ext>
                </a:extLst>
              </p:cNvPr>
              <p:cNvSpPr txBox="1"/>
              <p:nvPr/>
            </p:nvSpPr>
            <p:spPr>
              <a:xfrm>
                <a:off x="375149" y="140595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9C4790-AB64-4F4A-918C-8792A8AB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9" y="1405955"/>
                <a:ext cx="504056" cy="369332"/>
              </a:xfrm>
              <a:prstGeom prst="rect">
                <a:avLst/>
              </a:prstGeom>
              <a:blipFill>
                <a:blip r:embed="rId2"/>
                <a:stretch>
                  <a:fillRect r="-5122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7F0D3-1087-49FE-9604-FD35AE814946}"/>
                  </a:ext>
                </a:extLst>
              </p:cNvPr>
              <p:cNvSpPr txBox="1"/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7F0D3-1087-49FE-9604-FD35AE81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F713F-8A4A-4BEC-A686-4E92276AAB24}"/>
              </a:ext>
            </a:extLst>
          </p:cNvPr>
          <p:cNvCxnSpPr/>
          <p:nvPr/>
        </p:nvCxnSpPr>
        <p:spPr>
          <a:xfrm>
            <a:off x="1059080" y="1988840"/>
            <a:ext cx="11898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839C7A-9E41-4DBC-ACCE-AF0C87EF0773}"/>
              </a:ext>
            </a:extLst>
          </p:cNvPr>
          <p:cNvCxnSpPr/>
          <p:nvPr/>
        </p:nvCxnSpPr>
        <p:spPr>
          <a:xfrm flipV="1">
            <a:off x="3330705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BED7D-46DA-4BF3-BD41-B951AB3BD71D}"/>
              </a:ext>
            </a:extLst>
          </p:cNvPr>
          <p:cNvCxnSpPr>
            <a:cxnSpLocks/>
          </p:cNvCxnSpPr>
          <p:nvPr/>
        </p:nvCxnSpPr>
        <p:spPr>
          <a:xfrm>
            <a:off x="3330705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A8762F-7472-46A7-90D8-E450A69ABF64}"/>
                  </a:ext>
                </a:extLst>
              </p:cNvPr>
              <p:cNvSpPr txBox="1"/>
              <p:nvPr/>
            </p:nvSpPr>
            <p:spPr>
              <a:xfrm>
                <a:off x="2646774" y="140595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A8762F-7472-46A7-90D8-E450A69A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74" y="1405955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4939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73AC46-F188-4C3E-9CB4-9C628737336F}"/>
                  </a:ext>
                </a:extLst>
              </p:cNvPr>
              <p:cNvSpPr txBox="1"/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73AC46-F188-4C3E-9CB4-9C628737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blipFill>
                <a:blip r:embed="rId5"/>
                <a:stretch>
                  <a:fillRect r="-3048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70F45C-6057-4E57-88E7-0799921951CF}"/>
              </a:ext>
            </a:extLst>
          </p:cNvPr>
          <p:cNvCxnSpPr>
            <a:cxnSpLocks/>
          </p:cNvCxnSpPr>
          <p:nvPr/>
        </p:nvCxnSpPr>
        <p:spPr>
          <a:xfrm flipV="1">
            <a:off x="3349256" y="1847785"/>
            <a:ext cx="1006720" cy="82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5136BB-174A-4575-A50A-693DD6AD0202}"/>
              </a:ext>
            </a:extLst>
          </p:cNvPr>
          <p:cNvCxnSpPr/>
          <p:nvPr/>
        </p:nvCxnSpPr>
        <p:spPr>
          <a:xfrm flipV="1">
            <a:off x="5731242" y="1537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E502B3-B44D-4924-9278-38BCC2E9EC06}"/>
              </a:ext>
            </a:extLst>
          </p:cNvPr>
          <p:cNvCxnSpPr>
            <a:cxnSpLocks/>
          </p:cNvCxnSpPr>
          <p:nvPr/>
        </p:nvCxnSpPr>
        <p:spPr>
          <a:xfrm>
            <a:off x="5731242" y="269011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9C2E4-92F3-435E-BC44-37585FB70C63}"/>
                  </a:ext>
                </a:extLst>
              </p:cNvPr>
              <p:cNvSpPr txBox="1"/>
              <p:nvPr/>
            </p:nvSpPr>
            <p:spPr>
              <a:xfrm>
                <a:off x="5047311" y="141662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9C2E4-92F3-435E-BC44-37585FB7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11" y="1416625"/>
                <a:ext cx="504056" cy="369332"/>
              </a:xfrm>
              <a:prstGeom prst="rect">
                <a:avLst/>
              </a:prstGeom>
              <a:blipFill>
                <a:blip r:embed="rId6"/>
                <a:stretch>
                  <a:fillRect r="-49398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8D050F-5983-4013-92EC-C90BA7811152}"/>
                  </a:ext>
                </a:extLst>
              </p:cNvPr>
              <p:cNvSpPr txBox="1"/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8D050F-5983-4013-92EC-C90BA7811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blipFill>
                <a:blip r:embed="rId7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792214E-F0CA-4D6A-94B0-83044092BCAF}"/>
              </a:ext>
            </a:extLst>
          </p:cNvPr>
          <p:cNvSpPr/>
          <p:nvPr/>
        </p:nvSpPr>
        <p:spPr>
          <a:xfrm>
            <a:off x="5730949" y="1562986"/>
            <a:ext cx="1244009" cy="1127051"/>
          </a:xfrm>
          <a:custGeom>
            <a:avLst/>
            <a:gdLst>
              <a:gd name="connsiteX0" fmla="*/ 0 w 1244009"/>
              <a:gd name="connsiteY0" fmla="*/ 1127051 h 1127051"/>
              <a:gd name="connsiteX1" fmla="*/ 574158 w 1244009"/>
              <a:gd name="connsiteY1" fmla="*/ 882502 h 1127051"/>
              <a:gd name="connsiteX2" fmla="*/ 1010093 w 1244009"/>
              <a:gd name="connsiteY2" fmla="*/ 489098 h 1127051"/>
              <a:gd name="connsiteX3" fmla="*/ 1244009 w 1244009"/>
              <a:gd name="connsiteY3" fmla="*/ 0 h 11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009" h="1127051">
                <a:moveTo>
                  <a:pt x="0" y="1127051"/>
                </a:moveTo>
                <a:cubicBezTo>
                  <a:pt x="202904" y="1057939"/>
                  <a:pt x="405809" y="988828"/>
                  <a:pt x="574158" y="882502"/>
                </a:cubicBezTo>
                <a:cubicBezTo>
                  <a:pt x="742507" y="776176"/>
                  <a:pt x="898451" y="636182"/>
                  <a:pt x="1010093" y="489098"/>
                </a:cubicBezTo>
                <a:cubicBezTo>
                  <a:pt x="1121735" y="342014"/>
                  <a:pt x="1182872" y="171007"/>
                  <a:pt x="1244009" y="0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F333A8-63D0-484D-9ADE-829A24FDC4B0}"/>
              </a:ext>
            </a:extLst>
          </p:cNvPr>
          <p:cNvSpPr txBox="1"/>
          <p:nvPr/>
        </p:nvSpPr>
        <p:spPr>
          <a:xfrm>
            <a:off x="787474" y="2981105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stationary.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E86396-9714-43F6-92D7-74DCBF7079E2}"/>
              </a:ext>
            </a:extLst>
          </p:cNvPr>
          <p:cNvSpPr txBox="1"/>
          <p:nvPr/>
        </p:nvSpPr>
        <p:spPr>
          <a:xfrm>
            <a:off x="3017817" y="2976755"/>
            <a:ext cx="189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moving with constant velocity.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97D9C0-D4EC-477E-9EDA-EE74A8388C64}"/>
              </a:ext>
            </a:extLst>
          </p:cNvPr>
          <p:cNvSpPr txBox="1"/>
          <p:nvPr/>
        </p:nvSpPr>
        <p:spPr>
          <a:xfrm>
            <a:off x="5652120" y="3084476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accelerating.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A3CF4E-32BD-4B8B-9CC6-F7691E94271F}"/>
              </a:ext>
            </a:extLst>
          </p:cNvPr>
          <p:cNvSpPr txBox="1"/>
          <p:nvPr/>
        </p:nvSpPr>
        <p:spPr>
          <a:xfrm>
            <a:off x="1450853" y="3945780"/>
            <a:ext cx="58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Velocity</a:t>
            </a:r>
            <a:r>
              <a:rPr lang="en-GB" dirty="0"/>
              <a:t> is the rate of change of displacement </a:t>
            </a:r>
          </a:p>
          <a:p>
            <a:r>
              <a:rPr lang="en-GB" dirty="0"/>
              <a:t>                   (i.e. gradient of displacement-time graph)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6364-0A77-4392-8275-C7343164B5D7}"/>
                  </a:ext>
                </a:extLst>
              </p:cNvPr>
              <p:cNvSpPr txBox="1"/>
              <p:nvPr/>
            </p:nvSpPr>
            <p:spPr>
              <a:xfrm>
                <a:off x="488809" y="4975517"/>
                <a:ext cx="2123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Average Velocity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6364-0A77-4392-8275-C7343164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9" y="4975517"/>
                <a:ext cx="2123668" cy="369332"/>
              </a:xfrm>
              <a:prstGeom prst="rect">
                <a:avLst/>
              </a:prstGeom>
              <a:blipFill>
                <a:blip r:embed="rId8"/>
                <a:stretch>
                  <a:fillRect l="-229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E3C3A57-4DD1-4A12-9EA8-23485A4E97B0}"/>
              </a:ext>
            </a:extLst>
          </p:cNvPr>
          <p:cNvSpPr txBox="1"/>
          <p:nvPr/>
        </p:nvSpPr>
        <p:spPr>
          <a:xfrm>
            <a:off x="2306881" y="4802964"/>
            <a:ext cx="34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Displacement from starting point</a:t>
            </a:r>
          </a:p>
          <a:p>
            <a:pPr algn="ctr"/>
            <a:r>
              <a:rPr lang="en-GB" b="1" dirty="0"/>
              <a:t>Time taken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3CC750-AABD-4436-994C-27D6EC22CFE7}"/>
                  </a:ext>
                </a:extLst>
              </p:cNvPr>
              <p:cNvSpPr txBox="1"/>
              <p:nvPr/>
            </p:nvSpPr>
            <p:spPr>
              <a:xfrm>
                <a:off x="488809" y="5740172"/>
                <a:ext cx="2123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Average Speed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3CC750-AABD-4436-994C-27D6EC22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9" y="5740172"/>
                <a:ext cx="2123668" cy="369332"/>
              </a:xfrm>
              <a:prstGeom prst="rect">
                <a:avLst/>
              </a:prstGeom>
              <a:blipFill>
                <a:blip r:embed="rId9"/>
                <a:stretch>
                  <a:fillRect l="-229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7D6B4E9-16B8-41AC-A86F-C17F404AEF26}"/>
              </a:ext>
            </a:extLst>
          </p:cNvPr>
          <p:cNvSpPr txBox="1"/>
          <p:nvPr/>
        </p:nvSpPr>
        <p:spPr>
          <a:xfrm>
            <a:off x="2328146" y="5578252"/>
            <a:ext cx="34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Total distance travelled</a:t>
            </a:r>
          </a:p>
          <a:p>
            <a:pPr algn="ctr"/>
            <a:r>
              <a:rPr lang="en-GB" b="1" dirty="0"/>
              <a:t>Time taken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C9D28-CE08-4FCE-AFFE-8A289B92FF02}"/>
              </a:ext>
            </a:extLst>
          </p:cNvPr>
          <p:cNvSpPr txBox="1"/>
          <p:nvPr/>
        </p:nvSpPr>
        <p:spPr>
          <a:xfrm>
            <a:off x="6516216" y="5121565"/>
            <a:ext cx="2088232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The distinction is important. If you went out then some time later travelled back home, your average velocity is 0 because your eventual displacement is 0!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3C4D99-9180-4B90-B7A4-CD8F7A3E0901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5890437" y="5443870"/>
            <a:ext cx="625779" cy="14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07F0068-6ECA-4CEC-A638-31A4AD0F4C4B}"/>
              </a:ext>
            </a:extLst>
          </p:cNvPr>
          <p:cNvSpPr/>
          <p:nvPr/>
        </p:nvSpPr>
        <p:spPr>
          <a:xfrm>
            <a:off x="822916" y="2947919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4E5299-3DE1-48D5-A0A1-3C2A9E6646A0}"/>
              </a:ext>
            </a:extLst>
          </p:cNvPr>
          <p:cNvSpPr/>
          <p:nvPr/>
        </p:nvSpPr>
        <p:spPr>
          <a:xfrm>
            <a:off x="3093650" y="2936871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84351D-07DB-4DB5-9880-D2DA8FE457FA}"/>
              </a:ext>
            </a:extLst>
          </p:cNvPr>
          <p:cNvSpPr/>
          <p:nvPr/>
        </p:nvSpPr>
        <p:spPr>
          <a:xfrm>
            <a:off x="5713570" y="2947918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FC23B7-C7E9-44AB-AAFF-BB3F7D991099}"/>
              </a:ext>
            </a:extLst>
          </p:cNvPr>
          <p:cNvSpPr/>
          <p:nvPr/>
        </p:nvSpPr>
        <p:spPr>
          <a:xfrm>
            <a:off x="2554435" y="3957883"/>
            <a:ext cx="3910160" cy="635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DCC789-4410-48A3-B9FD-652FC25462CD}"/>
              </a:ext>
            </a:extLst>
          </p:cNvPr>
          <p:cNvSpPr/>
          <p:nvPr/>
        </p:nvSpPr>
        <p:spPr>
          <a:xfrm>
            <a:off x="2447763" y="4831041"/>
            <a:ext cx="3283186" cy="570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DF24AE-04C5-4DA5-B0FB-DAC04D66FE17}"/>
              </a:ext>
            </a:extLst>
          </p:cNvPr>
          <p:cNvSpPr/>
          <p:nvPr/>
        </p:nvSpPr>
        <p:spPr>
          <a:xfrm>
            <a:off x="2462719" y="5609670"/>
            <a:ext cx="3283186" cy="570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098A51-504B-4299-8AD9-F3F27789DBA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DB961E6-9DDD-426B-BA86-943C87CB0DB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AB47F7A-4921-43C7-95F9-0819E756366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0A172B-9883-4576-8BF3-A0697B2946F6}"/>
              </a:ext>
            </a:extLst>
          </p:cNvPr>
          <p:cNvSpPr txBox="1"/>
          <p:nvPr/>
        </p:nvSpPr>
        <p:spPr>
          <a:xfrm>
            <a:off x="283417" y="783549"/>
            <a:ext cx="4792639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cyclist rides in a straight line for 20 minutes. She waits for half an hour, then returns in a straight line to her starting point in 15 minutes. This is a displacement-time graph for her journey.</a:t>
            </a:r>
          </a:p>
          <a:p>
            <a:pPr marL="342900" indent="-342900">
              <a:buAutoNum type="alphaLcParenBoth"/>
            </a:pPr>
            <a:r>
              <a:rPr lang="en-GB" sz="1600" dirty="0"/>
              <a:t>Work out the average velocity for each stage of the journey in km h</a:t>
            </a:r>
            <a:r>
              <a:rPr lang="en-GB" sz="1600" baseline="30000" dirty="0"/>
              <a:t>-1</a:t>
            </a:r>
            <a:r>
              <a:rPr lang="en-GB" sz="1600" dirty="0"/>
              <a:t>.</a:t>
            </a:r>
          </a:p>
          <a:p>
            <a:pPr marL="342900" indent="-342900">
              <a:buAutoNum type="alphaLcParenBoth"/>
            </a:pPr>
            <a:r>
              <a:rPr lang="en-GB" sz="1600" dirty="0"/>
              <a:t>Write down the average velocity for the whole journey.</a:t>
            </a:r>
          </a:p>
          <a:p>
            <a:pPr marL="342900" indent="-342900">
              <a:buAutoNum type="alphaLcParenBoth"/>
            </a:pPr>
            <a:r>
              <a:rPr lang="en-GB" sz="1600" dirty="0"/>
              <a:t>Work out average speed for the whole journey.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9E7A0A-0BDA-42D1-9B52-176A60EE133F}"/>
              </a:ext>
            </a:extLst>
          </p:cNvPr>
          <p:cNvCxnSpPr>
            <a:cxnSpLocks/>
          </p:cNvCxnSpPr>
          <p:nvPr/>
        </p:nvCxnSpPr>
        <p:spPr>
          <a:xfrm flipV="1">
            <a:off x="6012160" y="1397349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F2F4F7-ACEA-4BD7-8461-91E65666975B}"/>
              </a:ext>
            </a:extLst>
          </p:cNvPr>
          <p:cNvCxnSpPr>
            <a:cxnSpLocks/>
          </p:cNvCxnSpPr>
          <p:nvPr/>
        </p:nvCxnSpPr>
        <p:spPr>
          <a:xfrm>
            <a:off x="6012160" y="2564904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CE85C-1680-49C2-8166-0C5A8E75AE11}"/>
                  </a:ext>
                </a:extLst>
              </p:cNvPr>
              <p:cNvSpPr txBox="1"/>
              <p:nvPr/>
            </p:nvSpPr>
            <p:spPr>
              <a:xfrm>
                <a:off x="5372302" y="1049282"/>
                <a:ext cx="86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CE85C-1680-49C2-8166-0C5A8E75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02" y="1049282"/>
                <a:ext cx="869010" cy="369332"/>
              </a:xfrm>
              <a:prstGeom prst="rect">
                <a:avLst/>
              </a:prstGeom>
              <a:blipFill>
                <a:blip r:embed="rId2"/>
                <a:stretch>
                  <a:fillRect r="-419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917A4-D9FE-494A-BA16-B642AF197511}"/>
                  </a:ext>
                </a:extLst>
              </p:cNvPr>
              <p:cNvSpPr txBox="1"/>
              <p:nvPr/>
            </p:nvSpPr>
            <p:spPr>
              <a:xfrm>
                <a:off x="8148277" y="244403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917A4-D9FE-494A-BA16-B642AF19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77" y="2444035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109756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A45658-CD34-4FD8-BD6F-57D6C75E6112}"/>
              </a:ext>
            </a:extLst>
          </p:cNvPr>
          <p:cNvCxnSpPr>
            <a:cxnSpLocks/>
          </p:cNvCxnSpPr>
          <p:nvPr/>
        </p:nvCxnSpPr>
        <p:spPr>
          <a:xfrm flipV="1">
            <a:off x="6012160" y="1660749"/>
            <a:ext cx="576064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0E30-533B-4BA3-B09B-E2309636762E}"/>
              </a:ext>
            </a:extLst>
          </p:cNvPr>
          <p:cNvCxnSpPr>
            <a:cxnSpLocks/>
          </p:cNvCxnSpPr>
          <p:nvPr/>
        </p:nvCxnSpPr>
        <p:spPr>
          <a:xfrm flipV="1">
            <a:off x="6588224" y="1660749"/>
            <a:ext cx="86409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37672B-48AD-44CD-BA3C-7D31E939F575}"/>
              </a:ext>
            </a:extLst>
          </p:cNvPr>
          <p:cNvCxnSpPr>
            <a:cxnSpLocks/>
          </p:cNvCxnSpPr>
          <p:nvPr/>
        </p:nvCxnSpPr>
        <p:spPr>
          <a:xfrm>
            <a:off x="7452320" y="1660749"/>
            <a:ext cx="470253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01857E-C097-45DB-95DC-25ABEA6ED0A6}"/>
              </a:ext>
            </a:extLst>
          </p:cNvPr>
          <p:cNvSpPr txBox="1"/>
          <p:nvPr/>
        </p:nvSpPr>
        <p:spPr>
          <a:xfrm>
            <a:off x="5710123" y="1511894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AA92DC-3E09-4B8F-A372-8C099DDDD6E4}"/>
              </a:ext>
            </a:extLst>
          </p:cNvPr>
          <p:cNvSpPr txBox="1"/>
          <p:nvPr/>
        </p:nvSpPr>
        <p:spPr>
          <a:xfrm>
            <a:off x="6351375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F043BB-6AED-4FAC-8895-A94E08EF4E74}"/>
              </a:ext>
            </a:extLst>
          </p:cNvPr>
          <p:cNvSpPr txBox="1"/>
          <p:nvPr/>
        </p:nvSpPr>
        <p:spPr>
          <a:xfrm>
            <a:off x="7215471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48870-838F-48B0-8745-ECEEC39213B1}"/>
              </a:ext>
            </a:extLst>
          </p:cNvPr>
          <p:cNvSpPr txBox="1"/>
          <p:nvPr/>
        </p:nvSpPr>
        <p:spPr>
          <a:xfrm>
            <a:off x="7687446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0F587B-4C86-42CB-AD51-F12D6CD1E255}"/>
              </a:ext>
            </a:extLst>
          </p:cNvPr>
          <p:cNvCxnSpPr>
            <a:cxnSpLocks/>
          </p:cNvCxnSpPr>
          <p:nvPr/>
        </p:nvCxnSpPr>
        <p:spPr>
          <a:xfrm>
            <a:off x="6588224" y="1696560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023828-A3F9-48CA-ADDD-B44F75E059CB}"/>
              </a:ext>
            </a:extLst>
          </p:cNvPr>
          <p:cNvCxnSpPr>
            <a:cxnSpLocks/>
          </p:cNvCxnSpPr>
          <p:nvPr/>
        </p:nvCxnSpPr>
        <p:spPr>
          <a:xfrm>
            <a:off x="7440457" y="1687747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B75454-E9AC-4741-A834-F2DC6D398F39}"/>
              </a:ext>
            </a:extLst>
          </p:cNvPr>
          <p:cNvCxnSpPr>
            <a:cxnSpLocks/>
          </p:cNvCxnSpPr>
          <p:nvPr/>
        </p:nvCxnSpPr>
        <p:spPr>
          <a:xfrm flipH="1" flipV="1">
            <a:off x="6018028" y="1658679"/>
            <a:ext cx="573437" cy="57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8960C5-28CB-4E80-BBBB-3FCDBFC3D6B7}"/>
                  </a:ext>
                </a:extLst>
              </p:cNvPr>
              <p:cNvSpPr txBox="1"/>
              <p:nvPr/>
            </p:nvSpPr>
            <p:spPr>
              <a:xfrm>
                <a:off x="6362859" y="1331598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8960C5-28CB-4E80-BBBB-3FCDBFC3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859" y="1331598"/>
                <a:ext cx="442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0F7A8B-5D66-44E9-99A5-990CB7BE8CDE}"/>
                  </a:ext>
                </a:extLst>
              </p:cNvPr>
              <p:cNvSpPr txBox="1"/>
              <p:nvPr/>
            </p:nvSpPr>
            <p:spPr>
              <a:xfrm>
                <a:off x="7247051" y="1331598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0F7A8B-5D66-44E9-99A5-990CB7BE8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051" y="1331598"/>
                <a:ext cx="44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123F5-15AF-4200-8BD6-E7C97F590BDB}"/>
                  </a:ext>
                </a:extLst>
              </p:cNvPr>
              <p:cNvSpPr txBox="1"/>
              <p:nvPr/>
            </p:nvSpPr>
            <p:spPr>
              <a:xfrm>
                <a:off x="7805010" y="218235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123F5-15AF-4200-8BD6-E7C97F590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010" y="2182356"/>
                <a:ext cx="442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3560DF-FF7A-4145-A43B-BA64476121CA}"/>
                  </a:ext>
                </a:extLst>
              </p:cNvPr>
              <p:cNvSpPr txBox="1"/>
              <p:nvPr/>
            </p:nvSpPr>
            <p:spPr>
              <a:xfrm>
                <a:off x="5964921" y="228195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3560DF-FF7A-4145-A43B-BA644761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921" y="2281950"/>
                <a:ext cx="4428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A385FE-9025-45F7-A99B-D61815E61222}"/>
                  </a:ext>
                </a:extLst>
              </p:cNvPr>
              <p:cNvSpPr txBox="1"/>
              <p:nvPr/>
            </p:nvSpPr>
            <p:spPr>
              <a:xfrm>
                <a:off x="870113" y="3362784"/>
                <a:ext cx="6419467" cy="304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0 (as displacement is 0)</a:t>
                </a:r>
              </a:p>
              <a:p>
                <a:endParaRPr lang="en-GB" dirty="0"/>
              </a:p>
              <a:p>
                <a:r>
                  <a:rPr lang="en-GB" dirty="0"/>
                  <a:t>Total distance: 10km. Total time: 65 mins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𝐴𝑣𝑔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=9.23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A385FE-9025-45F7-A99B-D61815E61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3" y="3362784"/>
                <a:ext cx="6419467" cy="3049809"/>
              </a:xfrm>
              <a:prstGeom prst="rect">
                <a:avLst/>
              </a:prstGeom>
              <a:blipFill>
                <a:blip r:embed="rId8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6C011D1-80F1-4E40-8333-C4BF5BBFABF8}"/>
              </a:ext>
            </a:extLst>
          </p:cNvPr>
          <p:cNvSpPr/>
          <p:nvPr/>
        </p:nvSpPr>
        <p:spPr>
          <a:xfrm>
            <a:off x="541972" y="343381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D2F776-5847-4684-B2B7-C68394BAE4E7}"/>
              </a:ext>
            </a:extLst>
          </p:cNvPr>
          <p:cNvSpPr/>
          <p:nvPr/>
        </p:nvSpPr>
        <p:spPr>
          <a:xfrm>
            <a:off x="541972" y="50131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3331F0-A2C1-4141-A14B-DC35B8F03948}"/>
              </a:ext>
            </a:extLst>
          </p:cNvPr>
          <p:cNvSpPr/>
          <p:nvPr/>
        </p:nvSpPr>
        <p:spPr>
          <a:xfrm>
            <a:off x="541972" y="558924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EDD4E2-15D7-41FC-AAA3-B8F1AE9C7931}"/>
              </a:ext>
            </a:extLst>
          </p:cNvPr>
          <p:cNvSpPr/>
          <p:nvPr/>
        </p:nvSpPr>
        <p:spPr>
          <a:xfrm>
            <a:off x="757996" y="3429969"/>
            <a:ext cx="6036208" cy="1447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5DE7-219B-4558-99B9-117DCE182E0C}"/>
              </a:ext>
            </a:extLst>
          </p:cNvPr>
          <p:cNvSpPr/>
          <p:nvPr/>
        </p:nvSpPr>
        <p:spPr>
          <a:xfrm>
            <a:off x="757996" y="5008308"/>
            <a:ext cx="6036208" cy="414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6EEF36-B9B1-47C9-AF65-F70686686598}"/>
              </a:ext>
            </a:extLst>
          </p:cNvPr>
          <p:cNvSpPr/>
          <p:nvPr/>
        </p:nvSpPr>
        <p:spPr>
          <a:xfrm>
            <a:off x="749757" y="5594744"/>
            <a:ext cx="6036208" cy="912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2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132-133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177B3-2BF3-45CA-B6AB-0F4837F6A9B9}"/>
              </a:ext>
            </a:extLst>
          </p:cNvPr>
          <p:cNvSpPr txBox="1"/>
          <p:nvPr/>
        </p:nvSpPr>
        <p:spPr>
          <a:xfrm>
            <a:off x="383436" y="194632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260B36-EFFB-43BC-9E18-2A8EC81F7E4A}"/>
              </a:ext>
            </a:extLst>
          </p:cNvPr>
          <p:cNvSpPr/>
          <p:nvPr/>
        </p:nvSpPr>
        <p:spPr>
          <a:xfrm>
            <a:off x="0" y="3958956"/>
            <a:ext cx="9143999" cy="2899043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A558E7-E638-423B-A226-3C68F4B3701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BCC867B-487C-4689-93BA-D340B5C8025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RECAP</a:t>
              </a:r>
              <a:r>
                <a:rPr lang="en-GB" sz="3200" dirty="0">
                  <a:latin typeface="+mj-lt"/>
                </a:rPr>
                <a:t> :: Velocity-Time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1CDE7B-DFBB-4121-B752-F69351E5B8E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272D40B-E0D4-42A5-B7B1-CEBA533B831B}"/>
              </a:ext>
            </a:extLst>
          </p:cNvPr>
          <p:cNvSpPr txBox="1"/>
          <p:nvPr/>
        </p:nvSpPr>
        <p:spPr>
          <a:xfrm>
            <a:off x="339953" y="72796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motion of each object: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926420-1828-4F47-9F17-08797CAABC15}"/>
              </a:ext>
            </a:extLst>
          </p:cNvPr>
          <p:cNvCxnSpPr/>
          <p:nvPr/>
        </p:nvCxnSpPr>
        <p:spPr>
          <a:xfrm flipV="1">
            <a:off x="1059080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7672C-A2A4-47A6-B5AF-E5D2D8E2E432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99BCB-173A-4418-BD6A-489A1CE46431}"/>
                  </a:ext>
                </a:extLst>
              </p:cNvPr>
              <p:cNvSpPr txBox="1"/>
              <p:nvPr/>
            </p:nvSpPr>
            <p:spPr>
              <a:xfrm>
                <a:off x="162498" y="122520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99BCB-173A-4418-BD6A-489A1CE46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8" y="1225201"/>
                <a:ext cx="504056" cy="369332"/>
              </a:xfrm>
              <a:prstGeom prst="rect">
                <a:avLst/>
              </a:prstGeom>
              <a:blipFill>
                <a:blip r:embed="rId2"/>
                <a:stretch>
                  <a:fillRect r="-124390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2214FB-5B74-4002-9877-0EEDAFD66D53}"/>
                  </a:ext>
                </a:extLst>
              </p:cNvPr>
              <p:cNvSpPr txBox="1"/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2214FB-5B74-4002-9877-0EEDAFD6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1CC5C-3F3C-4B8B-8F23-39A0F883037D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9926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F605E8-8B97-409A-9E5B-024EAAD64202}"/>
              </a:ext>
            </a:extLst>
          </p:cNvPr>
          <p:cNvCxnSpPr/>
          <p:nvPr/>
        </p:nvCxnSpPr>
        <p:spPr>
          <a:xfrm flipV="1">
            <a:off x="3330705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94E67B-647A-4CF9-B04F-4E13F27977B1}"/>
              </a:ext>
            </a:extLst>
          </p:cNvPr>
          <p:cNvCxnSpPr>
            <a:cxnSpLocks/>
          </p:cNvCxnSpPr>
          <p:nvPr/>
        </p:nvCxnSpPr>
        <p:spPr>
          <a:xfrm>
            <a:off x="3330705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570A23-0F43-4B9F-B449-930852248168}"/>
                  </a:ext>
                </a:extLst>
              </p:cNvPr>
              <p:cNvSpPr txBox="1"/>
              <p:nvPr/>
            </p:nvSpPr>
            <p:spPr>
              <a:xfrm>
                <a:off x="2519183" y="12570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570A23-0F43-4B9F-B449-930852248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83" y="1257099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12168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6D4C7-D5C6-487C-9924-AFC18050722D}"/>
                  </a:ext>
                </a:extLst>
              </p:cNvPr>
              <p:cNvSpPr txBox="1"/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6D4C7-D5C6-487C-9924-AFC18050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blipFill>
                <a:blip r:embed="rId5"/>
                <a:stretch>
                  <a:fillRect r="-3048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26BC5-7C0A-4977-B6D3-C6F9127EDE88}"/>
              </a:ext>
            </a:extLst>
          </p:cNvPr>
          <p:cNvCxnSpPr>
            <a:cxnSpLocks/>
          </p:cNvCxnSpPr>
          <p:nvPr/>
        </p:nvCxnSpPr>
        <p:spPr>
          <a:xfrm>
            <a:off x="3330705" y="1988840"/>
            <a:ext cx="11898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6BBF0B-EABC-4E46-935F-20FD3D82B6EA}"/>
              </a:ext>
            </a:extLst>
          </p:cNvPr>
          <p:cNvCxnSpPr/>
          <p:nvPr/>
        </p:nvCxnSpPr>
        <p:spPr>
          <a:xfrm flipV="1">
            <a:off x="5731242" y="1537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B02A51-0CC7-4C5A-B05E-C1B9C06B6823}"/>
              </a:ext>
            </a:extLst>
          </p:cNvPr>
          <p:cNvCxnSpPr>
            <a:cxnSpLocks/>
          </p:cNvCxnSpPr>
          <p:nvPr/>
        </p:nvCxnSpPr>
        <p:spPr>
          <a:xfrm>
            <a:off x="5731242" y="269011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FD53E2-CAED-4C8A-A8A9-0450F2B3636B}"/>
                  </a:ext>
                </a:extLst>
              </p:cNvPr>
              <p:cNvSpPr txBox="1"/>
              <p:nvPr/>
            </p:nvSpPr>
            <p:spPr>
              <a:xfrm>
                <a:off x="4866558" y="121460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FD53E2-CAED-4C8A-A8A9-0450F2B3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58" y="1214607"/>
                <a:ext cx="504056" cy="369332"/>
              </a:xfrm>
              <a:prstGeom prst="rect">
                <a:avLst/>
              </a:prstGeom>
              <a:blipFill>
                <a:blip r:embed="rId6"/>
                <a:stretch>
                  <a:fillRect r="-12168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C9380B-5BB2-4145-8CBE-6E41091A58AB}"/>
                  </a:ext>
                </a:extLst>
              </p:cNvPr>
              <p:cNvSpPr txBox="1"/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C9380B-5BB2-4145-8CBE-6E41091A5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blipFill>
                <a:blip r:embed="rId7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2023620-6600-4519-A28E-D7C3C2C1E578}"/>
              </a:ext>
            </a:extLst>
          </p:cNvPr>
          <p:cNvSpPr txBox="1"/>
          <p:nvPr/>
        </p:nvSpPr>
        <p:spPr>
          <a:xfrm>
            <a:off x="734311" y="3172491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stationary.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71E2F8-43AC-4FD0-865A-3E40C81C1CA5}"/>
              </a:ext>
            </a:extLst>
          </p:cNvPr>
          <p:cNvSpPr txBox="1"/>
          <p:nvPr/>
        </p:nvSpPr>
        <p:spPr>
          <a:xfrm>
            <a:off x="3017817" y="2976755"/>
            <a:ext cx="1891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moving with constant velocity (as change in velocity is 0).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28843-7300-4486-8B28-699A05D0FBD9}"/>
              </a:ext>
            </a:extLst>
          </p:cNvPr>
          <p:cNvSpPr txBox="1"/>
          <p:nvPr/>
        </p:nvSpPr>
        <p:spPr>
          <a:xfrm>
            <a:off x="5492631" y="2924987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has constant acceleration (as velocity is increasing at constant rate).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45A23-FFB7-4878-8ACB-BB96B2F03285}"/>
              </a:ext>
            </a:extLst>
          </p:cNvPr>
          <p:cNvSpPr/>
          <p:nvPr/>
        </p:nvSpPr>
        <p:spPr>
          <a:xfrm>
            <a:off x="801382" y="2961973"/>
            <a:ext cx="1739531" cy="7016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CE46CD-8843-404A-B7D2-BDF0828395BD}"/>
              </a:ext>
            </a:extLst>
          </p:cNvPr>
          <p:cNvSpPr/>
          <p:nvPr/>
        </p:nvSpPr>
        <p:spPr>
          <a:xfrm>
            <a:off x="3055848" y="2955342"/>
            <a:ext cx="1968732" cy="708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041221-BEAC-4AEA-8C32-A469F6D3CF95}"/>
              </a:ext>
            </a:extLst>
          </p:cNvPr>
          <p:cNvSpPr/>
          <p:nvPr/>
        </p:nvSpPr>
        <p:spPr>
          <a:xfrm>
            <a:off x="5492631" y="2957799"/>
            <a:ext cx="2232248" cy="705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A1C719-8C80-45B2-A42B-A626B8346BC5}"/>
              </a:ext>
            </a:extLst>
          </p:cNvPr>
          <p:cNvCxnSpPr>
            <a:cxnSpLocks/>
          </p:cNvCxnSpPr>
          <p:nvPr/>
        </p:nvCxnSpPr>
        <p:spPr>
          <a:xfrm flipV="1">
            <a:off x="5731242" y="1779561"/>
            <a:ext cx="1073006" cy="47457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A92A818-98BA-4D3E-A894-1730DD43B7A1}"/>
              </a:ext>
            </a:extLst>
          </p:cNvPr>
          <p:cNvSpPr txBox="1"/>
          <p:nvPr/>
        </p:nvSpPr>
        <p:spPr>
          <a:xfrm>
            <a:off x="781002" y="4126533"/>
            <a:ext cx="58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Acceleration</a:t>
            </a:r>
            <a:r>
              <a:rPr lang="en-GB" dirty="0"/>
              <a:t> is the rate of change of velocity </a:t>
            </a:r>
          </a:p>
          <a:p>
            <a:r>
              <a:rPr lang="en-GB" dirty="0"/>
              <a:t>                            (i.e. </a:t>
            </a:r>
            <a:r>
              <a:rPr lang="en-GB" u="sng" dirty="0"/>
              <a:t>gradient</a:t>
            </a:r>
            <a:r>
              <a:rPr lang="en-GB" dirty="0"/>
              <a:t> of velocity-time graph)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230D4-FF27-40BF-9713-6A69C90A7F1C}"/>
              </a:ext>
            </a:extLst>
          </p:cNvPr>
          <p:cNvSpPr txBox="1"/>
          <p:nvPr/>
        </p:nvSpPr>
        <p:spPr>
          <a:xfrm>
            <a:off x="734311" y="4862279"/>
            <a:ext cx="699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</a:t>
            </a:r>
            <a:r>
              <a:rPr lang="en-GB" b="1" dirty="0"/>
              <a:t> area </a:t>
            </a:r>
            <a:r>
              <a:rPr lang="en-GB" dirty="0"/>
              <a:t>under a velocity-time graph gives the </a:t>
            </a:r>
            <a:r>
              <a:rPr lang="en-GB" b="1" dirty="0"/>
              <a:t>distance travelled.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8F089-A90A-429E-B06D-D5421D676CD6}"/>
              </a:ext>
            </a:extLst>
          </p:cNvPr>
          <p:cNvSpPr/>
          <p:nvPr/>
        </p:nvSpPr>
        <p:spPr>
          <a:xfrm>
            <a:off x="5224911" y="4843526"/>
            <a:ext cx="2015860" cy="398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8C307-FCDF-48BE-B8B2-A2734AAB811E}"/>
              </a:ext>
            </a:extLst>
          </p:cNvPr>
          <p:cNvSpPr txBox="1"/>
          <p:nvPr/>
        </p:nvSpPr>
        <p:spPr>
          <a:xfrm>
            <a:off x="4962621" y="5549129"/>
            <a:ext cx="344802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We’ll see later in Chapter 11 that when we differentiate displacement we get velocity, and therefore integrating velocity gives displacement. But we know that integrating finds the area under the graph.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2CF73D-BD17-4E51-B06E-C01D138BED05}"/>
              </a:ext>
            </a:extLst>
          </p:cNvPr>
          <p:cNvCxnSpPr>
            <a:stCxn id="38" idx="1"/>
          </p:cNvCxnSpPr>
          <p:nvPr/>
        </p:nvCxnSpPr>
        <p:spPr>
          <a:xfrm flipH="1" flipV="1">
            <a:off x="4427984" y="5331266"/>
            <a:ext cx="534637" cy="72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2CF917F-BAF5-4176-AF40-0618B7940F9F}"/>
              </a:ext>
            </a:extLst>
          </p:cNvPr>
          <p:cNvSpPr/>
          <p:nvPr/>
        </p:nvSpPr>
        <p:spPr>
          <a:xfrm>
            <a:off x="2283216" y="4155444"/>
            <a:ext cx="3558784" cy="607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95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B20763-EEFC-45CD-87E1-396E19922BE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C78DDA5-7EDA-46BB-8AF5-65AE8E688C6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90ABE3-D289-4C9E-8FD6-3BA893F75C4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093170-8400-491D-BF29-871DAEE7D66F}"/>
              </a:ext>
            </a:extLst>
          </p:cNvPr>
          <p:cNvSpPr txBox="1"/>
          <p:nvPr/>
        </p:nvSpPr>
        <p:spPr>
          <a:xfrm>
            <a:off x="251520" y="836712"/>
            <a:ext cx="5040560" cy="181588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[Textbook] The figure shows a velocity-time graph illustrating the motion of a cyclist moving along a straight road for a period of 12 seconds. For the first 8 seconds, she moves at a constant speed of 6 m s</a:t>
            </a:r>
            <a:r>
              <a:rPr lang="en-GB" sz="1400" baseline="30000" dirty="0"/>
              <a:t>-1</a:t>
            </a:r>
            <a:r>
              <a:rPr lang="en-GB" sz="1400" dirty="0"/>
              <a:t>. She then decelerates at a constant rate, stopping after a further 4 seconds.</a:t>
            </a:r>
          </a:p>
          <a:p>
            <a:pPr marL="342900" indent="-342900">
              <a:buAutoNum type="alphaLcParenBoth"/>
            </a:pPr>
            <a:r>
              <a:rPr lang="en-GB" sz="1400" dirty="0"/>
              <a:t>Find the displacement from the starting point of the cyclist after this 12 second period.</a:t>
            </a:r>
          </a:p>
          <a:p>
            <a:pPr marL="342900" indent="-342900">
              <a:buAutoNum type="alphaLcParenBoth"/>
            </a:pPr>
            <a:r>
              <a:rPr lang="en-GB" sz="1400" dirty="0"/>
              <a:t>Work out the rate at which the cyclist decelerates.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22FA99-6B21-490F-836D-88AA05AA9181}"/>
              </a:ext>
            </a:extLst>
          </p:cNvPr>
          <p:cNvCxnSpPr>
            <a:cxnSpLocks/>
          </p:cNvCxnSpPr>
          <p:nvPr/>
        </p:nvCxnSpPr>
        <p:spPr>
          <a:xfrm flipV="1">
            <a:off x="6012161" y="1237860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45717E-AC44-46B4-8719-7607A9D5CF30}"/>
              </a:ext>
            </a:extLst>
          </p:cNvPr>
          <p:cNvCxnSpPr>
            <a:cxnSpLocks/>
          </p:cNvCxnSpPr>
          <p:nvPr/>
        </p:nvCxnSpPr>
        <p:spPr>
          <a:xfrm>
            <a:off x="6012161" y="2405415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DB24E-826B-49C8-91F5-C7EFB67F3049}"/>
                  </a:ext>
                </a:extLst>
              </p:cNvPr>
              <p:cNvSpPr txBox="1"/>
              <p:nvPr/>
            </p:nvSpPr>
            <p:spPr>
              <a:xfrm>
                <a:off x="5372302" y="889793"/>
                <a:ext cx="1123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DB24E-826B-49C8-91F5-C7EFB67F3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02" y="889793"/>
                <a:ext cx="1123747" cy="369332"/>
              </a:xfrm>
              <a:prstGeom prst="rect">
                <a:avLst/>
              </a:prstGeom>
              <a:blipFill>
                <a:blip r:embed="rId2"/>
                <a:stretch>
                  <a:fillRect r="-541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CEF3F-40C6-406A-BBF5-F31B5ACA57D0}"/>
                  </a:ext>
                </a:extLst>
              </p:cNvPr>
              <p:cNvSpPr txBox="1"/>
              <p:nvPr/>
            </p:nvSpPr>
            <p:spPr>
              <a:xfrm>
                <a:off x="8110178" y="225279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CEF3F-40C6-406A-BBF5-F31B5ACA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78" y="2252796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9ABA38-5D39-4E62-9F8C-3AD5D0DE3BC9}"/>
              </a:ext>
            </a:extLst>
          </p:cNvPr>
          <p:cNvCxnSpPr>
            <a:cxnSpLocks/>
          </p:cNvCxnSpPr>
          <p:nvPr/>
        </p:nvCxnSpPr>
        <p:spPr>
          <a:xfrm flipV="1">
            <a:off x="6019800" y="1504950"/>
            <a:ext cx="1054100" cy="635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A16FB-4571-4905-8B73-685CCB517BFC}"/>
              </a:ext>
            </a:extLst>
          </p:cNvPr>
          <p:cNvCxnSpPr>
            <a:cxnSpLocks/>
          </p:cNvCxnSpPr>
          <p:nvPr/>
        </p:nvCxnSpPr>
        <p:spPr>
          <a:xfrm>
            <a:off x="7067550" y="1511300"/>
            <a:ext cx="855024" cy="8941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AE17B7-DBB8-4B08-B8DB-51792F7C55D9}"/>
              </a:ext>
            </a:extLst>
          </p:cNvPr>
          <p:cNvSpPr txBox="1"/>
          <p:nvPr/>
        </p:nvSpPr>
        <p:spPr>
          <a:xfrm>
            <a:off x="5710124" y="1352405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BDBAC-3384-42B3-B6AF-64799CF06E10}"/>
              </a:ext>
            </a:extLst>
          </p:cNvPr>
          <p:cNvSpPr txBox="1"/>
          <p:nvPr/>
        </p:nvSpPr>
        <p:spPr>
          <a:xfrm>
            <a:off x="6893636" y="2415410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50EAA-4B76-4D7E-8234-0240867E5216}"/>
              </a:ext>
            </a:extLst>
          </p:cNvPr>
          <p:cNvSpPr txBox="1"/>
          <p:nvPr/>
        </p:nvSpPr>
        <p:spPr>
          <a:xfrm>
            <a:off x="7698079" y="2404777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7FEC8-699F-4936-B1A1-92898C38F222}"/>
              </a:ext>
            </a:extLst>
          </p:cNvPr>
          <p:cNvCxnSpPr>
            <a:cxnSpLocks/>
          </p:cNvCxnSpPr>
          <p:nvPr/>
        </p:nvCxnSpPr>
        <p:spPr>
          <a:xfrm>
            <a:off x="7064475" y="1518021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39CFF3-511C-4930-9BBA-D979A28A9186}"/>
                  </a:ext>
                </a:extLst>
              </p:cNvPr>
              <p:cNvSpPr txBox="1"/>
              <p:nvPr/>
            </p:nvSpPr>
            <p:spPr>
              <a:xfrm>
                <a:off x="1595548" y="3387936"/>
                <a:ext cx="3815852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Area of trapezium: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8+12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×6=60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Using the gradient: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=−1.5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39CFF3-511C-4930-9BBA-D979A28A9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48" y="3387936"/>
                <a:ext cx="3815852" cy="1753044"/>
              </a:xfrm>
              <a:prstGeom prst="rect">
                <a:avLst/>
              </a:prstGeom>
              <a:blipFill>
                <a:blip r:embed="rId4"/>
                <a:stretch>
                  <a:fillRect l="-958" t="-1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9E27CBF-1A61-4497-94B6-229EF16DFA61}"/>
              </a:ext>
            </a:extLst>
          </p:cNvPr>
          <p:cNvSpPr/>
          <p:nvPr/>
        </p:nvSpPr>
        <p:spPr>
          <a:xfrm>
            <a:off x="1222456" y="337002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F53D9E-92A1-4A6F-B952-D79AC3B89621}"/>
              </a:ext>
            </a:extLst>
          </p:cNvPr>
          <p:cNvSpPr/>
          <p:nvPr/>
        </p:nvSpPr>
        <p:spPr>
          <a:xfrm>
            <a:off x="1222456" y="431458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66B0B4-C95E-4AE2-95DE-DBCC2F88A921}"/>
              </a:ext>
            </a:extLst>
          </p:cNvPr>
          <p:cNvSpPr/>
          <p:nvPr/>
        </p:nvSpPr>
        <p:spPr>
          <a:xfrm>
            <a:off x="1438480" y="3369524"/>
            <a:ext cx="3229213" cy="830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23E455-ACB9-45EC-9679-9C9FFF519597}"/>
              </a:ext>
            </a:extLst>
          </p:cNvPr>
          <p:cNvSpPr/>
          <p:nvPr/>
        </p:nvSpPr>
        <p:spPr>
          <a:xfrm>
            <a:off x="1438479" y="4314585"/>
            <a:ext cx="3229213" cy="830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D6770-5442-474D-A570-CDB960933B12}"/>
                  </a:ext>
                </a:extLst>
              </p:cNvPr>
              <p:cNvSpPr txBox="1"/>
              <p:nvPr/>
            </p:nvSpPr>
            <p:spPr>
              <a:xfrm>
                <a:off x="6176844" y="3361077"/>
                <a:ext cx="2189868" cy="14850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i="1" dirty="0"/>
                  <a:t>In case you’ve forgotten:</a:t>
                </a:r>
              </a:p>
              <a:p>
                <a:endParaRPr lang="en-GB" sz="800" dirty="0"/>
              </a:p>
              <a:p>
                <a:r>
                  <a:rPr lang="en-GB" sz="1400" b="1" dirty="0"/>
                  <a:t>Area of trapezium</a:t>
                </a:r>
              </a:p>
              <a:p>
                <a:r>
                  <a:rPr lang="en-GB" sz="1400" dirty="0"/>
                  <a:t>= average of parallel sides</a:t>
                </a:r>
              </a:p>
              <a:p>
                <a:r>
                  <a:rPr lang="en-GB" sz="1400" dirty="0"/>
                  <a:t>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height between them</a:t>
                </a:r>
              </a:p>
              <a:p>
                <a:endParaRPr lang="en-GB" sz="1000" dirty="0"/>
              </a:p>
              <a:p>
                <a:r>
                  <a:rPr lang="en-GB" sz="1400" dirty="0"/>
                  <a:t>You’re welcome.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D6770-5442-474D-A570-CDB96093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44" y="3361077"/>
                <a:ext cx="2189868" cy="1485022"/>
              </a:xfrm>
              <a:prstGeom prst="rect">
                <a:avLst/>
              </a:prstGeom>
              <a:blipFill>
                <a:blip r:embed="rId5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8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FA32EB-96C7-4242-B40A-CBB474D6752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2B52DB7-D2B0-4D75-B93E-2676CF9CC14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Algebraic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5FC665-8924-4162-9661-32C46FE89B9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4EE42-D221-4BB5-8FA3-D8A12C61B3A9}"/>
                  </a:ext>
                </a:extLst>
              </p:cNvPr>
              <p:cNvSpPr txBox="1"/>
              <p:nvPr/>
            </p:nvSpPr>
            <p:spPr>
              <a:xfrm>
                <a:off x="467544" y="764704"/>
                <a:ext cx="5400600" cy="16004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moves along a straight line. The particle accelerates uniformly from rest to a velocity of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seconds. The particle then travels at a constant velocity of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seconds. The particle then decelerates uniformly to rest in a further 40 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Sketch a velocity-time graph to illustrate the motion of the particle.</a:t>
                </a:r>
              </a:p>
              <a:p>
                <a:r>
                  <a:rPr lang="en-GB" sz="1400" dirty="0"/>
                  <a:t>Give then the total displacement of the particle is 600m.</a:t>
                </a:r>
              </a:p>
              <a:p>
                <a:r>
                  <a:rPr lang="en-GB" sz="1400" dirty="0"/>
                  <a:t>(b)   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4EE42-D221-4BB5-8FA3-D8A12C61B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5400600" cy="1600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2A14B3-338D-4C58-A2D9-89DCE4F4B6CB}"/>
              </a:ext>
            </a:extLst>
          </p:cNvPr>
          <p:cNvCxnSpPr>
            <a:cxnSpLocks/>
          </p:cNvCxnSpPr>
          <p:nvPr/>
        </p:nvCxnSpPr>
        <p:spPr>
          <a:xfrm flipV="1">
            <a:off x="1404939" y="3245863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6C900B-88BD-410B-BD0D-AA4659DC1168}"/>
              </a:ext>
            </a:extLst>
          </p:cNvPr>
          <p:cNvCxnSpPr>
            <a:cxnSpLocks/>
          </p:cNvCxnSpPr>
          <p:nvPr/>
        </p:nvCxnSpPr>
        <p:spPr>
          <a:xfrm>
            <a:off x="1404939" y="4413418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E5E6EA-17FE-4634-AF6D-20A254F926EA}"/>
                  </a:ext>
                </a:extLst>
              </p:cNvPr>
              <p:cNvSpPr txBox="1"/>
              <p:nvPr/>
            </p:nvSpPr>
            <p:spPr>
              <a:xfrm>
                <a:off x="765081" y="2897796"/>
                <a:ext cx="86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E5E6EA-17FE-4634-AF6D-20A254F9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1" y="2897796"/>
                <a:ext cx="869010" cy="369332"/>
              </a:xfrm>
              <a:prstGeom prst="rect">
                <a:avLst/>
              </a:prstGeom>
              <a:blipFill>
                <a:blip r:embed="rId3"/>
                <a:stretch>
                  <a:fillRect r="-2957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99518-D48B-4C89-86CB-EAAFCB524C3A}"/>
                  </a:ext>
                </a:extLst>
              </p:cNvPr>
              <p:cNvSpPr txBox="1"/>
              <p:nvPr/>
            </p:nvSpPr>
            <p:spPr>
              <a:xfrm>
                <a:off x="3541056" y="429254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99518-D48B-4C89-86CB-EAAFCB524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56" y="4292549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048A56-3627-452F-ACAE-AE043BAE5A8A}"/>
              </a:ext>
            </a:extLst>
          </p:cNvPr>
          <p:cNvCxnSpPr>
            <a:cxnSpLocks/>
          </p:cNvCxnSpPr>
          <p:nvPr/>
        </p:nvCxnSpPr>
        <p:spPr>
          <a:xfrm flipV="1">
            <a:off x="1404939" y="3509263"/>
            <a:ext cx="576064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22E073-81D0-4DF8-8CE5-875FBCCD1F10}"/>
              </a:ext>
            </a:extLst>
          </p:cNvPr>
          <p:cNvCxnSpPr>
            <a:cxnSpLocks/>
          </p:cNvCxnSpPr>
          <p:nvPr/>
        </p:nvCxnSpPr>
        <p:spPr>
          <a:xfrm flipV="1">
            <a:off x="1981003" y="3509263"/>
            <a:ext cx="86409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6577F6-5FF8-45AF-9FDC-96DDFC48E77D}"/>
              </a:ext>
            </a:extLst>
          </p:cNvPr>
          <p:cNvCxnSpPr>
            <a:cxnSpLocks/>
          </p:cNvCxnSpPr>
          <p:nvPr/>
        </p:nvCxnSpPr>
        <p:spPr>
          <a:xfrm>
            <a:off x="2845099" y="3509263"/>
            <a:ext cx="470253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0C2D82-A9C6-499B-87E0-894EA444B9AC}"/>
              </a:ext>
            </a:extLst>
          </p:cNvPr>
          <p:cNvSpPr txBox="1"/>
          <p:nvPr/>
        </p:nvSpPr>
        <p:spPr>
          <a:xfrm>
            <a:off x="1102902" y="3360408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AF9B1-D327-461A-AB92-D7D70FCFB00F}"/>
                  </a:ext>
                </a:extLst>
              </p:cNvPr>
              <p:cNvSpPr txBox="1"/>
              <p:nvPr/>
            </p:nvSpPr>
            <p:spPr>
              <a:xfrm>
                <a:off x="1489771" y="447270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AF9B1-D327-461A-AB92-D7D70FCF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71" y="4472706"/>
                <a:ext cx="44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08F85-B8DA-48F4-9374-1D86DAD40E7F}"/>
                  </a:ext>
                </a:extLst>
              </p:cNvPr>
              <p:cNvSpPr txBox="1"/>
              <p:nvPr/>
            </p:nvSpPr>
            <p:spPr>
              <a:xfrm>
                <a:off x="2189150" y="448898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08F85-B8DA-48F4-9374-1D86DAD4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50" y="4488980"/>
                <a:ext cx="442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D85F52-11BC-4E79-BC9A-A8109A1E6D23}"/>
                  </a:ext>
                </a:extLst>
              </p:cNvPr>
              <p:cNvSpPr txBox="1"/>
              <p:nvPr/>
            </p:nvSpPr>
            <p:spPr>
              <a:xfrm>
                <a:off x="2819875" y="448898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D85F52-11BC-4E79-BC9A-A8109A1E6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75" y="4488980"/>
                <a:ext cx="4428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046880-6A41-4979-978C-5608A392ED53}"/>
              </a:ext>
            </a:extLst>
          </p:cNvPr>
          <p:cNvCxnSpPr>
            <a:cxnSpLocks/>
          </p:cNvCxnSpPr>
          <p:nvPr/>
        </p:nvCxnSpPr>
        <p:spPr>
          <a:xfrm>
            <a:off x="1981003" y="3545074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BE3DB4-61CE-48AF-870A-6BAEF55D9CBB}"/>
              </a:ext>
            </a:extLst>
          </p:cNvPr>
          <p:cNvCxnSpPr>
            <a:cxnSpLocks/>
          </p:cNvCxnSpPr>
          <p:nvPr/>
        </p:nvCxnSpPr>
        <p:spPr>
          <a:xfrm>
            <a:off x="2833236" y="3536261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66012-CC0F-497C-88BC-E0868D56BF70}"/>
              </a:ext>
            </a:extLst>
          </p:cNvPr>
          <p:cNvCxnSpPr>
            <a:cxnSpLocks/>
          </p:cNvCxnSpPr>
          <p:nvPr/>
        </p:nvCxnSpPr>
        <p:spPr>
          <a:xfrm flipH="1" flipV="1">
            <a:off x="1410807" y="3507193"/>
            <a:ext cx="573437" cy="57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363A81-172C-49B2-850F-7FA25DFF96C7}"/>
                  </a:ext>
                </a:extLst>
              </p:cNvPr>
              <p:cNvSpPr txBox="1"/>
              <p:nvPr/>
            </p:nvSpPr>
            <p:spPr>
              <a:xfrm>
                <a:off x="1755638" y="3180112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363A81-172C-49B2-850F-7FA25DFF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38" y="3180112"/>
                <a:ext cx="4428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690903-9C0F-4472-93CF-CE6B39120DBA}"/>
                  </a:ext>
                </a:extLst>
              </p:cNvPr>
              <p:cNvSpPr txBox="1"/>
              <p:nvPr/>
            </p:nvSpPr>
            <p:spPr>
              <a:xfrm>
                <a:off x="2639830" y="3180112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690903-9C0F-4472-93CF-CE6B3912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830" y="3180112"/>
                <a:ext cx="4428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C5EA6-955A-43CE-9544-03E360AEAB10}"/>
                  </a:ext>
                </a:extLst>
              </p:cNvPr>
              <p:cNvSpPr txBox="1"/>
              <p:nvPr/>
            </p:nvSpPr>
            <p:spPr>
              <a:xfrm>
                <a:off x="3197789" y="403087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C5EA6-955A-43CE-9544-03E360AE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89" y="4030870"/>
                <a:ext cx="44282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814598-CE61-4663-8C6C-E6EA0E52911F}"/>
                  </a:ext>
                </a:extLst>
              </p:cNvPr>
              <p:cNvSpPr txBox="1"/>
              <p:nvPr/>
            </p:nvSpPr>
            <p:spPr>
              <a:xfrm>
                <a:off x="1357700" y="4130464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814598-CE61-4663-8C6C-E6EA0E52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00" y="4130464"/>
                <a:ext cx="4428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56D8A0A-818B-45C0-84AB-85AA43D2FD7D}"/>
              </a:ext>
            </a:extLst>
          </p:cNvPr>
          <p:cNvCxnSpPr/>
          <p:nvPr/>
        </p:nvCxnSpPr>
        <p:spPr>
          <a:xfrm>
            <a:off x="1404939" y="4513012"/>
            <a:ext cx="575965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F7AA82-023C-48B4-9F7B-427A93125AB8}"/>
              </a:ext>
            </a:extLst>
          </p:cNvPr>
          <p:cNvCxnSpPr>
            <a:cxnSpLocks/>
          </p:cNvCxnSpPr>
          <p:nvPr/>
        </p:nvCxnSpPr>
        <p:spPr>
          <a:xfrm>
            <a:off x="1993527" y="4513012"/>
            <a:ext cx="819227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FCD5E0-C3B6-4D32-9BFE-712E1BCB3B80}"/>
              </a:ext>
            </a:extLst>
          </p:cNvPr>
          <p:cNvCxnSpPr>
            <a:cxnSpLocks/>
          </p:cNvCxnSpPr>
          <p:nvPr/>
        </p:nvCxnSpPr>
        <p:spPr>
          <a:xfrm>
            <a:off x="2857974" y="4513012"/>
            <a:ext cx="475480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0E9FB5-4ED1-4814-BB8D-9FECD2E24B50}"/>
              </a:ext>
            </a:extLst>
          </p:cNvPr>
          <p:cNvSpPr txBox="1"/>
          <p:nvPr/>
        </p:nvSpPr>
        <p:spPr>
          <a:xfrm>
            <a:off x="1375467" y="5122242"/>
            <a:ext cx="249899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</a:t>
            </a:r>
            <a:r>
              <a:rPr lang="en-GB" sz="1200" dirty="0"/>
              <a:t>: Sometimes it’s easier to indicate the period of time that has passed (using arrows) rather than the time at the end of the interval.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6218B0-6B0C-453A-BD18-4407655811DA}"/>
              </a:ext>
            </a:extLst>
          </p:cNvPr>
          <p:cNvCxnSpPr>
            <a:cxnSpLocks/>
          </p:cNvCxnSpPr>
          <p:nvPr/>
        </p:nvCxnSpPr>
        <p:spPr>
          <a:xfrm flipH="1" flipV="1">
            <a:off x="1888829" y="4839364"/>
            <a:ext cx="173887" cy="29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D2F8D4-A7AF-4FDD-9864-B42766B8B92E}"/>
                  </a:ext>
                </a:extLst>
              </p:cNvPr>
              <p:cNvSpPr txBox="1"/>
              <p:nvPr/>
            </p:nvSpPr>
            <p:spPr>
              <a:xfrm>
                <a:off x="4706850" y="2568187"/>
                <a:ext cx="3456384" cy="1736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area: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+40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×8=600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+160=600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D2F8D4-A7AF-4FDD-9864-B42766B8B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50" y="2568187"/>
                <a:ext cx="3456384" cy="1736053"/>
              </a:xfrm>
              <a:prstGeom prst="rect">
                <a:avLst/>
              </a:prstGeom>
              <a:blipFill>
                <a:blip r:embed="rId12"/>
                <a:stretch>
                  <a:fillRect l="-1411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44755BAA-E56E-44BC-89D8-B38B602701B9}"/>
              </a:ext>
            </a:extLst>
          </p:cNvPr>
          <p:cNvSpPr/>
          <p:nvPr/>
        </p:nvSpPr>
        <p:spPr>
          <a:xfrm>
            <a:off x="478177" y="262574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93A0B3-8571-468D-B5E4-6510D032E38A}"/>
              </a:ext>
            </a:extLst>
          </p:cNvPr>
          <p:cNvSpPr/>
          <p:nvPr/>
        </p:nvSpPr>
        <p:spPr>
          <a:xfrm>
            <a:off x="4255957" y="261312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3DEE5B-8BC1-4678-BE89-BD62CF90ED82}"/>
              </a:ext>
            </a:extLst>
          </p:cNvPr>
          <p:cNvSpPr/>
          <p:nvPr/>
        </p:nvSpPr>
        <p:spPr>
          <a:xfrm>
            <a:off x="708796" y="2624843"/>
            <a:ext cx="3336316" cy="352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AB95D5-8F22-4B36-841D-099D1AF990E6}"/>
              </a:ext>
            </a:extLst>
          </p:cNvPr>
          <p:cNvSpPr/>
          <p:nvPr/>
        </p:nvSpPr>
        <p:spPr>
          <a:xfrm>
            <a:off x="4474256" y="2613444"/>
            <a:ext cx="3336316" cy="352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19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C77A56-9CA0-4A6A-B1E9-2D7424594AC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A704A95-E5B0-4B1B-A3D8-47E69047577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CB9AAA-1781-46F4-B038-C4AEB27D68B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88006B6-22D5-40D2-9FAF-756C3645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1" y="1124061"/>
            <a:ext cx="5024983" cy="3893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A5130-9257-4FD5-ADEC-4E0C29857124}"/>
              </a:ext>
            </a:extLst>
          </p:cNvPr>
          <p:cNvSpPr txBox="1"/>
          <p:nvPr/>
        </p:nvSpPr>
        <p:spPr>
          <a:xfrm>
            <a:off x="196481" y="754729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1B7EF-1F54-4F50-9E6E-134F6BB9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64" y="5114704"/>
            <a:ext cx="6297687" cy="1486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D821E-3EDD-4971-8150-55076EE34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340768"/>
            <a:ext cx="3600450" cy="278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324505-41ED-4815-B970-F8041CF310F3}"/>
              </a:ext>
            </a:extLst>
          </p:cNvPr>
          <p:cNvSpPr txBox="1"/>
          <p:nvPr/>
        </p:nvSpPr>
        <p:spPr>
          <a:xfrm>
            <a:off x="2600511" y="4416480"/>
            <a:ext cx="172819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You won’t likely have the knowledge for (d) yet…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14AC94-56F8-47CF-8854-281D47C0F041}"/>
              </a:ext>
            </a:extLst>
          </p:cNvPr>
          <p:cNvCxnSpPr>
            <a:cxnSpLocks/>
          </p:cNvCxnSpPr>
          <p:nvPr/>
        </p:nvCxnSpPr>
        <p:spPr>
          <a:xfrm flipH="1">
            <a:off x="1988288" y="4581128"/>
            <a:ext cx="610018" cy="118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C3D37-068B-499B-A1D3-C72CF6622824}"/>
              </a:ext>
            </a:extLst>
          </p:cNvPr>
          <p:cNvSpPr/>
          <p:nvPr/>
        </p:nvSpPr>
        <p:spPr>
          <a:xfrm>
            <a:off x="857651" y="5178056"/>
            <a:ext cx="5830227" cy="14845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5D1DCB-736D-4A43-B76C-E32EB7968A88}"/>
              </a:ext>
            </a:extLst>
          </p:cNvPr>
          <p:cNvSpPr/>
          <p:nvPr/>
        </p:nvSpPr>
        <p:spPr>
          <a:xfrm>
            <a:off x="6121433" y="1340768"/>
            <a:ext cx="2905610" cy="902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BFD297-D92A-4C2E-AEC2-38A530910A79}"/>
              </a:ext>
            </a:extLst>
          </p:cNvPr>
          <p:cNvSpPr/>
          <p:nvPr/>
        </p:nvSpPr>
        <p:spPr>
          <a:xfrm>
            <a:off x="6121433" y="2243469"/>
            <a:ext cx="2905610" cy="102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5050A4-8A7B-4686-A421-E44E16E1FF53}"/>
              </a:ext>
            </a:extLst>
          </p:cNvPr>
          <p:cNvSpPr/>
          <p:nvPr/>
        </p:nvSpPr>
        <p:spPr>
          <a:xfrm>
            <a:off x="6121433" y="3264195"/>
            <a:ext cx="2905610" cy="956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9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21616</TotalTime>
  <Words>2184</Words>
  <Application>Microsoft Office PowerPoint</Application>
  <PresentationFormat>On-screen Show (4:3)</PresentationFormat>
  <Paragraphs>350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MechYr1 Chapter 9 :: Constant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787</cp:revision>
  <dcterms:created xsi:type="dcterms:W3CDTF">2013-02-28T07:36:55Z</dcterms:created>
  <dcterms:modified xsi:type="dcterms:W3CDTF">2019-11-26T14:50:29Z</dcterms:modified>
</cp:coreProperties>
</file>