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81" r:id="rId2"/>
    <p:sldId id="484" r:id="rId3"/>
    <p:sldId id="515" r:id="rId4"/>
    <p:sldId id="536" r:id="rId5"/>
    <p:sldId id="537" r:id="rId6"/>
    <p:sldId id="538" r:id="rId7"/>
    <p:sldId id="540" r:id="rId8"/>
    <p:sldId id="541" r:id="rId9"/>
    <p:sldId id="539" r:id="rId10"/>
    <p:sldId id="542" r:id="rId11"/>
    <p:sldId id="543" r:id="rId12"/>
    <p:sldId id="544" r:id="rId13"/>
    <p:sldId id="545" r:id="rId14"/>
    <p:sldId id="546" r:id="rId15"/>
    <p:sldId id="547" r:id="rId16"/>
    <p:sldId id="548" r:id="rId17"/>
    <p:sldId id="54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88534" autoAdjust="0"/>
  </p:normalViewPr>
  <p:slideViewPr>
    <p:cSldViewPr>
      <p:cViewPr varScale="1">
        <p:scale>
          <a:sx n="88" d="100"/>
          <a:sy n="88" d="100"/>
        </p:scale>
        <p:origin x="1579"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09/12/2019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9.png"/><Relationship Id="rId7" Type="http://schemas.openxmlformats.org/officeDocument/2006/relationships/image" Target="../media/image9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MechYr1 Chapter 11 :: </a:t>
            </a:r>
            <a:br>
              <a:rPr lang="en-GB" b="1" dirty="0">
                <a:solidFill>
                  <a:srgbClr val="92D050"/>
                </a:solidFill>
              </a:rPr>
            </a:br>
            <a:r>
              <a:rPr lang="en-GB" dirty="0"/>
              <a:t>Variable Acceleration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5</a:t>
            </a:r>
            <a:r>
              <a:rPr lang="en-GB" baseline="30000" dirty="0"/>
              <a:t>th</a:t>
            </a:r>
            <a:r>
              <a:rPr lang="en-GB" dirty="0"/>
              <a:t> August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187-188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215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C2BD1B-C823-44D8-9C64-1ACA36A265DA}"/>
              </a:ext>
            </a:extLst>
          </p:cNvPr>
          <p:cNvSpPr/>
          <p:nvPr/>
        </p:nvSpPr>
        <p:spPr>
          <a:xfrm>
            <a:off x="1" y="614764"/>
            <a:ext cx="9143999" cy="189983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C9CA22-1047-465D-B001-BC9F50C9BA33}"/>
                  </a:ext>
                </a:extLst>
              </p:cNvPr>
              <p:cNvSpPr txBox="1"/>
              <p:nvPr/>
            </p:nvSpPr>
            <p:spPr>
              <a:xfrm>
                <a:off x="395536" y="1052736"/>
                <a:ext cx="182264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 name="TextBox 1">
                <a:extLst>
                  <a:ext uri="{FF2B5EF4-FFF2-40B4-BE49-F238E27FC236}">
                    <a16:creationId xmlns:a16="http://schemas.microsoft.com/office/drawing/2014/main" id="{47C9CA22-1047-465D-B001-BC9F50C9BA33}"/>
                  </a:ext>
                </a:extLst>
              </p:cNvPr>
              <p:cNvSpPr txBox="1">
                <a:spLocks noRot="1" noChangeAspect="1" noMove="1" noResize="1" noEditPoints="1" noAdjustHandles="1" noChangeArrowheads="1" noChangeShapeType="1" noTextEdit="1"/>
              </p:cNvSpPr>
              <p:nvPr/>
            </p:nvSpPr>
            <p:spPr>
              <a:xfrm>
                <a:off x="395536" y="1052736"/>
                <a:ext cx="1822644" cy="1169551"/>
              </a:xfrm>
              <a:prstGeom prst="rect">
                <a:avLst/>
              </a:prstGeom>
              <a:blipFill>
                <a:blip r:embed="rId2"/>
                <a:stretch>
                  <a:fillRect/>
                </a:stretch>
              </a:blipFill>
            </p:spPr>
            <p:txBody>
              <a:bodyPr/>
              <a:lstStyle/>
              <a:p>
                <a:r>
                  <a:rPr lang="en-GB">
                    <a:noFill/>
                  </a:rPr>
                  <a:t> </a:t>
                </a:r>
              </a:p>
            </p:txBody>
          </p:sp>
        </mc:Fallback>
      </mc:AlternateContent>
      <p:sp>
        <p:nvSpPr>
          <p:cNvPr id="3" name="Freeform: Shape 16">
            <a:extLst>
              <a:ext uri="{FF2B5EF4-FFF2-40B4-BE49-F238E27FC236}">
                <a16:creationId xmlns:a16="http://schemas.microsoft.com/office/drawing/2014/main" id="{B6D48A69-0D1D-44D8-8B51-8C756C8BF037}"/>
              </a:ext>
            </a:extLst>
          </p:cNvPr>
          <p:cNvSpPr/>
          <p:nvPr/>
        </p:nvSpPr>
        <p:spPr>
          <a:xfrm>
            <a:off x="1430395" y="1208793"/>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17">
            <a:extLst>
              <a:ext uri="{FF2B5EF4-FFF2-40B4-BE49-F238E27FC236}">
                <a16:creationId xmlns:a16="http://schemas.microsoft.com/office/drawing/2014/main" id="{6197958C-F287-47C4-B2EC-0C0EB0758AB8}"/>
              </a:ext>
            </a:extLst>
          </p:cNvPr>
          <p:cNvSpPr/>
          <p:nvPr/>
        </p:nvSpPr>
        <p:spPr>
          <a:xfrm>
            <a:off x="1430395" y="1703376"/>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20">
            <a:extLst>
              <a:ext uri="{FF2B5EF4-FFF2-40B4-BE49-F238E27FC236}">
                <a16:creationId xmlns:a16="http://schemas.microsoft.com/office/drawing/2014/main" id="{64E20219-6101-45D3-BFE5-641D5171DFDC}"/>
              </a:ext>
            </a:extLst>
          </p:cNvPr>
          <p:cNvSpPr/>
          <p:nvPr/>
        </p:nvSpPr>
        <p:spPr>
          <a:xfrm rot="10800000">
            <a:off x="1073926" y="1709345"/>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21">
            <a:extLst>
              <a:ext uri="{FF2B5EF4-FFF2-40B4-BE49-F238E27FC236}">
                <a16:creationId xmlns:a16="http://schemas.microsoft.com/office/drawing/2014/main" id="{87E9C20D-A0ED-4965-B6F8-731F1429704B}"/>
              </a:ext>
            </a:extLst>
          </p:cNvPr>
          <p:cNvSpPr/>
          <p:nvPr/>
        </p:nvSpPr>
        <p:spPr>
          <a:xfrm rot="10800000">
            <a:off x="1070978" y="1219067"/>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581708-1EAC-4AA5-8221-43B6A16A6943}"/>
                  </a:ext>
                </a:extLst>
              </p:cNvPr>
              <p:cNvSpPr txBox="1"/>
              <p:nvPr/>
            </p:nvSpPr>
            <p:spPr>
              <a:xfrm>
                <a:off x="1525798" y="1210133"/>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7" name="TextBox 6">
                <a:extLst>
                  <a:ext uri="{FF2B5EF4-FFF2-40B4-BE49-F238E27FC236}">
                    <a16:creationId xmlns:a16="http://schemas.microsoft.com/office/drawing/2014/main" id="{90581708-1EAC-4AA5-8221-43B6A16A6943}"/>
                  </a:ext>
                </a:extLst>
              </p:cNvPr>
              <p:cNvSpPr txBox="1">
                <a:spLocks noRot="1" noChangeAspect="1" noMove="1" noResize="1" noEditPoints="1" noAdjustHandles="1" noChangeArrowheads="1" noChangeShapeType="1" noTextEdit="1"/>
              </p:cNvSpPr>
              <p:nvPr/>
            </p:nvSpPr>
            <p:spPr>
              <a:xfrm>
                <a:off x="1525798" y="1210133"/>
                <a:ext cx="322308" cy="3260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822F1B-9ABD-49C5-96A4-23C17EFDB025}"/>
                  </a:ext>
                </a:extLst>
              </p:cNvPr>
              <p:cNvSpPr txBox="1"/>
              <p:nvPr/>
            </p:nvSpPr>
            <p:spPr>
              <a:xfrm>
                <a:off x="1535934" y="1724156"/>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8" name="TextBox 7">
                <a:extLst>
                  <a:ext uri="{FF2B5EF4-FFF2-40B4-BE49-F238E27FC236}">
                    <a16:creationId xmlns:a16="http://schemas.microsoft.com/office/drawing/2014/main" id="{A7822F1B-9ABD-49C5-96A4-23C17EFDB025}"/>
                  </a:ext>
                </a:extLst>
              </p:cNvPr>
              <p:cNvSpPr txBox="1">
                <a:spLocks noRot="1" noChangeAspect="1" noMove="1" noResize="1" noEditPoints="1" noAdjustHandles="1" noChangeArrowheads="1" noChangeShapeType="1" noTextEdit="1"/>
              </p:cNvSpPr>
              <p:nvPr/>
            </p:nvSpPr>
            <p:spPr>
              <a:xfrm>
                <a:off x="1535934" y="1724156"/>
                <a:ext cx="322308" cy="3260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774A99-2752-45C5-8380-0FBAEFA179BD}"/>
                  </a:ext>
                </a:extLst>
              </p:cNvPr>
              <p:cNvSpPr txBox="1"/>
              <p:nvPr/>
            </p:nvSpPr>
            <p:spPr>
              <a:xfrm>
                <a:off x="598624" y="1768502"/>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𝑎</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9" name="TextBox 8">
                <a:extLst>
                  <a:ext uri="{FF2B5EF4-FFF2-40B4-BE49-F238E27FC236}">
                    <a16:creationId xmlns:a16="http://schemas.microsoft.com/office/drawing/2014/main" id="{18774A99-2752-45C5-8380-0FBAEFA179BD}"/>
                  </a:ext>
                </a:extLst>
              </p:cNvPr>
              <p:cNvSpPr txBox="1">
                <a:spLocks noRot="1" noChangeAspect="1" noMove="1" noResize="1" noEditPoints="1" noAdjustHandles="1" noChangeArrowheads="1" noChangeShapeType="1" noTextEdit="1"/>
              </p:cNvSpPr>
              <p:nvPr/>
            </p:nvSpPr>
            <p:spPr>
              <a:xfrm>
                <a:off x="598624" y="1768502"/>
                <a:ext cx="322308" cy="220060"/>
              </a:xfrm>
              <a:prstGeom prst="rect">
                <a:avLst/>
              </a:prstGeom>
              <a:blipFill>
                <a:blip r:embed="rId4"/>
                <a:stretch>
                  <a:fillRect r="-24528"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C3FF2A-3178-443B-AE42-6020E9434FD8}"/>
                  </a:ext>
                </a:extLst>
              </p:cNvPr>
              <p:cNvSpPr txBox="1"/>
              <p:nvPr/>
            </p:nvSpPr>
            <p:spPr>
              <a:xfrm>
                <a:off x="636724" y="1293264"/>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𝑣</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10" name="TextBox 9">
                <a:extLst>
                  <a:ext uri="{FF2B5EF4-FFF2-40B4-BE49-F238E27FC236}">
                    <a16:creationId xmlns:a16="http://schemas.microsoft.com/office/drawing/2014/main" id="{E0C3FF2A-3178-443B-AE42-6020E9434FD8}"/>
                  </a:ext>
                </a:extLst>
              </p:cNvPr>
              <p:cNvSpPr txBox="1">
                <a:spLocks noRot="1" noChangeAspect="1" noMove="1" noResize="1" noEditPoints="1" noAdjustHandles="1" noChangeArrowheads="1" noChangeShapeType="1" noTextEdit="1"/>
              </p:cNvSpPr>
              <p:nvPr/>
            </p:nvSpPr>
            <p:spPr>
              <a:xfrm>
                <a:off x="636724" y="1293264"/>
                <a:ext cx="322308" cy="220060"/>
              </a:xfrm>
              <a:prstGeom prst="rect">
                <a:avLst/>
              </a:prstGeom>
              <a:blipFill>
                <a:blip r:embed="rId5"/>
                <a:stretch>
                  <a:fillRect r="-24528" b="-5556"/>
                </a:stretch>
              </a:blipFill>
            </p:spPr>
            <p:txBody>
              <a:bodyPr/>
              <a:lstStyle/>
              <a:p>
                <a:r>
                  <a:rPr lang="en-GB">
                    <a:noFill/>
                  </a:rPr>
                  <a:t> </a:t>
                </a:r>
              </a:p>
            </p:txBody>
          </p:sp>
        </mc:Fallback>
      </mc:AlternateContent>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Integration</a:t>
              </a:r>
              <a:endParaRPr lang="en-GB" sz="32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5" name="TextBox 14">
            <a:extLst>
              <a:ext uri="{FF2B5EF4-FFF2-40B4-BE49-F238E27FC236}">
                <a16:creationId xmlns:a16="http://schemas.microsoft.com/office/drawing/2014/main" id="{20209EB5-139F-4EE5-B43A-457E5F36431A}"/>
              </a:ext>
            </a:extLst>
          </p:cNvPr>
          <p:cNvSpPr txBox="1"/>
          <p:nvPr/>
        </p:nvSpPr>
        <p:spPr>
          <a:xfrm>
            <a:off x="2386671" y="1005017"/>
            <a:ext cx="6499528" cy="1169551"/>
          </a:xfrm>
          <a:prstGeom prst="rect">
            <a:avLst/>
          </a:prstGeom>
          <a:solidFill>
            <a:schemeClr val="bg1">
              <a:alpha val="68000"/>
            </a:schemeClr>
          </a:solidFill>
        </p:spPr>
        <p:txBody>
          <a:bodyPr wrap="square" rtlCol="0">
            <a:spAutoFit/>
          </a:bodyPr>
          <a:lstStyle/>
          <a:p>
            <a:r>
              <a:rPr lang="en-GB" sz="1400" dirty="0"/>
              <a:t>Differentiating (with respect to time) gets us from displacement to velocity, and from velocity to acceleration.</a:t>
            </a:r>
          </a:p>
          <a:p>
            <a:r>
              <a:rPr lang="en-GB" sz="1400" dirty="0"/>
              <a:t>So naturally, integrating (with respect to time) gets us from acceleration to velocity, and from velocity to displacement. As mentioned earlier, it’s helpful to picture the graph on the left, where we move down to differentiate and up to integrate.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809E8B-C46C-462D-8DAB-12C8B5347404}"/>
                  </a:ext>
                </a:extLst>
              </p:cNvPr>
              <p:cNvSpPr txBox="1"/>
              <p:nvPr/>
            </p:nvSpPr>
            <p:spPr>
              <a:xfrm>
                <a:off x="574224" y="2777312"/>
                <a:ext cx="7200800"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is moving on the </a:t>
                </a:r>
                <a14:m>
                  <m:oMath xmlns:m="http://schemas.openxmlformats.org/officeDocument/2006/math">
                    <m:r>
                      <a:rPr lang="en-GB" sz="1400" b="0" i="1" smtClean="0">
                        <a:latin typeface="Cambria Math" panose="02040503050406030204" pitchFamily="18" charset="0"/>
                      </a:rPr>
                      <m:t>𝑥</m:t>
                    </m:r>
                  </m:oMath>
                </a14:m>
                <a:r>
                  <a:rPr lang="en-GB" sz="1400" dirty="0"/>
                  <a:t>-axis. At time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the particle is at the point where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=5</m:t>
                    </m:r>
                  </m:oMath>
                </a14:m>
                <a:r>
                  <a:rPr lang="en-GB" sz="1400" dirty="0"/>
                  <a:t>. The velocity of the particle at time </a:t>
                </a:r>
                <a14:m>
                  <m:oMath xmlns:m="http://schemas.openxmlformats.org/officeDocument/2006/math">
                    <m:r>
                      <a:rPr lang="en-GB" sz="1400" b="0" i="1" smtClean="0">
                        <a:latin typeface="Cambria Math" panose="02040503050406030204" pitchFamily="18" charset="0"/>
                      </a:rPr>
                      <m:t>𝑡</m:t>
                    </m:r>
                  </m:oMath>
                </a14:m>
                <a:r>
                  <a:rPr lang="en-GB" sz="1400" dirty="0"/>
                  <a:t> seconds (where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is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e>
                    </m:d>
                  </m:oMath>
                </a14:m>
                <a:r>
                  <a:rPr lang="en-GB" sz="1400" dirty="0"/>
                  <a:t> ms</a:t>
                </a:r>
                <a:r>
                  <a:rPr lang="en-GB" sz="1400" baseline="30000" dirty="0"/>
                  <a:t>-1</a:t>
                </a:r>
                <a:r>
                  <a:rPr lang="en-GB" sz="1400" dirty="0"/>
                  <a:t>. Find:</a:t>
                </a:r>
              </a:p>
              <a:p>
                <a:pPr marL="342900" indent="-342900">
                  <a:buAutoNum type="alphaLcParenBoth"/>
                </a:pPr>
                <a:r>
                  <a:rPr lang="en-GB" sz="1400" dirty="0"/>
                  <a:t>An expression for the displacement of the particle from </a:t>
                </a:r>
                <a14:m>
                  <m:oMath xmlns:m="http://schemas.openxmlformats.org/officeDocument/2006/math">
                    <m:r>
                      <a:rPr lang="en-GB" sz="1400" b="0" i="1" smtClean="0">
                        <a:latin typeface="Cambria Math" panose="02040503050406030204" pitchFamily="18" charset="0"/>
                      </a:rPr>
                      <m:t>𝑂</m:t>
                    </m:r>
                  </m:oMath>
                </a14:m>
                <a:r>
                  <a:rPr lang="en-GB" sz="1400" dirty="0"/>
                  <a:t> at time </a:t>
                </a:r>
                <a14:m>
                  <m:oMath xmlns:m="http://schemas.openxmlformats.org/officeDocument/2006/math">
                    <m:r>
                      <a:rPr lang="en-GB" sz="1400" b="0" i="1" smtClean="0">
                        <a:latin typeface="Cambria Math" panose="02040503050406030204" pitchFamily="18" charset="0"/>
                      </a:rPr>
                      <m:t>𝑡</m:t>
                    </m:r>
                  </m:oMath>
                </a14:m>
                <a:r>
                  <a:rPr lang="en-GB" sz="1400" dirty="0"/>
                  <a:t> seconds.</a:t>
                </a:r>
              </a:p>
              <a:p>
                <a:pPr marL="342900" indent="-342900">
                  <a:buAutoNum type="alphaLcParenBoth"/>
                </a:pPr>
                <a:r>
                  <a:rPr lang="en-GB" sz="1400" dirty="0"/>
                  <a:t>The distance of the particle from its starting point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 </a:t>
                </a:r>
              </a:p>
            </p:txBody>
          </p:sp>
        </mc:Choice>
        <mc:Fallback xmlns="">
          <p:sp>
            <p:nvSpPr>
              <p:cNvPr id="16" name="TextBox 1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574224" y="2777312"/>
                <a:ext cx="7200800" cy="954107"/>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43404" y="3879716"/>
                <a:ext cx="2893256" cy="24321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𝑑𝑡</m:t>
                          </m:r>
                        </m:e>
                      </m:nary>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𝑥</m:t>
                    </m:r>
                    <m:r>
                      <a:rPr lang="en-GB" sz="1400" b="0" i="1" smtClean="0">
                        <a:latin typeface="Cambria Math" panose="02040503050406030204" pitchFamily="18" charset="0"/>
                      </a:rPr>
                      <m:t>=5, ∴</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0−0+</m:t>
                      </m:r>
                      <m:r>
                        <a:rPr lang="en-GB" sz="1400" b="0" i="1" smtClean="0">
                          <a:latin typeface="Cambria Math" panose="02040503050406030204" pitchFamily="18" charset="0"/>
                        </a:rPr>
                        <m:t>𝑐</m:t>
                      </m:r>
                      <m:r>
                        <a:rPr lang="en-GB" sz="1400" b="0" i="1" smtClean="0">
                          <a:latin typeface="Cambria Math" panose="02040503050406030204" pitchFamily="18" charset="0"/>
                        </a:rPr>
                        <m:t>=5   →   </m:t>
                      </m:r>
                      <m:r>
                        <a:rPr lang="en-GB" sz="1400" b="0" i="1" smtClean="0">
                          <a:latin typeface="Cambria Math" panose="02040503050406030204" pitchFamily="18" charset="0"/>
                        </a:rPr>
                        <m:t>𝑐</m:t>
                      </m:r>
                      <m:r>
                        <a:rPr lang="en-GB" sz="1400" b="0" i="1" smtClean="0">
                          <a:latin typeface="Cambria Math" panose="02040503050406030204" pitchFamily="18" charset="0"/>
                        </a:rPr>
                        <m:t>=5</m:t>
                      </m:r>
                    </m:oMath>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+5</m:t>
                      </m:r>
                    </m:oMath>
                  </m:oMathPara>
                </a14:m>
                <a:endParaRPr lang="en-GB" sz="1400" dirty="0"/>
              </a:p>
              <a:p>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3</m:t>
                              </m:r>
                            </m:sup>
                          </m:sSup>
                        </m:e>
                      </m:d>
                      <m:r>
                        <a:rPr lang="en-GB" sz="1400" b="0" i="1" smtClean="0">
                          <a:latin typeface="Cambria Math" panose="02040503050406030204" pitchFamily="18" charset="0"/>
                        </a:rPr>
                        <m:t>+5=41</m:t>
                      </m:r>
                    </m:oMath>
                  </m:oMathPara>
                </a14:m>
                <a:endParaRPr lang="en-GB" sz="1400" dirty="0"/>
              </a:p>
              <a:p>
                <a:r>
                  <a:rPr lang="en-GB" sz="1400" dirty="0"/>
                  <a:t>Distance is </a:t>
                </a:r>
                <a14:m>
                  <m:oMath xmlns:m="http://schemas.openxmlformats.org/officeDocument/2006/math">
                    <m:r>
                      <a:rPr lang="en-GB" sz="1400" b="0" i="1" smtClean="0">
                        <a:latin typeface="Cambria Math" panose="02040503050406030204" pitchFamily="18" charset="0"/>
                      </a:rPr>
                      <m:t>41−5=36</m:t>
                    </m:r>
                  </m:oMath>
                </a14:m>
                <a:r>
                  <a:rPr lang="en-GB" sz="1400" dirty="0"/>
                  <a:t> m</a:t>
                </a:r>
              </a:p>
            </p:txBody>
          </p:sp>
        </mc:Choice>
        <mc:Fallback xmlns="">
          <p:sp>
            <p:nvSpPr>
              <p:cNvPr id="17" name="TextBox 16"/>
              <p:cNvSpPr txBox="1">
                <a:spLocks noRot="1" noChangeAspect="1" noMove="1" noResize="1" noEditPoints="1" noAdjustHandles="1" noChangeArrowheads="1" noChangeShapeType="1" noTextEdit="1"/>
              </p:cNvSpPr>
              <p:nvPr/>
            </p:nvSpPr>
            <p:spPr>
              <a:xfrm>
                <a:off x="743404" y="3879716"/>
                <a:ext cx="2893256" cy="2432141"/>
              </a:xfrm>
              <a:prstGeom prst="rect">
                <a:avLst/>
              </a:prstGeom>
              <a:blipFill>
                <a:blip r:embed="rId7"/>
                <a:stretch>
                  <a:fillRect l="-1053" t="-35338" b="-2005"/>
                </a:stretch>
              </a:blipFill>
            </p:spPr>
            <p:txBody>
              <a:bodyPr/>
              <a:lstStyle/>
              <a:p>
                <a:r>
                  <a:rPr lang="en-GB">
                    <a:noFill/>
                  </a:rPr>
                  <a:t> </a:t>
                </a:r>
              </a:p>
            </p:txBody>
          </p:sp>
        </mc:Fallback>
      </mc:AlternateContent>
      <p:sp>
        <p:nvSpPr>
          <p:cNvPr id="18" name="TextBox 17"/>
          <p:cNvSpPr txBox="1"/>
          <p:nvPr/>
        </p:nvSpPr>
        <p:spPr>
          <a:xfrm>
            <a:off x="4064516" y="4273664"/>
            <a:ext cx="26642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in Pure Year 1 that we can find the constant of integration by using known values.</a:t>
            </a:r>
          </a:p>
        </p:txBody>
      </p:sp>
      <p:cxnSp>
        <p:nvCxnSpPr>
          <p:cNvPr id="20" name="Straight Arrow Connector 19"/>
          <p:cNvCxnSpPr>
            <a:stCxn id="18" idx="1"/>
          </p:cNvCxnSpPr>
          <p:nvPr/>
        </p:nvCxnSpPr>
        <p:spPr>
          <a:xfrm flipH="1">
            <a:off x="3554368" y="4596830"/>
            <a:ext cx="510148" cy="81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A8048E89-F411-476D-B85E-847D8B1D9028}"/>
              </a:ext>
            </a:extLst>
          </p:cNvPr>
          <p:cNvSpPr/>
          <p:nvPr/>
        </p:nvSpPr>
        <p:spPr>
          <a:xfrm>
            <a:off x="383602" y="392571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2" name="Rectangle 21">
            <a:extLst>
              <a:ext uri="{FF2B5EF4-FFF2-40B4-BE49-F238E27FC236}">
                <a16:creationId xmlns:a16="http://schemas.microsoft.com/office/drawing/2014/main" id="{A8048E89-F411-476D-B85E-847D8B1D9028}"/>
              </a:ext>
            </a:extLst>
          </p:cNvPr>
          <p:cNvSpPr/>
          <p:nvPr/>
        </p:nvSpPr>
        <p:spPr>
          <a:xfrm>
            <a:off x="385439" y="537302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3" name="Rectangle 22">
            <a:extLst>
              <a:ext uri="{FF2B5EF4-FFF2-40B4-BE49-F238E27FC236}">
                <a16:creationId xmlns:a16="http://schemas.microsoft.com/office/drawing/2014/main" id="{07CD4101-D8EF-4892-B79D-98D790896B21}"/>
              </a:ext>
            </a:extLst>
          </p:cNvPr>
          <p:cNvSpPr/>
          <p:nvPr/>
        </p:nvSpPr>
        <p:spPr>
          <a:xfrm>
            <a:off x="619551" y="3927745"/>
            <a:ext cx="6832809" cy="13071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07CD4101-D8EF-4892-B79D-98D790896B21}"/>
              </a:ext>
            </a:extLst>
          </p:cNvPr>
          <p:cNvSpPr/>
          <p:nvPr/>
        </p:nvSpPr>
        <p:spPr>
          <a:xfrm>
            <a:off x="613990" y="5362576"/>
            <a:ext cx="3041706" cy="937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694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6"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395536" y="1249596"/>
                <a:ext cx="798145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travels in a straight line. After </a:t>
                </a:r>
                <a14:m>
                  <m:oMath xmlns:m="http://schemas.openxmlformats.org/officeDocument/2006/math">
                    <m:r>
                      <a:rPr lang="en-GB" sz="1400" b="0" i="1" smtClean="0">
                        <a:latin typeface="Cambria Math" panose="02040503050406030204" pitchFamily="18" charset="0"/>
                      </a:rPr>
                      <m:t>𝑡</m:t>
                    </m:r>
                  </m:oMath>
                </a14:m>
                <a:r>
                  <a:rPr lang="en-GB" sz="1400" dirty="0"/>
                  <a:t> seconds its velocity, </a:t>
                </a:r>
                <a14:m>
                  <m:oMath xmlns:m="http://schemas.openxmlformats.org/officeDocument/2006/math">
                    <m:r>
                      <a:rPr lang="en-GB" sz="1400" b="0" i="1" smtClean="0">
                        <a:latin typeface="Cambria Math" panose="02040503050406030204" pitchFamily="18" charset="0"/>
                      </a:rPr>
                      <m:t>𝑣</m:t>
                    </m:r>
                  </m:oMath>
                </a14:m>
                <a:r>
                  <a:rPr lang="en-GB" sz="1400" dirty="0"/>
                  <a:t> ms</a:t>
                </a:r>
                <a:r>
                  <a:rPr lang="en-GB" sz="1400" baseline="30000" dirty="0"/>
                  <a:t>-1</a:t>
                </a:r>
                <a:r>
                  <a:rPr lang="en-GB" sz="1400" dirty="0"/>
                  <a:t>, is given by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=5−3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oMath>
                </a14:m>
                <a:r>
                  <a:rPr lang="en-GB" sz="1400" dirty="0"/>
                  <a:t>,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Find the distance travelled by the particle in the third second of its motion.</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395536" y="1249596"/>
                <a:ext cx="7981458" cy="52322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4214" y="1982842"/>
                <a:ext cx="3756223" cy="1418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𝑠</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2</m:t>
                          </m:r>
                        </m:sub>
                        <m:sup>
                          <m:r>
                            <a:rPr lang="en-GB" sz="1600" b="0" i="1" smtClean="0">
                              <a:latin typeface="Cambria Math" panose="02040503050406030204" pitchFamily="18" charset="0"/>
                            </a:rPr>
                            <m:t>3</m:t>
                          </m:r>
                        </m:sup>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5−3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e>
                          </m:d>
                          <m:r>
                            <a:rPr lang="en-GB" sz="1600" b="0" i="1" smtClean="0">
                              <a:latin typeface="Cambria Math" panose="02040503050406030204" pitchFamily="18" charset="0"/>
                            </a:rPr>
                            <m:t> </m:t>
                          </m:r>
                          <m:r>
                            <a:rPr lang="en-GB" sz="1600" b="0" i="1" smtClean="0">
                              <a:latin typeface="Cambria Math" panose="02040503050406030204" pitchFamily="18" charset="0"/>
                            </a:rPr>
                            <m:t>𝑑𝑡</m:t>
                          </m:r>
                        </m:e>
                      </m:nary>
                    </m:oMath>
                    <m:oMath xmlns:m="http://schemas.openxmlformats.org/officeDocument/2006/math">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5</m:t>
                              </m:r>
                              <m:r>
                                <a:rPr lang="en-GB" sz="1600" b="0" i="1" smtClean="0">
                                  <a:latin typeface="Cambria Math" panose="02040503050406030204" pitchFamily="18" charset="0"/>
                                </a:rPr>
                                <m:t>𝑡</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3</m:t>
                                  </m:r>
                                </m:sup>
                              </m:sSup>
                            </m:e>
                          </m:d>
                        </m:e>
                        <m:sub>
                          <m:r>
                            <a:rPr lang="en-GB" sz="1600" b="0" i="1" smtClean="0">
                              <a:latin typeface="Cambria Math" panose="02040503050406030204" pitchFamily="18" charset="0"/>
                            </a:rPr>
                            <m:t>2</m:t>
                          </m:r>
                        </m:sub>
                        <m:sup>
                          <m:r>
                            <a:rPr lang="en-GB" sz="1600" b="0" i="1" smtClean="0">
                              <a:latin typeface="Cambria Math" panose="02040503050406030204" pitchFamily="18" charset="0"/>
                            </a:rPr>
                            <m:t>3</m:t>
                          </m:r>
                        </m:sup>
                      </m:sSub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15−27</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10−8</m:t>
                          </m:r>
                        </m:e>
                      </m:d>
                    </m:oMath>
                    <m:oMath xmlns:m="http://schemas.openxmlformats.org/officeDocument/2006/math">
                      <m:r>
                        <a:rPr lang="en-GB" sz="1600" b="0" i="1" smtClean="0">
                          <a:latin typeface="Cambria Math" panose="02040503050406030204" pitchFamily="18" charset="0"/>
                        </a:rPr>
                        <m:t>=−12−2=−14</m:t>
                      </m:r>
                    </m:oMath>
                  </m:oMathPara>
                </a14:m>
                <a:endParaRPr lang="en-GB" sz="1600" dirty="0"/>
              </a:p>
              <a:p>
                <a:r>
                  <a:rPr lang="en-GB" sz="1600" dirty="0"/>
                  <a:t>Distance travelled is 14 m.</a:t>
                </a:r>
              </a:p>
            </p:txBody>
          </p:sp>
        </mc:Choice>
        <mc:Fallback xmlns="">
          <p:sp>
            <p:nvSpPr>
              <p:cNvPr id="6" name="TextBox 5"/>
              <p:cNvSpPr txBox="1">
                <a:spLocks noRot="1" noChangeAspect="1" noMove="1" noResize="1" noEditPoints="1" noAdjustHandles="1" noChangeArrowheads="1" noChangeShapeType="1" noTextEdit="1"/>
              </p:cNvSpPr>
              <p:nvPr/>
            </p:nvSpPr>
            <p:spPr>
              <a:xfrm>
                <a:off x="494214" y="1982842"/>
                <a:ext cx="3756223" cy="1418465"/>
              </a:xfrm>
              <a:prstGeom prst="rect">
                <a:avLst/>
              </a:prstGeom>
              <a:blipFill>
                <a:blip r:embed="rId3"/>
                <a:stretch>
                  <a:fillRect l="-812" b="-2575"/>
                </a:stretch>
              </a:blipFill>
            </p:spPr>
            <p:txBody>
              <a:bodyPr/>
              <a:lstStyle/>
              <a:p>
                <a:r>
                  <a:rPr lang="en-GB">
                    <a:noFill/>
                  </a:rPr>
                  <a:t> </a:t>
                </a:r>
              </a:p>
            </p:txBody>
          </p:sp>
        </mc:Fallback>
      </mc:AlternateContent>
      <p:cxnSp>
        <p:nvCxnSpPr>
          <p:cNvPr id="8" name="Straight Arrow Connector 7"/>
          <p:cNvCxnSpPr/>
          <p:nvPr/>
        </p:nvCxnSpPr>
        <p:spPr>
          <a:xfrm flipV="1">
            <a:off x="4707116" y="2088634"/>
            <a:ext cx="0" cy="1368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707116" y="2861672"/>
            <a:ext cx="12123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839030" y="2727806"/>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𝑡</m:t>
                      </m:r>
                    </m:oMath>
                  </m:oMathPara>
                </a14:m>
                <a:endParaRPr lang="en-GB" sz="11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839030" y="2727806"/>
                <a:ext cx="300532" cy="2616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56850" y="1853212"/>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𝑣</m:t>
                      </m:r>
                    </m:oMath>
                  </m:oMathPara>
                </a14:m>
                <a:endParaRPr lang="en-GB" sz="11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556850" y="1853212"/>
                <a:ext cx="300532" cy="261610"/>
              </a:xfrm>
              <a:prstGeom prst="rect">
                <a:avLst/>
              </a:prstGeom>
              <a:blipFill>
                <a:blip r:embed="rId5"/>
                <a:stretch>
                  <a:fillRect/>
                </a:stretch>
              </a:blipFill>
            </p:spPr>
            <p:txBody>
              <a:bodyPr/>
              <a:lstStyle/>
              <a:p>
                <a:r>
                  <a:rPr lang="en-GB">
                    <a:noFill/>
                  </a:rPr>
                  <a:t> </a:t>
                </a:r>
              </a:p>
            </p:txBody>
          </p:sp>
        </mc:Fallback>
      </mc:AlternateContent>
      <p:sp>
        <p:nvSpPr>
          <p:cNvPr id="15" name="Freeform 14"/>
          <p:cNvSpPr/>
          <p:nvPr/>
        </p:nvSpPr>
        <p:spPr>
          <a:xfrm>
            <a:off x="4704462" y="2329350"/>
            <a:ext cx="1041400" cy="1121334"/>
          </a:xfrm>
          <a:custGeom>
            <a:avLst/>
            <a:gdLst>
              <a:gd name="connsiteX0" fmla="*/ 0 w 1041400"/>
              <a:gd name="connsiteY0" fmla="*/ 0 h 1111250"/>
              <a:gd name="connsiteX1" fmla="*/ 1041400 w 1041400"/>
              <a:gd name="connsiteY1" fmla="*/ 1111250 h 1111250"/>
              <a:gd name="connsiteX0" fmla="*/ 0 w 1041400"/>
              <a:gd name="connsiteY0" fmla="*/ 15678 h 1126928"/>
              <a:gd name="connsiteX1" fmla="*/ 1041400 w 1041400"/>
              <a:gd name="connsiteY1" fmla="*/ 1126928 h 1126928"/>
              <a:gd name="connsiteX0" fmla="*/ 0 w 1041400"/>
              <a:gd name="connsiteY0" fmla="*/ 10084 h 1121334"/>
              <a:gd name="connsiteX1" fmla="*/ 1041400 w 1041400"/>
              <a:gd name="connsiteY1" fmla="*/ 1121334 h 1121334"/>
            </a:gdLst>
            <a:ahLst/>
            <a:cxnLst>
              <a:cxn ang="0">
                <a:pos x="connsiteX0" y="connsiteY0"/>
              </a:cxn>
              <a:cxn ang="0">
                <a:pos x="connsiteX1" y="connsiteY1"/>
              </a:cxn>
            </a:cxnLst>
            <a:rect l="l" t="t" r="r" b="b"/>
            <a:pathLst>
              <a:path w="1041400" h="1121334">
                <a:moveTo>
                  <a:pt x="0" y="10084"/>
                </a:moveTo>
                <a:cubicBezTo>
                  <a:pt x="416983" y="-102099"/>
                  <a:pt x="694267" y="750917"/>
                  <a:pt x="1041400" y="1121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520437" y="2860134"/>
            <a:ext cx="180975" cy="530225"/>
          </a:xfrm>
          <a:custGeom>
            <a:avLst/>
            <a:gdLst>
              <a:gd name="connsiteX0" fmla="*/ 0 w 180975"/>
              <a:gd name="connsiteY0" fmla="*/ 298450 h 530225"/>
              <a:gd name="connsiteX1" fmla="*/ 0 w 180975"/>
              <a:gd name="connsiteY1" fmla="*/ 0 h 530225"/>
              <a:gd name="connsiteX2" fmla="*/ 180975 w 180975"/>
              <a:gd name="connsiteY2" fmla="*/ 0 h 530225"/>
              <a:gd name="connsiteX3" fmla="*/ 171450 w 180975"/>
              <a:gd name="connsiteY3" fmla="*/ 530225 h 530225"/>
              <a:gd name="connsiteX4" fmla="*/ 0 w 180975"/>
              <a:gd name="connsiteY4" fmla="*/ 298450 h 53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530225">
                <a:moveTo>
                  <a:pt x="0" y="298450"/>
                </a:moveTo>
                <a:lnTo>
                  <a:pt x="0" y="0"/>
                </a:lnTo>
                <a:lnTo>
                  <a:pt x="180975" y="0"/>
                </a:lnTo>
                <a:lnTo>
                  <a:pt x="171450" y="530225"/>
                </a:lnTo>
                <a:lnTo>
                  <a:pt x="0" y="2984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538497" y="2799809"/>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m:t>
                      </m:r>
                    </m:oMath>
                  </m:oMathPara>
                </a14:m>
                <a:endParaRPr lang="en-GB" sz="1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538497" y="2799809"/>
                <a:ext cx="300532"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72851" y="2799809"/>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2</m:t>
                      </m:r>
                    </m:oMath>
                  </m:oMathPara>
                </a14:m>
                <a:endParaRPr lang="en-GB"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372851" y="2799809"/>
                <a:ext cx="300532" cy="261610"/>
              </a:xfrm>
              <a:prstGeom prst="rect">
                <a:avLst/>
              </a:prstGeom>
              <a:blipFill>
                <a:blip r:embed="rId7"/>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07CD4101-D8EF-4892-B79D-98D790896B21}"/>
              </a:ext>
            </a:extLst>
          </p:cNvPr>
          <p:cNvSpPr/>
          <p:nvPr/>
        </p:nvSpPr>
        <p:spPr>
          <a:xfrm>
            <a:off x="395536" y="1772816"/>
            <a:ext cx="7981458" cy="17644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569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9" name="Picture 18"/>
          <p:cNvPicPr>
            <a:picLocks noChangeAspect="1"/>
          </p:cNvPicPr>
          <p:nvPr/>
        </p:nvPicPr>
        <p:blipFill>
          <a:blip r:embed="rId2"/>
          <a:stretch>
            <a:fillRect/>
          </a:stretch>
        </p:blipFill>
        <p:spPr>
          <a:xfrm>
            <a:off x="152302" y="1097674"/>
            <a:ext cx="4598406" cy="1325255"/>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152302" y="743776"/>
            <a:ext cx="2341517"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a:t>Edexcel M2 June 2015 Q6</a:t>
            </a:r>
          </a:p>
        </p:txBody>
      </p:sp>
      <p:pic>
        <p:nvPicPr>
          <p:cNvPr id="21" name="Picture 20"/>
          <p:cNvPicPr>
            <a:picLocks noChangeAspect="1"/>
          </p:cNvPicPr>
          <p:nvPr/>
        </p:nvPicPr>
        <p:blipFill>
          <a:blip r:embed="rId3"/>
          <a:stretch>
            <a:fillRect/>
          </a:stretch>
        </p:blipFill>
        <p:spPr>
          <a:xfrm>
            <a:off x="3117273" y="3917941"/>
            <a:ext cx="5705559" cy="277390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59076" y="1645319"/>
                <a:ext cx="371060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Warning</a:t>
                </a:r>
                <a:r>
                  <a:rPr lang="en-GB" sz="1200" dirty="0"/>
                  <a:t>: recall that if the curve goes above and below the </a:t>
                </a:r>
                <a14:m>
                  <m:oMath xmlns:m="http://schemas.openxmlformats.org/officeDocument/2006/math">
                    <m:r>
                      <a:rPr lang="en-GB" sz="1200" b="0" i="1" smtClean="0">
                        <a:latin typeface="Cambria Math" panose="02040503050406030204" pitchFamily="18" charset="0"/>
                      </a:rPr>
                      <m:t>𝑥</m:t>
                    </m:r>
                  </m:oMath>
                </a14:m>
                <a:r>
                  <a:rPr lang="en-GB" sz="1200" dirty="0"/>
                  <a:t>-axis, we need to find each area separately.</a:t>
                </a:r>
              </a:p>
            </p:txBody>
          </p:sp>
        </mc:Choice>
        <mc:Fallback xmlns="">
          <p:sp>
            <p:nvSpPr>
              <p:cNvPr id="7" name="TextBox 6"/>
              <p:cNvSpPr txBox="1">
                <a:spLocks noRot="1" noChangeAspect="1" noMove="1" noResize="1" noEditPoints="1" noAdjustHandles="1" noChangeArrowheads="1" noChangeShapeType="1" noTextEdit="1"/>
              </p:cNvSpPr>
              <p:nvPr/>
            </p:nvSpPr>
            <p:spPr>
              <a:xfrm>
                <a:off x="5159076" y="1645319"/>
                <a:ext cx="3710604" cy="461665"/>
              </a:xfrm>
              <a:prstGeom prst="rect">
                <a:avLst/>
              </a:prstGeom>
              <a:blipFill>
                <a:blip r:embed="rId4"/>
                <a:stretch>
                  <a:fillRect b="-6250"/>
                </a:stretch>
              </a:blipFill>
            </p:spPr>
            <p:txBody>
              <a:bodyPr/>
              <a:lstStyle/>
              <a:p>
                <a:r>
                  <a:rPr lang="en-GB">
                    <a:noFill/>
                  </a:rPr>
                  <a:t> </a:t>
                </a:r>
              </a:p>
            </p:txBody>
          </p:sp>
        </mc:Fallback>
      </mc:AlternateContent>
      <p:cxnSp>
        <p:nvCxnSpPr>
          <p:cNvPr id="11" name="Straight Arrow Connector 10"/>
          <p:cNvCxnSpPr>
            <a:stCxn id="7" idx="1"/>
          </p:cNvCxnSpPr>
          <p:nvPr/>
        </p:nvCxnSpPr>
        <p:spPr>
          <a:xfrm flipH="1">
            <a:off x="4813069" y="1876152"/>
            <a:ext cx="346007" cy="376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5"/>
          <a:stretch>
            <a:fillRect/>
          </a:stretch>
        </p:blipFill>
        <p:spPr>
          <a:xfrm>
            <a:off x="121216" y="2567582"/>
            <a:ext cx="2748099" cy="1888855"/>
          </a:xfrm>
          <a:prstGeom prst="rect">
            <a:avLst/>
          </a:prstGeom>
        </p:spPr>
      </p:pic>
      <p:sp>
        <p:nvSpPr>
          <p:cNvPr id="22" name="Rectangle 21">
            <a:extLst>
              <a:ext uri="{FF2B5EF4-FFF2-40B4-BE49-F238E27FC236}">
                <a16:creationId xmlns:a16="http://schemas.microsoft.com/office/drawing/2014/main" id="{A8048E89-F411-476D-B85E-847D8B1D9028}"/>
              </a:ext>
            </a:extLst>
          </p:cNvPr>
          <p:cNvSpPr/>
          <p:nvPr/>
        </p:nvSpPr>
        <p:spPr>
          <a:xfrm>
            <a:off x="85036" y="257974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3" name="Rectangle 22">
            <a:extLst>
              <a:ext uri="{FF2B5EF4-FFF2-40B4-BE49-F238E27FC236}">
                <a16:creationId xmlns:a16="http://schemas.microsoft.com/office/drawing/2014/main" id="{A8048E89-F411-476D-B85E-847D8B1D9028}"/>
              </a:ext>
            </a:extLst>
          </p:cNvPr>
          <p:cNvSpPr/>
          <p:nvPr/>
        </p:nvSpPr>
        <p:spPr>
          <a:xfrm>
            <a:off x="82024" y="374593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4" name="Rectangle 23">
            <a:extLst>
              <a:ext uri="{FF2B5EF4-FFF2-40B4-BE49-F238E27FC236}">
                <a16:creationId xmlns:a16="http://schemas.microsoft.com/office/drawing/2014/main" id="{A8048E89-F411-476D-B85E-847D8B1D9028}"/>
              </a:ext>
            </a:extLst>
          </p:cNvPr>
          <p:cNvSpPr/>
          <p:nvPr/>
        </p:nvSpPr>
        <p:spPr>
          <a:xfrm>
            <a:off x="2843808" y="396196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5" name="Rectangle 24">
            <a:extLst>
              <a:ext uri="{FF2B5EF4-FFF2-40B4-BE49-F238E27FC236}">
                <a16:creationId xmlns:a16="http://schemas.microsoft.com/office/drawing/2014/main" id="{07CD4101-D8EF-4892-B79D-98D790896B21}"/>
              </a:ext>
            </a:extLst>
          </p:cNvPr>
          <p:cNvSpPr/>
          <p:nvPr/>
        </p:nvSpPr>
        <p:spPr>
          <a:xfrm>
            <a:off x="329034" y="2570837"/>
            <a:ext cx="2555482" cy="928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07CD4101-D8EF-4892-B79D-98D790896B21}"/>
              </a:ext>
            </a:extLst>
          </p:cNvPr>
          <p:cNvSpPr/>
          <p:nvPr/>
        </p:nvSpPr>
        <p:spPr>
          <a:xfrm>
            <a:off x="312409" y="3745936"/>
            <a:ext cx="2422478" cy="7928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a:extLst>
              <a:ext uri="{FF2B5EF4-FFF2-40B4-BE49-F238E27FC236}">
                <a16:creationId xmlns:a16="http://schemas.microsoft.com/office/drawing/2014/main" id="{07CD4101-D8EF-4892-B79D-98D790896B21}"/>
              </a:ext>
            </a:extLst>
          </p:cNvPr>
          <p:cNvSpPr/>
          <p:nvPr/>
        </p:nvSpPr>
        <p:spPr>
          <a:xfrm>
            <a:off x="3074592" y="3972877"/>
            <a:ext cx="5745212" cy="2685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3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189-191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745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Constant acceleration formulae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280920" cy="923330"/>
              </a:xfrm>
              <a:prstGeom prst="rect">
                <a:avLst/>
              </a:prstGeom>
              <a:noFill/>
            </p:spPr>
            <p:txBody>
              <a:bodyPr wrap="square" rtlCol="0">
                <a:spAutoFit/>
              </a:bodyPr>
              <a:lstStyle/>
              <a:p>
                <a:r>
                  <a:rPr lang="en-GB" dirty="0"/>
                  <a:t>In Chapter 9, we work out the various </a:t>
                </a:r>
                <a14:m>
                  <m:oMath xmlns:m="http://schemas.openxmlformats.org/officeDocument/2006/math">
                    <m:r>
                      <a:rPr lang="en-GB" b="0" i="1" smtClean="0">
                        <a:latin typeface="Cambria Math" panose="02040503050406030204" pitchFamily="18" charset="0"/>
                      </a:rPr>
                      <m:t>𝑠𝑢𝑣𝑎𝑡</m:t>
                    </m:r>
                  </m:oMath>
                </a14:m>
                <a:r>
                  <a:rPr lang="en-GB" dirty="0"/>
                  <a:t> formulae by using a velocity-time graph.</a:t>
                </a:r>
              </a:p>
              <a:p>
                <a:r>
                  <a:rPr lang="en-GB" dirty="0"/>
                  <a:t>But it’s also possible to derive all of these </a:t>
                </a:r>
                <a:r>
                  <a:rPr lang="en-GB" u="sng" dirty="0"/>
                  <a:t>using integration</a:t>
                </a:r>
                <a:r>
                  <a:rPr lang="en-GB" dirty="0"/>
                  <a:t>, provided that we consider that </a:t>
                </a:r>
                <a:r>
                  <a:rPr lang="en-GB" b="1" dirty="0"/>
                  <a:t>acceleration is constant</a:t>
                </a:r>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280920" cy="923330"/>
              </a:xfrm>
              <a:prstGeom prst="rect">
                <a:avLst/>
              </a:prstGeom>
              <a:blipFill>
                <a:blip r:embed="rId2"/>
                <a:stretch>
                  <a:fillRect l="-589"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809E8B-C46C-462D-8DAB-12C8B5347404}"/>
                  </a:ext>
                </a:extLst>
              </p:cNvPr>
              <p:cNvSpPr txBox="1"/>
              <p:nvPr/>
            </p:nvSpPr>
            <p:spPr>
              <a:xfrm>
                <a:off x="467544" y="1990012"/>
                <a:ext cx="6330989" cy="117865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Given a body has constant acceleration </a:t>
                </a:r>
                <a14:m>
                  <m:oMath xmlns:m="http://schemas.openxmlformats.org/officeDocument/2006/math">
                    <m:r>
                      <a:rPr lang="en-GB" sz="1600" b="0" i="1" smtClean="0">
                        <a:latin typeface="Cambria Math" panose="02040503050406030204" pitchFamily="18" charset="0"/>
                      </a:rPr>
                      <m:t>𝑎</m:t>
                    </m:r>
                  </m:oMath>
                </a14:m>
                <a:r>
                  <a:rPr lang="en-GB" sz="1600" dirty="0"/>
                  <a:t>, initial velocity </a:t>
                </a:r>
                <a14:m>
                  <m:oMath xmlns:m="http://schemas.openxmlformats.org/officeDocument/2006/math">
                    <m:r>
                      <a:rPr lang="en-GB" sz="1600" b="0" i="1" smtClean="0">
                        <a:latin typeface="Cambria Math" panose="02040503050406030204" pitchFamily="18" charset="0"/>
                      </a:rPr>
                      <m:t>𝑢</m:t>
                    </m:r>
                  </m:oMath>
                </a14:m>
                <a:r>
                  <a:rPr lang="en-GB" sz="1600" dirty="0"/>
                  <a:t> and its initial displacement is 0 m, prove that:</a:t>
                </a:r>
              </a:p>
              <a:p>
                <a:pPr marL="342900" indent="-342900">
                  <a:buAutoNum type="alphaLcParenBoth"/>
                </a:pPr>
                <a:r>
                  <a:rPr lang="en-GB" sz="1600" b="0" dirty="0"/>
                  <a:t>Final velocity: </a:t>
                </a:r>
                <a14:m>
                  <m:oMath xmlns:m="http://schemas.openxmlformats.org/officeDocument/2006/math">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𝑢</m:t>
                    </m:r>
                    <m:r>
                      <a:rPr lang="en-GB" sz="1600" b="0" i="1" smtClean="0">
                        <a:latin typeface="Cambria Math" panose="02040503050406030204" pitchFamily="18" charset="0"/>
                      </a:rPr>
                      <m:t>+</m:t>
                    </m:r>
                    <m:r>
                      <a:rPr lang="en-GB" sz="1600" b="0" i="1" smtClean="0">
                        <a:latin typeface="Cambria Math" panose="02040503050406030204" pitchFamily="18" charset="0"/>
                      </a:rPr>
                      <m:t>𝑎𝑡</m:t>
                    </m:r>
                  </m:oMath>
                </a14:m>
                <a:endParaRPr lang="en-GB" sz="1600" dirty="0"/>
              </a:p>
              <a:p>
                <a:pPr marL="342900" indent="-342900">
                  <a:buAutoNum type="alphaLcParenBoth"/>
                </a:pPr>
                <a:r>
                  <a:rPr lang="en-GB" sz="1600" dirty="0"/>
                  <a:t>Displacement: </a:t>
                </a:r>
                <a14:m>
                  <m:oMath xmlns:m="http://schemas.openxmlformats.org/officeDocument/2006/math">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b="0" i="1" smtClean="0">
                        <a:latin typeface="Cambria Math" panose="02040503050406030204" pitchFamily="18" charset="0"/>
                      </a:rPr>
                      <m:t>𝑢𝑡</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endParaRPr lang="en-GB" sz="1600" dirty="0"/>
              </a:p>
            </p:txBody>
          </p:sp>
        </mc:Choice>
        <mc:Fallback xmlns="">
          <p:sp>
            <p:nvSpPr>
              <p:cNvPr id="6" name="TextBox 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467544" y="1990012"/>
                <a:ext cx="6330989" cy="117865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3429000"/>
                <a:ext cx="3528392" cy="30712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 </m:t>
                      </m:r>
                      <m:r>
                        <a:rPr lang="en-GB" sz="1400" b="0" i="1" smtClean="0">
                          <a:latin typeface="Cambria Math" panose="02040503050406030204" pitchFamily="18" charset="0"/>
                        </a:rPr>
                        <m:t>𝑑𝑡</m:t>
                      </m:r>
                      <m:r>
                        <a:rPr lang="en-GB" sz="1400" b="0" i="1" smtClean="0">
                          <a:latin typeface="Cambria Math" panose="02040503050406030204" pitchFamily="18" charset="0"/>
                        </a:rPr>
                        <m:t>=</m:t>
                      </m:r>
                      <m:r>
                        <a:rPr lang="en-GB" sz="1400" b="0" i="1" smtClean="0">
                          <a:latin typeface="Cambria Math" panose="02040503050406030204" pitchFamily="18" charset="0"/>
                        </a:rPr>
                        <m:t>𝑎𝑡</m:t>
                      </m:r>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𝑢</m:t>
                    </m:r>
                  </m:oMath>
                </a14:m>
                <a:r>
                  <a:rPr lang="en-GB" sz="1400" dirty="0"/>
                  <a:t>, therefore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=0+</m:t>
                      </m:r>
                      <m:r>
                        <a:rPr lang="en-GB" sz="1400" b="0" i="1" smtClean="0">
                          <a:latin typeface="Cambria Math" panose="02040503050406030204" pitchFamily="18" charset="0"/>
                        </a:rPr>
                        <m:t>𝑐</m:t>
                      </m:r>
                      <m:r>
                        <a:rPr lang="en-GB" sz="1400" b="0" i="1" smtClean="0">
                          <a:latin typeface="Cambria Math" panose="02040503050406030204" pitchFamily="18" charset="0"/>
                        </a:rPr>
                        <m:t>  →  </m:t>
                      </m:r>
                      <m:r>
                        <a:rPr lang="en-GB" sz="1400" b="0" i="1" smtClean="0">
                          <a:latin typeface="Cambria Math" panose="02040503050406030204" pitchFamily="18" charset="0"/>
                        </a:rPr>
                        <m:t>𝑐</m:t>
                      </m:r>
                      <m:r>
                        <a:rPr lang="en-GB" sz="1400" b="0" i="1" smtClean="0">
                          <a:latin typeface="Cambria Math" panose="02040503050406030204" pitchFamily="18" charset="0"/>
                        </a:rPr>
                        <m:t>=</m:t>
                      </m:r>
                      <m:r>
                        <a:rPr lang="en-GB" sz="1400" b="0" i="1" smtClean="0">
                          <a:latin typeface="Cambria Math" panose="02040503050406030204" pitchFamily="18" charset="0"/>
                        </a:rPr>
                        <m:t>𝑢</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𝑎𝑡</m:t>
                      </m:r>
                    </m:oMath>
                  </m:oMathPara>
                </a14:m>
                <a:endParaRPr lang="en-GB" sz="1400" dirty="0"/>
              </a:p>
              <a:p>
                <a:endParaRPr lang="en-GB" sz="1400" dirty="0"/>
              </a:p>
              <a:p>
                <a:r>
                  <a:rPr lang="en-GB" sz="1400" dirty="0"/>
                  <a:t>Integrating again:</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𝑑𝑡</m:t>
                          </m:r>
                        </m:e>
                      </m:nary>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𝑎𝑡</m:t>
                              </m:r>
                            </m:e>
                          </m:d>
                          <m:r>
                            <a:rPr lang="en-GB" sz="1400" b="0" i="1" smtClean="0">
                              <a:latin typeface="Cambria Math" panose="02040503050406030204" pitchFamily="18" charset="0"/>
                            </a:rPr>
                            <m:t>𝑑𝑡</m:t>
                          </m:r>
                        </m:e>
                      </m:nary>
                    </m:oMath>
                    <m:oMath xmlns:m="http://schemas.openxmlformats.org/officeDocument/2006/math">
                      <m:r>
                        <m:rPr>
                          <m:sty m:val="p"/>
                        </m:rPr>
                        <a:rPr lang="en-GB" sz="1400" b="0" i="0" smtClean="0">
                          <a:latin typeface="Cambria Math" panose="02040503050406030204" pitchFamily="18" charset="0"/>
                        </a:rPr>
                        <m:t>s</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Since </a:t>
                </a:r>
                <a14:m>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0=0+0+</m:t>
                      </m:r>
                      <m:r>
                        <a:rPr lang="en-GB" sz="1400" b="0" i="1" smtClean="0">
                          <a:latin typeface="Cambria Math" panose="02040503050406030204" pitchFamily="18" charset="0"/>
                        </a:rPr>
                        <m:t>𝑐</m:t>
                      </m:r>
                      <m:r>
                        <a:rPr lang="en-GB" sz="1400" b="0" i="1" smtClean="0">
                          <a:latin typeface="Cambria Math" panose="02040503050406030204" pitchFamily="18" charset="0"/>
                        </a:rPr>
                        <m:t>  →  </m:t>
                      </m:r>
                      <m:r>
                        <a:rPr lang="en-GB" sz="1400" b="0" i="1" smtClean="0">
                          <a:latin typeface="Cambria Math" panose="02040503050406030204" pitchFamily="18" charset="0"/>
                        </a:rPr>
                        <m:t>𝑐</m:t>
                      </m:r>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3429000"/>
                <a:ext cx="3528392" cy="3071225"/>
              </a:xfrm>
              <a:prstGeom prst="rect">
                <a:avLst/>
              </a:prstGeom>
              <a:blipFill>
                <a:blip r:embed="rId4"/>
                <a:stretch>
                  <a:fillRect l="-100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68296" y="3314818"/>
                <a:ext cx="4032448" cy="490262"/>
              </a:xfrm>
              <a:prstGeom prst="rect">
                <a:avLst/>
              </a:prstGeom>
              <a:noFill/>
            </p:spPr>
            <p:txBody>
              <a:bodyPr wrap="square" rtlCol="0">
                <a:spAutoFit/>
              </a:bodyPr>
              <a:lstStyle/>
              <a:p>
                <a:r>
                  <a:rPr lang="en-GB" sz="1200" dirty="0"/>
                  <a:t>Note that </a:t>
                </a:r>
                <a14:m>
                  <m:oMath xmlns:m="http://schemas.openxmlformats.org/officeDocument/2006/math">
                    <m:r>
                      <a:rPr lang="en-GB" sz="1200" i="1">
                        <a:latin typeface="Cambria Math" panose="02040503050406030204" pitchFamily="18" charset="0"/>
                      </a:rPr>
                      <m:t>𝑎</m:t>
                    </m:r>
                  </m:oMath>
                </a14:m>
                <a:r>
                  <a:rPr lang="en-GB" sz="1200" dirty="0"/>
                  <a:t> is a </a:t>
                </a:r>
                <a:r>
                  <a:rPr lang="en-GB" sz="1200" b="1" u="sng" dirty="0"/>
                  <a:t>constant</a:t>
                </a:r>
                <a:r>
                  <a:rPr lang="en-GB" sz="1200" dirty="0"/>
                  <a:t> not a variable, so integrates as such. Just as </a:t>
                </a:r>
                <a14:m>
                  <m:oMath xmlns:m="http://schemas.openxmlformats.org/officeDocument/2006/math">
                    <m:nary>
                      <m:naryPr>
                        <m:subHide m:val="on"/>
                        <m:supHide m:val="on"/>
                        <m:ctrlPr>
                          <a:rPr lang="en-GB" sz="1200" i="1">
                            <a:latin typeface="Cambria Math" panose="02040503050406030204" pitchFamily="18" charset="0"/>
                          </a:rPr>
                        </m:ctrlPr>
                      </m:naryPr>
                      <m:sub/>
                      <m:sup/>
                      <m:e>
                        <m:r>
                          <a:rPr lang="en-GB" sz="1200" i="1">
                            <a:latin typeface="Cambria Math" panose="02040503050406030204" pitchFamily="18" charset="0"/>
                          </a:rPr>
                          <m:t>3 </m:t>
                        </m:r>
                        <m:r>
                          <a:rPr lang="en-GB" sz="1200" i="1">
                            <a:latin typeface="Cambria Math" panose="02040503050406030204" pitchFamily="18" charset="0"/>
                          </a:rPr>
                          <m:t>𝑑𝑥</m:t>
                        </m:r>
                        <m:r>
                          <a:rPr lang="en-GB" sz="1200" i="1">
                            <a:latin typeface="Cambria Math" panose="02040503050406030204" pitchFamily="18" charset="0"/>
                          </a:rPr>
                          <m:t>=3</m:t>
                        </m:r>
                        <m:r>
                          <a:rPr lang="en-GB" sz="1200" i="1">
                            <a:latin typeface="Cambria Math" panose="02040503050406030204" pitchFamily="18" charset="0"/>
                          </a:rPr>
                          <m:t>𝑥</m:t>
                        </m:r>
                        <m:r>
                          <a:rPr lang="en-GB" sz="1200" i="1">
                            <a:latin typeface="Cambria Math" panose="02040503050406030204" pitchFamily="18" charset="0"/>
                          </a:rPr>
                          <m:t>+</m:t>
                        </m:r>
                        <m:r>
                          <a:rPr lang="en-GB" sz="1200" i="1">
                            <a:latin typeface="Cambria Math" panose="02040503050406030204" pitchFamily="18" charset="0"/>
                          </a:rPr>
                          <m:t>𝑐</m:t>
                        </m:r>
                      </m:e>
                    </m:nary>
                  </m:oMath>
                </a14:m>
                <a:r>
                  <a:rPr lang="en-GB" sz="1200" dirty="0"/>
                  <a:t>, we find </a:t>
                </a:r>
                <a14:m>
                  <m:oMath xmlns:m="http://schemas.openxmlformats.org/officeDocument/2006/math">
                    <m:nary>
                      <m:naryPr>
                        <m:subHide m:val="on"/>
                        <m:supHide m:val="on"/>
                        <m:ctrlPr>
                          <a:rPr lang="en-GB" sz="1200" i="1">
                            <a:latin typeface="Cambria Math" panose="02040503050406030204" pitchFamily="18" charset="0"/>
                          </a:rPr>
                        </m:ctrlPr>
                      </m:naryPr>
                      <m:sub/>
                      <m:sup/>
                      <m:e>
                        <m:r>
                          <a:rPr lang="en-GB" sz="1200" i="1">
                            <a:latin typeface="Cambria Math" panose="02040503050406030204" pitchFamily="18" charset="0"/>
                          </a:rPr>
                          <m:t>𝑎</m:t>
                        </m:r>
                        <m:r>
                          <a:rPr lang="en-GB" sz="1200" i="1">
                            <a:latin typeface="Cambria Math" panose="02040503050406030204" pitchFamily="18" charset="0"/>
                          </a:rPr>
                          <m:t> </m:t>
                        </m:r>
                        <m:r>
                          <a:rPr lang="en-GB" sz="1200" i="1">
                            <a:latin typeface="Cambria Math" panose="02040503050406030204" pitchFamily="18" charset="0"/>
                          </a:rPr>
                          <m:t>𝑑𝑡</m:t>
                        </m:r>
                      </m:e>
                    </m:nary>
                    <m:r>
                      <a:rPr lang="en-GB" sz="1200" i="1">
                        <a:latin typeface="Cambria Math" panose="02040503050406030204" pitchFamily="18" charset="0"/>
                      </a:rPr>
                      <m:t>=</m:t>
                    </m:r>
                    <m:r>
                      <a:rPr lang="en-GB" sz="1200" i="1">
                        <a:latin typeface="Cambria Math" panose="02040503050406030204" pitchFamily="18" charset="0"/>
                      </a:rPr>
                      <m:t>𝑎𝑡</m:t>
                    </m:r>
                    <m:r>
                      <a:rPr lang="en-GB" sz="1200" i="1">
                        <a:latin typeface="Cambria Math" panose="02040503050406030204" pitchFamily="18" charset="0"/>
                      </a:rPr>
                      <m:t>+</m:t>
                    </m:r>
                    <m:r>
                      <a:rPr lang="en-GB" sz="1200" i="1">
                        <a:latin typeface="Cambria Math" panose="02040503050406030204" pitchFamily="18" charset="0"/>
                      </a:rPr>
                      <m:t>𝑐</m:t>
                    </m:r>
                  </m:oMath>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68296" y="3314818"/>
                <a:ext cx="4032448" cy="490262"/>
              </a:xfrm>
              <a:prstGeom prst="rect">
                <a:avLst/>
              </a:prstGeom>
              <a:blipFill>
                <a:blip r:embed="rId5"/>
                <a:stretch>
                  <a:fillRect l="-151" t="-32500" b="-105000"/>
                </a:stretch>
              </a:blipFill>
            </p:spPr>
            <p:txBody>
              <a:bodyPr/>
              <a:lstStyle/>
              <a:p>
                <a:r>
                  <a:rPr lang="en-GB">
                    <a:noFill/>
                  </a:rPr>
                  <a:t> </a:t>
                </a:r>
              </a:p>
            </p:txBody>
          </p:sp>
        </mc:Fallback>
      </mc:AlternateContent>
      <p:cxnSp>
        <p:nvCxnSpPr>
          <p:cNvPr id="10" name="Straight Arrow Connector 9"/>
          <p:cNvCxnSpPr/>
          <p:nvPr/>
        </p:nvCxnSpPr>
        <p:spPr>
          <a:xfrm flipH="1">
            <a:off x="3229372" y="3467100"/>
            <a:ext cx="611108" cy="109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962752" y="5111472"/>
                <a:ext cx="4032448" cy="276999"/>
              </a:xfrm>
              <a:prstGeom prst="rect">
                <a:avLst/>
              </a:prstGeom>
              <a:noFill/>
            </p:spPr>
            <p:txBody>
              <a:bodyPr wrap="square" rtlCol="0">
                <a:spAutoFit/>
              </a:bodyPr>
              <a:lstStyle/>
              <a:p>
                <a:r>
                  <a:rPr lang="en-GB" sz="1200" dirty="0"/>
                  <a:t>Again, because </a:t>
                </a:r>
                <a14:m>
                  <m:oMath xmlns:m="http://schemas.openxmlformats.org/officeDocument/2006/math">
                    <m:r>
                      <a:rPr lang="en-GB" sz="1200" b="0" i="1" smtClean="0">
                        <a:latin typeface="Cambria Math" panose="02040503050406030204" pitchFamily="18" charset="0"/>
                      </a:rPr>
                      <m:t>𝑢</m:t>
                    </m:r>
                  </m:oMath>
                </a14:m>
                <a:r>
                  <a:rPr lang="en-GB" sz="1200" dirty="0"/>
                  <a:t> is fixed, we can treat it as a constant. </a:t>
                </a:r>
              </a:p>
            </p:txBody>
          </p:sp>
        </mc:Choice>
        <mc:Fallback xmlns="">
          <p:sp>
            <p:nvSpPr>
              <p:cNvPr id="11" name="TextBox 10"/>
              <p:cNvSpPr txBox="1">
                <a:spLocks noRot="1" noChangeAspect="1" noMove="1" noResize="1" noEditPoints="1" noAdjustHandles="1" noChangeArrowheads="1" noChangeShapeType="1" noTextEdit="1"/>
              </p:cNvSpPr>
              <p:nvPr/>
            </p:nvSpPr>
            <p:spPr>
              <a:xfrm>
                <a:off x="3962752" y="5111472"/>
                <a:ext cx="4032448" cy="276999"/>
              </a:xfrm>
              <a:prstGeom prst="rect">
                <a:avLst/>
              </a:prstGeom>
              <a:blipFill>
                <a:blip r:embed="rId6"/>
                <a:stretch>
                  <a:fillRect b="-15217"/>
                </a:stretch>
              </a:blipFill>
            </p:spPr>
            <p:txBody>
              <a:bodyPr/>
              <a:lstStyle/>
              <a:p>
                <a:r>
                  <a:rPr lang="en-GB">
                    <a:noFill/>
                  </a:rPr>
                  <a:t> </a:t>
                </a:r>
              </a:p>
            </p:txBody>
          </p:sp>
        </mc:Fallback>
      </mc:AlternateContent>
      <p:cxnSp>
        <p:nvCxnSpPr>
          <p:cNvPr id="12" name="Straight Arrow Connector 11"/>
          <p:cNvCxnSpPr/>
          <p:nvPr/>
        </p:nvCxnSpPr>
        <p:spPr>
          <a:xfrm flipH="1">
            <a:off x="3246120" y="5247883"/>
            <a:ext cx="716632" cy="93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7CD4101-D8EF-4892-B79D-98D790896B21}"/>
              </a:ext>
            </a:extLst>
          </p:cNvPr>
          <p:cNvSpPr/>
          <p:nvPr/>
        </p:nvSpPr>
        <p:spPr>
          <a:xfrm>
            <a:off x="374754" y="3363317"/>
            <a:ext cx="2741826" cy="10410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07CD4101-D8EF-4892-B79D-98D790896B21}"/>
              </a:ext>
            </a:extLst>
          </p:cNvPr>
          <p:cNvSpPr/>
          <p:nvPr/>
        </p:nvSpPr>
        <p:spPr>
          <a:xfrm>
            <a:off x="374754" y="4534918"/>
            <a:ext cx="2741826" cy="19878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A8048E89-F411-476D-B85E-847D8B1D9028}"/>
              </a:ext>
            </a:extLst>
          </p:cNvPr>
          <p:cNvSpPr/>
          <p:nvPr/>
        </p:nvSpPr>
        <p:spPr>
          <a:xfrm>
            <a:off x="130756" y="335698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Rectangle 17">
            <a:extLst>
              <a:ext uri="{FF2B5EF4-FFF2-40B4-BE49-F238E27FC236}">
                <a16:creationId xmlns:a16="http://schemas.microsoft.com/office/drawing/2014/main" id="{A8048E89-F411-476D-B85E-847D8B1D9028}"/>
              </a:ext>
            </a:extLst>
          </p:cNvPr>
          <p:cNvSpPr/>
          <p:nvPr/>
        </p:nvSpPr>
        <p:spPr>
          <a:xfrm>
            <a:off x="130756" y="453491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2297350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nextCondLst>
                <p:cond evt="onClick" delay="0">
                  <p:tgtEl>
                    <p:spTgt spid="16"/>
                  </p:tgtEl>
                </p:cond>
              </p:nextCondLst>
            </p:seq>
          </p:childTnLst>
        </p:cTn>
      </p:par>
    </p:tnLst>
    <p:bldLst>
      <p:bldP spid="8" grpId="0"/>
      <p:bldP spid="11"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192-193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655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162969" y="2556520"/>
            <a:ext cx="4536504" cy="1446550"/>
          </a:xfrm>
          <a:prstGeom prst="rect">
            <a:avLst/>
          </a:prstGeom>
          <a:noFill/>
        </p:spPr>
        <p:txBody>
          <a:bodyPr wrap="square" rtlCol="0">
            <a:spAutoFit/>
          </a:bodyPr>
          <a:lstStyle/>
          <a:p>
            <a:pPr algn="ctr"/>
            <a:r>
              <a:rPr lang="en-GB" sz="8800" dirty="0"/>
              <a:t>The End</a:t>
            </a:r>
          </a:p>
        </p:txBody>
      </p:sp>
    </p:spTree>
    <p:extLst>
      <p:ext uri="{BB962C8B-B14F-4D97-AF65-F5344CB8AC3E}">
        <p14:creationId xmlns:p14="http://schemas.microsoft.com/office/powerpoint/2010/main" val="4723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C2BD1B-C823-44D8-9C64-1ACA36A265DA}"/>
              </a:ext>
            </a:extLst>
          </p:cNvPr>
          <p:cNvSpPr/>
          <p:nvPr/>
        </p:nvSpPr>
        <p:spPr>
          <a:xfrm>
            <a:off x="1" y="614764"/>
            <a:ext cx="9143999" cy="271898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Functions of time</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9" name="TextBox 58">
            <a:extLst>
              <a:ext uri="{FF2B5EF4-FFF2-40B4-BE49-F238E27FC236}">
                <a16:creationId xmlns:a16="http://schemas.microsoft.com/office/drawing/2014/main" id="{20209EB5-139F-4EE5-B43A-457E5F36431A}"/>
              </a:ext>
            </a:extLst>
          </p:cNvPr>
          <p:cNvSpPr txBox="1"/>
          <p:nvPr/>
        </p:nvSpPr>
        <p:spPr>
          <a:xfrm>
            <a:off x="518723" y="1036089"/>
            <a:ext cx="2745326" cy="738664"/>
          </a:xfrm>
          <a:prstGeom prst="rect">
            <a:avLst/>
          </a:prstGeom>
          <a:solidFill>
            <a:schemeClr val="bg1">
              <a:alpha val="68000"/>
            </a:schemeClr>
          </a:solidFill>
        </p:spPr>
        <p:txBody>
          <a:bodyPr wrap="square" rtlCol="0">
            <a:spAutoFit/>
          </a:bodyPr>
          <a:lstStyle/>
          <a:p>
            <a:r>
              <a:rPr lang="en-GB" sz="1400" dirty="0"/>
              <a:t>Up to now, the acceleration has always been constant in any particular period of time…</a:t>
            </a:r>
          </a:p>
        </p:txBody>
      </p:sp>
      <p:cxnSp>
        <p:nvCxnSpPr>
          <p:cNvPr id="6" name="Straight Arrow Connector 5">
            <a:extLst>
              <a:ext uri="{FF2B5EF4-FFF2-40B4-BE49-F238E27FC236}">
                <a16:creationId xmlns:a16="http://schemas.microsoft.com/office/drawing/2014/main" id="{D27F4B5F-BA83-46B6-A8C4-EBA9F9BCD20B}"/>
              </a:ext>
            </a:extLst>
          </p:cNvPr>
          <p:cNvCxnSpPr/>
          <p:nvPr/>
        </p:nvCxnSpPr>
        <p:spPr>
          <a:xfrm flipV="1">
            <a:off x="3784290" y="836712"/>
            <a:ext cx="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453B1F45-1E84-4350-AD68-AE78D61CDFC9}"/>
              </a:ext>
            </a:extLst>
          </p:cNvPr>
          <p:cNvCxnSpPr>
            <a:cxnSpLocks/>
          </p:cNvCxnSpPr>
          <p:nvPr/>
        </p:nvCxnSpPr>
        <p:spPr>
          <a:xfrm>
            <a:off x="3784290" y="1916832"/>
            <a:ext cx="1723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EC6B2E1-54AA-4A1E-A026-03F5CC126F57}"/>
              </a:ext>
            </a:extLst>
          </p:cNvPr>
          <p:cNvCxnSpPr/>
          <p:nvPr/>
        </p:nvCxnSpPr>
        <p:spPr>
          <a:xfrm flipV="1">
            <a:off x="3784290" y="1196752"/>
            <a:ext cx="538775"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7812AC-D6A6-4969-8D97-4B8D94B38430}"/>
              </a:ext>
            </a:extLst>
          </p:cNvPr>
          <p:cNvCxnSpPr>
            <a:cxnSpLocks/>
          </p:cNvCxnSpPr>
          <p:nvPr/>
        </p:nvCxnSpPr>
        <p:spPr>
          <a:xfrm flipV="1">
            <a:off x="4323065" y="1196752"/>
            <a:ext cx="283133"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F5C4E2-0F76-4B5D-A4C2-859023AF8B68}"/>
              </a:ext>
            </a:extLst>
          </p:cNvPr>
          <p:cNvCxnSpPr>
            <a:cxnSpLocks/>
          </p:cNvCxnSpPr>
          <p:nvPr/>
        </p:nvCxnSpPr>
        <p:spPr>
          <a:xfrm>
            <a:off x="4606197" y="1196752"/>
            <a:ext cx="736728" cy="717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BC1467-A582-48FD-A31D-1B1D49D74FFF}"/>
              </a:ext>
            </a:extLst>
          </p:cNvPr>
          <p:cNvSpPr txBox="1"/>
          <p:nvPr/>
        </p:nvSpPr>
        <p:spPr>
          <a:xfrm>
            <a:off x="4898361" y="1147901"/>
            <a:ext cx="995266" cy="338554"/>
          </a:xfrm>
          <a:prstGeom prst="rect">
            <a:avLst/>
          </a:prstGeom>
          <a:noFill/>
        </p:spPr>
        <p:txBody>
          <a:bodyPr wrap="square" rtlCol="0">
            <a:spAutoFit/>
          </a:bodyPr>
          <a:lstStyle/>
          <a:p>
            <a:r>
              <a:rPr lang="en-GB" sz="800" dirty="0"/>
              <a:t>constant deceleration</a:t>
            </a:r>
          </a:p>
        </p:txBody>
      </p:sp>
      <p:sp>
        <p:nvSpPr>
          <p:cNvPr id="67" name="TextBox 66">
            <a:extLst>
              <a:ext uri="{FF2B5EF4-FFF2-40B4-BE49-F238E27FC236}">
                <a16:creationId xmlns:a16="http://schemas.microsoft.com/office/drawing/2014/main" id="{41120EFD-0651-4B87-AA0C-3E3252D3AE70}"/>
              </a:ext>
            </a:extLst>
          </p:cNvPr>
          <p:cNvSpPr txBox="1"/>
          <p:nvPr/>
        </p:nvSpPr>
        <p:spPr>
          <a:xfrm>
            <a:off x="4462765" y="766941"/>
            <a:ext cx="995266" cy="215444"/>
          </a:xfrm>
          <a:prstGeom prst="rect">
            <a:avLst/>
          </a:prstGeom>
          <a:noFill/>
        </p:spPr>
        <p:txBody>
          <a:bodyPr wrap="square" rtlCol="0">
            <a:spAutoFit/>
          </a:bodyPr>
          <a:lstStyle/>
          <a:p>
            <a:r>
              <a:rPr lang="en-GB" sz="800" dirty="0"/>
              <a:t>no acceleration</a:t>
            </a:r>
          </a:p>
        </p:txBody>
      </p:sp>
      <p:sp>
        <p:nvSpPr>
          <p:cNvPr id="68" name="TextBox 67">
            <a:extLst>
              <a:ext uri="{FF2B5EF4-FFF2-40B4-BE49-F238E27FC236}">
                <a16:creationId xmlns:a16="http://schemas.microsoft.com/office/drawing/2014/main" id="{5F1DACE2-DC11-4EBC-9CE4-2280D402AC9E}"/>
              </a:ext>
            </a:extLst>
          </p:cNvPr>
          <p:cNvSpPr txBox="1"/>
          <p:nvPr/>
        </p:nvSpPr>
        <p:spPr>
          <a:xfrm>
            <a:off x="3780216" y="739735"/>
            <a:ext cx="995266" cy="338554"/>
          </a:xfrm>
          <a:prstGeom prst="rect">
            <a:avLst/>
          </a:prstGeom>
          <a:noFill/>
        </p:spPr>
        <p:txBody>
          <a:bodyPr wrap="square" rtlCol="0">
            <a:spAutoFit/>
          </a:bodyPr>
          <a:lstStyle/>
          <a:p>
            <a:r>
              <a:rPr lang="en-GB" sz="800" dirty="0"/>
              <a:t>constant acceleration</a:t>
            </a:r>
          </a:p>
        </p:txBody>
      </p:sp>
      <p:cxnSp>
        <p:nvCxnSpPr>
          <p:cNvPr id="21" name="Straight Arrow Connector 20">
            <a:extLst>
              <a:ext uri="{FF2B5EF4-FFF2-40B4-BE49-F238E27FC236}">
                <a16:creationId xmlns:a16="http://schemas.microsoft.com/office/drawing/2014/main" id="{E86E0653-D980-4904-9E7C-028530E36797}"/>
              </a:ext>
            </a:extLst>
          </p:cNvPr>
          <p:cNvCxnSpPr>
            <a:cxnSpLocks/>
          </p:cNvCxnSpPr>
          <p:nvPr/>
        </p:nvCxnSpPr>
        <p:spPr>
          <a:xfrm flipH="1">
            <a:off x="4578351" y="990600"/>
            <a:ext cx="82549" cy="1460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a:extLst>
              <a:ext uri="{FF2B5EF4-FFF2-40B4-BE49-F238E27FC236}">
                <a16:creationId xmlns:a16="http://schemas.microsoft.com/office/drawing/2014/main" id="{6CFE70F9-9435-4550-842B-47EB9A42BC76}"/>
              </a:ext>
            </a:extLst>
          </p:cNvPr>
          <p:cNvCxnSpPr>
            <a:cxnSpLocks/>
          </p:cNvCxnSpPr>
          <p:nvPr/>
        </p:nvCxnSpPr>
        <p:spPr>
          <a:xfrm>
            <a:off x="4051300" y="1079500"/>
            <a:ext cx="84410" cy="1844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a:extLst>
              <a:ext uri="{FF2B5EF4-FFF2-40B4-BE49-F238E27FC236}">
                <a16:creationId xmlns:a16="http://schemas.microsoft.com/office/drawing/2014/main" id="{B7235195-4820-488D-BF92-5443B06B2B3E}"/>
              </a:ext>
            </a:extLst>
          </p:cNvPr>
          <p:cNvCxnSpPr>
            <a:cxnSpLocks/>
          </p:cNvCxnSpPr>
          <p:nvPr/>
        </p:nvCxnSpPr>
        <p:spPr>
          <a:xfrm flipH="1">
            <a:off x="5085716" y="1479550"/>
            <a:ext cx="102234" cy="1207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127F956-EA7E-4004-8C45-B3460E76ACC5}"/>
                  </a:ext>
                </a:extLst>
              </p:cNvPr>
              <p:cNvSpPr txBox="1"/>
              <p:nvPr/>
            </p:nvSpPr>
            <p:spPr>
              <a:xfrm>
                <a:off x="506785" y="2207045"/>
                <a:ext cx="3846140" cy="954107"/>
              </a:xfrm>
              <a:prstGeom prst="rect">
                <a:avLst/>
              </a:prstGeom>
              <a:solidFill>
                <a:schemeClr val="bg1">
                  <a:alpha val="68000"/>
                </a:schemeClr>
              </a:solidFill>
            </p:spPr>
            <p:txBody>
              <a:bodyPr wrap="square" rtlCol="0">
                <a:spAutoFit/>
              </a:bodyPr>
              <a:lstStyle/>
              <a:p>
                <a:r>
                  <a:rPr lang="en-GB" sz="1400" dirty="0"/>
                  <a:t>However, it’s possible to specify either the displacement, velocity or acceleration as any function of time (i.e. an expression in terms of </a:t>
                </a:r>
                <a14:m>
                  <m:oMath xmlns:m="http://schemas.openxmlformats.org/officeDocument/2006/math">
                    <m:r>
                      <a:rPr lang="en-GB" sz="1400" b="0" i="1" smtClean="0">
                        <a:latin typeface="Cambria Math" panose="02040503050406030204" pitchFamily="18" charset="0"/>
                      </a:rPr>
                      <m:t>𝑡</m:t>
                    </m:r>
                  </m:oMath>
                </a14:m>
                <a:r>
                  <a:rPr lang="en-GB" sz="1400" dirty="0"/>
                  <a:t>). This allows the acceleration to constantly change. </a:t>
                </a:r>
              </a:p>
            </p:txBody>
          </p:sp>
        </mc:Choice>
        <mc:Fallback xmlns="">
          <p:sp>
            <p:nvSpPr>
              <p:cNvPr id="73" name="TextBox 72">
                <a:extLst>
                  <a:ext uri="{FF2B5EF4-FFF2-40B4-BE49-F238E27FC236}">
                    <a16:creationId xmlns:a16="http://schemas.microsoft.com/office/drawing/2014/main" id="{7127F956-EA7E-4004-8C45-B3460E76ACC5}"/>
                  </a:ext>
                </a:extLst>
              </p:cNvPr>
              <p:cNvSpPr txBox="1">
                <a:spLocks noRot="1" noChangeAspect="1" noMove="1" noResize="1" noEditPoints="1" noAdjustHandles="1" noChangeArrowheads="1" noChangeShapeType="1" noTextEdit="1"/>
              </p:cNvSpPr>
              <p:nvPr/>
            </p:nvSpPr>
            <p:spPr>
              <a:xfrm>
                <a:off x="506785" y="2207045"/>
                <a:ext cx="3846140" cy="954107"/>
              </a:xfrm>
              <a:prstGeom prst="rect">
                <a:avLst/>
              </a:prstGeom>
              <a:blipFill>
                <a:blip r:embed="rId2"/>
                <a:stretch>
                  <a:fillRect l="-475" t="-1274" b="-5732"/>
                </a:stretch>
              </a:blipFill>
            </p:spPr>
            <p:txBody>
              <a:bodyPr/>
              <a:lstStyle/>
              <a:p>
                <a:r>
                  <a:rPr lang="en-GB">
                    <a:noFill/>
                  </a:rPr>
                  <a:t> </a:t>
                </a:r>
              </a:p>
            </p:txBody>
          </p:sp>
        </mc:Fallback>
      </mc:AlternateContent>
      <p:cxnSp>
        <p:nvCxnSpPr>
          <p:cNvPr id="79" name="Straight Arrow Connector 78">
            <a:extLst>
              <a:ext uri="{FF2B5EF4-FFF2-40B4-BE49-F238E27FC236}">
                <a16:creationId xmlns:a16="http://schemas.microsoft.com/office/drawing/2014/main" id="{F7D3B462-136B-482A-A876-C586EA17F458}"/>
              </a:ext>
            </a:extLst>
          </p:cNvPr>
          <p:cNvCxnSpPr>
            <a:cxnSpLocks/>
          </p:cNvCxnSpPr>
          <p:nvPr/>
        </p:nvCxnSpPr>
        <p:spPr>
          <a:xfrm>
            <a:off x="5114138" y="3068960"/>
            <a:ext cx="1723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624301FB-4D25-48AC-803E-61CC141111ED}"/>
              </a:ext>
            </a:extLst>
          </p:cNvPr>
          <p:cNvCxnSpPr/>
          <p:nvPr/>
        </p:nvCxnSpPr>
        <p:spPr>
          <a:xfrm flipV="1">
            <a:off x="5114138" y="1988840"/>
            <a:ext cx="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9E12007A-7638-4B94-B47E-C55CCEA5F3E0}"/>
              </a:ext>
            </a:extLst>
          </p:cNvPr>
          <p:cNvSpPr txBox="1"/>
          <p:nvPr/>
        </p:nvSpPr>
        <p:spPr>
          <a:xfrm>
            <a:off x="5491708" y="1766290"/>
            <a:ext cx="995266" cy="253916"/>
          </a:xfrm>
          <a:prstGeom prst="rect">
            <a:avLst/>
          </a:prstGeom>
          <a:noFill/>
        </p:spPr>
        <p:txBody>
          <a:bodyPr wrap="square" rtlCol="0">
            <a:spAutoFit/>
          </a:bodyPr>
          <a:lstStyle/>
          <a:p>
            <a:r>
              <a:rPr lang="en-GB" sz="1050" b="1" dirty="0"/>
              <a:t>time</a:t>
            </a:r>
            <a:endParaRPr lang="en-GB" sz="800" b="1" dirty="0"/>
          </a:p>
        </p:txBody>
      </p:sp>
      <p:sp>
        <p:nvSpPr>
          <p:cNvPr id="84" name="TextBox 83">
            <a:extLst>
              <a:ext uri="{FF2B5EF4-FFF2-40B4-BE49-F238E27FC236}">
                <a16:creationId xmlns:a16="http://schemas.microsoft.com/office/drawing/2014/main" id="{27ED78E8-6409-4496-9E2E-4B08CD8876D4}"/>
              </a:ext>
            </a:extLst>
          </p:cNvPr>
          <p:cNvSpPr txBox="1"/>
          <p:nvPr/>
        </p:nvSpPr>
        <p:spPr>
          <a:xfrm rot="16200000">
            <a:off x="3177808" y="1051953"/>
            <a:ext cx="995266" cy="253916"/>
          </a:xfrm>
          <a:prstGeom prst="rect">
            <a:avLst/>
          </a:prstGeom>
          <a:noFill/>
        </p:spPr>
        <p:txBody>
          <a:bodyPr wrap="square" rtlCol="0">
            <a:spAutoFit/>
          </a:bodyPr>
          <a:lstStyle/>
          <a:p>
            <a:r>
              <a:rPr lang="en-GB" sz="1050" b="1" dirty="0"/>
              <a:t>velocity</a:t>
            </a:r>
            <a:endParaRPr lang="en-GB" sz="800" b="1" dirty="0"/>
          </a:p>
        </p:txBody>
      </p:sp>
      <p:sp>
        <p:nvSpPr>
          <p:cNvPr id="85" name="TextBox 84">
            <a:extLst>
              <a:ext uri="{FF2B5EF4-FFF2-40B4-BE49-F238E27FC236}">
                <a16:creationId xmlns:a16="http://schemas.microsoft.com/office/drawing/2014/main" id="{16C445B2-6153-4016-AE2A-CC52853D76CA}"/>
              </a:ext>
            </a:extLst>
          </p:cNvPr>
          <p:cNvSpPr txBox="1"/>
          <p:nvPr/>
        </p:nvSpPr>
        <p:spPr>
          <a:xfrm>
            <a:off x="6826732" y="2942002"/>
            <a:ext cx="995266" cy="253916"/>
          </a:xfrm>
          <a:prstGeom prst="rect">
            <a:avLst/>
          </a:prstGeom>
          <a:noFill/>
        </p:spPr>
        <p:txBody>
          <a:bodyPr wrap="square" rtlCol="0">
            <a:spAutoFit/>
          </a:bodyPr>
          <a:lstStyle/>
          <a:p>
            <a:r>
              <a:rPr lang="en-GB" sz="1050" b="1" dirty="0"/>
              <a:t>time</a:t>
            </a:r>
            <a:endParaRPr lang="en-GB" sz="800" b="1" dirty="0"/>
          </a:p>
        </p:txBody>
      </p:sp>
      <p:sp>
        <p:nvSpPr>
          <p:cNvPr id="95" name="TextBox 94">
            <a:extLst>
              <a:ext uri="{FF2B5EF4-FFF2-40B4-BE49-F238E27FC236}">
                <a16:creationId xmlns:a16="http://schemas.microsoft.com/office/drawing/2014/main" id="{FD4230E6-EB91-467B-8D93-EFC5B6F40F56}"/>
              </a:ext>
            </a:extLst>
          </p:cNvPr>
          <p:cNvSpPr txBox="1"/>
          <p:nvPr/>
        </p:nvSpPr>
        <p:spPr>
          <a:xfrm rot="16200000">
            <a:off x="4512242" y="2175888"/>
            <a:ext cx="995266" cy="253916"/>
          </a:xfrm>
          <a:prstGeom prst="rect">
            <a:avLst/>
          </a:prstGeom>
          <a:noFill/>
        </p:spPr>
        <p:txBody>
          <a:bodyPr wrap="square" rtlCol="0">
            <a:spAutoFit/>
          </a:bodyPr>
          <a:lstStyle/>
          <a:p>
            <a:r>
              <a:rPr lang="en-GB" sz="1050" b="1" dirty="0"/>
              <a:t>velocity</a:t>
            </a:r>
            <a:endParaRPr lang="en-GB" sz="800" b="1" dirty="0"/>
          </a:p>
        </p:txBody>
      </p:sp>
      <p:sp>
        <p:nvSpPr>
          <p:cNvPr id="26" name="Freeform: Shape 25">
            <a:extLst>
              <a:ext uri="{FF2B5EF4-FFF2-40B4-BE49-F238E27FC236}">
                <a16:creationId xmlns:a16="http://schemas.microsoft.com/office/drawing/2014/main" id="{90473989-7D49-491E-86DC-C4E0B22988B8}"/>
              </a:ext>
            </a:extLst>
          </p:cNvPr>
          <p:cNvSpPr/>
          <p:nvPr/>
        </p:nvSpPr>
        <p:spPr>
          <a:xfrm>
            <a:off x="5114925" y="2105025"/>
            <a:ext cx="1371600" cy="971550"/>
          </a:xfrm>
          <a:custGeom>
            <a:avLst/>
            <a:gdLst>
              <a:gd name="connsiteX0" fmla="*/ 0 w 1371600"/>
              <a:gd name="connsiteY0" fmla="*/ 971550 h 971550"/>
              <a:gd name="connsiteX1" fmla="*/ 390525 w 1371600"/>
              <a:gd name="connsiteY1" fmla="*/ 885825 h 971550"/>
              <a:gd name="connsiteX2" fmla="*/ 866775 w 1371600"/>
              <a:gd name="connsiteY2" fmla="*/ 647700 h 971550"/>
              <a:gd name="connsiteX3" fmla="*/ 1181100 w 1371600"/>
              <a:gd name="connsiteY3" fmla="*/ 361950 h 971550"/>
              <a:gd name="connsiteX4" fmla="*/ 1371600 w 137160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971550">
                <a:moveTo>
                  <a:pt x="0" y="971550"/>
                </a:moveTo>
                <a:cubicBezTo>
                  <a:pt x="123031" y="955675"/>
                  <a:pt x="246063" y="939800"/>
                  <a:pt x="390525" y="885825"/>
                </a:cubicBezTo>
                <a:cubicBezTo>
                  <a:pt x="534987" y="831850"/>
                  <a:pt x="735013" y="735012"/>
                  <a:pt x="866775" y="647700"/>
                </a:cubicBezTo>
                <a:cubicBezTo>
                  <a:pt x="998537" y="560388"/>
                  <a:pt x="1096963" y="469900"/>
                  <a:pt x="1181100" y="361950"/>
                </a:cubicBezTo>
                <a:cubicBezTo>
                  <a:pt x="1265237" y="254000"/>
                  <a:pt x="1318418" y="127000"/>
                  <a:pt x="1371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D0F65D-0764-4648-8EE5-30407CBB7214}"/>
                  </a:ext>
                </a:extLst>
              </p:cNvPr>
              <p:cNvSpPr txBox="1"/>
              <p:nvPr/>
            </p:nvSpPr>
            <p:spPr>
              <a:xfrm>
                <a:off x="5191331" y="2198071"/>
                <a:ext cx="1123744"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oMath>
                  </m:oMathPara>
                </a14:m>
                <a:endParaRPr lang="en-GB" sz="1400" dirty="0"/>
              </a:p>
            </p:txBody>
          </p:sp>
        </mc:Choice>
        <mc:Fallback xmlns="">
          <p:sp>
            <p:nvSpPr>
              <p:cNvPr id="27" name="TextBox 26">
                <a:extLst>
                  <a:ext uri="{FF2B5EF4-FFF2-40B4-BE49-F238E27FC236}">
                    <a16:creationId xmlns:a16="http://schemas.microsoft.com/office/drawing/2014/main" id="{27D0F65D-0764-4648-8EE5-30407CBB7214}"/>
                  </a:ext>
                </a:extLst>
              </p:cNvPr>
              <p:cNvSpPr txBox="1">
                <a:spLocks noRot="1" noChangeAspect="1" noMove="1" noResize="1" noEditPoints="1" noAdjustHandles="1" noChangeArrowheads="1" noChangeShapeType="1" noTextEdit="1"/>
              </p:cNvSpPr>
              <p:nvPr/>
            </p:nvSpPr>
            <p:spPr>
              <a:xfrm>
                <a:off x="5191331" y="2198071"/>
                <a:ext cx="1123744" cy="495649"/>
              </a:xfrm>
              <a:prstGeom prst="rect">
                <a:avLst/>
              </a:prstGeom>
              <a:blipFill>
                <a:blip r:embed="rId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CC8E1E6-4D88-4A07-A1E9-1DED611A36B2}"/>
                  </a:ext>
                </a:extLst>
              </p:cNvPr>
              <p:cNvSpPr txBox="1"/>
              <p:nvPr/>
            </p:nvSpPr>
            <p:spPr>
              <a:xfrm>
                <a:off x="6979890" y="1845251"/>
                <a:ext cx="1800200" cy="938719"/>
              </a:xfrm>
              <a:prstGeom prst="rect">
                <a:avLst/>
              </a:prstGeom>
              <a:noFill/>
            </p:spPr>
            <p:txBody>
              <a:bodyPr wrap="square" rtlCol="0">
                <a:spAutoFit/>
              </a:bodyPr>
              <a:lstStyle/>
              <a:p>
                <a:r>
                  <a:rPr lang="en-GB" sz="1100" dirty="0"/>
                  <a:t>Our velocity-time graph can be any shape we want! We can use an expression in terms of </a:t>
                </a:r>
                <a14:m>
                  <m:oMath xmlns:m="http://schemas.openxmlformats.org/officeDocument/2006/math">
                    <m:r>
                      <a:rPr lang="en-GB" sz="1100" b="0" i="1" smtClean="0">
                        <a:latin typeface="Cambria Math" panose="02040503050406030204" pitchFamily="18" charset="0"/>
                      </a:rPr>
                      <m:t>𝑡</m:t>
                    </m:r>
                  </m:oMath>
                </a14:m>
                <a:r>
                  <a:rPr lang="en-GB" sz="1100" dirty="0"/>
                  <a:t> to give a certain shape.</a:t>
                </a:r>
              </a:p>
            </p:txBody>
          </p:sp>
        </mc:Choice>
        <mc:Fallback xmlns="">
          <p:sp>
            <p:nvSpPr>
              <p:cNvPr id="28" name="TextBox 27">
                <a:extLst>
                  <a:ext uri="{FF2B5EF4-FFF2-40B4-BE49-F238E27FC236}">
                    <a16:creationId xmlns:a16="http://schemas.microsoft.com/office/drawing/2014/main" id="{2CC8E1E6-4D88-4A07-A1E9-1DED611A36B2}"/>
                  </a:ext>
                </a:extLst>
              </p:cNvPr>
              <p:cNvSpPr txBox="1">
                <a:spLocks noRot="1" noChangeAspect="1" noMove="1" noResize="1" noEditPoints="1" noAdjustHandles="1" noChangeArrowheads="1" noChangeShapeType="1" noTextEdit="1"/>
              </p:cNvSpPr>
              <p:nvPr/>
            </p:nvSpPr>
            <p:spPr>
              <a:xfrm>
                <a:off x="6979890" y="1845251"/>
                <a:ext cx="1800200" cy="938719"/>
              </a:xfrm>
              <a:prstGeom prst="rect">
                <a:avLst/>
              </a:prstGeom>
              <a:blipFill>
                <a:blip r:embed="rId4"/>
                <a:stretch>
                  <a:fillRect t="-649" b="-3247"/>
                </a:stretch>
              </a:blipFill>
            </p:spPr>
            <p:txBody>
              <a:bodyPr/>
              <a:lstStyle/>
              <a:p>
                <a:r>
                  <a:rPr lang="en-GB">
                    <a:noFill/>
                  </a:rPr>
                  <a:t> </a:t>
                </a:r>
              </a:p>
            </p:txBody>
          </p:sp>
        </mc:Fallback>
      </mc:AlternateContent>
      <p:cxnSp>
        <p:nvCxnSpPr>
          <p:cNvPr id="97" name="Straight Arrow Connector 96">
            <a:extLst>
              <a:ext uri="{FF2B5EF4-FFF2-40B4-BE49-F238E27FC236}">
                <a16:creationId xmlns:a16="http://schemas.microsoft.com/office/drawing/2014/main" id="{564FCDBF-9045-4E95-9074-73CCD80A756C}"/>
              </a:ext>
            </a:extLst>
          </p:cNvPr>
          <p:cNvCxnSpPr>
            <a:cxnSpLocks/>
          </p:cNvCxnSpPr>
          <p:nvPr/>
        </p:nvCxnSpPr>
        <p:spPr>
          <a:xfrm flipH="1">
            <a:off x="6648450" y="2254256"/>
            <a:ext cx="330991" cy="1460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8CA6839-3279-4A74-BF06-43F5B4A308FB}"/>
                  </a:ext>
                </a:extLst>
              </p:cNvPr>
              <p:cNvSpPr txBox="1"/>
              <p:nvPr/>
            </p:nvSpPr>
            <p:spPr>
              <a:xfrm>
                <a:off x="384101" y="3597399"/>
                <a:ext cx="3164382" cy="168918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The velocity-time graph of a body is shown above, where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oMath>
                </a14:m>
                <a:r>
                  <a:rPr lang="en-GB" sz="1400" dirty="0"/>
                  <a:t>. </a:t>
                </a:r>
              </a:p>
              <a:p>
                <a:pPr marL="342900" indent="-342900">
                  <a:buAutoNum type="alphaLcParenBoth"/>
                </a:pPr>
                <a:r>
                  <a:rPr lang="en-GB" sz="1400" dirty="0"/>
                  <a:t>What is the velocity after 4 seconds have elapsed?</a:t>
                </a:r>
              </a:p>
              <a:p>
                <a:pPr marL="342900" indent="-342900">
                  <a:buAutoNum type="alphaLcParenBoth"/>
                </a:pPr>
                <a:r>
                  <a:rPr lang="en-GB" sz="1400" dirty="0"/>
                  <a:t>How many seconds have elapsed when the velocity of the body is </a:t>
                </a:r>
                <a14:m>
                  <m:oMath xmlns:m="http://schemas.openxmlformats.org/officeDocument/2006/math">
                    <m:r>
                      <a:rPr lang="en-GB" sz="1400" b="0" i="1" smtClean="0">
                        <a:latin typeface="Cambria Math" panose="02040503050406030204" pitchFamily="18" charset="0"/>
                      </a:rPr>
                      <m:t>108</m:t>
                    </m:r>
                  </m:oMath>
                </a14:m>
                <a:r>
                  <a:rPr lang="en-GB" sz="1400" dirty="0"/>
                  <a:t> ms</a:t>
                </a:r>
                <a:r>
                  <a:rPr lang="en-GB" sz="1400" baseline="30000" dirty="0"/>
                  <a:t>-1</a:t>
                </a:r>
                <a:r>
                  <a:rPr lang="en-GB" sz="1400" dirty="0"/>
                  <a:t>?</a:t>
                </a:r>
              </a:p>
            </p:txBody>
          </p:sp>
        </mc:Choice>
        <mc:Fallback xmlns="">
          <p:sp>
            <p:nvSpPr>
              <p:cNvPr id="30" name="TextBox 29">
                <a:extLst>
                  <a:ext uri="{FF2B5EF4-FFF2-40B4-BE49-F238E27FC236}">
                    <a16:creationId xmlns:a16="http://schemas.microsoft.com/office/drawing/2014/main" id="{78CA6839-3279-4A74-BF06-43F5B4A308FB}"/>
                  </a:ext>
                </a:extLst>
              </p:cNvPr>
              <p:cNvSpPr txBox="1">
                <a:spLocks noRot="1" noChangeAspect="1" noMove="1" noResize="1" noEditPoints="1" noAdjustHandles="1" noChangeArrowheads="1" noChangeShapeType="1" noTextEdit="1"/>
              </p:cNvSpPr>
              <p:nvPr/>
            </p:nvSpPr>
            <p:spPr>
              <a:xfrm>
                <a:off x="384101" y="3597399"/>
                <a:ext cx="3164382" cy="168918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92C530-0232-4375-87FC-614E2C223C69}"/>
                  </a:ext>
                </a:extLst>
              </p:cNvPr>
              <p:cNvSpPr txBox="1"/>
              <p:nvPr/>
            </p:nvSpPr>
            <p:spPr>
              <a:xfrm>
                <a:off x="824156" y="5607908"/>
                <a:ext cx="2508473" cy="1068113"/>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𝑣</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4</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=32</m:t>
                    </m:r>
                  </m:oMath>
                </a14:m>
                <a:r>
                  <a:rPr lang="en-GB" sz="1200" dirty="0"/>
                  <a:t> ms</a:t>
                </a:r>
                <a:r>
                  <a:rPr lang="en-GB" sz="1200" baseline="30000" dirty="0"/>
                  <a:t>-1</a:t>
                </a:r>
              </a:p>
              <a:p>
                <a:endParaRPr lang="en-GB" sz="1200" dirty="0"/>
              </a:p>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108=</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3</m:t>
                          </m:r>
                        </m:sup>
                      </m:sSup>
                    </m:oMath>
                  </m:oMathPara>
                </a14:m>
                <a:r>
                  <a:rPr lang="en-GB" sz="1200" b="0" dirty="0"/>
                  <a:t/>
                </a:r>
                <a:br>
                  <a:rPr lang="en-GB" sz="1200" b="0" dirty="0"/>
                </a:b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=216  →  </m:t>
                    </m:r>
                    <m:r>
                      <a:rPr lang="en-GB" sz="1200" b="0" i="1" smtClean="0">
                        <a:latin typeface="Cambria Math" panose="02040503050406030204" pitchFamily="18" charset="0"/>
                      </a:rPr>
                      <m:t>𝑡</m:t>
                    </m:r>
                    <m:r>
                      <a:rPr lang="en-GB" sz="1200" b="0" i="1" smtClean="0">
                        <a:latin typeface="Cambria Math" panose="02040503050406030204" pitchFamily="18" charset="0"/>
                      </a:rPr>
                      <m:t>=6</m:t>
                    </m:r>
                  </m:oMath>
                </a14:m>
                <a:r>
                  <a:rPr lang="en-GB" sz="1200" dirty="0"/>
                  <a:t> s</a:t>
                </a:r>
              </a:p>
            </p:txBody>
          </p:sp>
        </mc:Choice>
        <mc:Fallback xmlns="">
          <p:sp>
            <p:nvSpPr>
              <p:cNvPr id="31" name="TextBox 30">
                <a:extLst>
                  <a:ext uri="{FF2B5EF4-FFF2-40B4-BE49-F238E27FC236}">
                    <a16:creationId xmlns:a16="http://schemas.microsoft.com/office/drawing/2014/main" id="{3692C530-0232-4375-87FC-614E2C223C69}"/>
                  </a:ext>
                </a:extLst>
              </p:cNvPr>
              <p:cNvSpPr txBox="1">
                <a:spLocks noRot="1" noChangeAspect="1" noMove="1" noResize="1" noEditPoints="1" noAdjustHandles="1" noChangeArrowheads="1" noChangeShapeType="1" noTextEdit="1"/>
              </p:cNvSpPr>
              <p:nvPr/>
            </p:nvSpPr>
            <p:spPr>
              <a:xfrm>
                <a:off x="824156" y="5607908"/>
                <a:ext cx="2508473" cy="1068113"/>
              </a:xfrm>
              <a:prstGeom prst="rect">
                <a:avLst/>
              </a:prstGeom>
              <a:blipFill>
                <a:blip r:embed="rId6"/>
                <a:stretch>
                  <a:fillRect b="-4000"/>
                </a:stretch>
              </a:blipFill>
            </p:spPr>
            <p:txBody>
              <a:bodyPr/>
              <a:lstStyle/>
              <a:p>
                <a:r>
                  <a:rPr lang="en-GB">
                    <a:noFill/>
                  </a:rPr>
                  <a:t> </a:t>
                </a:r>
              </a:p>
            </p:txBody>
          </p:sp>
        </mc:Fallback>
      </mc:AlternateContent>
      <p:sp>
        <p:nvSpPr>
          <p:cNvPr id="100" name="Rectangle 99">
            <a:extLst>
              <a:ext uri="{FF2B5EF4-FFF2-40B4-BE49-F238E27FC236}">
                <a16:creationId xmlns:a16="http://schemas.microsoft.com/office/drawing/2014/main" id="{6BE1FCB0-9952-4418-B78D-B8AFE4069349}"/>
              </a:ext>
            </a:extLst>
          </p:cNvPr>
          <p:cNvSpPr/>
          <p:nvPr/>
        </p:nvSpPr>
        <p:spPr>
          <a:xfrm>
            <a:off x="537132" y="5688949"/>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4" name="Rectangle 103">
            <a:extLst>
              <a:ext uri="{FF2B5EF4-FFF2-40B4-BE49-F238E27FC236}">
                <a16:creationId xmlns:a16="http://schemas.microsoft.com/office/drawing/2014/main" id="{FF1DC5E5-7F7C-40FF-BB2F-1D89B56BC64D}"/>
              </a:ext>
            </a:extLst>
          </p:cNvPr>
          <p:cNvSpPr/>
          <p:nvPr/>
        </p:nvSpPr>
        <p:spPr>
          <a:xfrm>
            <a:off x="537132" y="614196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5" name="Rectangle 104">
            <a:extLst>
              <a:ext uri="{FF2B5EF4-FFF2-40B4-BE49-F238E27FC236}">
                <a16:creationId xmlns:a16="http://schemas.microsoft.com/office/drawing/2014/main" id="{68BF8375-6ED1-4882-A1B4-72089C7983FC}"/>
              </a:ext>
            </a:extLst>
          </p:cNvPr>
          <p:cNvSpPr/>
          <p:nvPr/>
        </p:nvSpPr>
        <p:spPr>
          <a:xfrm>
            <a:off x="776898" y="5686350"/>
            <a:ext cx="2083260" cy="374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6" name="Rectangle 105">
            <a:extLst>
              <a:ext uri="{FF2B5EF4-FFF2-40B4-BE49-F238E27FC236}">
                <a16:creationId xmlns:a16="http://schemas.microsoft.com/office/drawing/2014/main" id="{7793CB8D-A003-4235-A8E2-358A977AAF2C}"/>
              </a:ext>
            </a:extLst>
          </p:cNvPr>
          <p:cNvSpPr/>
          <p:nvPr/>
        </p:nvSpPr>
        <p:spPr>
          <a:xfrm>
            <a:off x="776898" y="6138999"/>
            <a:ext cx="2083260" cy="516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8290C970-7694-42A2-A765-426245B60905}"/>
                  </a:ext>
                </a:extLst>
              </p:cNvPr>
              <p:cNvSpPr txBox="1"/>
              <p:nvPr/>
            </p:nvSpPr>
            <p:spPr>
              <a:xfrm>
                <a:off x="4021759" y="3586930"/>
                <a:ext cx="4758331"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body moves in a straight line such that its velocity, </a:t>
                </a:r>
                <a14:m>
                  <m:oMath xmlns:m="http://schemas.openxmlformats.org/officeDocument/2006/math">
                    <m:r>
                      <a:rPr lang="en-GB" sz="1400" b="0" i="1" smtClean="0">
                        <a:latin typeface="Cambria Math" panose="02040503050406030204" pitchFamily="18" charset="0"/>
                      </a:rPr>
                      <m:t>𝑣</m:t>
                    </m:r>
                  </m:oMath>
                </a14:m>
                <a:r>
                  <a:rPr lang="en-GB" sz="1400" dirty="0"/>
                  <a:t> ms</a:t>
                </a:r>
                <a:r>
                  <a:rPr lang="en-GB" sz="1400" baseline="30000" dirty="0"/>
                  <a:t>-1</a:t>
                </a:r>
                <a:r>
                  <a:rPr lang="en-GB" sz="1400" dirty="0"/>
                  <a:t>, at time </a:t>
                </a:r>
                <a14:m>
                  <m:oMath xmlns:m="http://schemas.openxmlformats.org/officeDocument/2006/math">
                    <m:r>
                      <a:rPr lang="en-GB" sz="1400" b="0" i="1" smtClean="0">
                        <a:latin typeface="Cambria Math" panose="02040503050406030204" pitchFamily="18" charset="0"/>
                      </a:rPr>
                      <m:t>𝑡</m:t>
                    </m:r>
                  </m:oMath>
                </a14:m>
                <a:r>
                  <a:rPr lang="en-GB" sz="1400" dirty="0"/>
                  <a:t> seconds is given by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a14:m>
                <a:r>
                  <a:rPr lang="en-GB" sz="1400" dirty="0"/>
                  <a:t>. Find</a:t>
                </a:r>
              </a:p>
              <a:p>
                <a:pPr marL="342900" indent="-342900">
                  <a:buAutoNum type="alphaLcParenBoth"/>
                </a:pPr>
                <a:r>
                  <a:rPr lang="en-GB" sz="1400" dirty="0"/>
                  <a:t>The initial velocity</a:t>
                </a:r>
              </a:p>
              <a:p>
                <a:pPr marL="342900" indent="-342900">
                  <a:buAutoNum type="alphaLcParenBoth"/>
                </a:pPr>
                <a:r>
                  <a:rPr lang="en-GB" sz="1400" dirty="0"/>
                  <a:t>The values of </a:t>
                </a:r>
                <a14:m>
                  <m:oMath xmlns:m="http://schemas.openxmlformats.org/officeDocument/2006/math">
                    <m:r>
                      <a:rPr lang="en-GB" sz="1400" b="0" i="1" smtClean="0">
                        <a:latin typeface="Cambria Math" panose="02040503050406030204" pitchFamily="18" charset="0"/>
                      </a:rPr>
                      <m:t>𝑡</m:t>
                    </m:r>
                  </m:oMath>
                </a14:m>
                <a:r>
                  <a:rPr lang="en-GB" sz="1400" dirty="0"/>
                  <a:t> when the body is instantaneously at rest.</a:t>
                </a:r>
              </a:p>
              <a:p>
                <a:pPr marL="342900" indent="-342900">
                  <a:buAutoNum type="alphaLcParenBoth"/>
                </a:pPr>
                <a:r>
                  <a:rPr lang="en-GB" sz="1400" dirty="0"/>
                  <a:t>The value of </a:t>
                </a:r>
                <a14:m>
                  <m:oMath xmlns:m="http://schemas.openxmlformats.org/officeDocument/2006/math">
                    <m:r>
                      <a:rPr lang="en-GB" sz="1400" b="0" i="1" smtClean="0">
                        <a:latin typeface="Cambria Math" panose="02040503050406030204" pitchFamily="18" charset="0"/>
                      </a:rPr>
                      <m:t>𝑡</m:t>
                    </m:r>
                  </m:oMath>
                </a14:m>
                <a:r>
                  <a:rPr lang="en-GB" sz="1400" dirty="0"/>
                  <a:t> when the velocity is 64 ms</a:t>
                </a:r>
                <a:r>
                  <a:rPr lang="en-GB" sz="1400" baseline="30000" dirty="0"/>
                  <a:t>-1</a:t>
                </a:r>
                <a:r>
                  <a:rPr lang="en-GB" sz="1400" dirty="0"/>
                  <a:t>.</a:t>
                </a:r>
              </a:p>
              <a:p>
                <a:pPr marL="342900" indent="-342900">
                  <a:buAutoNum type="alphaLcParenBoth"/>
                </a:pPr>
                <a:r>
                  <a:rPr lang="en-GB" sz="1400" dirty="0"/>
                  <a:t>The greatest speed of the body in the interval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𝑡</m:t>
                    </m:r>
                    <m:r>
                      <a:rPr lang="en-GB" sz="1400" b="0" i="1" smtClean="0">
                        <a:latin typeface="Cambria Math" panose="02040503050406030204" pitchFamily="18" charset="0"/>
                      </a:rPr>
                      <m:t>≤5</m:t>
                    </m:r>
                  </m:oMath>
                </a14:m>
                <a:r>
                  <a:rPr lang="en-GB" sz="1400" dirty="0"/>
                  <a:t>.</a:t>
                </a:r>
              </a:p>
            </p:txBody>
          </p:sp>
        </mc:Choice>
        <mc:Fallback xmlns="">
          <p:sp>
            <p:nvSpPr>
              <p:cNvPr id="107" name="TextBox 106">
                <a:extLst>
                  <a:ext uri="{FF2B5EF4-FFF2-40B4-BE49-F238E27FC236}">
                    <a16:creationId xmlns:a16="http://schemas.microsoft.com/office/drawing/2014/main" id="{8290C970-7694-42A2-A765-426245B60905}"/>
                  </a:ext>
                </a:extLst>
              </p:cNvPr>
              <p:cNvSpPr txBox="1">
                <a:spLocks noRot="1" noChangeAspect="1" noMove="1" noResize="1" noEditPoints="1" noAdjustHandles="1" noChangeArrowheads="1" noChangeShapeType="1" noTextEdit="1"/>
              </p:cNvSpPr>
              <p:nvPr/>
            </p:nvSpPr>
            <p:spPr>
              <a:xfrm>
                <a:off x="4021759" y="3586930"/>
                <a:ext cx="4758331" cy="1384995"/>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AB78DA6-A4A4-4DA3-9476-074A8AE95E71}"/>
                  </a:ext>
                </a:extLst>
              </p:cNvPr>
              <p:cNvSpPr txBox="1"/>
              <p:nvPr/>
            </p:nvSpPr>
            <p:spPr>
              <a:xfrm>
                <a:off x="4216740" y="5104029"/>
                <a:ext cx="2325385" cy="1600438"/>
              </a:xfrm>
              <a:prstGeom prst="rect">
                <a:avLst/>
              </a:prstGeom>
              <a:noFill/>
            </p:spPr>
            <p:txBody>
              <a:bodyPr wrap="square" rtlCol="0">
                <a:spAutoFit/>
              </a:bodyPr>
              <a:lstStyle/>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𝑣</m:t>
                    </m:r>
                    <m:r>
                      <a:rPr lang="en-GB" sz="1400" b="0" i="1" smtClean="0">
                        <a:latin typeface="Cambria Math" panose="02040503050406030204" pitchFamily="18" charset="0"/>
                      </a:rPr>
                      <m:t>=24</m:t>
                    </m:r>
                  </m:oMath>
                </a14:m>
                <a:r>
                  <a:rPr lang="en-GB" sz="1400" dirty="0"/>
                  <a:t> ms</a:t>
                </a:r>
                <a:r>
                  <a:rPr lang="en-GB" sz="1400" baseline="30000" dirty="0"/>
                  <a:t>-1</a:t>
                </a:r>
                <a:r>
                  <a:rPr lang="en-GB" sz="1400" dirty="0"/>
                  <a:t>.</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−8</m:t>
                      </m:r>
                      <m:r>
                        <a:rPr lang="en-GB" sz="1400" b="0" i="1" smtClean="0">
                          <a:latin typeface="Cambria Math" panose="02040503050406030204" pitchFamily="18" charset="0"/>
                        </a:rPr>
                        <m:t>𝑡</m:t>
                      </m:r>
                      <m:r>
                        <a:rPr lang="en-GB" sz="1400" b="0" i="1" smtClean="0">
                          <a:latin typeface="Cambria Math" panose="02040503050406030204" pitchFamily="18" charset="0"/>
                        </a:rPr>
                        <m:t>+12=0   </m:t>
                      </m:r>
                    </m:oMath>
                  </m:oMathPara>
                </a14:m>
                <a:r>
                  <a:rPr lang="en-GB" sz="1400" b="0" i="1" dirty="0">
                    <a:latin typeface="Cambria Math" panose="02040503050406030204" pitchFamily="18" charset="0"/>
                  </a:rPr>
                  <a:t/>
                </a:r>
                <a:br>
                  <a:rPr lang="en-GB" sz="1400" b="0" i="1" dirty="0">
                    <a:latin typeface="Cambria Math" panose="02040503050406030204" pitchFamily="18" charset="0"/>
                  </a:rPr>
                </a:br>
                <a14:m>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 or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64=2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−8</m:t>
                      </m:r>
                      <m:r>
                        <a:rPr lang="en-GB" sz="1400" b="0" i="1" smtClean="0">
                          <a:latin typeface="Cambria Math" panose="02040503050406030204" pitchFamily="18" charset="0"/>
                        </a:rPr>
                        <m:t>𝑡</m:t>
                      </m:r>
                      <m:r>
                        <a:rPr lang="en-GB" sz="1400" b="0" i="1" smtClean="0">
                          <a:latin typeface="Cambria Math" panose="02040503050406030204" pitchFamily="18" charset="0"/>
                        </a:rPr>
                        <m:t>−20=0   </m:t>
                      </m:r>
                    </m:oMath>
                  </m:oMathPara>
                </a14:m>
                <a:r>
                  <a:rPr lang="en-GB" sz="1400" b="0" i="1" dirty="0">
                    <a:latin typeface="Cambria Math" panose="02040503050406030204" pitchFamily="18" charset="0"/>
                  </a:rPr>
                  <a:t/>
                </a:r>
                <a:br>
                  <a:rPr lang="en-GB" sz="1400" b="0" i="1" dirty="0">
                    <a:latin typeface="Cambria Math" panose="02040503050406030204" pitchFamily="18" charset="0"/>
                  </a:rPr>
                </a:br>
                <a14:m>
                  <m:oMath xmlns:m="http://schemas.openxmlformats.org/officeDocument/2006/math">
                    <m:r>
                      <a:rPr lang="en-GB" sz="1400" b="0" i="1" smtClean="0">
                        <a:latin typeface="Cambria Math" panose="02040503050406030204" pitchFamily="18" charset="0"/>
                      </a:rPr>
                      <m:t> →   </m:t>
                    </m:r>
                    <m:r>
                      <a:rPr lang="en-GB" sz="1400" b="0" i="1" smtClean="0">
                        <a:latin typeface="Cambria Math" panose="02040503050406030204" pitchFamily="18" charset="0"/>
                      </a:rPr>
                      <m:t>𝑡</m:t>
                    </m:r>
                    <m:r>
                      <a:rPr lang="en-GB" sz="1400" b="0" i="1" smtClean="0">
                        <a:latin typeface="Cambria Math" panose="02040503050406030204" pitchFamily="18" charset="0"/>
                      </a:rPr>
                      <m:t>=10</m:t>
                    </m:r>
                  </m:oMath>
                </a14:m>
                <a:r>
                  <a:rPr lang="en-GB" sz="1400" dirty="0"/>
                  <a:t> or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endParaRPr lang="en-GB" sz="1400" dirty="0"/>
              </a:p>
            </p:txBody>
          </p:sp>
        </mc:Choice>
        <mc:Fallback xmlns="">
          <p:sp>
            <p:nvSpPr>
              <p:cNvPr id="32" name="TextBox 31">
                <a:extLst>
                  <a:ext uri="{FF2B5EF4-FFF2-40B4-BE49-F238E27FC236}">
                    <a16:creationId xmlns:a16="http://schemas.microsoft.com/office/drawing/2014/main" id="{2AB78DA6-A4A4-4DA3-9476-074A8AE95E71}"/>
                  </a:ext>
                </a:extLst>
              </p:cNvPr>
              <p:cNvSpPr txBox="1">
                <a:spLocks noRot="1" noChangeAspect="1" noMove="1" noResize="1" noEditPoints="1" noAdjustHandles="1" noChangeArrowheads="1" noChangeShapeType="1" noTextEdit="1"/>
              </p:cNvSpPr>
              <p:nvPr/>
            </p:nvSpPr>
            <p:spPr>
              <a:xfrm>
                <a:off x="4216740" y="5104029"/>
                <a:ext cx="2325385" cy="1600438"/>
              </a:xfrm>
              <a:prstGeom prst="rect">
                <a:avLst/>
              </a:prstGeom>
              <a:blipFill>
                <a:blip r:embed="rId8"/>
                <a:stretch>
                  <a:fillRect l="-787" t="-380" b="-3042"/>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A0E39937-188B-4F25-80E8-0937D1997639}"/>
              </a:ext>
            </a:extLst>
          </p:cNvPr>
          <p:cNvCxnSpPr>
            <a:cxnSpLocks/>
          </p:cNvCxnSpPr>
          <p:nvPr/>
        </p:nvCxnSpPr>
        <p:spPr>
          <a:xfrm flipV="1">
            <a:off x="5433237" y="6432699"/>
            <a:ext cx="510363" cy="19138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11CFF27-3CE2-4F77-9A01-B8FF4BD1D09C}"/>
              </a:ext>
            </a:extLst>
          </p:cNvPr>
          <p:cNvCxnSpPr/>
          <p:nvPr/>
        </p:nvCxnSpPr>
        <p:spPr>
          <a:xfrm flipV="1">
            <a:off x="7206252" y="4988129"/>
            <a:ext cx="0" cy="950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1CE8B1C0-8A10-4531-9E75-A78B30219130}"/>
              </a:ext>
            </a:extLst>
          </p:cNvPr>
          <p:cNvCxnSpPr>
            <a:cxnSpLocks/>
          </p:cNvCxnSpPr>
          <p:nvPr/>
        </p:nvCxnSpPr>
        <p:spPr>
          <a:xfrm>
            <a:off x="7016750" y="5606525"/>
            <a:ext cx="1257300" cy="10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Freeform: Shape 41">
            <a:extLst>
              <a:ext uri="{FF2B5EF4-FFF2-40B4-BE49-F238E27FC236}">
                <a16:creationId xmlns:a16="http://schemas.microsoft.com/office/drawing/2014/main" id="{41354D84-9434-46B4-89B6-0B2434C8396A}"/>
              </a:ext>
            </a:extLst>
          </p:cNvPr>
          <p:cNvSpPr/>
          <p:nvPr/>
        </p:nvSpPr>
        <p:spPr>
          <a:xfrm>
            <a:off x="7194402" y="5166685"/>
            <a:ext cx="988828" cy="623573"/>
          </a:xfrm>
          <a:custGeom>
            <a:avLst/>
            <a:gdLst>
              <a:gd name="connsiteX0" fmla="*/ 0 w 988828"/>
              <a:gd name="connsiteY0" fmla="*/ 0 h 623573"/>
              <a:gd name="connsiteX1" fmla="*/ 531628 w 988828"/>
              <a:gd name="connsiteY1" fmla="*/ 616688 h 623573"/>
              <a:gd name="connsiteX2" fmla="*/ 988828 w 988828"/>
              <a:gd name="connsiteY2" fmla="*/ 276446 h 623573"/>
            </a:gdLst>
            <a:ahLst/>
            <a:cxnLst>
              <a:cxn ang="0">
                <a:pos x="connsiteX0" y="connsiteY0"/>
              </a:cxn>
              <a:cxn ang="0">
                <a:pos x="connsiteX1" y="connsiteY1"/>
              </a:cxn>
              <a:cxn ang="0">
                <a:pos x="connsiteX2" y="connsiteY2"/>
              </a:cxn>
            </a:cxnLst>
            <a:rect l="l" t="t" r="r" b="b"/>
            <a:pathLst>
              <a:path w="988828" h="623573">
                <a:moveTo>
                  <a:pt x="0" y="0"/>
                </a:moveTo>
                <a:cubicBezTo>
                  <a:pt x="183411" y="285307"/>
                  <a:pt x="366823" y="570614"/>
                  <a:pt x="531628" y="616688"/>
                </a:cubicBezTo>
                <a:cubicBezTo>
                  <a:pt x="696433" y="662762"/>
                  <a:pt x="842630" y="469604"/>
                  <a:pt x="988828" y="276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ABD0AD6C-8434-4BF8-8A5F-3A2A51FDD06F}"/>
              </a:ext>
            </a:extLst>
          </p:cNvPr>
          <p:cNvSpPr txBox="1"/>
          <p:nvPr/>
        </p:nvSpPr>
        <p:spPr>
          <a:xfrm>
            <a:off x="7345360" y="5549373"/>
            <a:ext cx="184847" cy="261610"/>
          </a:xfrm>
          <a:prstGeom prst="rect">
            <a:avLst/>
          </a:prstGeom>
          <a:noFill/>
        </p:spPr>
        <p:txBody>
          <a:bodyPr wrap="square" rtlCol="0">
            <a:spAutoFit/>
          </a:bodyPr>
          <a:lstStyle/>
          <a:p>
            <a:r>
              <a:rPr lang="en-GB" sz="1100" dirty="0"/>
              <a:t>2</a:t>
            </a:r>
          </a:p>
        </p:txBody>
      </p:sp>
      <p:sp>
        <p:nvSpPr>
          <p:cNvPr id="109" name="TextBox 108">
            <a:extLst>
              <a:ext uri="{FF2B5EF4-FFF2-40B4-BE49-F238E27FC236}">
                <a16:creationId xmlns:a16="http://schemas.microsoft.com/office/drawing/2014/main" id="{27166488-83DB-49FB-BD7F-CDAC99288CB0}"/>
              </a:ext>
            </a:extLst>
          </p:cNvPr>
          <p:cNvSpPr txBox="1"/>
          <p:nvPr/>
        </p:nvSpPr>
        <p:spPr>
          <a:xfrm>
            <a:off x="7961226" y="5546992"/>
            <a:ext cx="184847" cy="261610"/>
          </a:xfrm>
          <a:prstGeom prst="rect">
            <a:avLst/>
          </a:prstGeom>
          <a:noFill/>
        </p:spPr>
        <p:txBody>
          <a:bodyPr wrap="square" rtlCol="0">
            <a:spAutoFit/>
          </a:bodyPr>
          <a:lstStyle/>
          <a:p>
            <a:r>
              <a:rPr lang="en-GB" sz="1100" dirty="0"/>
              <a:t>6</a:t>
            </a:r>
          </a:p>
        </p:txBody>
      </p:sp>
      <p:sp>
        <p:nvSpPr>
          <p:cNvPr id="110" name="TextBox 109">
            <a:extLst>
              <a:ext uri="{FF2B5EF4-FFF2-40B4-BE49-F238E27FC236}">
                <a16:creationId xmlns:a16="http://schemas.microsoft.com/office/drawing/2014/main" id="{0821120B-EAFD-4404-B8F5-A53631D12BB5}"/>
              </a:ext>
            </a:extLst>
          </p:cNvPr>
          <p:cNvSpPr txBox="1"/>
          <p:nvPr/>
        </p:nvSpPr>
        <p:spPr>
          <a:xfrm>
            <a:off x="6940551" y="5106021"/>
            <a:ext cx="349102" cy="261610"/>
          </a:xfrm>
          <a:prstGeom prst="rect">
            <a:avLst/>
          </a:prstGeom>
          <a:noFill/>
        </p:spPr>
        <p:txBody>
          <a:bodyPr wrap="square" rtlCol="0">
            <a:spAutoFit/>
          </a:bodyPr>
          <a:lstStyle/>
          <a:p>
            <a:r>
              <a:rPr lang="en-GB" sz="1100" dirty="0"/>
              <a:t>24</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58BC94-4AE6-44AC-BA04-93AF8953278D}"/>
                  </a:ext>
                </a:extLst>
              </p:cNvPr>
              <p:cNvSpPr txBox="1"/>
              <p:nvPr/>
            </p:nvSpPr>
            <p:spPr>
              <a:xfrm>
                <a:off x="6599275" y="5909500"/>
                <a:ext cx="2573299" cy="938719"/>
              </a:xfrm>
              <a:prstGeom prst="rect">
                <a:avLst/>
              </a:prstGeom>
              <a:noFill/>
            </p:spPr>
            <p:txBody>
              <a:bodyPr wrap="square" rtlCol="0">
                <a:spAutoFit/>
              </a:bodyPr>
              <a:lstStyle/>
              <a:p>
                <a:r>
                  <a:rPr lang="en-GB" sz="1100" dirty="0"/>
                  <a:t>By the symmetry of a quadratic graph, minimum occurs when </a:t>
                </a:r>
                <a14:m>
                  <m:oMath xmlns:m="http://schemas.openxmlformats.org/officeDocument/2006/math">
                    <m:r>
                      <a:rPr lang="en-GB" sz="1100" b="0" i="1" smtClean="0">
                        <a:latin typeface="Cambria Math" panose="02040503050406030204" pitchFamily="18" charset="0"/>
                      </a:rPr>
                      <m:t>𝑡</m:t>
                    </m:r>
                    <m:r>
                      <a:rPr lang="en-GB" sz="1100" b="0" i="1" smtClean="0">
                        <a:latin typeface="Cambria Math" panose="02040503050406030204" pitchFamily="18" charset="0"/>
                      </a:rPr>
                      <m:t>=4</m:t>
                    </m:r>
                  </m:oMath>
                </a14:m>
                <a:r>
                  <a:rPr lang="en-GB" sz="1100" dirty="0"/>
                  <a:t>.</a:t>
                </a:r>
              </a:p>
              <a:p>
                <a14:m>
                  <m:oMath xmlns:m="http://schemas.openxmlformats.org/officeDocument/2006/math">
                    <m:r>
                      <a:rPr lang="en-GB" sz="1100" b="0" i="1" smtClean="0">
                        <a:latin typeface="Cambria Math" panose="02040503050406030204" pitchFamily="18" charset="0"/>
                      </a:rPr>
                      <m:t>𝑣</m:t>
                    </m:r>
                    <m:r>
                      <a:rPr lang="en-GB" sz="1100" b="0" i="1" smtClean="0">
                        <a:latin typeface="Cambria Math" panose="02040503050406030204" pitchFamily="18" charset="0"/>
                      </a:rPr>
                      <m:t>=2</m:t>
                    </m:r>
                    <m:d>
                      <m:dPr>
                        <m:ctrlPr>
                          <a:rPr lang="en-GB" sz="1100" b="0" i="1" smtClean="0">
                            <a:latin typeface="Cambria Math" panose="02040503050406030204" pitchFamily="18" charset="0"/>
                          </a:rPr>
                        </m:ctrlPr>
                      </m:dPr>
                      <m:e>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4</m:t>
                            </m:r>
                          </m:e>
                          <m:sup>
                            <m:r>
                              <a:rPr lang="en-GB" sz="1100" b="0" i="1" smtClean="0">
                                <a:latin typeface="Cambria Math" panose="02040503050406030204" pitchFamily="18" charset="0"/>
                              </a:rPr>
                              <m:t>2</m:t>
                            </m:r>
                          </m:sup>
                        </m:sSup>
                      </m:e>
                    </m:d>
                    <m:r>
                      <a:rPr lang="en-GB" sz="1100" b="0" i="1" smtClean="0">
                        <a:latin typeface="Cambria Math" panose="02040503050406030204" pitchFamily="18" charset="0"/>
                      </a:rPr>
                      <m:t>−16</m:t>
                    </m:r>
                    <m:d>
                      <m:dPr>
                        <m:ctrlPr>
                          <a:rPr lang="en-GB" sz="1100" b="0" i="1" smtClean="0">
                            <a:latin typeface="Cambria Math" panose="02040503050406030204" pitchFamily="18" charset="0"/>
                          </a:rPr>
                        </m:ctrlPr>
                      </m:dPr>
                      <m:e>
                        <m:r>
                          <a:rPr lang="en-GB" sz="1100" b="0" i="1" smtClean="0">
                            <a:latin typeface="Cambria Math" panose="02040503050406030204" pitchFamily="18" charset="0"/>
                          </a:rPr>
                          <m:t>4</m:t>
                        </m:r>
                      </m:e>
                    </m:d>
                    <m:r>
                      <a:rPr lang="en-GB" sz="1100" b="0" i="1" smtClean="0">
                        <a:latin typeface="Cambria Math" panose="02040503050406030204" pitchFamily="18" charset="0"/>
                      </a:rPr>
                      <m:t>+24=−8</m:t>
                    </m:r>
                  </m:oMath>
                </a14:m>
                <a:r>
                  <a:rPr lang="en-GB" sz="1100" dirty="0"/>
                  <a:t> ms</a:t>
                </a:r>
                <a:r>
                  <a:rPr lang="en-GB" sz="1100" baseline="30000" dirty="0"/>
                  <a:t>-1</a:t>
                </a:r>
              </a:p>
              <a:p>
                <a:r>
                  <a:rPr lang="en-GB" sz="1100" dirty="0"/>
                  <a:t>By inspection, greatest velocity is 24 ms</a:t>
                </a:r>
                <a:r>
                  <a:rPr lang="en-GB" sz="1100" baseline="30000" dirty="0"/>
                  <a:t>-1</a:t>
                </a:r>
                <a:r>
                  <a:rPr lang="en-GB" sz="1100" dirty="0"/>
                  <a:t> within the range </a:t>
                </a:r>
                <a14:m>
                  <m:oMath xmlns:m="http://schemas.openxmlformats.org/officeDocument/2006/math">
                    <m:r>
                      <a:rPr lang="en-GB" sz="1100" b="0" i="1" smtClean="0">
                        <a:latin typeface="Cambria Math" panose="02040503050406030204" pitchFamily="18" charset="0"/>
                      </a:rPr>
                      <m:t>0≤</m:t>
                    </m:r>
                    <m:r>
                      <a:rPr lang="en-GB" sz="1100" b="0" i="1" smtClean="0">
                        <a:latin typeface="Cambria Math" panose="02040503050406030204" pitchFamily="18" charset="0"/>
                      </a:rPr>
                      <m:t>𝑡</m:t>
                    </m:r>
                    <m:r>
                      <a:rPr lang="en-GB" sz="1100" b="0" i="1" smtClean="0">
                        <a:latin typeface="Cambria Math" panose="02040503050406030204" pitchFamily="18" charset="0"/>
                      </a:rPr>
                      <m:t>≤5</m:t>
                    </m:r>
                  </m:oMath>
                </a14:m>
                <a:r>
                  <a:rPr lang="en-GB" sz="1100" dirty="0"/>
                  <a:t>.</a:t>
                </a:r>
              </a:p>
            </p:txBody>
          </p:sp>
        </mc:Choice>
        <mc:Fallback xmlns="">
          <p:sp>
            <p:nvSpPr>
              <p:cNvPr id="44" name="TextBox 43">
                <a:extLst>
                  <a:ext uri="{FF2B5EF4-FFF2-40B4-BE49-F238E27FC236}">
                    <a16:creationId xmlns:a16="http://schemas.microsoft.com/office/drawing/2014/main" id="{0E58BC94-4AE6-44AC-BA04-93AF8953278D}"/>
                  </a:ext>
                </a:extLst>
              </p:cNvPr>
              <p:cNvSpPr txBox="1">
                <a:spLocks noRot="1" noChangeAspect="1" noMove="1" noResize="1" noEditPoints="1" noAdjustHandles="1" noChangeArrowheads="1" noChangeShapeType="1" noTextEdit="1"/>
              </p:cNvSpPr>
              <p:nvPr/>
            </p:nvSpPr>
            <p:spPr>
              <a:xfrm>
                <a:off x="6599275" y="5909500"/>
                <a:ext cx="2573299" cy="938719"/>
              </a:xfrm>
              <a:prstGeom prst="rect">
                <a:avLst/>
              </a:prstGeom>
              <a:blipFill>
                <a:blip r:embed="rId9"/>
                <a:stretch>
                  <a:fillRect t="-649" b="-3896"/>
                </a:stretch>
              </a:blipFill>
            </p:spPr>
            <p:txBody>
              <a:bodyPr/>
              <a:lstStyle/>
              <a:p>
                <a:r>
                  <a:rPr lang="en-GB">
                    <a:noFill/>
                  </a:rPr>
                  <a:t> </a:t>
                </a:r>
              </a:p>
            </p:txBody>
          </p:sp>
        </mc:Fallback>
      </mc:AlternateContent>
      <p:sp>
        <p:nvSpPr>
          <p:cNvPr id="111" name="TextBox 110">
            <a:extLst>
              <a:ext uri="{FF2B5EF4-FFF2-40B4-BE49-F238E27FC236}">
                <a16:creationId xmlns:a16="http://schemas.microsoft.com/office/drawing/2014/main" id="{AD50212B-DBA6-4892-BC45-D619A6F1A1CD}"/>
              </a:ext>
            </a:extLst>
          </p:cNvPr>
          <p:cNvSpPr txBox="1"/>
          <p:nvPr/>
        </p:nvSpPr>
        <p:spPr>
          <a:xfrm>
            <a:off x="7735941" y="5701670"/>
            <a:ext cx="525409" cy="261610"/>
          </a:xfrm>
          <a:prstGeom prst="rect">
            <a:avLst/>
          </a:prstGeom>
          <a:noFill/>
        </p:spPr>
        <p:txBody>
          <a:bodyPr wrap="square" rtlCol="0">
            <a:spAutoFit/>
          </a:bodyPr>
          <a:lstStyle/>
          <a:p>
            <a:r>
              <a:rPr lang="en-GB" sz="1100" dirty="0"/>
              <a:t>(4,-8)</a:t>
            </a:r>
          </a:p>
        </p:txBody>
      </p:sp>
      <p:sp>
        <p:nvSpPr>
          <p:cNvPr id="112" name="Rectangle 111">
            <a:extLst>
              <a:ext uri="{FF2B5EF4-FFF2-40B4-BE49-F238E27FC236}">
                <a16:creationId xmlns:a16="http://schemas.microsoft.com/office/drawing/2014/main" id="{9396E014-4A1D-4603-BA77-889892BFCCBB}"/>
              </a:ext>
            </a:extLst>
          </p:cNvPr>
          <p:cNvSpPr/>
          <p:nvPr/>
        </p:nvSpPr>
        <p:spPr>
          <a:xfrm>
            <a:off x="3919654" y="512881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3" name="Rectangle 112">
            <a:extLst>
              <a:ext uri="{FF2B5EF4-FFF2-40B4-BE49-F238E27FC236}">
                <a16:creationId xmlns:a16="http://schemas.microsoft.com/office/drawing/2014/main" id="{9C13A6A9-73F1-4BD2-ABD0-16F5A96F2028}"/>
              </a:ext>
            </a:extLst>
          </p:cNvPr>
          <p:cNvSpPr/>
          <p:nvPr/>
        </p:nvSpPr>
        <p:spPr>
          <a:xfrm>
            <a:off x="3919654" y="535028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4" name="Rectangle 113">
            <a:extLst>
              <a:ext uri="{FF2B5EF4-FFF2-40B4-BE49-F238E27FC236}">
                <a16:creationId xmlns:a16="http://schemas.microsoft.com/office/drawing/2014/main" id="{6CD0D045-9869-44C8-A8F6-E69F37ECB11C}"/>
              </a:ext>
            </a:extLst>
          </p:cNvPr>
          <p:cNvSpPr/>
          <p:nvPr/>
        </p:nvSpPr>
        <p:spPr>
          <a:xfrm>
            <a:off x="3907578" y="596328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5" name="Rectangle 114">
            <a:extLst>
              <a:ext uri="{FF2B5EF4-FFF2-40B4-BE49-F238E27FC236}">
                <a16:creationId xmlns:a16="http://schemas.microsoft.com/office/drawing/2014/main" id="{216AE490-F13A-4626-8094-5FB80AAC3E4B}"/>
              </a:ext>
            </a:extLst>
          </p:cNvPr>
          <p:cNvSpPr/>
          <p:nvPr/>
        </p:nvSpPr>
        <p:spPr>
          <a:xfrm>
            <a:off x="6384393" y="504882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16" name="Rectangle 115">
            <a:extLst>
              <a:ext uri="{FF2B5EF4-FFF2-40B4-BE49-F238E27FC236}">
                <a16:creationId xmlns:a16="http://schemas.microsoft.com/office/drawing/2014/main" id="{4D4DF68F-39C4-4F53-A624-5850E6ADF38D}"/>
              </a:ext>
            </a:extLst>
          </p:cNvPr>
          <p:cNvSpPr/>
          <p:nvPr/>
        </p:nvSpPr>
        <p:spPr>
          <a:xfrm>
            <a:off x="4159304" y="5128814"/>
            <a:ext cx="2050110" cy="21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7" name="Rectangle 116">
            <a:extLst>
              <a:ext uri="{FF2B5EF4-FFF2-40B4-BE49-F238E27FC236}">
                <a16:creationId xmlns:a16="http://schemas.microsoft.com/office/drawing/2014/main" id="{AC144969-438A-4792-8023-51138102F254}"/>
              </a:ext>
            </a:extLst>
          </p:cNvPr>
          <p:cNvSpPr/>
          <p:nvPr/>
        </p:nvSpPr>
        <p:spPr>
          <a:xfrm>
            <a:off x="4159304" y="5362606"/>
            <a:ext cx="2050110" cy="602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8" name="Rectangle 117">
            <a:extLst>
              <a:ext uri="{FF2B5EF4-FFF2-40B4-BE49-F238E27FC236}">
                <a16:creationId xmlns:a16="http://schemas.microsoft.com/office/drawing/2014/main" id="{FA199E96-48D2-4B3B-A1F7-CCA46386E604}"/>
              </a:ext>
            </a:extLst>
          </p:cNvPr>
          <p:cNvSpPr/>
          <p:nvPr/>
        </p:nvSpPr>
        <p:spPr>
          <a:xfrm>
            <a:off x="4139274" y="5963280"/>
            <a:ext cx="2050110" cy="735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9" name="Rectangle 118">
            <a:extLst>
              <a:ext uri="{FF2B5EF4-FFF2-40B4-BE49-F238E27FC236}">
                <a16:creationId xmlns:a16="http://schemas.microsoft.com/office/drawing/2014/main" id="{D777CDEC-6727-4D9C-BE63-CD25DE9537E5}"/>
              </a:ext>
            </a:extLst>
          </p:cNvPr>
          <p:cNvSpPr/>
          <p:nvPr/>
        </p:nvSpPr>
        <p:spPr>
          <a:xfrm>
            <a:off x="6615176" y="5000143"/>
            <a:ext cx="2443763" cy="1762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05"/>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116"/>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117"/>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118"/>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1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10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05"/>
                                        </p:tgtEl>
                                      </p:cBhvr>
                                    </p:animEffect>
                                    <p:set>
                                      <p:cBhvr>
                                        <p:cTn id="91"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92" restart="whenNotActive" fill="hold" evtFilter="cancelBubble" nodeType="interactiveSeq">
                <p:stCondLst>
                  <p:cond evt="onClick" delay="0">
                    <p:tgtEl>
                      <p:spTgt spid="10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106"/>
                                        </p:tgtEl>
                                      </p:cBhvr>
                                    </p:animEffect>
                                    <p:set>
                                      <p:cBhvr>
                                        <p:cTn id="97"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98" restart="whenNotActive" fill="hold" evtFilter="cancelBubble" nodeType="interactiveSeq">
                <p:stCondLst>
                  <p:cond evt="onClick" delay="0">
                    <p:tgtEl>
                      <p:spTgt spid="11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116"/>
                                        </p:tgtEl>
                                      </p:cBhvr>
                                    </p:animEffect>
                                    <p:set>
                                      <p:cBhvr>
                                        <p:cTn id="103"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04" restart="whenNotActive" fill="hold" evtFilter="cancelBubble" nodeType="interactiveSeq">
                <p:stCondLst>
                  <p:cond evt="onClick" delay="0">
                    <p:tgtEl>
                      <p:spTgt spid="117"/>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17"/>
                                        </p:tgtEl>
                                      </p:cBhvr>
                                    </p:animEffect>
                                    <p:set>
                                      <p:cBhvr>
                                        <p:cTn id="109"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10" restart="whenNotActive" fill="hold" evtFilter="cancelBubble" nodeType="interactiveSeq">
                <p:stCondLst>
                  <p:cond evt="onClick" delay="0">
                    <p:tgtEl>
                      <p:spTgt spid="11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18"/>
                                        </p:tgtEl>
                                      </p:cBhvr>
                                    </p:animEffect>
                                    <p:set>
                                      <p:cBhvr>
                                        <p:cTn id="115"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16" restart="whenNotActive" fill="hold" evtFilter="cancelBubble" nodeType="interactiveSeq">
                <p:stCondLst>
                  <p:cond evt="onClick" delay="0">
                    <p:tgtEl>
                      <p:spTgt spid="11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19"/>
                                        </p:tgtEl>
                                      </p:cBhvr>
                                    </p:animEffect>
                                    <p:set>
                                      <p:cBhvr>
                                        <p:cTn id="121"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childTnLst>
        </p:cTn>
      </p:par>
    </p:tnLst>
    <p:bldLst>
      <p:bldP spid="73" grpId="0" animBg="1"/>
      <p:bldP spid="85" grpId="0"/>
      <p:bldP spid="95" grpId="0"/>
      <p:bldP spid="26" grpId="0" animBg="1"/>
      <p:bldP spid="27" grpId="0"/>
      <p:bldP spid="28" grpId="0"/>
      <p:bldP spid="30" grpId="0" animBg="1"/>
      <p:bldP spid="31" grpId="0"/>
      <p:bldP spid="100" grpId="0" animBg="1"/>
      <p:bldP spid="104" grpId="0" animBg="1"/>
      <p:bldP spid="105" grpId="0" animBg="1"/>
      <p:bldP spid="105" grpId="1" animBg="1"/>
      <p:bldP spid="106" grpId="0" animBg="1"/>
      <p:bldP spid="106" grpId="1" animBg="1"/>
      <p:bldP spid="107" grpId="0" animBg="1"/>
      <p:bldP spid="32" grpId="0"/>
      <p:bldP spid="42" grpId="0" animBg="1"/>
      <p:bldP spid="43" grpId="0"/>
      <p:bldP spid="109" grpId="0"/>
      <p:bldP spid="110" grpId="0"/>
      <p:bldP spid="44" grpId="0"/>
      <p:bldP spid="111" grpId="0"/>
      <p:bldP spid="112" grpId="0" animBg="1"/>
      <p:bldP spid="113" grpId="0" animBg="1"/>
      <p:bldP spid="114" grpId="0" animBg="1"/>
      <p:bldP spid="115" grpId="0" animBg="1"/>
      <p:bldP spid="116" grpId="0" animBg="1"/>
      <p:bldP spid="116" grpId="1" animBg="1"/>
      <p:bldP spid="117" grpId="0" animBg="1"/>
      <p:bldP spid="117" grpId="1" animBg="1"/>
      <p:bldP spid="118" grpId="0" animBg="1"/>
      <p:bldP spid="118" grpId="1" animBg="1"/>
      <p:bldP spid="119" grpId="0" animBg="1"/>
      <p:bldP spid="1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744EBA3-4D54-462B-BFBD-FE21E5C2F7A4}"/>
              </a:ext>
            </a:extLst>
          </p:cNvPr>
          <p:cNvSpPr txBox="1"/>
          <p:nvPr/>
        </p:nvSpPr>
        <p:spPr>
          <a:xfrm>
            <a:off x="428333" y="1994571"/>
            <a:ext cx="7469986" cy="369332"/>
          </a:xfrm>
          <a:prstGeom prst="rect">
            <a:avLst/>
          </a:prstGeom>
          <a:noFill/>
        </p:spPr>
        <p:txBody>
          <a:bodyPr wrap="square" rtlCol="0">
            <a:spAutoFit/>
          </a:bodyPr>
          <a:lstStyle/>
          <a:p>
            <a:r>
              <a:rPr lang="en-GB" dirty="0"/>
              <a:t>Classes in a rush (or Further Mathematicians) may wish to skip this exercise.</a:t>
            </a:r>
          </a:p>
        </p:txBody>
      </p:sp>
    </p:spTree>
    <p:extLst>
      <p:ext uri="{BB962C8B-B14F-4D97-AF65-F5344CB8AC3E}">
        <p14:creationId xmlns:p14="http://schemas.microsoft.com/office/powerpoint/2010/main" val="273783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Differentiation</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439492-C727-4B96-8C3D-0FDB7DE6E2FD}"/>
                  </a:ext>
                </a:extLst>
              </p:cNvPr>
              <p:cNvSpPr txBox="1"/>
              <p:nvPr/>
            </p:nvSpPr>
            <p:spPr>
              <a:xfrm>
                <a:off x="337478" y="749063"/>
                <a:ext cx="8496944" cy="923330"/>
              </a:xfrm>
              <a:prstGeom prst="rect">
                <a:avLst/>
              </a:prstGeom>
              <a:noFill/>
            </p:spPr>
            <p:txBody>
              <a:bodyPr wrap="square" rtlCol="0">
                <a:spAutoFit/>
              </a:bodyPr>
              <a:lstStyle/>
              <a:p>
                <a:r>
                  <a:rPr lang="en-GB" dirty="0"/>
                  <a:t>In Chapter 9, we saw that velocity </a:t>
                </a:r>
                <a14:m>
                  <m:oMath xmlns:m="http://schemas.openxmlformats.org/officeDocument/2006/math">
                    <m:r>
                      <a:rPr lang="en-GB" b="0" i="1" smtClean="0">
                        <a:latin typeface="Cambria Math" panose="02040503050406030204" pitchFamily="18" charset="0"/>
                      </a:rPr>
                      <m:t>𝑣</m:t>
                    </m:r>
                  </m:oMath>
                </a14:m>
                <a:r>
                  <a:rPr lang="en-GB" dirty="0"/>
                  <a:t> is the rate of change of displacement </a:t>
                </a:r>
                <a14:m>
                  <m:oMath xmlns:m="http://schemas.openxmlformats.org/officeDocument/2006/math">
                    <m:r>
                      <a:rPr lang="en-GB" b="0" i="1" smtClean="0">
                        <a:latin typeface="Cambria Math" panose="02040503050406030204" pitchFamily="18" charset="0"/>
                      </a:rPr>
                      <m:t>𝑠</m:t>
                    </m:r>
                  </m:oMath>
                </a14:m>
                <a:r>
                  <a:rPr lang="en-GB" dirty="0"/>
                  <a:t> (i.e. the gradient). But in Pure, we know that we can use differentiation to find the gradient function:</a:t>
                </a:r>
              </a:p>
            </p:txBody>
          </p:sp>
        </mc:Choice>
        <mc:Fallback xmlns="">
          <p:sp>
            <p:nvSpPr>
              <p:cNvPr id="5" name="TextBox 4">
                <a:extLst>
                  <a:ext uri="{FF2B5EF4-FFF2-40B4-BE49-F238E27FC236}">
                    <a16:creationId xmlns:a16="http://schemas.microsoft.com/office/drawing/2014/main" id="{F3439492-C727-4B96-8C3D-0FDB7DE6E2FD}"/>
                  </a:ext>
                </a:extLst>
              </p:cNvPr>
              <p:cNvSpPr txBox="1">
                <a:spLocks noRot="1" noChangeAspect="1" noMove="1" noResize="1" noEditPoints="1" noAdjustHandles="1" noChangeArrowheads="1" noChangeShapeType="1" noTextEdit="1"/>
              </p:cNvSpPr>
              <p:nvPr/>
            </p:nvSpPr>
            <p:spPr>
              <a:xfrm>
                <a:off x="337478" y="749063"/>
                <a:ext cx="8496944" cy="923330"/>
              </a:xfrm>
              <a:prstGeom prst="rect">
                <a:avLst/>
              </a:prstGeom>
              <a:blipFill>
                <a:blip r:embed="rId2"/>
                <a:stretch>
                  <a:fillRect l="-574"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BF95C5-05E6-4B8A-A192-0A88027D931E}"/>
                  </a:ext>
                </a:extLst>
              </p:cNvPr>
              <p:cNvSpPr txBox="1"/>
              <p:nvPr/>
            </p:nvSpPr>
            <p:spPr>
              <a:xfrm>
                <a:off x="1624045" y="1858212"/>
                <a:ext cx="1800200" cy="61824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𝑑𝑠</m:t>
                          </m:r>
                        </m:num>
                        <m:den>
                          <m:r>
                            <a:rPr lang="en-GB" b="0" i="1" smtClean="0">
                              <a:latin typeface="Cambria Math" panose="02040503050406030204" pitchFamily="18" charset="0"/>
                            </a:rPr>
                            <m:t>𝑑𝑡</m:t>
                          </m:r>
                        </m:den>
                      </m:f>
                    </m:oMath>
                  </m:oMathPara>
                </a14:m>
                <a:endParaRPr lang="en-GB" dirty="0"/>
              </a:p>
            </p:txBody>
          </p:sp>
        </mc:Choice>
        <mc:Fallback xmlns="">
          <p:sp>
            <p:nvSpPr>
              <p:cNvPr id="6" name="TextBox 5">
                <a:extLst>
                  <a:ext uri="{FF2B5EF4-FFF2-40B4-BE49-F238E27FC236}">
                    <a16:creationId xmlns:a16="http://schemas.microsoft.com/office/drawing/2014/main" id="{1ABF95C5-05E6-4B8A-A192-0A88027D931E}"/>
                  </a:ext>
                </a:extLst>
              </p:cNvPr>
              <p:cNvSpPr txBox="1">
                <a:spLocks noRot="1" noChangeAspect="1" noMove="1" noResize="1" noEditPoints="1" noAdjustHandles="1" noChangeArrowheads="1" noChangeShapeType="1" noTextEdit="1"/>
              </p:cNvSpPr>
              <p:nvPr/>
            </p:nvSpPr>
            <p:spPr>
              <a:xfrm>
                <a:off x="1624045" y="1858212"/>
                <a:ext cx="1800200" cy="618246"/>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0D60C9-1594-43D2-960A-DC13A46BA66F}"/>
                  </a:ext>
                </a:extLst>
              </p:cNvPr>
              <p:cNvSpPr txBox="1"/>
              <p:nvPr/>
            </p:nvSpPr>
            <p:spPr>
              <a:xfrm>
                <a:off x="4830316" y="1858212"/>
                <a:ext cx="1800200" cy="64812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𝑠</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den>
                      </m:f>
                    </m:oMath>
                  </m:oMathPara>
                </a14:m>
                <a:endParaRPr lang="en-GB" dirty="0"/>
              </a:p>
            </p:txBody>
          </p:sp>
        </mc:Choice>
        <mc:Fallback xmlns="">
          <p:sp>
            <p:nvSpPr>
              <p:cNvPr id="7" name="TextBox 6">
                <a:extLst>
                  <a:ext uri="{FF2B5EF4-FFF2-40B4-BE49-F238E27FC236}">
                    <a16:creationId xmlns:a16="http://schemas.microsoft.com/office/drawing/2014/main" id="{180D60C9-1594-43D2-960A-DC13A46BA66F}"/>
                  </a:ext>
                </a:extLst>
              </p:cNvPr>
              <p:cNvSpPr txBox="1">
                <a:spLocks noRot="1" noChangeAspect="1" noMove="1" noResize="1" noEditPoints="1" noAdjustHandles="1" noChangeArrowheads="1" noChangeShapeType="1" noTextEdit="1"/>
              </p:cNvSpPr>
              <p:nvPr/>
            </p:nvSpPr>
            <p:spPr>
              <a:xfrm>
                <a:off x="4830316" y="1858212"/>
                <a:ext cx="1800200" cy="648126"/>
              </a:xfrm>
              <a:prstGeom prst="rect">
                <a:avLst/>
              </a:prstGeom>
              <a:blipFill>
                <a:blip r:embed="rId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a:extLst>
              <a:ext uri="{FF2B5EF4-FFF2-40B4-BE49-F238E27FC236}">
                <a16:creationId xmlns:a16="http://schemas.microsoft.com/office/drawing/2014/main" id="{03BA7C3C-53FC-415C-9323-3DB89B43C839}"/>
              </a:ext>
            </a:extLst>
          </p:cNvPr>
          <p:cNvSpPr txBox="1"/>
          <p:nvPr/>
        </p:nvSpPr>
        <p:spPr>
          <a:xfrm>
            <a:off x="3559696" y="1853010"/>
            <a:ext cx="1202804" cy="646331"/>
          </a:xfrm>
          <a:prstGeom prst="rect">
            <a:avLst/>
          </a:prstGeom>
          <a:noFill/>
        </p:spPr>
        <p:txBody>
          <a:bodyPr wrap="square" rtlCol="0">
            <a:spAutoFit/>
          </a:bodyPr>
          <a:lstStyle/>
          <a:p>
            <a:r>
              <a:rPr lang="en-GB" dirty="0"/>
              <a:t>and similarly…</a:t>
            </a:r>
          </a:p>
        </p:txBody>
      </p:sp>
      <p:sp>
        <p:nvSpPr>
          <p:cNvPr id="9" name="TextBox 8">
            <a:extLst>
              <a:ext uri="{FF2B5EF4-FFF2-40B4-BE49-F238E27FC236}">
                <a16:creationId xmlns:a16="http://schemas.microsoft.com/office/drawing/2014/main" id="{3CD4F7EC-7CAE-436D-9FBA-EA5353CF6C3F}"/>
              </a:ext>
            </a:extLst>
          </p:cNvPr>
          <p:cNvSpPr txBox="1"/>
          <p:nvPr/>
        </p:nvSpPr>
        <p:spPr>
          <a:xfrm>
            <a:off x="2172494" y="2655962"/>
            <a:ext cx="1728192" cy="430887"/>
          </a:xfrm>
          <a:prstGeom prst="rect">
            <a:avLst/>
          </a:prstGeom>
          <a:noFill/>
        </p:spPr>
        <p:txBody>
          <a:bodyPr wrap="square" rtlCol="0">
            <a:spAutoFit/>
          </a:bodyPr>
          <a:lstStyle/>
          <a:p>
            <a:r>
              <a:rPr lang="en-GB" sz="1100" dirty="0"/>
              <a:t>velocity is the rate of change of displacement</a:t>
            </a:r>
          </a:p>
        </p:txBody>
      </p:sp>
      <p:cxnSp>
        <p:nvCxnSpPr>
          <p:cNvPr id="11" name="Straight Arrow Connector 10">
            <a:extLst>
              <a:ext uri="{FF2B5EF4-FFF2-40B4-BE49-F238E27FC236}">
                <a16:creationId xmlns:a16="http://schemas.microsoft.com/office/drawing/2014/main" id="{FD3DDE70-0E25-4B1E-897F-136F0401D145}"/>
              </a:ext>
            </a:extLst>
          </p:cNvPr>
          <p:cNvCxnSpPr/>
          <p:nvPr/>
        </p:nvCxnSpPr>
        <p:spPr>
          <a:xfrm flipH="1" flipV="1">
            <a:off x="2752725" y="2543175"/>
            <a:ext cx="91083" cy="13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4AD9941-9D22-4CB9-8F5A-D35A29D61083}"/>
              </a:ext>
            </a:extLst>
          </p:cNvPr>
          <p:cNvSpPr txBox="1"/>
          <p:nvPr/>
        </p:nvSpPr>
        <p:spPr>
          <a:xfrm>
            <a:off x="5292080" y="2655962"/>
            <a:ext cx="1728192" cy="430887"/>
          </a:xfrm>
          <a:prstGeom prst="rect">
            <a:avLst/>
          </a:prstGeom>
          <a:noFill/>
        </p:spPr>
        <p:txBody>
          <a:bodyPr wrap="square" rtlCol="0">
            <a:spAutoFit/>
          </a:bodyPr>
          <a:lstStyle/>
          <a:p>
            <a:r>
              <a:rPr lang="en-GB" sz="1100" dirty="0"/>
              <a:t>acceleration is the rate of change of velocity</a:t>
            </a:r>
          </a:p>
        </p:txBody>
      </p:sp>
      <p:cxnSp>
        <p:nvCxnSpPr>
          <p:cNvPr id="13" name="Straight Arrow Connector 12">
            <a:extLst>
              <a:ext uri="{FF2B5EF4-FFF2-40B4-BE49-F238E27FC236}">
                <a16:creationId xmlns:a16="http://schemas.microsoft.com/office/drawing/2014/main" id="{6135602A-0CAE-4AB1-B318-A09BBDADB832}"/>
              </a:ext>
            </a:extLst>
          </p:cNvPr>
          <p:cNvCxnSpPr/>
          <p:nvPr/>
        </p:nvCxnSpPr>
        <p:spPr>
          <a:xfrm flipH="1" flipV="1">
            <a:off x="5730416" y="2555374"/>
            <a:ext cx="91083" cy="13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7CD4101-D8EF-4892-B79D-98D790896B21}"/>
              </a:ext>
            </a:extLst>
          </p:cNvPr>
          <p:cNvSpPr/>
          <p:nvPr/>
        </p:nvSpPr>
        <p:spPr>
          <a:xfrm>
            <a:off x="2605698" y="1885874"/>
            <a:ext cx="566127" cy="5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AF9477E-09EA-456E-A014-00C7B5C8A374}"/>
              </a:ext>
            </a:extLst>
          </p:cNvPr>
          <p:cNvSpPr/>
          <p:nvPr/>
        </p:nvSpPr>
        <p:spPr>
          <a:xfrm>
            <a:off x="5447352" y="1904921"/>
            <a:ext cx="1086798" cy="5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7C9CA22-1047-465D-B001-BC9F50C9BA33}"/>
                  </a:ext>
                </a:extLst>
              </p:cNvPr>
              <p:cNvSpPr txBox="1"/>
              <p:nvPr/>
            </p:nvSpPr>
            <p:spPr>
              <a:xfrm>
                <a:off x="7129971" y="1640358"/>
                <a:ext cx="1822644" cy="27084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Memory Tip</a:t>
                </a:r>
                <a:r>
                  <a:rPr lang="en-GB" sz="1200" dirty="0"/>
                  <a:t>: I picture interchanging between </a:t>
                </a:r>
                <a14:m>
                  <m:oMath xmlns:m="http://schemas.openxmlformats.org/officeDocument/2006/math">
                    <m:r>
                      <a:rPr lang="en-GB" sz="1200" b="0" i="1" smtClean="0">
                        <a:latin typeface="Cambria Math" panose="02040503050406030204" pitchFamily="18" charset="0"/>
                      </a:rPr>
                      <m:t>𝑠</m:t>
                    </m:r>
                    <m:r>
                      <a:rPr lang="en-GB" sz="1200" b="0" i="1" smtClean="0">
                        <a:latin typeface="Cambria Math" panose="02040503050406030204" pitchFamily="18" charset="0"/>
                      </a:rPr>
                      <m:t>,</m:t>
                    </m:r>
                    <m:r>
                      <a:rPr lang="en-GB" sz="1200" b="0" i="1" smtClean="0">
                        <a:latin typeface="Cambria Math" panose="02040503050406030204" pitchFamily="18" charset="0"/>
                      </a:rPr>
                      <m:t>𝑣</m:t>
                    </m:r>
                    <m:r>
                      <a:rPr lang="en-GB" sz="1200" b="0" i="1" smtClean="0">
                        <a:latin typeface="Cambria Math" panose="02040503050406030204" pitchFamily="18" charset="0"/>
                      </a:rPr>
                      <m:t>,</m:t>
                    </m:r>
                    <m:r>
                      <a:rPr lang="en-GB" sz="1200" b="0" i="1" smtClean="0">
                        <a:latin typeface="Cambria Math" panose="02040503050406030204" pitchFamily="18" charset="0"/>
                      </a:rPr>
                      <m:t>𝑎</m:t>
                    </m:r>
                  </m:oMath>
                </a14:m>
                <a:r>
                  <a:rPr lang="en-GB" sz="1200" dirty="0"/>
                  <a:t> as differentiating to go downwards and integrating to go upwards:</a:t>
                </a:r>
              </a:p>
              <a:p>
                <a:endParaRPr lang="en-GB" sz="12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a:p>
                <a:r>
                  <a:rPr lang="en-GB" sz="1200" dirty="0"/>
                  <a:t>(We will do integration a bit later)</a:t>
                </a:r>
              </a:p>
            </p:txBody>
          </p:sp>
        </mc:Choice>
        <mc:Fallback xmlns="">
          <p:sp>
            <p:nvSpPr>
              <p:cNvPr id="16" name="TextBox 15">
                <a:extLst>
                  <a:ext uri="{FF2B5EF4-FFF2-40B4-BE49-F238E27FC236}">
                    <a16:creationId xmlns:a16="http://schemas.microsoft.com/office/drawing/2014/main" id="{47C9CA22-1047-465D-B001-BC9F50C9BA33}"/>
                  </a:ext>
                </a:extLst>
              </p:cNvPr>
              <p:cNvSpPr txBox="1">
                <a:spLocks noRot="1" noChangeAspect="1" noMove="1" noResize="1" noEditPoints="1" noAdjustHandles="1" noChangeArrowheads="1" noChangeShapeType="1" noTextEdit="1"/>
              </p:cNvSpPr>
              <p:nvPr/>
            </p:nvSpPr>
            <p:spPr>
              <a:xfrm>
                <a:off x="7129971" y="1640358"/>
                <a:ext cx="1822644" cy="2708434"/>
              </a:xfrm>
              <a:prstGeom prst="rect">
                <a:avLst/>
              </a:prstGeom>
              <a:blipFill>
                <a:blip r:embed="rId5"/>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B6D48A69-0D1D-44D8-8B51-8C756C8BF037}"/>
              </a:ext>
            </a:extLst>
          </p:cNvPr>
          <p:cNvSpPr/>
          <p:nvPr/>
        </p:nvSpPr>
        <p:spPr>
          <a:xfrm>
            <a:off x="8172450" y="2886075"/>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6197958C-F287-47C4-B2EC-0C0EB0758AB8}"/>
              </a:ext>
            </a:extLst>
          </p:cNvPr>
          <p:cNvSpPr/>
          <p:nvPr/>
        </p:nvSpPr>
        <p:spPr>
          <a:xfrm>
            <a:off x="8172450" y="3380658"/>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64E20219-6101-45D3-BFE5-641D5171DFDC}"/>
              </a:ext>
            </a:extLst>
          </p:cNvPr>
          <p:cNvSpPr/>
          <p:nvPr/>
        </p:nvSpPr>
        <p:spPr>
          <a:xfrm rot="10800000">
            <a:off x="7815981" y="3386627"/>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87E9C20D-A0ED-4965-B6F8-731F1429704B}"/>
              </a:ext>
            </a:extLst>
          </p:cNvPr>
          <p:cNvSpPr/>
          <p:nvPr/>
        </p:nvSpPr>
        <p:spPr>
          <a:xfrm rot="10800000">
            <a:off x="7813033" y="2896349"/>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581708-1EAC-4AA5-8221-43B6A16A6943}"/>
                  </a:ext>
                </a:extLst>
              </p:cNvPr>
              <p:cNvSpPr txBox="1"/>
              <p:nvPr/>
            </p:nvSpPr>
            <p:spPr>
              <a:xfrm>
                <a:off x="8267853" y="2887415"/>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23" name="TextBox 22">
                <a:extLst>
                  <a:ext uri="{FF2B5EF4-FFF2-40B4-BE49-F238E27FC236}">
                    <a16:creationId xmlns:a16="http://schemas.microsoft.com/office/drawing/2014/main" id="{90581708-1EAC-4AA5-8221-43B6A16A6943}"/>
                  </a:ext>
                </a:extLst>
              </p:cNvPr>
              <p:cNvSpPr txBox="1">
                <a:spLocks noRot="1" noChangeAspect="1" noMove="1" noResize="1" noEditPoints="1" noAdjustHandles="1" noChangeArrowheads="1" noChangeShapeType="1" noTextEdit="1"/>
              </p:cNvSpPr>
              <p:nvPr/>
            </p:nvSpPr>
            <p:spPr>
              <a:xfrm>
                <a:off x="8267853" y="2887415"/>
                <a:ext cx="322308" cy="32605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7822F1B-9ABD-49C5-96A4-23C17EFDB025}"/>
                  </a:ext>
                </a:extLst>
              </p:cNvPr>
              <p:cNvSpPr txBox="1"/>
              <p:nvPr/>
            </p:nvSpPr>
            <p:spPr>
              <a:xfrm>
                <a:off x="8277989" y="3401438"/>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24" name="TextBox 23">
                <a:extLst>
                  <a:ext uri="{FF2B5EF4-FFF2-40B4-BE49-F238E27FC236}">
                    <a16:creationId xmlns:a16="http://schemas.microsoft.com/office/drawing/2014/main" id="{A7822F1B-9ABD-49C5-96A4-23C17EFDB025}"/>
                  </a:ext>
                </a:extLst>
              </p:cNvPr>
              <p:cNvSpPr txBox="1">
                <a:spLocks noRot="1" noChangeAspect="1" noMove="1" noResize="1" noEditPoints="1" noAdjustHandles="1" noChangeArrowheads="1" noChangeShapeType="1" noTextEdit="1"/>
              </p:cNvSpPr>
              <p:nvPr/>
            </p:nvSpPr>
            <p:spPr>
              <a:xfrm>
                <a:off x="8277989" y="3401438"/>
                <a:ext cx="322308" cy="32605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8774A99-2752-45C5-8380-0FBAEFA179BD}"/>
                  </a:ext>
                </a:extLst>
              </p:cNvPr>
              <p:cNvSpPr txBox="1"/>
              <p:nvPr/>
            </p:nvSpPr>
            <p:spPr>
              <a:xfrm>
                <a:off x="7367349" y="3445784"/>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𝑎</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25" name="TextBox 24">
                <a:extLst>
                  <a:ext uri="{FF2B5EF4-FFF2-40B4-BE49-F238E27FC236}">
                    <a16:creationId xmlns:a16="http://schemas.microsoft.com/office/drawing/2014/main" id="{18774A99-2752-45C5-8380-0FBAEFA179BD}"/>
                  </a:ext>
                </a:extLst>
              </p:cNvPr>
              <p:cNvSpPr txBox="1">
                <a:spLocks noRot="1" noChangeAspect="1" noMove="1" noResize="1" noEditPoints="1" noAdjustHandles="1" noChangeArrowheads="1" noChangeShapeType="1" noTextEdit="1"/>
              </p:cNvSpPr>
              <p:nvPr/>
            </p:nvSpPr>
            <p:spPr>
              <a:xfrm>
                <a:off x="7367349" y="3445784"/>
                <a:ext cx="322308" cy="220060"/>
              </a:xfrm>
              <a:prstGeom prst="rect">
                <a:avLst/>
              </a:prstGeom>
              <a:blipFill>
                <a:blip r:embed="rId8"/>
                <a:stretch>
                  <a:fillRect r="-25000"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C3FF2A-3178-443B-AE42-6020E9434FD8}"/>
                  </a:ext>
                </a:extLst>
              </p:cNvPr>
              <p:cNvSpPr txBox="1"/>
              <p:nvPr/>
            </p:nvSpPr>
            <p:spPr>
              <a:xfrm>
                <a:off x="7405449" y="2968006"/>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𝑣</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26" name="TextBox 25">
                <a:extLst>
                  <a:ext uri="{FF2B5EF4-FFF2-40B4-BE49-F238E27FC236}">
                    <a16:creationId xmlns:a16="http://schemas.microsoft.com/office/drawing/2014/main" id="{E0C3FF2A-3178-443B-AE42-6020E9434FD8}"/>
                  </a:ext>
                </a:extLst>
              </p:cNvPr>
              <p:cNvSpPr txBox="1">
                <a:spLocks noRot="1" noChangeAspect="1" noMove="1" noResize="1" noEditPoints="1" noAdjustHandles="1" noChangeArrowheads="1" noChangeShapeType="1" noTextEdit="1"/>
              </p:cNvSpPr>
              <p:nvPr/>
            </p:nvSpPr>
            <p:spPr>
              <a:xfrm>
                <a:off x="7405449" y="2968006"/>
                <a:ext cx="322308" cy="220060"/>
              </a:xfrm>
              <a:prstGeom prst="rect">
                <a:avLst/>
              </a:prstGeom>
              <a:blipFill>
                <a:blip r:embed="rId9"/>
                <a:stretch>
                  <a:fillRect r="-22642"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9809E8B-C46C-462D-8DAB-12C8B5347404}"/>
                  </a:ext>
                </a:extLst>
              </p:cNvPr>
              <p:cNvSpPr txBox="1"/>
              <p:nvPr/>
            </p:nvSpPr>
            <p:spPr>
              <a:xfrm>
                <a:off x="467093" y="3262768"/>
                <a:ext cx="5928791"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a:t>
                </a:r>
                <a14:m>
                  <m:oMath xmlns:m="http://schemas.openxmlformats.org/officeDocument/2006/math">
                    <m:r>
                      <a:rPr lang="en-GB" sz="1400" b="0" i="1" smtClean="0">
                        <a:latin typeface="Cambria Math" panose="02040503050406030204" pitchFamily="18" charset="0"/>
                      </a:rPr>
                      <m:t>𝑃</m:t>
                    </m:r>
                  </m:oMath>
                </a14:m>
                <a:r>
                  <a:rPr lang="en-GB" sz="1400" dirty="0"/>
                  <a:t> is moving on the </a:t>
                </a:r>
                <a14:m>
                  <m:oMath xmlns:m="http://schemas.openxmlformats.org/officeDocument/2006/math">
                    <m:r>
                      <a:rPr lang="en-GB" sz="1400" b="0" i="1" smtClean="0">
                        <a:latin typeface="Cambria Math" panose="02040503050406030204" pitchFamily="18" charset="0"/>
                      </a:rPr>
                      <m:t>𝑥</m:t>
                    </m:r>
                  </m:oMath>
                </a14:m>
                <a:r>
                  <a:rPr lang="en-GB" sz="1400" dirty="0"/>
                  <a:t>-axis. At time </a:t>
                </a:r>
                <a14:m>
                  <m:oMath xmlns:m="http://schemas.openxmlformats.org/officeDocument/2006/math">
                    <m:r>
                      <a:rPr lang="en-GB" sz="1400" b="0" i="1" smtClean="0">
                        <a:latin typeface="Cambria Math" panose="02040503050406030204" pitchFamily="18" charset="0"/>
                      </a:rPr>
                      <m:t>𝑡</m:t>
                    </m:r>
                  </m:oMath>
                </a14:m>
                <a:r>
                  <a:rPr lang="en-GB" sz="1400" dirty="0"/>
                  <a:t> seconds, the displacement </a:t>
                </a:r>
                <a14:m>
                  <m:oMath xmlns:m="http://schemas.openxmlformats.org/officeDocument/2006/math">
                    <m:r>
                      <a:rPr lang="en-GB" sz="1400" b="0" i="1" smtClean="0">
                        <a:latin typeface="Cambria Math" panose="02040503050406030204" pitchFamily="18" charset="0"/>
                      </a:rPr>
                      <m:t>𝑥</m:t>
                    </m:r>
                  </m:oMath>
                </a14:m>
                <a:r>
                  <a:rPr lang="en-GB" sz="1400" dirty="0"/>
                  <a:t> metres from </a:t>
                </a:r>
                <a14:m>
                  <m:oMath xmlns:m="http://schemas.openxmlformats.org/officeDocument/2006/math">
                    <m:r>
                      <a:rPr lang="en-GB" sz="1400" b="0" i="1" smtClean="0">
                        <a:latin typeface="Cambria Math" panose="02040503050406030204" pitchFamily="18" charset="0"/>
                      </a:rPr>
                      <m:t>𝑂</m:t>
                    </m:r>
                  </m:oMath>
                </a14:m>
                <a:r>
                  <a:rPr lang="en-GB" sz="1400" dirty="0"/>
                  <a:t> is given by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−32</m:t>
                    </m:r>
                    <m:r>
                      <a:rPr lang="en-GB" sz="1400" b="0" i="1" smtClean="0">
                        <a:latin typeface="Cambria Math" panose="02040503050406030204" pitchFamily="18" charset="0"/>
                      </a:rPr>
                      <m:t>𝑡</m:t>
                    </m:r>
                    <m:r>
                      <a:rPr lang="en-GB" sz="1400" b="0" i="1" smtClean="0">
                        <a:latin typeface="Cambria Math" panose="02040503050406030204" pitchFamily="18" charset="0"/>
                      </a:rPr>
                      <m:t>+14</m:t>
                    </m:r>
                  </m:oMath>
                </a14:m>
                <a:r>
                  <a:rPr lang="en-GB" sz="1400" dirty="0"/>
                  <a:t>. Find:</a:t>
                </a:r>
              </a:p>
              <a:p>
                <a:pPr marL="342900" indent="-342900">
                  <a:buAutoNum type="alphaLcParenBoth"/>
                </a:pPr>
                <a:r>
                  <a:rPr lang="en-GB" sz="1400" dirty="0"/>
                  <a:t>the velocity of </a:t>
                </a:r>
                <a14:m>
                  <m:oMath xmlns:m="http://schemas.openxmlformats.org/officeDocument/2006/math">
                    <m:r>
                      <a:rPr lang="en-GB" sz="1400" b="0" i="1" smtClean="0">
                        <a:latin typeface="Cambria Math" panose="02040503050406030204" pitchFamily="18" charset="0"/>
                      </a:rPr>
                      <m:t>𝑃</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=3</m:t>
                    </m:r>
                  </m:oMath>
                </a14:m>
                <a:endParaRPr lang="en-GB" sz="1400" dirty="0"/>
              </a:p>
              <a:p>
                <a:pPr marL="342900" indent="-342900">
                  <a:buAutoNum type="alphaLcParenBoth"/>
                </a:pPr>
                <a:r>
                  <a:rPr lang="en-GB" sz="1400" dirty="0"/>
                  <a:t>The value of </a:t>
                </a:r>
                <a14:m>
                  <m:oMath xmlns:m="http://schemas.openxmlformats.org/officeDocument/2006/math">
                    <m:r>
                      <a:rPr lang="en-GB" sz="1400" b="0" i="1" smtClean="0">
                        <a:latin typeface="Cambria Math" panose="02040503050406030204" pitchFamily="18" charset="0"/>
                      </a:rPr>
                      <m:t>𝑡</m:t>
                    </m:r>
                  </m:oMath>
                </a14:m>
                <a:r>
                  <a:rPr lang="en-GB" sz="1400" dirty="0"/>
                  <a:t> when </a:t>
                </a:r>
                <a14:m>
                  <m:oMath xmlns:m="http://schemas.openxmlformats.org/officeDocument/2006/math">
                    <m:r>
                      <a:rPr lang="en-GB" sz="1400" b="0" i="1" smtClean="0">
                        <a:latin typeface="Cambria Math" panose="02040503050406030204" pitchFamily="18" charset="0"/>
                      </a:rPr>
                      <m:t>𝑃</m:t>
                    </m:r>
                  </m:oMath>
                </a14:m>
                <a:r>
                  <a:rPr lang="en-GB" sz="1400" dirty="0"/>
                  <a:t> is instantaneously at rest</a:t>
                </a:r>
              </a:p>
              <a:p>
                <a:pPr marL="342900" indent="-342900">
                  <a:buAutoNum type="alphaLcParenBoth"/>
                </a:pPr>
                <a:r>
                  <a:rPr lang="en-GB" sz="1400" dirty="0"/>
                  <a:t>The acceleration of </a:t>
                </a:r>
                <a14:m>
                  <m:oMath xmlns:m="http://schemas.openxmlformats.org/officeDocument/2006/math">
                    <m:r>
                      <a:rPr lang="en-GB" sz="1400" b="0" i="1" smtClean="0">
                        <a:latin typeface="Cambria Math" panose="02040503050406030204" pitchFamily="18" charset="0"/>
                      </a:rPr>
                      <m:t>𝑃</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=1.5</m:t>
                    </m:r>
                  </m:oMath>
                </a14:m>
                <a:endParaRPr lang="en-GB" sz="1400" dirty="0"/>
              </a:p>
            </p:txBody>
          </p:sp>
        </mc:Choice>
        <mc:Fallback xmlns="">
          <p:sp>
            <p:nvSpPr>
              <p:cNvPr id="27" name="TextBox 26">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467093" y="3262768"/>
                <a:ext cx="5928791" cy="116955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E9285AF-7DDE-426B-B919-B70332737ACA}"/>
                  </a:ext>
                </a:extLst>
              </p:cNvPr>
              <p:cNvSpPr txBox="1"/>
              <p:nvPr/>
            </p:nvSpPr>
            <p:spPr>
              <a:xfrm>
                <a:off x="675184" y="4700761"/>
                <a:ext cx="3985716" cy="14492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3</m:t>
                          </m:r>
                        </m:sup>
                      </m:sSup>
                      <m:r>
                        <a:rPr lang="en-GB" b="0" i="1" smtClean="0">
                          <a:latin typeface="Cambria Math" panose="02040503050406030204" pitchFamily="18" charset="0"/>
                        </a:rPr>
                        <m:t>−32</m:t>
                      </m:r>
                    </m:oMath>
                  </m:oMathPara>
                </a14:m>
                <a:endParaRPr lang="en-GB" dirty="0"/>
              </a:p>
              <a:p>
                <a:r>
                  <a:rPr lang="en-GB" dirty="0"/>
                  <a:t>When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=3, </m:t>
                    </m:r>
                    <m:r>
                      <a:rPr lang="en-GB" b="0" i="1" smtClean="0">
                        <a:latin typeface="Cambria Math" panose="02040503050406030204" pitchFamily="18" charset="0"/>
                      </a:rPr>
                      <m:t>𝑣</m:t>
                    </m:r>
                    <m:r>
                      <a:rPr lang="en-GB" b="0" i="1" smtClean="0">
                        <a:latin typeface="Cambria Math" panose="02040503050406030204" pitchFamily="18" charset="0"/>
                      </a:rPr>
                      <m:t>=4</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3</m:t>
                            </m:r>
                          </m:sup>
                        </m:sSup>
                      </m:e>
                    </m:d>
                    <m:r>
                      <a:rPr lang="en-GB" b="0" i="1" smtClean="0">
                        <a:latin typeface="Cambria Math" panose="02040503050406030204" pitchFamily="18" charset="0"/>
                      </a:rPr>
                      <m:t>−32=76</m:t>
                    </m:r>
                  </m:oMath>
                </a14:m>
                <a:r>
                  <a:rPr lang="en-GB" dirty="0"/>
                  <a:t> ms</a:t>
                </a:r>
                <a:r>
                  <a:rPr lang="en-GB" baseline="30000" dirty="0"/>
                  <a:t>-2</a:t>
                </a:r>
              </a:p>
              <a:p>
                <a:endParaRPr lang="en-GB"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3</m:t>
                          </m:r>
                        </m:sup>
                      </m:sSup>
                      <m:r>
                        <a:rPr lang="en-GB" b="0" i="1" smtClean="0">
                          <a:latin typeface="Cambria Math" panose="02040503050406030204" pitchFamily="18" charset="0"/>
                        </a:rPr>
                        <m:t>−32=0  →   </m:t>
                      </m:r>
                      <m:r>
                        <a:rPr lang="en-GB" b="0" i="1" smtClean="0">
                          <a:latin typeface="Cambria Math" panose="02040503050406030204" pitchFamily="18" charset="0"/>
                        </a:rPr>
                        <m:t>𝑡</m:t>
                      </m:r>
                      <m:r>
                        <a:rPr lang="en-GB" b="0" i="1" smtClean="0">
                          <a:latin typeface="Cambria Math" panose="02040503050406030204" pitchFamily="18" charset="0"/>
                        </a:rPr>
                        <m:t>=2</m:t>
                      </m:r>
                    </m:oMath>
                  </m:oMathPara>
                </a14:m>
                <a:endParaRPr lang="en-GB" dirty="0"/>
              </a:p>
            </p:txBody>
          </p:sp>
        </mc:Choice>
        <mc:Fallback xmlns="">
          <p:sp>
            <p:nvSpPr>
              <p:cNvPr id="28" name="TextBox 27">
                <a:extLst>
                  <a:ext uri="{FF2B5EF4-FFF2-40B4-BE49-F238E27FC236}">
                    <a16:creationId xmlns:a16="http://schemas.microsoft.com/office/drawing/2014/main" id="{CE9285AF-7DDE-426B-B919-B70332737ACA}"/>
                  </a:ext>
                </a:extLst>
              </p:cNvPr>
              <p:cNvSpPr txBox="1">
                <a:spLocks noRot="1" noChangeAspect="1" noMove="1" noResize="1" noEditPoints="1" noAdjustHandles="1" noChangeArrowheads="1" noChangeShapeType="1" noTextEdit="1"/>
              </p:cNvSpPr>
              <p:nvPr/>
            </p:nvSpPr>
            <p:spPr>
              <a:xfrm>
                <a:off x="675184" y="4700761"/>
                <a:ext cx="3985716" cy="1449243"/>
              </a:xfrm>
              <a:prstGeom prst="rect">
                <a:avLst/>
              </a:prstGeom>
              <a:blipFill>
                <a:blip r:embed="rId11"/>
                <a:stretch>
                  <a:fillRect l="-13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C3A3C88-93CA-48C1-90C3-2EC77422A839}"/>
                  </a:ext>
                </a:extLst>
              </p:cNvPr>
              <p:cNvSpPr/>
              <p:nvPr/>
            </p:nvSpPr>
            <p:spPr>
              <a:xfrm>
                <a:off x="5213350" y="4683178"/>
                <a:ext cx="3644900" cy="89524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𝑑𝑣</m:t>
                          </m:r>
                        </m:num>
                        <m:den>
                          <m:r>
                            <a:rPr lang="en-GB" i="1">
                              <a:latin typeface="Cambria Math" panose="02040503050406030204" pitchFamily="18" charset="0"/>
                            </a:rPr>
                            <m:t>𝑑𝑡</m:t>
                          </m:r>
                        </m:den>
                      </m:f>
                      <m:r>
                        <a:rPr lang="en-GB" i="1">
                          <a:latin typeface="Cambria Math" panose="02040503050406030204" pitchFamily="18" charset="0"/>
                        </a:rPr>
                        <m:t>=12</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2</m:t>
                          </m:r>
                        </m:sup>
                      </m:sSup>
                    </m:oMath>
                  </m:oMathPara>
                </a14:m>
                <a:endParaRPr lang="en-GB" dirty="0"/>
              </a:p>
              <a:p>
                <a:r>
                  <a:rPr lang="en-GB" dirty="0"/>
                  <a:t>When </a:t>
                </a:r>
                <a14:m>
                  <m:oMath xmlns:m="http://schemas.openxmlformats.org/officeDocument/2006/math">
                    <m:r>
                      <a:rPr lang="en-GB" i="1">
                        <a:latin typeface="Cambria Math" panose="02040503050406030204" pitchFamily="18" charset="0"/>
                      </a:rPr>
                      <m:t>𝑡</m:t>
                    </m:r>
                    <m:r>
                      <a:rPr lang="en-GB" i="1">
                        <a:latin typeface="Cambria Math" panose="02040503050406030204" pitchFamily="18" charset="0"/>
                      </a:rPr>
                      <m:t>=1.5</m:t>
                    </m:r>
                  </m:oMath>
                </a14:m>
                <a:r>
                  <a:rPr lang="en-GB" dirty="0"/>
                  <a:t>,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=12</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1.5</m:t>
                            </m:r>
                          </m:e>
                          <m:sup>
                            <m:r>
                              <a:rPr lang="en-GB" i="1">
                                <a:latin typeface="Cambria Math" panose="02040503050406030204" pitchFamily="18" charset="0"/>
                              </a:rPr>
                              <m:t>2</m:t>
                            </m:r>
                          </m:sup>
                        </m:sSup>
                      </m:e>
                    </m:d>
                    <m:r>
                      <a:rPr lang="en-GB" i="1">
                        <a:latin typeface="Cambria Math" panose="02040503050406030204" pitchFamily="18" charset="0"/>
                      </a:rPr>
                      <m:t>=27</m:t>
                    </m:r>
                  </m:oMath>
                </a14:m>
                <a:endParaRPr lang="en-GB" dirty="0"/>
              </a:p>
            </p:txBody>
          </p:sp>
        </mc:Choice>
        <mc:Fallback xmlns="">
          <p:sp>
            <p:nvSpPr>
              <p:cNvPr id="29" name="Rectangle 28">
                <a:extLst>
                  <a:ext uri="{FF2B5EF4-FFF2-40B4-BE49-F238E27FC236}">
                    <a16:creationId xmlns:a16="http://schemas.microsoft.com/office/drawing/2014/main" id="{EC3A3C88-93CA-48C1-90C3-2EC77422A839}"/>
                  </a:ext>
                </a:extLst>
              </p:cNvPr>
              <p:cNvSpPr>
                <a:spLocks noRot="1" noChangeAspect="1" noMove="1" noResize="1" noEditPoints="1" noAdjustHandles="1" noChangeArrowheads="1" noChangeShapeType="1" noTextEdit="1"/>
              </p:cNvSpPr>
              <p:nvPr/>
            </p:nvSpPr>
            <p:spPr>
              <a:xfrm>
                <a:off x="5213350" y="4683178"/>
                <a:ext cx="3644900" cy="895245"/>
              </a:xfrm>
              <a:prstGeom prst="rect">
                <a:avLst/>
              </a:prstGeom>
              <a:blipFill>
                <a:blip r:embed="rId12"/>
                <a:stretch>
                  <a:fillRect l="-1338" b="-10204"/>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E1FE6A7A-ED77-4D9A-94CB-20BDE615FA6B}"/>
              </a:ext>
            </a:extLst>
          </p:cNvPr>
          <p:cNvSpPr/>
          <p:nvPr/>
        </p:nvSpPr>
        <p:spPr>
          <a:xfrm>
            <a:off x="609153" y="4749854"/>
            <a:ext cx="3867597" cy="822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a:extLst>
              <a:ext uri="{FF2B5EF4-FFF2-40B4-BE49-F238E27FC236}">
                <a16:creationId xmlns:a16="http://schemas.microsoft.com/office/drawing/2014/main" id="{1F25D162-F2C7-45AD-B48D-8A417491C39F}"/>
              </a:ext>
            </a:extLst>
          </p:cNvPr>
          <p:cNvSpPr/>
          <p:nvPr/>
        </p:nvSpPr>
        <p:spPr>
          <a:xfrm>
            <a:off x="618678" y="5814220"/>
            <a:ext cx="3902496" cy="606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43BB1F25-78C5-4AF3-8269-1B2D1A1E5875}"/>
              </a:ext>
            </a:extLst>
          </p:cNvPr>
          <p:cNvSpPr/>
          <p:nvPr/>
        </p:nvSpPr>
        <p:spPr>
          <a:xfrm>
            <a:off x="5121249" y="4741706"/>
            <a:ext cx="3594100" cy="847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A8048E89-F411-476D-B85E-847D8B1D9028}"/>
              </a:ext>
            </a:extLst>
          </p:cNvPr>
          <p:cNvSpPr/>
          <p:nvPr/>
        </p:nvSpPr>
        <p:spPr>
          <a:xfrm>
            <a:off x="365682" y="476502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4" name="Rectangle 33">
            <a:extLst>
              <a:ext uri="{FF2B5EF4-FFF2-40B4-BE49-F238E27FC236}">
                <a16:creationId xmlns:a16="http://schemas.microsoft.com/office/drawing/2014/main" id="{4B247ACA-BA3D-4FBB-840F-D03B35F440AB}"/>
              </a:ext>
            </a:extLst>
          </p:cNvPr>
          <p:cNvSpPr/>
          <p:nvPr/>
        </p:nvSpPr>
        <p:spPr>
          <a:xfrm>
            <a:off x="365682" y="581654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5" name="Rectangle 34">
            <a:extLst>
              <a:ext uri="{FF2B5EF4-FFF2-40B4-BE49-F238E27FC236}">
                <a16:creationId xmlns:a16="http://schemas.microsoft.com/office/drawing/2014/main" id="{3F026B26-1F85-4F90-B70B-839A51869988}"/>
              </a:ext>
            </a:extLst>
          </p:cNvPr>
          <p:cNvSpPr/>
          <p:nvPr/>
        </p:nvSpPr>
        <p:spPr>
          <a:xfrm>
            <a:off x="4885133" y="474266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Tree>
    <p:extLst>
      <p:ext uri="{BB962C8B-B14F-4D97-AF65-F5344CB8AC3E}">
        <p14:creationId xmlns:p14="http://schemas.microsoft.com/office/powerpoint/2010/main" val="29381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4" grpId="0" animBg="1"/>
      <p:bldP spid="15" grpId="0" animBg="1"/>
      <p:bldP spid="27" grpId="0" animBg="1"/>
      <p:bldP spid="28" grpId="0"/>
      <p:bldP spid="29" grpId="0"/>
      <p:bldP spid="30" grpId="0" animBg="1"/>
      <p:bldP spid="30" grpId="1" animBg="1"/>
      <p:bldP spid="31" grpId="0" animBg="1"/>
      <p:bldP spid="31" grpId="1" animBg="1"/>
      <p:bldP spid="32" grpId="0" animBg="1"/>
      <p:bldP spid="32" grpId="1"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899592" y="1098616"/>
                <a:ext cx="5928791" cy="125874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Pudding the Cat’s displacement from a house, in metres, is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−36</m:t>
                    </m:r>
                    <m:r>
                      <a:rPr lang="en-GB" sz="1400" b="0" i="1" smtClean="0">
                        <a:latin typeface="Cambria Math" panose="02040503050406030204" pitchFamily="18" charset="0"/>
                      </a:rPr>
                      <m:t>𝑡</m:t>
                    </m:r>
                  </m:oMath>
                </a14:m>
                <a:r>
                  <a:rPr lang="en-GB" sz="1400" dirty="0"/>
                  <a:t> where </a:t>
                </a:r>
                <a14:m>
                  <m:oMath xmlns:m="http://schemas.openxmlformats.org/officeDocument/2006/math">
                    <m:r>
                      <a:rPr lang="en-GB" sz="1400" b="0" i="1" smtClean="0">
                        <a:latin typeface="Cambria Math" panose="02040503050406030204" pitchFamily="18" charset="0"/>
                      </a:rPr>
                      <m:t>𝑡</m:t>
                    </m:r>
                  </m:oMath>
                </a14:m>
                <a:r>
                  <a:rPr lang="en-GB" sz="1400" dirty="0"/>
                  <a:t> is in seconds.</a:t>
                </a:r>
              </a:p>
              <a:p>
                <a:r>
                  <a:rPr lang="en-GB" sz="1400" dirty="0"/>
                  <a:t>(a) Determine the velocity of the cat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a:t>
                </a:r>
              </a:p>
              <a:p>
                <a:r>
                  <a:rPr lang="en-GB" sz="1400" dirty="0"/>
                  <a:t>(b) At what time will the cat be instantaneously at rest?</a:t>
                </a:r>
              </a:p>
              <a:p>
                <a:r>
                  <a:rPr lang="en-GB" sz="1400" dirty="0"/>
                  <a:t>(c) What is the cat’s acceleration after 5 seconds?</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899592" y="1098616"/>
                <a:ext cx="5928791" cy="125874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1026" name="Picture 2" descr="animal, cat, halloween, holidays, sca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512" y="705035"/>
            <a:ext cx="805410" cy="715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949469" y="2578723"/>
                <a:ext cx="5904656" cy="28655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−36</m:t>
                      </m:r>
                      <m:r>
                        <a:rPr lang="en-GB" sz="1400" b="0" i="1" smtClean="0">
                          <a:latin typeface="Cambria Math" panose="02040503050406030204" pitchFamily="18" charset="0"/>
                        </a:rPr>
                        <m:t>𝑡</m:t>
                      </m:r>
                    </m:oMath>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−36</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e>
                    </m:d>
                    <m:r>
                      <a:rPr lang="en-GB" sz="1400" b="0" i="1" smtClean="0">
                        <a:latin typeface="Cambria Math" panose="02040503050406030204" pitchFamily="18" charset="0"/>
                      </a:rPr>
                      <m:t>−36=−30</m:t>
                    </m:r>
                  </m:oMath>
                </a14:m>
                <a:r>
                  <a:rPr lang="en-GB" sz="1400" dirty="0"/>
                  <a:t> ms</a:t>
                </a:r>
                <a:r>
                  <a:rPr lang="en-GB" sz="1400" baseline="30000" dirty="0"/>
                  <a:t>-1</a:t>
                </a:r>
              </a:p>
              <a:p>
                <a:endParaRPr lang="en-GB" sz="1400" dirty="0"/>
              </a:p>
              <a:p>
                <a:pPr/>
                <a:r>
                  <a:rPr lang="en-GB" sz="1400" dirty="0"/>
                  <a:t>When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=0</m:t>
                    </m:r>
                  </m:oMath>
                </a14:m>
                <a:r>
                  <a:rPr lang="en-GB" sz="1400" dirty="0"/>
                  <a:t>, </a:t>
                </a:r>
                <a14:m>
                  <m:oMath xmlns:m="http://schemas.openxmlformats.org/officeDocument/2006/math">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−36=0</m:t>
                    </m:r>
                  </m:oMath>
                </a14:m>
                <a:r>
                  <a:rPr lang="en-GB" sz="1400" b="0" dirty="0"/>
                  <a:t/>
                </a:r>
                <a:br>
                  <a:rPr lang="en-GB" sz="1400" b="0" dirty="0"/>
                </a:b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𝑡</m:t>
                      </m:r>
                      <m:r>
                        <a:rPr lang="en-GB" sz="1400" b="0" i="1" smtClean="0">
                          <a:latin typeface="Cambria Math" panose="02040503050406030204" pitchFamily="18" charset="0"/>
                        </a:rPr>
                        <m:t>−12=0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+3</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−4</m:t>
                          </m:r>
                        </m:e>
                      </m:d>
                      <m:r>
                        <a:rPr lang="en-GB" sz="1400" b="0" i="1" smtClean="0">
                          <a:latin typeface="Cambria Math" panose="02040503050406030204" pitchFamily="18" charset="0"/>
                        </a:rPr>
                        <m:t>=0</m:t>
                      </m:r>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=4</m:t>
                    </m:r>
                  </m:oMath>
                </a14:m>
                <a:r>
                  <a:rPr lang="en-GB" sz="1400" dirty="0"/>
                  <a:t> s</a:t>
                </a:r>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=5</m:t>
                    </m:r>
                  </m:oMath>
                </a14:m>
                <a:r>
                  <a:rPr lang="en-GB" sz="1400" dirty="0"/>
                  <a:t>,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=30−3=27</m:t>
                    </m:r>
                  </m:oMath>
                </a14:m>
                <a:r>
                  <a:rPr lang="en-GB" sz="1400" dirty="0"/>
                  <a:t> ms</a:t>
                </a:r>
                <a:r>
                  <a:rPr lang="en-GB" sz="1400" baseline="30000" dirty="0"/>
                  <a:t>-2</a:t>
                </a:r>
              </a:p>
              <a:p>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949469" y="2578723"/>
                <a:ext cx="5904656" cy="2865528"/>
              </a:xfrm>
              <a:prstGeom prst="rect">
                <a:avLst/>
              </a:prstGeom>
              <a:blipFill>
                <a:blip r:embed="rId4"/>
                <a:stretch>
                  <a:fillRect l="-31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E1FE6A7A-ED77-4D9A-94CB-20BDE615FA6B}"/>
              </a:ext>
            </a:extLst>
          </p:cNvPr>
          <p:cNvSpPr/>
          <p:nvPr/>
        </p:nvSpPr>
        <p:spPr>
          <a:xfrm>
            <a:off x="891382" y="2637243"/>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A8048E89-F411-476D-B85E-847D8B1D9028}"/>
              </a:ext>
            </a:extLst>
          </p:cNvPr>
          <p:cNvSpPr/>
          <p:nvPr/>
        </p:nvSpPr>
        <p:spPr>
          <a:xfrm>
            <a:off x="648315" y="26369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A8048E89-F411-476D-B85E-847D8B1D9028}"/>
              </a:ext>
            </a:extLst>
          </p:cNvPr>
          <p:cNvSpPr/>
          <p:nvPr/>
        </p:nvSpPr>
        <p:spPr>
          <a:xfrm>
            <a:off x="635615" y="363936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A8048E89-F411-476D-B85E-847D8B1D9028}"/>
              </a:ext>
            </a:extLst>
          </p:cNvPr>
          <p:cNvSpPr/>
          <p:nvPr/>
        </p:nvSpPr>
        <p:spPr>
          <a:xfrm>
            <a:off x="621707" y="472514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E1FE6A7A-ED77-4D9A-94CB-20BDE615FA6B}"/>
              </a:ext>
            </a:extLst>
          </p:cNvPr>
          <p:cNvSpPr/>
          <p:nvPr/>
        </p:nvSpPr>
        <p:spPr>
          <a:xfrm>
            <a:off x="873389" y="3642539"/>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E1FE6A7A-ED77-4D9A-94CB-20BDE615FA6B}"/>
              </a:ext>
            </a:extLst>
          </p:cNvPr>
          <p:cNvSpPr/>
          <p:nvPr/>
        </p:nvSpPr>
        <p:spPr>
          <a:xfrm>
            <a:off x="866399" y="4719245"/>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2063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185-186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562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Maxima and Minima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704856" cy="1045286"/>
              </a:xfrm>
              <a:prstGeom prst="rect">
                <a:avLst/>
              </a:prstGeom>
              <a:noFill/>
            </p:spPr>
            <p:txBody>
              <a:bodyPr wrap="square" rtlCol="0">
                <a:spAutoFit/>
              </a:bodyPr>
              <a:lstStyle/>
              <a:p>
                <a:r>
                  <a:rPr lang="en-GB" dirty="0"/>
                  <a:t>Recall from Pure that at minimum/maximum points, the gradient is 0. We could therefore for example find where the velocity is minimum/maximum by finding when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𝑑𝑡</m:t>
                        </m:r>
                      </m:den>
                    </m:f>
                    <m:r>
                      <a:rPr lang="en-GB" b="0" i="1" smtClean="0">
                        <a:latin typeface="Cambria Math" panose="02040503050406030204" pitchFamily="18" charset="0"/>
                      </a:rPr>
                      <m:t>=0</m:t>
                    </m:r>
                  </m:oMath>
                </a14:m>
                <a:r>
                  <a:rPr lang="en-GB" dirty="0"/>
                  <a:t> (i.e. when the acceleration is 0).</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704856" cy="1045286"/>
              </a:xfrm>
              <a:prstGeom prst="rect">
                <a:avLst/>
              </a:prstGeom>
              <a:blipFill>
                <a:blip r:embed="rId2"/>
                <a:stretch>
                  <a:fillRect l="-633" t="-2907" b="-29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809E8B-C46C-462D-8DAB-12C8B5347404}"/>
                  </a:ext>
                </a:extLst>
              </p:cNvPr>
              <p:cNvSpPr txBox="1"/>
              <p:nvPr/>
            </p:nvSpPr>
            <p:spPr>
              <a:xfrm>
                <a:off x="395536" y="2132587"/>
                <a:ext cx="7992888"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child is playing with a yo-yo. The yo-yo leaves the child’s hand at time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and travels vertically in a straight lien before returning to the child’s hand. The distance, </a:t>
                </a:r>
                <a14:m>
                  <m:oMath xmlns:m="http://schemas.openxmlformats.org/officeDocument/2006/math">
                    <m:r>
                      <a:rPr lang="en-GB" sz="1400" b="0" i="1" smtClean="0">
                        <a:latin typeface="Cambria Math" panose="02040503050406030204" pitchFamily="18" charset="0"/>
                      </a:rPr>
                      <m:t>𝑠</m:t>
                    </m:r>
                  </m:oMath>
                </a14:m>
                <a:r>
                  <a:rPr lang="en-GB" sz="1400" dirty="0"/>
                  <a:t> m, of the yo-yo from the child’s hand after time </a:t>
                </a:r>
                <a14:m>
                  <m:oMath xmlns:m="http://schemas.openxmlformats.org/officeDocument/2006/math">
                    <m:r>
                      <a:rPr lang="en-GB" sz="1400" b="0" i="1" smtClean="0">
                        <a:latin typeface="Cambria Math" panose="02040503050406030204" pitchFamily="18" charset="0"/>
                      </a:rPr>
                      <m:t>𝑡</m:t>
                    </m:r>
                  </m:oMath>
                </a14:m>
                <a:r>
                  <a:rPr lang="en-GB" sz="1400" dirty="0"/>
                  <a:t> seconds is given by:</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=0.6</m:t>
                      </m:r>
                      <m:r>
                        <a:rPr lang="en-GB" sz="1400" b="0" i="1" smtClean="0">
                          <a:latin typeface="Cambria Math" panose="02040503050406030204" pitchFamily="18" charset="0"/>
                        </a:rPr>
                        <m:t>𝑡</m:t>
                      </m:r>
                      <m:r>
                        <a:rPr lang="en-GB" sz="1400" b="0" i="1" smtClean="0">
                          <a:latin typeface="Cambria Math" panose="02040503050406030204" pitchFamily="18" charset="0"/>
                        </a:rPr>
                        <m:t>+0.4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   0≤</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m:oMathPara>
                </a14:m>
                <a:endParaRPr lang="en-GB" sz="1400" dirty="0"/>
              </a:p>
              <a:p>
                <a:pPr marL="342900" indent="-342900">
                  <a:buAutoNum type="alphaLcParenBoth"/>
                </a:pPr>
                <a:r>
                  <a:rPr lang="en-GB" sz="1400" dirty="0"/>
                  <a:t>Justify the restriction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a14:m>
                <a:endParaRPr lang="en-GB" sz="1400" dirty="0"/>
              </a:p>
              <a:p>
                <a:pPr marL="342900" indent="-342900">
                  <a:buAutoNum type="alphaLcParenBoth"/>
                </a:pPr>
                <a:r>
                  <a:rPr lang="en-GB" sz="1400" dirty="0"/>
                  <a:t>Find the maximum distance of the yo-yo from the child’s hand, correct to 3sf.</a:t>
                </a:r>
              </a:p>
            </p:txBody>
          </p:sp>
        </mc:Choice>
        <mc:Fallback xmlns="">
          <p:sp>
            <p:nvSpPr>
              <p:cNvPr id="6" name="TextBox 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395536" y="2132587"/>
                <a:ext cx="7992888" cy="1384995"/>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a:off x="716819" y="5462064"/>
            <a:ext cx="1944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600240" y="4476084"/>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4657" y="5326361"/>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𝑡</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4657" y="5326361"/>
                <a:ext cx="43204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84216" y="4230917"/>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𝑠</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84216" y="4230917"/>
                <a:ext cx="432048"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1894" y="3719229"/>
                <a:ext cx="3312368" cy="4392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𝑠</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r>
                        <a:rPr lang="en-GB" sz="1200" b="0" i="1" smtClean="0">
                          <a:latin typeface="Cambria Math" panose="02040503050406030204" pitchFamily="18" charset="0"/>
                        </a:rPr>
                        <m:t>𝑡</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3+2</m:t>
                          </m:r>
                          <m:r>
                            <a:rPr lang="en-GB" sz="1200" b="0" i="1" smtClean="0">
                              <a:latin typeface="Cambria Math" panose="02040503050406030204" pitchFamily="18" charset="0"/>
                            </a:rPr>
                            <m:t>𝑡</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2</m:t>
                              </m:r>
                            </m:sup>
                          </m:sSup>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r>
                        <a:rPr lang="en-GB" sz="1200" b="0" i="1" smtClean="0">
                          <a:latin typeface="Cambria Math" panose="02040503050406030204" pitchFamily="18" charset="0"/>
                        </a:rPr>
                        <m:t>𝑡</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r>
                            <a:rPr lang="en-GB" sz="1200" b="0" i="1" smtClean="0">
                              <a:latin typeface="Cambria Math" panose="02040503050406030204" pitchFamily="18" charset="0"/>
                            </a:rPr>
                            <m:t>𝑡</m:t>
                          </m:r>
                        </m:e>
                      </m:d>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𝑡</m:t>
                          </m:r>
                        </m:e>
                      </m:d>
                    </m:oMath>
                  </m:oMathPara>
                </a14:m>
                <a:r>
                  <a:rPr lang="en-GB" sz="1200" b="0" dirty="0"/>
                  <a:t/>
                </a:r>
                <a:br>
                  <a:rPr lang="en-GB" sz="1200" b="0" dirty="0"/>
                </a:br>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91894" y="3719229"/>
                <a:ext cx="3312368" cy="439287"/>
              </a:xfrm>
              <a:prstGeom prst="rect">
                <a:avLst/>
              </a:prstGeom>
              <a:blipFill>
                <a:blip r:embed="rId6"/>
                <a:stretch>
                  <a:fillRect b="-1389"/>
                </a:stretch>
              </a:blipFill>
            </p:spPr>
            <p:txBody>
              <a:bodyPr/>
              <a:lstStyle/>
              <a:p>
                <a:r>
                  <a:rPr lang="en-GB">
                    <a:noFill/>
                  </a:rPr>
                  <a:t> </a:t>
                </a:r>
              </a:p>
            </p:txBody>
          </p:sp>
        </mc:Fallback>
      </mc:AlternateContent>
      <p:sp>
        <p:nvSpPr>
          <p:cNvPr id="15" name="Freeform 14"/>
          <p:cNvSpPr/>
          <p:nvPr/>
        </p:nvSpPr>
        <p:spPr>
          <a:xfrm>
            <a:off x="940594" y="4850606"/>
            <a:ext cx="1352550" cy="1066800"/>
          </a:xfrm>
          <a:custGeom>
            <a:avLst/>
            <a:gdLst>
              <a:gd name="connsiteX0" fmla="*/ 0 w 1352550"/>
              <a:gd name="connsiteY0" fmla="*/ 0 h 1066800"/>
              <a:gd name="connsiteX1" fmla="*/ 435769 w 1352550"/>
              <a:gd name="connsiteY1" fmla="*/ 847725 h 1066800"/>
              <a:gd name="connsiteX2" fmla="*/ 883444 w 1352550"/>
              <a:gd name="connsiteY2" fmla="*/ 361950 h 1066800"/>
              <a:gd name="connsiteX3" fmla="*/ 1352550 w 135255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352550" h="1066800">
                <a:moveTo>
                  <a:pt x="0" y="0"/>
                </a:moveTo>
                <a:cubicBezTo>
                  <a:pt x="144264" y="393700"/>
                  <a:pt x="288528" y="787400"/>
                  <a:pt x="435769" y="847725"/>
                </a:cubicBezTo>
                <a:cubicBezTo>
                  <a:pt x="583010" y="908050"/>
                  <a:pt x="730647" y="325438"/>
                  <a:pt x="883444" y="361950"/>
                </a:cubicBezTo>
                <a:cubicBezTo>
                  <a:pt x="1036241" y="398462"/>
                  <a:pt x="1194395" y="732631"/>
                  <a:pt x="1352550" y="1066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1912466" y="5414439"/>
                <a:ext cx="24037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3</m:t>
                      </m:r>
                    </m:oMath>
                  </m:oMathPara>
                </a14:m>
                <a:endParaRPr lang="en-GB" sz="105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12466" y="5414439"/>
                <a:ext cx="240374"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02173" y="4217016"/>
                <a:ext cx="1274427" cy="1107996"/>
              </a:xfrm>
              <a:prstGeom prst="rect">
                <a:avLst/>
              </a:prstGeom>
              <a:noFill/>
            </p:spPr>
            <p:txBody>
              <a:bodyPr wrap="square" rtlCol="0">
                <a:spAutoFit/>
              </a:bodyPr>
              <a:lstStyle/>
              <a:p>
                <a:r>
                  <a:rPr lang="en-GB" sz="1100" dirty="0"/>
                  <a:t>From the graph, we can see that for non-negative times (</a:t>
                </a:r>
                <a14:m>
                  <m:oMath xmlns:m="http://schemas.openxmlformats.org/officeDocument/2006/math">
                    <m:r>
                      <a:rPr lang="en-GB" sz="1100" b="0" i="1" smtClean="0">
                        <a:latin typeface="Cambria Math" panose="02040503050406030204" pitchFamily="18" charset="0"/>
                      </a:rPr>
                      <m:t>𝑡</m:t>
                    </m:r>
                    <m:r>
                      <a:rPr lang="en-GB" sz="1100" b="0" i="1" smtClean="0">
                        <a:latin typeface="Cambria Math" panose="02040503050406030204" pitchFamily="18" charset="0"/>
                      </a:rPr>
                      <m:t>≥0</m:t>
                    </m:r>
                  </m:oMath>
                </a14:m>
                <a:r>
                  <a:rPr lang="en-GB" sz="1100" dirty="0"/>
                  <a:t>), </a:t>
                </a:r>
                <a14:m>
                  <m:oMath xmlns:m="http://schemas.openxmlformats.org/officeDocument/2006/math">
                    <m:r>
                      <a:rPr lang="en-GB" sz="1100" b="0" i="1" smtClean="0">
                        <a:latin typeface="Cambria Math" panose="02040503050406030204" pitchFamily="18" charset="0"/>
                      </a:rPr>
                      <m:t>𝑠</m:t>
                    </m:r>
                  </m:oMath>
                </a14:m>
                <a:r>
                  <a:rPr lang="en-GB" sz="1100" dirty="0"/>
                  <a:t> is only positive for </a:t>
                </a:r>
                <a14:m>
                  <m:oMath xmlns:m="http://schemas.openxmlformats.org/officeDocument/2006/math">
                    <m:r>
                      <a:rPr lang="en-GB" sz="1100" b="0" i="1" smtClean="0">
                        <a:latin typeface="Cambria Math" panose="02040503050406030204" pitchFamily="18" charset="0"/>
                      </a:rPr>
                      <m:t>0≤</m:t>
                    </m:r>
                    <m:r>
                      <a:rPr lang="en-GB" sz="1100" b="0" i="1" smtClean="0">
                        <a:latin typeface="Cambria Math" panose="02040503050406030204" pitchFamily="18" charset="0"/>
                      </a:rPr>
                      <m:t>𝑡</m:t>
                    </m:r>
                    <m:r>
                      <a:rPr lang="en-GB" sz="1100" b="0" i="1" smtClean="0">
                        <a:latin typeface="Cambria Math" panose="02040503050406030204" pitchFamily="18" charset="0"/>
                      </a:rPr>
                      <m:t>≤3</m:t>
                    </m:r>
                  </m:oMath>
                </a14:m>
                <a:r>
                  <a:rPr lang="en-GB" sz="11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2002173" y="4217016"/>
                <a:ext cx="1274427" cy="1107996"/>
              </a:xfrm>
              <a:prstGeom prst="rect">
                <a:avLst/>
              </a:prstGeom>
              <a:blipFill>
                <a:blip r:embed="rId8"/>
                <a:stretch>
                  <a:fillRect t="-549" r="-1429" b="-27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13664" y="3777228"/>
                <a:ext cx="3888432" cy="197490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𝑠</m:t>
                    </m:r>
                  </m:oMath>
                </a14:m>
                <a:r>
                  <a:rPr lang="en-GB" sz="1400" dirty="0"/>
                  <a:t> is maximised when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𝑑𝑠</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m:t>
                    </m:r>
                  </m:oMath>
                </a14:m>
                <a:r>
                  <a:rPr lang="en-GB" sz="1400" dirty="0"/>
                  <a:t>.</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𝑑𝑠</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=0.6+0.8</m:t>
                      </m:r>
                      <m:r>
                        <a:rPr lang="en-GB" sz="1400" b="0" i="1" smtClean="0">
                          <a:latin typeface="Cambria Math" panose="02040503050406030204" pitchFamily="18" charset="0"/>
                        </a:rPr>
                        <m:t>𝑡</m:t>
                      </m:r>
                      <m:r>
                        <a:rPr lang="en-GB" sz="1400" b="0" i="1" smtClean="0">
                          <a:latin typeface="Cambria Math" panose="02040503050406030204" pitchFamily="18" charset="0"/>
                        </a:rPr>
                        <m:t>−0.6</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−4</m:t>
                      </m:r>
                      <m:r>
                        <a:rPr lang="en-GB" sz="1400" b="0" i="1" smtClean="0">
                          <a:latin typeface="Cambria Math" panose="02040503050406030204" pitchFamily="18" charset="0"/>
                        </a:rPr>
                        <m:t>𝑡</m:t>
                      </m:r>
                      <m:r>
                        <a:rPr lang="en-GB" sz="1400" b="0" i="1" smtClean="0">
                          <a:latin typeface="Cambria Math" panose="02040503050406030204" pitchFamily="18" charset="0"/>
                        </a:rPr>
                        <m:t>−3=0</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52</m:t>
                              </m:r>
                            </m:e>
                          </m:rad>
                        </m:num>
                        <m:den>
                          <m:r>
                            <a:rPr lang="en-GB" sz="1400" b="0" i="1" smtClean="0">
                              <a:latin typeface="Cambria Math" panose="02040503050406030204" pitchFamily="18" charset="0"/>
                            </a:rPr>
                            <m:t>6</m:t>
                          </m:r>
                        </m:den>
                      </m:f>
                      <m:r>
                        <a:rPr lang="en-GB" sz="1400" b="0" i="1" smtClean="0">
                          <a:latin typeface="Cambria Math" panose="02040503050406030204" pitchFamily="18" charset="0"/>
                        </a:rPr>
                        <m:t>=1.8685 </m:t>
                      </m:r>
                      <m:r>
                        <a:rPr lang="en-GB" sz="1400" b="0" i="1" smtClean="0">
                          <a:latin typeface="Cambria Math" panose="02040503050406030204" pitchFamily="18" charset="0"/>
                        </a:rPr>
                        <m:t>𝑜𝑟</m:t>
                      </m:r>
                      <m:r>
                        <a:rPr lang="en-GB" sz="1400" b="0" i="1" smtClean="0">
                          <a:latin typeface="Cambria Math" panose="02040503050406030204" pitchFamily="18" charset="0"/>
                        </a:rPr>
                        <m:t> −0.5351</m:t>
                      </m:r>
                    </m:oMath>
                  </m:oMathPara>
                </a14:m>
                <a:r>
                  <a:rPr lang="en-GB" sz="1400" dirty="0"/>
                  <a:t/>
                </a:r>
                <a:br>
                  <a:rPr lang="en-GB" sz="1400" dirty="0"/>
                </a:br>
                <a14:m>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=0.6</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1.8685</m:t>
                        </m:r>
                      </m:e>
                    </m:d>
                    <m:r>
                      <a:rPr lang="en-GB" sz="1400" b="0" i="1" smtClean="0">
                        <a:latin typeface="Cambria Math" panose="02040503050406030204" pitchFamily="18" charset="0"/>
                      </a:rPr>
                      <m:t>+…=1.21</m:t>
                    </m:r>
                  </m:oMath>
                </a14:m>
                <a:r>
                  <a:rPr lang="en-GB" sz="1400" dirty="0"/>
                  <a:t> m (3sf)</a:t>
                </a:r>
              </a:p>
              <a:p>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113664" y="3777228"/>
                <a:ext cx="3888432" cy="1974900"/>
              </a:xfrm>
              <a:prstGeom prst="rect">
                <a:avLst/>
              </a:prstGeom>
              <a:blipFill>
                <a:blip r:embed="rId9"/>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A8048E89-F411-476D-B85E-847D8B1D9028}"/>
              </a:ext>
            </a:extLst>
          </p:cNvPr>
          <p:cNvSpPr/>
          <p:nvPr/>
        </p:nvSpPr>
        <p:spPr>
          <a:xfrm>
            <a:off x="244455" y="38561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A8048E89-F411-476D-B85E-847D8B1D9028}"/>
              </a:ext>
            </a:extLst>
          </p:cNvPr>
          <p:cNvSpPr/>
          <p:nvPr/>
        </p:nvSpPr>
        <p:spPr>
          <a:xfrm>
            <a:off x="3804262" y="38561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1" name="Rectangle 20">
            <a:extLst>
              <a:ext uri="{FF2B5EF4-FFF2-40B4-BE49-F238E27FC236}">
                <a16:creationId xmlns:a16="http://schemas.microsoft.com/office/drawing/2014/main" id="{07CD4101-D8EF-4892-B79D-98D790896B21}"/>
              </a:ext>
            </a:extLst>
          </p:cNvPr>
          <p:cNvSpPr/>
          <p:nvPr/>
        </p:nvSpPr>
        <p:spPr>
          <a:xfrm>
            <a:off x="471399" y="3788588"/>
            <a:ext cx="2805201" cy="2271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a:extLst>
              <a:ext uri="{FF2B5EF4-FFF2-40B4-BE49-F238E27FC236}">
                <a16:creationId xmlns:a16="http://schemas.microsoft.com/office/drawing/2014/main" id="{07CD4101-D8EF-4892-B79D-98D790896B21}"/>
              </a:ext>
            </a:extLst>
          </p:cNvPr>
          <p:cNvSpPr/>
          <p:nvPr/>
        </p:nvSpPr>
        <p:spPr>
          <a:xfrm>
            <a:off x="4049682" y="3856112"/>
            <a:ext cx="3690670" cy="2271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163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242886" y="799359"/>
                <a:ext cx="4103193" cy="160043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 dolphin escapes from </a:t>
                </a:r>
                <a:r>
                  <a:rPr lang="en-GB" sz="1400" dirty="0" err="1"/>
                  <a:t>Seaworld</a:t>
                </a:r>
                <a:r>
                  <a:rPr lang="en-GB" sz="1400" dirty="0"/>
                  <a:t> and its velocity as it speeds away from the park, is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−9</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−48</m:t>
                    </m:r>
                    <m:r>
                      <a:rPr lang="en-GB" sz="1400" b="0" i="1" smtClean="0">
                        <a:latin typeface="Cambria Math" panose="02040503050406030204" pitchFamily="18" charset="0"/>
                      </a:rPr>
                      <m:t>𝑡</m:t>
                    </m:r>
                    <m:r>
                      <a:rPr lang="en-GB" sz="1400" b="0" i="1" smtClean="0">
                        <a:latin typeface="Cambria Math" panose="02040503050406030204" pitchFamily="18" charset="0"/>
                      </a:rPr>
                      <m:t>+500</m:t>
                    </m:r>
                  </m:oMath>
                </a14:m>
                <a:r>
                  <a:rPr lang="en-GB" sz="1400" dirty="0"/>
                  <a:t> (in ms</a:t>
                </a:r>
                <a:r>
                  <a:rPr lang="en-GB" sz="1400" baseline="30000" dirty="0"/>
                  <a:t>-1</a:t>
                </a:r>
                <a:r>
                  <a:rPr lang="en-GB" sz="1400" dirty="0"/>
                  <a:t>), until it reaches its maximum velocity, and then subsequently remains at this velocity.</a:t>
                </a:r>
              </a:p>
              <a:p>
                <a:pPr marL="342900" indent="-342900">
                  <a:buAutoNum type="alphaLcParenBoth"/>
                </a:pPr>
                <a:r>
                  <a:rPr lang="en-GB" sz="1400" dirty="0"/>
                  <a:t>When does the dolphin reach its maximum velocity?</a:t>
                </a:r>
              </a:p>
              <a:p>
                <a:pPr marL="342900" indent="-342900">
                  <a:buAutoNum type="alphaLcParenBoth"/>
                </a:pPr>
                <a:r>
                  <a:rPr lang="en-GB" sz="1400" dirty="0"/>
                  <a:t>What is this maximum velocity?</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242886" y="799359"/>
                <a:ext cx="4103193" cy="16004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050" name="Picture 2" descr="animal, dolphi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096" y="752434"/>
            <a:ext cx="978932" cy="9789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950908" y="792119"/>
                <a:ext cx="3304092" cy="2319738"/>
              </a:xfrm>
              <a:prstGeom prst="rect">
                <a:avLst/>
              </a:prstGeom>
              <a:noFill/>
            </p:spPr>
            <p:txBody>
              <a:bodyPr wrap="square" rtlCol="0">
                <a:spAutoFit/>
              </a:bodyPr>
              <a:lstStyle/>
              <a:p>
                <a:r>
                  <a:rPr lang="en-GB" sz="1400" b="0" dirty="0"/>
                  <a:t>At the maximum velocity,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m:t>
                    </m:r>
                  </m:oMath>
                </a14:m>
                <a:endParaRPr lang="en-GB" sz="1400" b="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−18</m:t>
                      </m:r>
                      <m:r>
                        <a:rPr lang="en-GB" sz="1400" b="0" i="1" smtClean="0">
                          <a:latin typeface="Cambria Math" panose="02040503050406030204" pitchFamily="18" charset="0"/>
                        </a:rPr>
                        <m:t>𝑡</m:t>
                      </m:r>
                      <m:r>
                        <a:rPr lang="en-GB" sz="1400" b="0" i="1" smtClean="0">
                          <a:latin typeface="Cambria Math" panose="02040503050406030204" pitchFamily="18" charset="0"/>
                        </a:rPr>
                        <m:t>−48=0</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−16=0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−8</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+2</m:t>
                          </m:r>
                        </m:e>
                      </m:d>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=8</m:t>
                      </m:r>
                    </m:oMath>
                  </m:oMathPara>
                </a14:m>
                <a:endParaRPr lang="en-GB" sz="1400" b="0" dirty="0"/>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−9</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−48</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8</m:t>
                          </m:r>
                        </m:e>
                      </m:d>
                      <m:r>
                        <a:rPr lang="en-GB" sz="1400" b="0" i="1" smtClean="0">
                          <a:latin typeface="Cambria Math" panose="02040503050406030204" pitchFamily="18" charset="0"/>
                        </a:rPr>
                        <m:t>+3</m:t>
                      </m:r>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=52</m:t>
                    </m:r>
                  </m:oMath>
                </a14:m>
                <a:r>
                  <a:rPr lang="en-GB" sz="1400" b="0" dirty="0"/>
                  <a:t> ms</a:t>
                </a:r>
                <a:r>
                  <a:rPr lang="en-GB" sz="1400" b="0" baseline="30000" dirty="0"/>
                  <a:t>-1</a:t>
                </a:r>
                <a:r>
                  <a:rPr lang="en-GB" sz="1400" b="0" dirty="0"/>
                  <a:t/>
                </a:r>
                <a:br>
                  <a:rPr lang="en-GB" sz="1400" b="0" dirty="0"/>
                </a:br>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4950908" y="792119"/>
                <a:ext cx="3304092" cy="2319738"/>
              </a:xfrm>
              <a:prstGeom prst="rect">
                <a:avLst/>
              </a:prstGeom>
              <a:blipFill>
                <a:blip r:embed="rId4"/>
                <a:stretch>
                  <a:fillRect l="-554"/>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07CD4101-D8EF-4892-B79D-98D790896B21}"/>
              </a:ext>
            </a:extLst>
          </p:cNvPr>
          <p:cNvSpPr/>
          <p:nvPr/>
        </p:nvSpPr>
        <p:spPr>
          <a:xfrm>
            <a:off x="4739432" y="770012"/>
            <a:ext cx="3252703" cy="14401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07CD4101-D8EF-4892-B79D-98D790896B21}"/>
              </a:ext>
            </a:extLst>
          </p:cNvPr>
          <p:cNvSpPr/>
          <p:nvPr/>
        </p:nvSpPr>
        <p:spPr>
          <a:xfrm>
            <a:off x="4739431" y="2388505"/>
            <a:ext cx="3252703" cy="802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8048E89-F411-476D-B85E-847D8B1D9028}"/>
              </a:ext>
            </a:extLst>
          </p:cNvPr>
          <p:cNvSpPr/>
          <p:nvPr/>
        </p:nvSpPr>
        <p:spPr>
          <a:xfrm>
            <a:off x="4495862" y="77103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A8048E89-F411-476D-B85E-847D8B1D9028}"/>
              </a:ext>
            </a:extLst>
          </p:cNvPr>
          <p:cNvSpPr/>
          <p:nvPr/>
        </p:nvSpPr>
        <p:spPr>
          <a:xfrm>
            <a:off x="4502366" y="238850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pic>
        <p:nvPicPr>
          <p:cNvPr id="7" name="Picture 6"/>
          <p:cNvPicPr>
            <a:picLocks noChangeAspect="1"/>
          </p:cNvPicPr>
          <p:nvPr/>
        </p:nvPicPr>
        <p:blipFill>
          <a:blip r:embed="rId5"/>
          <a:stretch>
            <a:fillRect/>
          </a:stretch>
        </p:blipFill>
        <p:spPr>
          <a:xfrm>
            <a:off x="382961" y="3476075"/>
            <a:ext cx="5992440" cy="1752506"/>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380902" y="3115501"/>
            <a:ext cx="2678930"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a:t>Edexcel M2 June 2013 Q3a,b</a:t>
            </a:r>
          </a:p>
        </p:txBody>
      </p:sp>
      <p:pic>
        <p:nvPicPr>
          <p:cNvPr id="13" name="Picture 12"/>
          <p:cNvPicPr>
            <a:picLocks noChangeAspect="1"/>
          </p:cNvPicPr>
          <p:nvPr/>
        </p:nvPicPr>
        <p:blipFill>
          <a:blip r:embed="rId6"/>
          <a:stretch>
            <a:fillRect/>
          </a:stretch>
        </p:blipFill>
        <p:spPr>
          <a:xfrm>
            <a:off x="5065357" y="4409352"/>
            <a:ext cx="3697643" cy="2280214"/>
          </a:xfrm>
          <a:prstGeom prst="rect">
            <a:avLst/>
          </a:prstGeom>
        </p:spPr>
      </p:pic>
      <p:sp>
        <p:nvSpPr>
          <p:cNvPr id="17" name="Rectangle 16">
            <a:extLst>
              <a:ext uri="{FF2B5EF4-FFF2-40B4-BE49-F238E27FC236}">
                <a16:creationId xmlns:a16="http://schemas.microsoft.com/office/drawing/2014/main" id="{07CD4101-D8EF-4892-B79D-98D790896B21}"/>
              </a:ext>
            </a:extLst>
          </p:cNvPr>
          <p:cNvSpPr/>
          <p:nvPr/>
        </p:nvSpPr>
        <p:spPr>
          <a:xfrm>
            <a:off x="5580113" y="4400549"/>
            <a:ext cx="3201938" cy="874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07CD4101-D8EF-4892-B79D-98D790896B21}"/>
              </a:ext>
            </a:extLst>
          </p:cNvPr>
          <p:cNvSpPr/>
          <p:nvPr/>
        </p:nvSpPr>
        <p:spPr>
          <a:xfrm>
            <a:off x="5580113" y="5274856"/>
            <a:ext cx="3201938" cy="1459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A8048E89-F411-476D-B85E-847D8B1D9028}"/>
              </a:ext>
            </a:extLst>
          </p:cNvPr>
          <p:cNvSpPr/>
          <p:nvPr/>
        </p:nvSpPr>
        <p:spPr>
          <a:xfrm>
            <a:off x="5091951" y="440935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A8048E89-F411-476D-B85E-847D8B1D9028}"/>
              </a:ext>
            </a:extLst>
          </p:cNvPr>
          <p:cNvSpPr/>
          <p:nvPr/>
        </p:nvSpPr>
        <p:spPr>
          <a:xfrm>
            <a:off x="5101717" y="533343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35689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animBg="1"/>
      <p:bldP spid="9" grpId="0" animBg="1"/>
      <p:bldP spid="10" grpId="0" animBg="1"/>
      <p:bldP spid="11" grpId="0" animBg="1"/>
      <p:bldP spid="12"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26511</TotalTime>
  <Words>1080</Words>
  <Application>Microsoft Office PowerPoint</Application>
  <PresentationFormat>On-screen Show (4:3)</PresentationFormat>
  <Paragraphs>229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Office Theme</vt:lpstr>
      <vt:lpstr>MechYr1 Chapter 11 ::  Variable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879</cp:revision>
  <dcterms:created xsi:type="dcterms:W3CDTF">2013-02-28T07:36:55Z</dcterms:created>
  <dcterms:modified xsi:type="dcterms:W3CDTF">2019-12-09T09:27:50Z</dcterms:modified>
</cp:coreProperties>
</file>