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81" r:id="rId2"/>
    <p:sldId id="484" r:id="rId3"/>
    <p:sldId id="483" r:id="rId4"/>
    <p:sldId id="639" r:id="rId5"/>
    <p:sldId id="640" r:id="rId6"/>
    <p:sldId id="642" r:id="rId7"/>
    <p:sldId id="643" r:id="rId8"/>
    <p:sldId id="645" r:id="rId9"/>
    <p:sldId id="644" r:id="rId10"/>
    <p:sldId id="646" r:id="rId11"/>
    <p:sldId id="618" r:id="rId12"/>
    <p:sldId id="647" r:id="rId13"/>
    <p:sldId id="650" r:id="rId14"/>
    <p:sldId id="651" r:id="rId15"/>
    <p:sldId id="652" r:id="rId16"/>
    <p:sldId id="653" r:id="rId17"/>
    <p:sldId id="656" r:id="rId18"/>
    <p:sldId id="657" r:id="rId19"/>
    <p:sldId id="660" r:id="rId20"/>
    <p:sldId id="661" r:id="rId21"/>
    <p:sldId id="658" r:id="rId22"/>
    <p:sldId id="662" r:id="rId23"/>
    <p:sldId id="663" r:id="rId24"/>
    <p:sldId id="667" r:id="rId25"/>
    <p:sldId id="668" r:id="rId26"/>
    <p:sldId id="669" r:id="rId27"/>
    <p:sldId id="659" r:id="rId28"/>
    <p:sldId id="670" r:id="rId29"/>
    <p:sldId id="677" r:id="rId30"/>
    <p:sldId id="678" r:id="rId31"/>
    <p:sldId id="671" r:id="rId32"/>
    <p:sldId id="672" r:id="rId33"/>
    <p:sldId id="673" r:id="rId34"/>
    <p:sldId id="674" r:id="rId35"/>
    <p:sldId id="675" r:id="rId36"/>
    <p:sldId id="676" r:id="rId37"/>
    <p:sldId id="664" r:id="rId38"/>
    <p:sldId id="665" r:id="rId39"/>
    <p:sldId id="679" r:id="rId40"/>
    <p:sldId id="648" r:id="rId41"/>
    <p:sldId id="6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88534" autoAdjust="0"/>
  </p:normalViewPr>
  <p:slideViewPr>
    <p:cSldViewPr>
      <p:cViewPr varScale="1">
        <p:scale>
          <a:sx n="92" d="100"/>
          <a:sy n="92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45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1.png"/><Relationship Id="rId13" Type="http://schemas.openxmlformats.org/officeDocument/2006/relationships/image" Target="../media/image250.png"/><Relationship Id="rId3" Type="http://schemas.openxmlformats.org/officeDocument/2006/relationships/image" Target="../media/image1510.png"/><Relationship Id="rId7" Type="http://schemas.openxmlformats.org/officeDocument/2006/relationships/image" Target="../media/image1911.png"/><Relationship Id="rId12" Type="http://schemas.openxmlformats.org/officeDocument/2006/relationships/image" Target="../media/image242.png"/><Relationship Id="rId17" Type="http://schemas.openxmlformats.org/officeDocument/2006/relationships/image" Target="../media/image290.png"/><Relationship Id="rId2" Type="http://schemas.openxmlformats.org/officeDocument/2006/relationships/image" Target="../media/image141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0.png"/><Relationship Id="rId11" Type="http://schemas.openxmlformats.org/officeDocument/2006/relationships/image" Target="../media/image2310.png"/><Relationship Id="rId5" Type="http://schemas.openxmlformats.org/officeDocument/2006/relationships/image" Target="../media/image1710.png"/><Relationship Id="rId15" Type="http://schemas.openxmlformats.org/officeDocument/2006/relationships/image" Target="../media/image270.png"/><Relationship Id="rId10" Type="http://schemas.openxmlformats.org/officeDocument/2006/relationships/image" Target="../media/image2211.png"/><Relationship Id="rId4" Type="http://schemas.openxmlformats.org/officeDocument/2006/relationships/image" Target="../media/image1610.png"/><Relationship Id="rId9" Type="http://schemas.openxmlformats.org/officeDocument/2006/relationships/image" Target="../media/image2111.png"/><Relationship Id="rId1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41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4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7.png"/><Relationship Id="rId7" Type="http://schemas.openxmlformats.org/officeDocument/2006/relationships/image" Target="../media/image172.png"/><Relationship Id="rId12" Type="http://schemas.openxmlformats.org/officeDocument/2006/relationships/image" Target="../media/image14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53.png"/><Relationship Id="rId12" Type="http://schemas.openxmlformats.org/officeDocument/2006/relationships/image" Target="../media/image16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63.png"/><Relationship Id="rId5" Type="http://schemas.openxmlformats.org/officeDocument/2006/relationships/image" Target="../media/image146.png"/><Relationship Id="rId10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7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210.png"/><Relationship Id="rId5" Type="http://schemas.openxmlformats.org/officeDocument/2006/relationships/image" Target="../media/image193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192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7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0.png"/><Relationship Id="rId10" Type="http://schemas.openxmlformats.org/officeDocument/2006/relationships/image" Target="../media/image49.png"/><Relationship Id="rId4" Type="http://schemas.openxmlformats.org/officeDocument/2006/relationships/image" Target="../media/image440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2.png"/><Relationship Id="rId7" Type="http://schemas.openxmlformats.org/officeDocument/2006/relationships/image" Target="../media/image10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9 :: </a:t>
            </a:r>
            <a:r>
              <a:rPr lang="en-GB" dirty="0"/>
              <a:t>Trigonometric Ratios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1"/>
          <p:cNvSpPr/>
          <p:nvPr/>
        </p:nvSpPr>
        <p:spPr>
          <a:xfrm>
            <a:off x="628019" y="892412"/>
            <a:ext cx="1600200" cy="2100943"/>
          </a:xfrm>
          <a:custGeom>
            <a:avLst/>
            <a:gdLst>
              <a:gd name="connsiteX0" fmla="*/ 0 w 1600200"/>
              <a:gd name="connsiteY0" fmla="*/ 1621971 h 2100943"/>
              <a:gd name="connsiteX1" fmla="*/ 1600200 w 1600200"/>
              <a:gd name="connsiteY1" fmla="*/ 2100943 h 2100943"/>
              <a:gd name="connsiteX2" fmla="*/ 1589314 w 1600200"/>
              <a:gd name="connsiteY2" fmla="*/ 0 h 2100943"/>
              <a:gd name="connsiteX3" fmla="*/ 0 w 1600200"/>
              <a:gd name="connsiteY3" fmla="*/ 1621971 h 210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2100943">
                <a:moveTo>
                  <a:pt x="0" y="1621971"/>
                </a:moveTo>
                <a:lnTo>
                  <a:pt x="1600200" y="2100943"/>
                </a:lnTo>
                <a:cubicBezTo>
                  <a:pt x="1596571" y="1400629"/>
                  <a:pt x="1592943" y="700314"/>
                  <a:pt x="1589314" y="0"/>
                </a:cubicBezTo>
                <a:lnTo>
                  <a:pt x="0" y="162197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2"/>
          <p:cNvSpPr/>
          <p:nvPr/>
        </p:nvSpPr>
        <p:spPr>
          <a:xfrm>
            <a:off x="1775630" y="2544865"/>
            <a:ext cx="435429" cy="304800"/>
          </a:xfrm>
          <a:custGeom>
            <a:avLst/>
            <a:gdLst>
              <a:gd name="connsiteX0" fmla="*/ 0 w 435429"/>
              <a:gd name="connsiteY0" fmla="*/ 304800 h 304800"/>
              <a:gd name="connsiteX1" fmla="*/ 76200 w 435429"/>
              <a:gd name="connsiteY1" fmla="*/ 152400 h 304800"/>
              <a:gd name="connsiteX2" fmla="*/ 228600 w 435429"/>
              <a:gd name="connsiteY2" fmla="*/ 43543 h 304800"/>
              <a:gd name="connsiteX3" fmla="*/ 435429 w 435429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9" h="304800">
                <a:moveTo>
                  <a:pt x="0" y="304800"/>
                </a:moveTo>
                <a:cubicBezTo>
                  <a:pt x="19050" y="250371"/>
                  <a:pt x="38100" y="195943"/>
                  <a:pt x="76200" y="152400"/>
                </a:cubicBezTo>
                <a:cubicBezTo>
                  <a:pt x="114300" y="108857"/>
                  <a:pt x="168729" y="68943"/>
                  <a:pt x="228600" y="43543"/>
                </a:cubicBezTo>
                <a:cubicBezTo>
                  <a:pt x="288471" y="18143"/>
                  <a:pt x="361950" y="9071"/>
                  <a:pt x="43542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8375" y="2250763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75" y="2250763"/>
                <a:ext cx="394303" cy="369332"/>
              </a:xfrm>
              <a:prstGeom prst="rect">
                <a:avLst/>
              </a:prstGeom>
              <a:blipFill>
                <a:blip r:embed="rId2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3816" y="1321571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16" y="1321571"/>
                <a:ext cx="3943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9644" y="1785716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44" y="1785716"/>
                <a:ext cx="3943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0517" y="2642965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17" y="2642965"/>
                <a:ext cx="3943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0724" y="3181383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=6.36°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4" y="3181383"/>
                <a:ext cx="17281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66724" y="3190682"/>
            <a:ext cx="91456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66" y="892413"/>
            <a:ext cx="366464" cy="373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5706999" y="1266682"/>
            <a:ext cx="366464" cy="373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6761843" y="1244600"/>
            <a:ext cx="1930400" cy="2336800"/>
          </a:xfrm>
          <a:custGeom>
            <a:avLst/>
            <a:gdLst>
              <a:gd name="connsiteX0" fmla="*/ 0 w 1930400"/>
              <a:gd name="connsiteY0" fmla="*/ 2336800 h 2336800"/>
              <a:gd name="connsiteX1" fmla="*/ 1930400 w 1930400"/>
              <a:gd name="connsiteY1" fmla="*/ 1079500 h 2336800"/>
              <a:gd name="connsiteX2" fmla="*/ 444500 w 1930400"/>
              <a:gd name="connsiteY2" fmla="*/ 0 h 2336800"/>
              <a:gd name="connsiteX3" fmla="*/ 0 w 19304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2336800">
                <a:moveTo>
                  <a:pt x="0" y="2336800"/>
                </a:moveTo>
                <a:lnTo>
                  <a:pt x="1930400" y="1079500"/>
                </a:lnTo>
                <a:lnTo>
                  <a:pt x="444500" y="0"/>
                </a:lnTo>
                <a:lnTo>
                  <a:pt x="0" y="23368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6850743" y="3086100"/>
            <a:ext cx="317500" cy="215900"/>
          </a:xfrm>
          <a:custGeom>
            <a:avLst/>
            <a:gdLst>
              <a:gd name="connsiteX0" fmla="*/ 0 w 317500"/>
              <a:gd name="connsiteY0" fmla="*/ 0 h 215900"/>
              <a:gd name="connsiteX1" fmla="*/ 203200 w 317500"/>
              <a:gd name="connsiteY1" fmla="*/ 76200 h 215900"/>
              <a:gd name="connsiteX2" fmla="*/ 317500 w 3175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215900">
                <a:moveTo>
                  <a:pt x="0" y="0"/>
                </a:moveTo>
                <a:cubicBezTo>
                  <a:pt x="75141" y="20108"/>
                  <a:pt x="150283" y="40217"/>
                  <a:pt x="203200" y="76200"/>
                </a:cubicBezTo>
                <a:cubicBezTo>
                  <a:pt x="256117" y="112183"/>
                  <a:pt x="286808" y="164041"/>
                  <a:pt x="317500" y="2159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8359" y="2781300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359" y="2781300"/>
                <a:ext cx="394303" cy="369332"/>
              </a:xfrm>
              <a:prstGeom prst="rect">
                <a:avLst/>
              </a:prstGeom>
              <a:blipFill>
                <a:blip r:embed="rId7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56851" y="1403371"/>
                <a:ext cx="1017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851" y="1403371"/>
                <a:ext cx="10179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40703" y="2918341"/>
                <a:ext cx="472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03" y="2918341"/>
                <a:ext cx="4721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22068" y="2236134"/>
                <a:ext cx="916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68" y="2236134"/>
                <a:ext cx="9167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61843" y="3781135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843" y="3781135"/>
                <a:ext cx="17281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723765" y="3778039"/>
            <a:ext cx="7176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3565388" y="2962122"/>
            <a:ext cx="1999544" cy="1948745"/>
          </a:xfrm>
          <a:custGeom>
            <a:avLst/>
            <a:gdLst>
              <a:gd name="connsiteX0" fmla="*/ 723900 w 1828800"/>
              <a:gd name="connsiteY0" fmla="*/ 0 h 2692400"/>
              <a:gd name="connsiteX1" fmla="*/ 0 w 1828800"/>
              <a:gd name="connsiteY1" fmla="*/ 2120900 h 2692400"/>
              <a:gd name="connsiteX2" fmla="*/ 1828800 w 1828800"/>
              <a:gd name="connsiteY2" fmla="*/ 2692400 h 2692400"/>
              <a:gd name="connsiteX3" fmla="*/ 723900 w 1828800"/>
              <a:gd name="connsiteY3" fmla="*/ 0 h 2692400"/>
              <a:gd name="connsiteX0" fmla="*/ 1308100 w 2413000"/>
              <a:gd name="connsiteY0" fmla="*/ 12700 h 2705100"/>
              <a:gd name="connsiteX1" fmla="*/ 0 w 2413000"/>
              <a:gd name="connsiteY1" fmla="*/ 0 h 2705100"/>
              <a:gd name="connsiteX2" fmla="*/ 2413000 w 2413000"/>
              <a:gd name="connsiteY2" fmla="*/ 2705100 h 2705100"/>
              <a:gd name="connsiteX3" fmla="*/ 1308100 w 2413000"/>
              <a:gd name="connsiteY3" fmla="*/ 12700 h 2705100"/>
              <a:gd name="connsiteX0" fmla="*/ 1446389 w 1446389"/>
              <a:gd name="connsiteY0" fmla="*/ 12700 h 2163234"/>
              <a:gd name="connsiteX1" fmla="*/ 138289 w 1446389"/>
              <a:gd name="connsiteY1" fmla="*/ 0 h 2163234"/>
              <a:gd name="connsiteX2" fmla="*/ 0 w 1446389"/>
              <a:gd name="connsiteY2" fmla="*/ 2163234 h 2163234"/>
              <a:gd name="connsiteX3" fmla="*/ 1446389 w 1446389"/>
              <a:gd name="connsiteY3" fmla="*/ 12700 h 2163234"/>
              <a:gd name="connsiteX0" fmla="*/ 1999544 w 1999544"/>
              <a:gd name="connsiteY0" fmla="*/ 12700 h 1948745"/>
              <a:gd name="connsiteX1" fmla="*/ 691444 w 1999544"/>
              <a:gd name="connsiteY1" fmla="*/ 0 h 1948745"/>
              <a:gd name="connsiteX2" fmla="*/ 0 w 1999544"/>
              <a:gd name="connsiteY2" fmla="*/ 1948745 h 1948745"/>
              <a:gd name="connsiteX3" fmla="*/ 1999544 w 1999544"/>
              <a:gd name="connsiteY3" fmla="*/ 12700 h 194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544" h="1948745">
                <a:moveTo>
                  <a:pt x="1999544" y="12700"/>
                </a:moveTo>
                <a:lnTo>
                  <a:pt x="691444" y="0"/>
                </a:lnTo>
                <a:lnTo>
                  <a:pt x="0" y="1948745"/>
                </a:lnTo>
                <a:lnTo>
                  <a:pt x="1999544" y="127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093981" y="2879909"/>
            <a:ext cx="366464" cy="373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25" name="Freeform: Shape 24"/>
          <p:cNvSpPr/>
          <p:nvPr/>
        </p:nvSpPr>
        <p:spPr>
          <a:xfrm>
            <a:off x="4127863" y="2979057"/>
            <a:ext cx="541020" cy="350520"/>
          </a:xfrm>
          <a:custGeom>
            <a:avLst/>
            <a:gdLst>
              <a:gd name="connsiteX0" fmla="*/ 0 w 541020"/>
              <a:gd name="connsiteY0" fmla="*/ 350520 h 350520"/>
              <a:gd name="connsiteX1" fmla="*/ 297180 w 541020"/>
              <a:gd name="connsiteY1" fmla="*/ 274320 h 350520"/>
              <a:gd name="connsiteX2" fmla="*/ 541020 w 54102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020" h="350520">
                <a:moveTo>
                  <a:pt x="0" y="350520"/>
                </a:moveTo>
                <a:cubicBezTo>
                  <a:pt x="103505" y="341630"/>
                  <a:pt x="207010" y="332740"/>
                  <a:pt x="297180" y="274320"/>
                </a:cubicBezTo>
                <a:cubicBezTo>
                  <a:pt x="387350" y="215900"/>
                  <a:pt x="464185" y="107950"/>
                  <a:pt x="54102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01659" y="3494694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59" y="3494694"/>
                <a:ext cx="39430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71713" y="2623445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13" y="2623445"/>
                <a:ext cx="39430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91634" y="3848941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634" y="3848941"/>
                <a:ext cx="394303" cy="369332"/>
              </a:xfrm>
              <a:prstGeom prst="rect">
                <a:avLst/>
              </a:prstGeom>
              <a:blipFill>
                <a:blip r:embed="rId14"/>
                <a:stretch>
                  <a:fillRect r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40658" y="5182404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=124.2°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58" y="5182404"/>
                <a:ext cx="17281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266580" y="5185037"/>
            <a:ext cx="91456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6228" y="3209121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28" y="3209121"/>
                <a:ext cx="39430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035923" y="5703100"/>
            <a:ext cx="297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You will get an obtuse angle whenever you inverse cos a negative value.</a:t>
            </a:r>
          </a:p>
        </p:txBody>
      </p:sp>
    </p:spTree>
    <p:extLst>
      <p:ext uri="{BB962C8B-B14F-4D97-AF65-F5344CB8AC3E}">
        <p14:creationId xmlns:p14="http://schemas.microsoft.com/office/powerpoint/2010/main" val="16515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0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177-179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252" y="1883172"/>
                <a:ext cx="4290764" cy="299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sz="1050" i="1" dirty="0"/>
              </a:p>
              <a:p>
                <a:r>
                  <a:rPr lang="en-GB" sz="1600" i="1" dirty="0"/>
                  <a:t>[STEP I 2009 Q4i]</a:t>
                </a:r>
              </a:p>
              <a:p>
                <a:r>
                  <a:rPr lang="en-GB" sz="1600" dirty="0"/>
                  <a:t>The sides of a triangle have lengths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/>
                  <a:t>. The largest and smallest angles of the triangle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 respectively. Show by means of the cosine rule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Note that the longest side of a triangle is opposite the largest angle, and the shortest opposite the smallest angle. Thus: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2" y="1883172"/>
                <a:ext cx="4290764" cy="2993127"/>
              </a:xfrm>
              <a:prstGeom prst="rect">
                <a:avLst/>
              </a:prstGeom>
              <a:blipFill>
                <a:blip r:embed="rId2"/>
                <a:stretch>
                  <a:fillRect l="-1278" t="-1222" r="-1420" b="-1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3224" y="2439556"/>
            <a:ext cx="216024" cy="215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475343" y="5078186"/>
            <a:ext cx="1959428" cy="943428"/>
          </a:xfrm>
          <a:custGeom>
            <a:avLst/>
            <a:gdLst>
              <a:gd name="connsiteX0" fmla="*/ 0 w 1959428"/>
              <a:gd name="connsiteY0" fmla="*/ 943428 h 943428"/>
              <a:gd name="connsiteX1" fmla="*/ 290286 w 1959428"/>
              <a:gd name="connsiteY1" fmla="*/ 0 h 943428"/>
              <a:gd name="connsiteX2" fmla="*/ 1959428 w 1959428"/>
              <a:gd name="connsiteY2" fmla="*/ 420914 h 943428"/>
              <a:gd name="connsiteX3" fmla="*/ 0 w 1959428"/>
              <a:gd name="connsiteY3" fmla="*/ 943428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428" h="943428">
                <a:moveTo>
                  <a:pt x="0" y="943428"/>
                </a:moveTo>
                <a:lnTo>
                  <a:pt x="290286" y="0"/>
                </a:lnTo>
                <a:lnTo>
                  <a:pt x="1959428" y="420914"/>
                </a:lnTo>
                <a:lnTo>
                  <a:pt x="0" y="94342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691149">
                <a:off x="669455" y="5809829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91149">
                <a:off x="669455" y="5809829"/>
                <a:ext cx="93610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7353807">
                <a:off x="-37678" y="5314748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53807">
                <a:off x="-37678" y="5314748"/>
                <a:ext cx="93610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00992" y="4953565"/>
                <a:ext cx="6198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92" y="4953565"/>
                <a:ext cx="61988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/>
          <p:cNvSpPr/>
          <p:nvPr/>
        </p:nvSpPr>
        <p:spPr>
          <a:xfrm>
            <a:off x="704850" y="5168900"/>
            <a:ext cx="368300" cy="140921"/>
          </a:xfrm>
          <a:custGeom>
            <a:avLst/>
            <a:gdLst>
              <a:gd name="connsiteX0" fmla="*/ 0 w 368300"/>
              <a:gd name="connsiteY0" fmla="*/ 139700 h 140921"/>
              <a:gd name="connsiteX1" fmla="*/ 215900 w 368300"/>
              <a:gd name="connsiteY1" fmla="*/ 120650 h 140921"/>
              <a:gd name="connsiteX2" fmla="*/ 368300 w 368300"/>
              <a:gd name="connsiteY2" fmla="*/ 0 h 1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140921">
                <a:moveTo>
                  <a:pt x="0" y="139700"/>
                </a:moveTo>
                <a:cubicBezTo>
                  <a:pt x="77258" y="141816"/>
                  <a:pt x="154517" y="143933"/>
                  <a:pt x="215900" y="120650"/>
                </a:cubicBezTo>
                <a:cubicBezTo>
                  <a:pt x="277283" y="97367"/>
                  <a:pt x="322791" y="48683"/>
                  <a:pt x="3683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4276" y="5227271"/>
                <a:ext cx="496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6" y="5227271"/>
                <a:ext cx="49666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0933" y="5343596"/>
                <a:ext cx="496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33" y="5343596"/>
                <a:ext cx="496660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/>
          <p:cNvSpPr/>
          <p:nvPr/>
        </p:nvSpPr>
        <p:spPr>
          <a:xfrm>
            <a:off x="1962150" y="5403850"/>
            <a:ext cx="57150" cy="215900"/>
          </a:xfrm>
          <a:custGeom>
            <a:avLst/>
            <a:gdLst>
              <a:gd name="connsiteX0" fmla="*/ 0 w 57150"/>
              <a:gd name="connsiteY0" fmla="*/ 215900 h 215900"/>
              <a:gd name="connsiteX1" fmla="*/ 19050 w 57150"/>
              <a:gd name="connsiteY1" fmla="*/ 88900 h 215900"/>
              <a:gd name="connsiteX2" fmla="*/ 57150 w 5715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15900">
                <a:moveTo>
                  <a:pt x="0" y="215900"/>
                </a:moveTo>
                <a:cubicBezTo>
                  <a:pt x="4762" y="170391"/>
                  <a:pt x="9525" y="124883"/>
                  <a:pt x="19050" y="88900"/>
                </a:cubicBezTo>
                <a:cubicBezTo>
                  <a:pt x="28575" y="52917"/>
                  <a:pt x="42862" y="26458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50516" y="5890986"/>
                <a:ext cx="4018136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We can manipulate and combine these two equations to get the desired equation above.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16" y="5890986"/>
                <a:ext cx="4018136" cy="963725"/>
              </a:xfrm>
              <a:prstGeom prst="rect">
                <a:avLst/>
              </a:prstGeom>
              <a:blipFill>
                <a:blip r:embed="rId8"/>
                <a:stretch>
                  <a:fillRect l="-455"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17365" y="1884498"/>
            <a:ext cx="216024" cy="215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2525" y="1781572"/>
                <a:ext cx="4180331" cy="338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2007 Q5] Note: a regular octahedron is a polyhedron with eight faces each of which is an equilateral triangle.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angle between any two faces of a regular octahedron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ratio of the volume of a regular octahedron to the volume of the cube whose vertices are the centres of the faces of the octahedron.</a:t>
                </a:r>
              </a:p>
              <a:p>
                <a:pPr marL="400050" indent="-400050">
                  <a:buAutoNum type="romanLcParenBoth"/>
                </a:pPr>
                <a:endParaRPr lang="en-GB" sz="1600" dirty="0"/>
              </a:p>
              <a:p>
                <a:r>
                  <a:rPr lang="en-GB" sz="1400" b="1" dirty="0"/>
                  <a:t>Solutions for Q2 on next slide.</a:t>
                </a:r>
                <a:endParaRPr lang="en-GB" sz="1600" b="1" dirty="0"/>
              </a:p>
              <a:p>
                <a:pPr marL="400050" indent="-400050">
                  <a:buAutoNum type="romanLcParenBoth"/>
                </a:pPr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5" y="1781572"/>
                <a:ext cx="4180331" cy="3384709"/>
              </a:xfrm>
              <a:prstGeom prst="rect">
                <a:avLst/>
              </a:prstGeom>
              <a:blipFill>
                <a:blip r:embed="rId9"/>
                <a:stretch>
                  <a:fillRect l="-729" t="-541" r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161" y="4018057"/>
            <a:ext cx="4665439" cy="27637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3074" name="Picture 2" descr="Image result for octahedr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67" y="4983635"/>
            <a:ext cx="1643623" cy="17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 flipV="1">
            <a:off x="6715126" y="5676900"/>
            <a:ext cx="495299" cy="9048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15126" y="5538788"/>
            <a:ext cx="180974" cy="14287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96100" y="5543550"/>
            <a:ext cx="419100" cy="5715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205663" y="5598320"/>
            <a:ext cx="107156" cy="16906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281863" y="5595939"/>
            <a:ext cx="30956" cy="502442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55656" y="5767388"/>
            <a:ext cx="51198" cy="49768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724311" y="5674070"/>
            <a:ext cx="2720" cy="51479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25671" y="6187851"/>
            <a:ext cx="429985" cy="7483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160419" y="6086475"/>
            <a:ext cx="121444" cy="17145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900863" y="6031706"/>
            <a:ext cx="383381" cy="6191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96100" y="5543550"/>
            <a:ext cx="11907" cy="49053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731794" y="6031706"/>
            <a:ext cx="176212" cy="154782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824" y="2193415"/>
                <a:ext cx="8777164" cy="459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(Official solutions) Big, clear diagram essential!</a:t>
                </a:r>
              </a:p>
              <a:p>
                <a:pPr marL="400050" indent="-400050">
                  <a:buAutoNum type="romanLcParenBoth"/>
                </a:pPr>
                <a:r>
                  <a:rPr lang="en-GB" sz="1500" dirty="0"/>
                  <a:t>Let the side length of the octahedron be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500" dirty="0"/>
                  <a:t>. Then sloping “height” of a triangular face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500" dirty="0"/>
                  <a:t>.</a:t>
                </a:r>
                <a:br>
                  <a:rPr lang="en-GB" sz="1500" dirty="0"/>
                </a:br>
                <a:r>
                  <a:rPr lang="en-GB" sz="1500" dirty="0"/>
                  <a:t>Also, the vertical height of the whole octahedron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500" dirty="0"/>
                  <a:t>.</a:t>
                </a:r>
                <a:br>
                  <a:rPr lang="en-GB" sz="1500" dirty="0"/>
                </a:br>
                <a:r>
                  <a:rPr lang="en-GB" sz="1500" dirty="0"/>
                  <a:t>Therefore, by the cosine rule,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br>
                  <a:rPr lang="en-GB" sz="1500" b="0" dirty="0"/>
                </a:br>
                <a:r>
                  <a:rPr lang="en-GB" sz="1500" b="0" dirty="0"/>
                  <a:t>Hence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𝑎𝑟𝑐𝑜𝑠</m:t>
                    </m:r>
                    <m:d>
                      <m:d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500" b="0" dirty="0"/>
              </a:p>
              <a:p>
                <a:pPr marL="400050" indent="-400050">
                  <a:buAutoNum type="romanLcParenBoth"/>
                </a:pPr>
                <a:r>
                  <a:rPr lang="en-GB" sz="1500" dirty="0"/>
                  <a:t>The centre of each face is on any median of the equilateral triangle that is the face, and the centre is two-thirds of the way along the median from any vertex.</a:t>
                </a:r>
                <a:br>
                  <a:rPr lang="en-GB" sz="1500" dirty="0"/>
                </a:br>
                <a:r>
                  <a:rPr lang="en-GB" sz="1500" dirty="0"/>
                  <a:t>This is a quotable fact, but can be worked out from a diagram, using the fact that the centre of an equilateral triangle is equidistant from the three vertices: the centre divides the median in the ratio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1: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60°</m:t>
                        </m:r>
                      </m:e>
                    </m:func>
                  </m:oMath>
                </a14:m>
                <a:r>
                  <a:rPr lang="en-GB" sz="1500" b="0" dirty="0"/>
                  <a:t>.</a:t>
                </a:r>
                <a:br>
                  <a:rPr lang="en-GB" sz="1500" b="0" dirty="0"/>
                </a:br>
                <a:r>
                  <a:rPr lang="en-GB" sz="1500" b="0" dirty="0"/>
                  <a:t>The feet of the two medians from the apex of the octahedron in two adjacent triangles are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500" b="0" dirty="0"/>
                  <a:t> apart. Therefore, by similarity, adjacent centres of the triangular faces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500" b="0" dirty="0"/>
                  <a:t> apart. Therefore, the volume of the cube (whose vertices are the centres of the faces) is</a:t>
                </a:r>
                <a:br>
                  <a:rPr lang="en-GB" sz="15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ad>
                              <m:radPr>
                                <m:degHide m:val="on"/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br>
                  <a:rPr lang="en-GB" sz="1500" b="0" dirty="0"/>
                </a:br>
                <a:r>
                  <a:rPr lang="en-GB" sz="1500" b="0" dirty="0"/>
                  <a:t>and the volume of the octahedron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2×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500" b="0" dirty="0"/>
                  <a:t>.</a:t>
                </a:r>
                <a:br>
                  <a:rPr lang="en-GB" sz="1500" b="0" dirty="0"/>
                </a:br>
                <a:r>
                  <a:rPr lang="en-GB" sz="1500" b="0" dirty="0"/>
                  <a:t>Hence the ratio of the volume of the octahedron to the volume of the cube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9:2</m:t>
                    </m:r>
                  </m:oMath>
                </a14:m>
                <a:r>
                  <a:rPr lang="en-GB" sz="1500" b="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2193415"/>
                <a:ext cx="8777164" cy="4595745"/>
              </a:xfrm>
              <a:prstGeom prst="rect">
                <a:avLst/>
              </a:prstGeom>
              <a:blipFill>
                <a:blip r:embed="rId2"/>
                <a:stretch>
                  <a:fillRect l="-278" t="-265" r="-69" b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8515" y="666328"/>
                <a:ext cx="8565908" cy="14457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[STEP I 2007 Q5] Note: a regular octahedron is a polyhedron with eight faces each of which is an equilateral triangle.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angle between any two faces of a regular octahedron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ratio of the volume of a regular octahedron to the volume of the cube whose vertices are the centres of the faces of the octahedron.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5" y="666328"/>
                <a:ext cx="8565908" cy="1445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6661" y="2494057"/>
            <a:ext cx="7383239" cy="11127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660" y="3606800"/>
            <a:ext cx="8348440" cy="313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31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Sine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827584" y="908720"/>
            <a:ext cx="4086970" cy="3768919"/>
          </a:xfrm>
          <a:custGeom>
            <a:avLst/>
            <a:gdLst>
              <a:gd name="connsiteX0" fmla="*/ 0 w 4086970"/>
              <a:gd name="connsiteY0" fmla="*/ 2592126 h 3768919"/>
              <a:gd name="connsiteX1" fmla="*/ 1773141 w 4086970"/>
              <a:gd name="connsiteY1" fmla="*/ 0 h 3768919"/>
              <a:gd name="connsiteX2" fmla="*/ 4086970 w 4086970"/>
              <a:gd name="connsiteY2" fmla="*/ 3768919 h 3768919"/>
              <a:gd name="connsiteX3" fmla="*/ 0 w 4086970"/>
              <a:gd name="connsiteY3" fmla="*/ 2592126 h 37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6970" h="3768919">
                <a:moveTo>
                  <a:pt x="0" y="2592126"/>
                </a:moveTo>
                <a:lnTo>
                  <a:pt x="1773141" y="0"/>
                </a:lnTo>
                <a:lnTo>
                  <a:pt x="4086970" y="3768919"/>
                </a:lnTo>
                <a:lnTo>
                  <a:pt x="0" y="259212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227013" y="1465312"/>
            <a:ext cx="739472" cy="102041"/>
          </a:xfrm>
          <a:custGeom>
            <a:avLst/>
            <a:gdLst>
              <a:gd name="connsiteX0" fmla="*/ 0 w 739472"/>
              <a:gd name="connsiteY0" fmla="*/ 0 h 102041"/>
              <a:gd name="connsiteX1" fmla="*/ 127221 w 739472"/>
              <a:gd name="connsiteY1" fmla="*/ 71562 h 102041"/>
              <a:gd name="connsiteX2" fmla="*/ 445273 w 739472"/>
              <a:gd name="connsiteY2" fmla="*/ 95415 h 102041"/>
              <a:gd name="connsiteX3" fmla="*/ 739472 w 739472"/>
              <a:gd name="connsiteY3" fmla="*/ 31805 h 1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72" h="102041">
                <a:moveTo>
                  <a:pt x="0" y="0"/>
                </a:moveTo>
                <a:cubicBezTo>
                  <a:pt x="26504" y="27830"/>
                  <a:pt x="53009" y="55660"/>
                  <a:pt x="127221" y="71562"/>
                </a:cubicBezTo>
                <a:cubicBezTo>
                  <a:pt x="201433" y="87464"/>
                  <a:pt x="343231" y="102041"/>
                  <a:pt x="445273" y="95415"/>
                </a:cubicBezTo>
                <a:cubicBezTo>
                  <a:pt x="547315" y="88789"/>
                  <a:pt x="643393" y="60297"/>
                  <a:pt x="739472" y="3180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64579" y="15462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16507" y="291443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88715" y="36345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10" name="Freeform 9"/>
          <p:cNvSpPr/>
          <p:nvPr/>
        </p:nvSpPr>
        <p:spPr>
          <a:xfrm>
            <a:off x="1217198" y="2912449"/>
            <a:ext cx="320702" cy="811033"/>
          </a:xfrm>
          <a:custGeom>
            <a:avLst/>
            <a:gdLst>
              <a:gd name="connsiteX0" fmla="*/ 0 w 320702"/>
              <a:gd name="connsiteY0" fmla="*/ 0 h 811033"/>
              <a:gd name="connsiteX1" fmla="*/ 159026 w 320702"/>
              <a:gd name="connsiteY1" fmla="*/ 119270 h 811033"/>
              <a:gd name="connsiteX2" fmla="*/ 294198 w 320702"/>
              <a:gd name="connsiteY2" fmla="*/ 318052 h 811033"/>
              <a:gd name="connsiteX3" fmla="*/ 318052 w 320702"/>
              <a:gd name="connsiteY3" fmla="*/ 628153 h 811033"/>
              <a:gd name="connsiteX4" fmla="*/ 294198 w 320702"/>
              <a:gd name="connsiteY4" fmla="*/ 811033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02" h="811033">
                <a:moveTo>
                  <a:pt x="0" y="0"/>
                </a:moveTo>
                <a:cubicBezTo>
                  <a:pt x="54996" y="33130"/>
                  <a:pt x="109993" y="66261"/>
                  <a:pt x="159026" y="119270"/>
                </a:cubicBezTo>
                <a:cubicBezTo>
                  <a:pt x="208059" y="172279"/>
                  <a:pt x="267694" y="233238"/>
                  <a:pt x="294198" y="318052"/>
                </a:cubicBezTo>
                <a:cubicBezTo>
                  <a:pt x="320702" y="402866"/>
                  <a:pt x="318052" y="545990"/>
                  <a:pt x="318052" y="628153"/>
                </a:cubicBezTo>
                <a:cubicBezTo>
                  <a:pt x="318052" y="710316"/>
                  <a:pt x="306125" y="760674"/>
                  <a:pt x="294198" y="81103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944495" y="3747336"/>
            <a:ext cx="397565" cy="659958"/>
          </a:xfrm>
          <a:custGeom>
            <a:avLst/>
            <a:gdLst>
              <a:gd name="connsiteX0" fmla="*/ 0 w 397565"/>
              <a:gd name="connsiteY0" fmla="*/ 659958 h 659958"/>
              <a:gd name="connsiteX1" fmla="*/ 47708 w 397565"/>
              <a:gd name="connsiteY1" fmla="*/ 453224 h 659958"/>
              <a:gd name="connsiteX2" fmla="*/ 190831 w 397565"/>
              <a:gd name="connsiteY2" fmla="*/ 182880 h 659958"/>
              <a:gd name="connsiteX3" fmla="*/ 397565 w 397565"/>
              <a:gd name="connsiteY3" fmla="*/ 0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65" h="659958">
                <a:moveTo>
                  <a:pt x="0" y="659958"/>
                </a:moveTo>
                <a:cubicBezTo>
                  <a:pt x="7951" y="596347"/>
                  <a:pt x="15903" y="532737"/>
                  <a:pt x="47708" y="453224"/>
                </a:cubicBezTo>
                <a:cubicBezTo>
                  <a:pt x="79513" y="373711"/>
                  <a:pt x="132522" y="258417"/>
                  <a:pt x="190831" y="182880"/>
                </a:cubicBezTo>
                <a:cubicBezTo>
                  <a:pt x="249141" y="107343"/>
                  <a:pt x="323353" y="53671"/>
                  <a:pt x="39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532731" y="197833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427" y="169030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5.02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0563" y="413857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9.10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1196752"/>
            <a:ext cx="288032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 this triangle, try calculating each side divided by the sin of its opposite angle. What do you notice in all three cases?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82513" y="3038647"/>
                <a:ext cx="3600400" cy="13412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Wingdings" panose="05000000000000000000" pitchFamily="2" charset="2"/>
                  </a:rPr>
                  <a:t>!</a:t>
                </a:r>
                <a:r>
                  <a:rPr lang="en-GB" sz="2800" dirty="0"/>
                  <a:t> Sine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13" y="3038647"/>
                <a:ext cx="3600400" cy="1341265"/>
              </a:xfrm>
              <a:prstGeom prst="rect">
                <a:avLst/>
              </a:prstGeom>
              <a:blipFill rotWithShape="0">
                <a:blip r:embed="rId2"/>
                <a:stretch>
                  <a:fillRect l="-64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516507" y="1186245"/>
            <a:ext cx="2376264" cy="3702025"/>
            <a:chOff x="1547664" y="1700808"/>
            <a:chExt cx="2376264" cy="3702025"/>
          </a:xfrm>
        </p:grpSpPr>
        <p:sp>
          <p:nvSpPr>
            <p:cNvPr id="19" name="TextBox 18"/>
            <p:cNvSpPr txBox="1"/>
            <p:nvPr/>
          </p:nvSpPr>
          <p:spPr>
            <a:xfrm>
              <a:off x="3491880" y="1988840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1680" y="3789040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47664" y="1700808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3717032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59832" y="4941168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7784" y="2420888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A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93345" y="3038647"/>
            <a:ext cx="3589567" cy="1341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619672" y="5229200"/>
          <a:ext cx="6029113" cy="136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#1: Two angle-side opposite 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Missing angle</a:t>
                      </a:r>
                      <a:r>
                        <a:rPr lang="en-GB" sz="2000" baseline="0" dirty="0">
                          <a:effectLst/>
                        </a:rPr>
                        <a:t> or side in one pair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755576" y="1186871"/>
            <a:ext cx="2965837" cy="2011680"/>
          </a:xfrm>
          <a:custGeom>
            <a:avLst/>
            <a:gdLst>
              <a:gd name="connsiteX0" fmla="*/ 0 w 2965837"/>
              <a:gd name="connsiteY0" fmla="*/ 2011680 h 2011680"/>
              <a:gd name="connsiteX1" fmla="*/ 2965837 w 2965837"/>
              <a:gd name="connsiteY1" fmla="*/ 1192696 h 2011680"/>
              <a:gd name="connsiteX2" fmla="*/ 1431235 w 2965837"/>
              <a:gd name="connsiteY2" fmla="*/ 0 h 2011680"/>
              <a:gd name="connsiteX3" fmla="*/ 0 w 2965837"/>
              <a:gd name="connsiteY3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837" h="2011680">
                <a:moveTo>
                  <a:pt x="0" y="2011680"/>
                </a:moveTo>
                <a:lnTo>
                  <a:pt x="2965837" y="1192696"/>
                </a:lnTo>
                <a:lnTo>
                  <a:pt x="1431235" y="0"/>
                </a:lnTo>
                <a:lnTo>
                  <a:pt x="0" y="201168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121336" y="2697619"/>
            <a:ext cx="278296" cy="333955"/>
          </a:xfrm>
          <a:custGeom>
            <a:avLst/>
            <a:gdLst>
              <a:gd name="connsiteX0" fmla="*/ 278296 w 278296"/>
              <a:gd name="connsiteY0" fmla="*/ 333955 h 333955"/>
              <a:gd name="connsiteX1" fmla="*/ 238539 w 278296"/>
              <a:gd name="connsiteY1" fmla="*/ 222637 h 333955"/>
              <a:gd name="connsiteX2" fmla="*/ 95416 w 278296"/>
              <a:gd name="connsiteY2" fmla="*/ 55659 h 333955"/>
              <a:gd name="connsiteX3" fmla="*/ 0 w 278296"/>
              <a:gd name="connsiteY3" fmla="*/ 0 h 3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6" h="333955">
                <a:moveTo>
                  <a:pt x="278296" y="333955"/>
                </a:moveTo>
                <a:cubicBezTo>
                  <a:pt x="273657" y="301487"/>
                  <a:pt x="269019" y="269019"/>
                  <a:pt x="238539" y="222637"/>
                </a:cubicBezTo>
                <a:cubicBezTo>
                  <a:pt x="208059" y="176255"/>
                  <a:pt x="135172" y="92765"/>
                  <a:pt x="95416" y="55659"/>
                </a:cubicBezTo>
                <a:cubicBezTo>
                  <a:pt x="55660" y="18553"/>
                  <a:pt x="27830" y="9276"/>
                  <a:pt x="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78090" y="245437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4274" y="12302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6162" y="281441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11.27</a:t>
            </a:r>
          </a:p>
        </p:txBody>
      </p:sp>
      <p:sp>
        <p:nvSpPr>
          <p:cNvPr id="10" name="Freeform 9"/>
          <p:cNvSpPr/>
          <p:nvPr/>
        </p:nvSpPr>
        <p:spPr>
          <a:xfrm>
            <a:off x="1972126" y="1473118"/>
            <a:ext cx="572494" cy="106018"/>
          </a:xfrm>
          <a:custGeom>
            <a:avLst/>
            <a:gdLst>
              <a:gd name="connsiteX0" fmla="*/ 0 w 572494"/>
              <a:gd name="connsiteY0" fmla="*/ 23854 h 106018"/>
              <a:gd name="connsiteX1" fmla="*/ 166977 w 572494"/>
              <a:gd name="connsiteY1" fmla="*/ 95416 h 106018"/>
              <a:gd name="connsiteX2" fmla="*/ 405516 w 572494"/>
              <a:gd name="connsiteY2" fmla="*/ 87465 h 106018"/>
              <a:gd name="connsiteX3" fmla="*/ 572494 w 572494"/>
              <a:gd name="connsiteY3" fmla="*/ 0 h 10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94" h="106018">
                <a:moveTo>
                  <a:pt x="0" y="23854"/>
                </a:moveTo>
                <a:cubicBezTo>
                  <a:pt x="49695" y="54334"/>
                  <a:pt x="99391" y="84814"/>
                  <a:pt x="166977" y="95416"/>
                </a:cubicBezTo>
                <a:cubicBezTo>
                  <a:pt x="234563" y="106018"/>
                  <a:pt x="337930" y="103368"/>
                  <a:pt x="405516" y="87465"/>
                </a:cubicBezTo>
                <a:cubicBezTo>
                  <a:pt x="473102" y="71562"/>
                  <a:pt x="522798" y="35781"/>
                  <a:pt x="572494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98170" y="159027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898170" y="2886422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034" y="1086222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619672" y="5229200"/>
          <a:ext cx="6029113" cy="136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#1: Two angle-side opposite 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Missing angle</a:t>
                      </a:r>
                      <a:r>
                        <a:rPr lang="en-GB" sz="2000" baseline="0" dirty="0">
                          <a:effectLst/>
                        </a:rPr>
                        <a:t> or side in one pair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Freeform 14"/>
          <p:cNvSpPr/>
          <p:nvPr/>
        </p:nvSpPr>
        <p:spPr>
          <a:xfrm>
            <a:off x="5404361" y="1374253"/>
            <a:ext cx="2160240" cy="2160241"/>
          </a:xfrm>
          <a:custGeom>
            <a:avLst/>
            <a:gdLst>
              <a:gd name="connsiteX0" fmla="*/ 0 w 2965837"/>
              <a:gd name="connsiteY0" fmla="*/ 2011680 h 2011680"/>
              <a:gd name="connsiteX1" fmla="*/ 2965837 w 2965837"/>
              <a:gd name="connsiteY1" fmla="*/ 1192696 h 2011680"/>
              <a:gd name="connsiteX2" fmla="*/ 1431235 w 2965837"/>
              <a:gd name="connsiteY2" fmla="*/ 0 h 2011680"/>
              <a:gd name="connsiteX3" fmla="*/ 0 w 2965837"/>
              <a:gd name="connsiteY3" fmla="*/ 2011680 h 2011680"/>
              <a:gd name="connsiteX0" fmla="*/ 0 w 2965837"/>
              <a:gd name="connsiteY0" fmla="*/ 2040321 h 2040321"/>
              <a:gd name="connsiteX1" fmla="*/ 2965837 w 2965837"/>
              <a:gd name="connsiteY1" fmla="*/ 1221337 h 2040321"/>
              <a:gd name="connsiteX2" fmla="*/ 1214602 w 2965837"/>
              <a:gd name="connsiteY2" fmla="*/ 0 h 2040321"/>
              <a:gd name="connsiteX3" fmla="*/ 0 w 2965837"/>
              <a:gd name="connsiteY3" fmla="*/ 2040321 h 2040321"/>
              <a:gd name="connsiteX0" fmla="*/ 0 w 2399307"/>
              <a:gd name="connsiteY0" fmla="*/ 2160241 h 2160241"/>
              <a:gd name="connsiteX1" fmla="*/ 2399307 w 2399307"/>
              <a:gd name="connsiteY1" fmla="*/ 1221337 h 2160241"/>
              <a:gd name="connsiteX2" fmla="*/ 648072 w 2399307"/>
              <a:gd name="connsiteY2" fmla="*/ 0 h 2160241"/>
              <a:gd name="connsiteX3" fmla="*/ 0 w 2399307"/>
              <a:gd name="connsiteY3" fmla="*/ 2160241 h 2160241"/>
              <a:gd name="connsiteX0" fmla="*/ 0 w 2376264"/>
              <a:gd name="connsiteY0" fmla="*/ 2160241 h 2160241"/>
              <a:gd name="connsiteX1" fmla="*/ 2376264 w 2376264"/>
              <a:gd name="connsiteY1" fmla="*/ 864097 h 2160241"/>
              <a:gd name="connsiteX2" fmla="*/ 648072 w 2376264"/>
              <a:gd name="connsiteY2" fmla="*/ 0 h 2160241"/>
              <a:gd name="connsiteX3" fmla="*/ 0 w 2376264"/>
              <a:gd name="connsiteY3" fmla="*/ 2160241 h 2160241"/>
              <a:gd name="connsiteX0" fmla="*/ 0 w 2160240"/>
              <a:gd name="connsiteY0" fmla="*/ 2160241 h 2160241"/>
              <a:gd name="connsiteX1" fmla="*/ 2160240 w 2160240"/>
              <a:gd name="connsiteY1" fmla="*/ 1 h 2160241"/>
              <a:gd name="connsiteX2" fmla="*/ 648072 w 2160240"/>
              <a:gd name="connsiteY2" fmla="*/ 0 h 2160241"/>
              <a:gd name="connsiteX3" fmla="*/ 0 w 2160240"/>
              <a:gd name="connsiteY3" fmla="*/ 2160241 h 216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240" h="2160241">
                <a:moveTo>
                  <a:pt x="0" y="2160241"/>
                </a:moveTo>
                <a:lnTo>
                  <a:pt x="2160240" y="1"/>
                </a:lnTo>
                <a:lnTo>
                  <a:pt x="648072" y="0"/>
                </a:lnTo>
                <a:lnTo>
                  <a:pt x="0" y="216024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52433" y="166228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2473" y="79818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4481" y="231035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15.76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8377" y="252638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6556489" y="2382365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0345" y="942205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Q2</a:t>
            </a:r>
          </a:p>
        </p:txBody>
      </p:sp>
      <p:sp>
        <p:nvSpPr>
          <p:cNvPr id="22" name="Freeform 21"/>
          <p:cNvSpPr/>
          <p:nvPr/>
        </p:nvSpPr>
        <p:spPr>
          <a:xfrm>
            <a:off x="5925577" y="1377255"/>
            <a:ext cx="485030" cy="429371"/>
          </a:xfrm>
          <a:custGeom>
            <a:avLst/>
            <a:gdLst>
              <a:gd name="connsiteX0" fmla="*/ 0 w 485030"/>
              <a:gd name="connsiteY0" fmla="*/ 429371 h 429371"/>
              <a:gd name="connsiteX1" fmla="*/ 206734 w 485030"/>
              <a:gd name="connsiteY1" fmla="*/ 413468 h 429371"/>
              <a:gd name="connsiteX2" fmla="*/ 405517 w 485030"/>
              <a:gd name="connsiteY2" fmla="*/ 270345 h 429371"/>
              <a:gd name="connsiteX3" fmla="*/ 485030 w 485030"/>
              <a:gd name="connsiteY3" fmla="*/ 0 h 42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0" h="429371">
                <a:moveTo>
                  <a:pt x="0" y="429371"/>
                </a:moveTo>
                <a:lnTo>
                  <a:pt x="206734" y="413468"/>
                </a:lnTo>
                <a:cubicBezTo>
                  <a:pt x="274320" y="386964"/>
                  <a:pt x="359134" y="339256"/>
                  <a:pt x="405517" y="270345"/>
                </a:cubicBezTo>
                <a:cubicBezTo>
                  <a:pt x="451900" y="201434"/>
                  <a:pt x="468465" y="100717"/>
                  <a:pt x="48503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591622" y="2853548"/>
            <a:ext cx="302150" cy="201433"/>
          </a:xfrm>
          <a:custGeom>
            <a:avLst/>
            <a:gdLst>
              <a:gd name="connsiteX0" fmla="*/ 0 w 302150"/>
              <a:gd name="connsiteY0" fmla="*/ 2650 h 201433"/>
              <a:gd name="connsiteX1" fmla="*/ 111318 w 302150"/>
              <a:gd name="connsiteY1" fmla="*/ 18553 h 201433"/>
              <a:gd name="connsiteX2" fmla="*/ 254442 w 302150"/>
              <a:gd name="connsiteY2" fmla="*/ 113968 h 201433"/>
              <a:gd name="connsiteX3" fmla="*/ 302150 w 302150"/>
              <a:gd name="connsiteY3" fmla="*/ 201433 h 2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50" h="201433">
                <a:moveTo>
                  <a:pt x="0" y="2650"/>
                </a:moveTo>
                <a:cubicBezTo>
                  <a:pt x="34455" y="1325"/>
                  <a:pt x="68911" y="0"/>
                  <a:pt x="111318" y="18553"/>
                </a:cubicBezTo>
                <a:cubicBezTo>
                  <a:pt x="153725" y="37106"/>
                  <a:pt x="222637" y="83488"/>
                  <a:pt x="254442" y="113968"/>
                </a:cubicBezTo>
                <a:cubicBezTo>
                  <a:pt x="286247" y="144448"/>
                  <a:pt x="294198" y="172940"/>
                  <a:pt x="302150" y="20143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7038760" y="1377255"/>
            <a:ext cx="190831" cy="326004"/>
          </a:xfrm>
          <a:custGeom>
            <a:avLst/>
            <a:gdLst>
              <a:gd name="connsiteX0" fmla="*/ 0 w 190831"/>
              <a:gd name="connsiteY0" fmla="*/ 0 h 326004"/>
              <a:gd name="connsiteX1" fmla="*/ 31805 w 190831"/>
              <a:gd name="connsiteY1" fmla="*/ 151075 h 326004"/>
              <a:gd name="connsiteX2" fmla="*/ 127220 w 190831"/>
              <a:gd name="connsiteY2" fmla="*/ 286247 h 326004"/>
              <a:gd name="connsiteX3" fmla="*/ 190831 w 190831"/>
              <a:gd name="connsiteY3" fmla="*/ 326004 h 3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31" h="326004">
                <a:moveTo>
                  <a:pt x="0" y="0"/>
                </a:moveTo>
                <a:cubicBezTo>
                  <a:pt x="5301" y="51683"/>
                  <a:pt x="10602" y="103367"/>
                  <a:pt x="31805" y="151075"/>
                </a:cubicBezTo>
                <a:cubicBezTo>
                  <a:pt x="53008" y="198783"/>
                  <a:pt x="100716" y="257092"/>
                  <a:pt x="127220" y="286247"/>
                </a:cubicBezTo>
                <a:cubicBezTo>
                  <a:pt x="153724" y="315402"/>
                  <a:pt x="190831" y="326004"/>
                  <a:pt x="190831" y="32600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556489" y="137425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8090" y="3534494"/>
                <a:ext cx="2673830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𝟖𝟓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𝟖𝟓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90" y="3534494"/>
                <a:ext cx="2673830" cy="14158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04361" y="3547148"/>
                <a:ext cx="2673830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61" y="3547148"/>
                <a:ext cx="2673830" cy="14158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7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45676" y="4679200"/>
                <a:ext cx="2749458" cy="204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85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=56.11°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76" y="4679200"/>
                <a:ext cx="2749458" cy="20437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138575" y="2729000"/>
            <a:ext cx="2355273" cy="2170546"/>
          </a:xfrm>
          <a:custGeom>
            <a:avLst/>
            <a:gdLst>
              <a:gd name="connsiteX0" fmla="*/ 683491 w 2355273"/>
              <a:gd name="connsiteY0" fmla="*/ 2170546 h 2170546"/>
              <a:gd name="connsiteX1" fmla="*/ 0 w 2355273"/>
              <a:gd name="connsiteY1" fmla="*/ 332509 h 2170546"/>
              <a:gd name="connsiteX2" fmla="*/ 2355273 w 2355273"/>
              <a:gd name="connsiteY2" fmla="*/ 0 h 2170546"/>
              <a:gd name="connsiteX3" fmla="*/ 683491 w 2355273"/>
              <a:gd name="connsiteY3" fmla="*/ 2170546 h 21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3" h="2170546">
                <a:moveTo>
                  <a:pt x="683491" y="2170546"/>
                </a:moveTo>
                <a:lnTo>
                  <a:pt x="0" y="332509"/>
                </a:lnTo>
                <a:lnTo>
                  <a:pt x="2355273" y="0"/>
                </a:lnTo>
                <a:lnTo>
                  <a:pt x="683491" y="217054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480021" y="3149749"/>
            <a:ext cx="7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96883" y="379678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0819" y="229993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19" name="Freeform 18"/>
          <p:cNvSpPr/>
          <p:nvPr/>
        </p:nvSpPr>
        <p:spPr>
          <a:xfrm>
            <a:off x="1652402" y="4367081"/>
            <a:ext cx="489527" cy="103934"/>
          </a:xfrm>
          <a:custGeom>
            <a:avLst/>
            <a:gdLst>
              <a:gd name="connsiteX0" fmla="*/ 0 w 489527"/>
              <a:gd name="connsiteY0" fmla="*/ 85462 h 103934"/>
              <a:gd name="connsiteX1" fmla="*/ 166255 w 489527"/>
              <a:gd name="connsiteY1" fmla="*/ 2334 h 103934"/>
              <a:gd name="connsiteX2" fmla="*/ 378691 w 489527"/>
              <a:gd name="connsiteY2" fmla="*/ 30043 h 103934"/>
              <a:gd name="connsiteX3" fmla="*/ 489527 w 489527"/>
              <a:gd name="connsiteY3" fmla="*/ 103934 h 1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27" h="103934">
                <a:moveTo>
                  <a:pt x="0" y="85462"/>
                </a:moveTo>
                <a:cubicBezTo>
                  <a:pt x="51570" y="48516"/>
                  <a:pt x="103140" y="11570"/>
                  <a:pt x="166255" y="2334"/>
                </a:cubicBezTo>
                <a:cubicBezTo>
                  <a:pt x="229370" y="-6902"/>
                  <a:pt x="324812" y="13110"/>
                  <a:pt x="378691" y="30043"/>
                </a:cubicBezTo>
                <a:cubicBezTo>
                  <a:pt x="432570" y="46976"/>
                  <a:pt x="461048" y="75455"/>
                  <a:pt x="489527" y="10393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1319893" y="3002433"/>
            <a:ext cx="320257" cy="526473"/>
          </a:xfrm>
          <a:custGeom>
            <a:avLst/>
            <a:gdLst>
              <a:gd name="connsiteX0" fmla="*/ 0 w 320257"/>
              <a:gd name="connsiteY0" fmla="*/ 526473 h 526473"/>
              <a:gd name="connsiteX1" fmla="*/ 120073 w 320257"/>
              <a:gd name="connsiteY1" fmla="*/ 461819 h 526473"/>
              <a:gd name="connsiteX2" fmla="*/ 249382 w 320257"/>
              <a:gd name="connsiteY2" fmla="*/ 295564 h 526473"/>
              <a:gd name="connsiteX3" fmla="*/ 314036 w 320257"/>
              <a:gd name="connsiteY3" fmla="*/ 55419 h 526473"/>
              <a:gd name="connsiteX4" fmla="*/ 314036 w 320257"/>
              <a:gd name="connsiteY4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57" h="526473">
                <a:moveTo>
                  <a:pt x="0" y="526473"/>
                </a:moveTo>
                <a:cubicBezTo>
                  <a:pt x="39254" y="513388"/>
                  <a:pt x="78509" y="500304"/>
                  <a:pt x="120073" y="461819"/>
                </a:cubicBezTo>
                <a:cubicBezTo>
                  <a:pt x="161637" y="423334"/>
                  <a:pt x="217055" y="363297"/>
                  <a:pt x="249382" y="295564"/>
                </a:cubicBezTo>
                <a:cubicBezTo>
                  <a:pt x="281709" y="227831"/>
                  <a:pt x="303260" y="104680"/>
                  <a:pt x="314036" y="55419"/>
                </a:cubicBezTo>
                <a:cubicBezTo>
                  <a:pt x="324812" y="6158"/>
                  <a:pt x="319424" y="3079"/>
                  <a:pt x="314036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405616" y="381427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56.11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1397194" y="3816595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374" y="2515377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Q3</a:t>
            </a:r>
          </a:p>
        </p:txBody>
      </p:sp>
      <p:sp>
        <p:nvSpPr>
          <p:cNvPr id="34" name="Freeform 33"/>
          <p:cNvSpPr/>
          <p:nvPr/>
        </p:nvSpPr>
        <p:spPr>
          <a:xfrm>
            <a:off x="5232536" y="2515377"/>
            <a:ext cx="3500582" cy="1348509"/>
          </a:xfrm>
          <a:custGeom>
            <a:avLst/>
            <a:gdLst>
              <a:gd name="connsiteX0" fmla="*/ 0 w 3500582"/>
              <a:gd name="connsiteY0" fmla="*/ 1200727 h 1348509"/>
              <a:gd name="connsiteX1" fmla="*/ 1117600 w 3500582"/>
              <a:gd name="connsiteY1" fmla="*/ 0 h 1348509"/>
              <a:gd name="connsiteX2" fmla="*/ 3500582 w 3500582"/>
              <a:gd name="connsiteY2" fmla="*/ 1348509 h 1348509"/>
              <a:gd name="connsiteX3" fmla="*/ 0 w 3500582"/>
              <a:gd name="connsiteY3" fmla="*/ 1200727 h 13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582" h="1348509">
                <a:moveTo>
                  <a:pt x="0" y="1200727"/>
                </a:moveTo>
                <a:lnTo>
                  <a:pt x="1117600" y="0"/>
                </a:lnTo>
                <a:lnTo>
                  <a:pt x="3500582" y="1348509"/>
                </a:lnTo>
                <a:lnTo>
                  <a:pt x="0" y="120072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5593417" y="3333145"/>
            <a:ext cx="190948" cy="415637"/>
          </a:xfrm>
          <a:custGeom>
            <a:avLst/>
            <a:gdLst>
              <a:gd name="connsiteX0" fmla="*/ 184727 w 190948"/>
              <a:gd name="connsiteY0" fmla="*/ 415637 h 415637"/>
              <a:gd name="connsiteX1" fmla="*/ 184727 w 190948"/>
              <a:gd name="connsiteY1" fmla="*/ 230909 h 415637"/>
              <a:gd name="connsiteX2" fmla="*/ 120072 w 190948"/>
              <a:gd name="connsiteY2" fmla="*/ 83127 h 415637"/>
              <a:gd name="connsiteX3" fmla="*/ 0 w 190948"/>
              <a:gd name="connsiteY3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48" h="415637">
                <a:moveTo>
                  <a:pt x="184727" y="415637"/>
                </a:moveTo>
                <a:cubicBezTo>
                  <a:pt x="190115" y="350982"/>
                  <a:pt x="195503" y="286327"/>
                  <a:pt x="184727" y="230909"/>
                </a:cubicBezTo>
                <a:cubicBezTo>
                  <a:pt x="173951" y="175491"/>
                  <a:pt x="150860" y="121612"/>
                  <a:pt x="120072" y="83127"/>
                </a:cubicBezTo>
                <a:cubicBezTo>
                  <a:pt x="89284" y="44642"/>
                  <a:pt x="0" y="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01782" y="250588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3914" y="754083"/>
                <a:ext cx="8280920" cy="140679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When you have a missing angle, it’s better to reciprocate to get: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2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2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GB" sz="2200" b="1" dirty="0"/>
              </a:p>
              <a:p>
                <a:r>
                  <a:rPr lang="en-GB" sz="2200" dirty="0"/>
                  <a:t>i.e. in general put the missing value in the numerator.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4" y="754083"/>
                <a:ext cx="8280920" cy="1406795"/>
              </a:xfrm>
              <a:prstGeom prst="rect">
                <a:avLst/>
              </a:prstGeom>
              <a:blipFill>
                <a:blip r:embed="rId3"/>
                <a:stretch>
                  <a:fillRect b="-1953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90824" y="3251689"/>
            <a:ext cx="11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40.33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240648" y="371306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41" name="Freeform 40"/>
          <p:cNvSpPr/>
          <p:nvPr/>
        </p:nvSpPr>
        <p:spPr>
          <a:xfrm>
            <a:off x="6100169" y="2798273"/>
            <a:ext cx="738909" cy="155149"/>
          </a:xfrm>
          <a:custGeom>
            <a:avLst/>
            <a:gdLst>
              <a:gd name="connsiteX0" fmla="*/ 0 w 738909"/>
              <a:gd name="connsiteY0" fmla="*/ 9237 h 155149"/>
              <a:gd name="connsiteX1" fmla="*/ 212436 w 738909"/>
              <a:gd name="connsiteY1" fmla="*/ 120073 h 155149"/>
              <a:gd name="connsiteX2" fmla="*/ 498764 w 738909"/>
              <a:gd name="connsiteY2" fmla="*/ 147782 h 155149"/>
              <a:gd name="connsiteX3" fmla="*/ 738909 w 738909"/>
              <a:gd name="connsiteY3" fmla="*/ 0 h 15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09" h="155149">
                <a:moveTo>
                  <a:pt x="0" y="9237"/>
                </a:moveTo>
                <a:cubicBezTo>
                  <a:pt x="64654" y="53109"/>
                  <a:pt x="129309" y="96982"/>
                  <a:pt x="212436" y="120073"/>
                </a:cubicBezTo>
                <a:cubicBezTo>
                  <a:pt x="295563" y="143164"/>
                  <a:pt x="411019" y="167794"/>
                  <a:pt x="498764" y="147782"/>
                </a:cubicBezTo>
                <a:cubicBezTo>
                  <a:pt x="586509" y="127770"/>
                  <a:pt x="662709" y="63885"/>
                  <a:pt x="738909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024625" y="2918916"/>
            <a:ext cx="117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126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43" name="Rectangle 42"/>
          <p:cNvSpPr/>
          <p:nvPr/>
        </p:nvSpPr>
        <p:spPr>
          <a:xfrm>
            <a:off x="5833722" y="3356961"/>
            <a:ext cx="989182" cy="305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06062" y="2460007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17968" y="4679200"/>
                <a:ext cx="2749458" cy="203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126°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126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126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=40.33°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968" y="4679200"/>
                <a:ext cx="2749458" cy="2034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6" grpId="0"/>
      <p:bldP spid="32" grpId="0" animBg="1"/>
      <p:bldP spid="43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181-183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252" y="1883172"/>
                <a:ext cx="4290764" cy="47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sz="1050" i="1" dirty="0"/>
              </a:p>
              <a:p>
                <a:r>
                  <a:rPr lang="en-GB" sz="1600" i="1" dirty="0"/>
                  <a:t>[MAT 2011 1E]</a:t>
                </a:r>
              </a:p>
              <a:p>
                <a:r>
                  <a:rPr lang="en-GB" sz="1600" dirty="0"/>
                  <a:t>The circle in the diagram has centre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 Three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are also indicated.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are related by the equation: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2" y="1883172"/>
                <a:ext cx="4290764" cy="4716676"/>
              </a:xfrm>
              <a:prstGeom prst="rect">
                <a:avLst/>
              </a:prstGeom>
              <a:blipFill>
                <a:blip r:embed="rId2"/>
                <a:stretch>
                  <a:fillRect l="-1278" t="-775" b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79512" y="2348880"/>
            <a:ext cx="216024" cy="215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6" y="3109913"/>
            <a:ext cx="2953894" cy="2151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2132856"/>
                <a:ext cx="38164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If we draw a vertical line down from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1600" b="1" dirty="0"/>
                  <a:t>, we have two triangles with a common length. This common lengths allows us to relate the two triangles. Let the radius be 1.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32856"/>
                <a:ext cx="3816424" cy="1077218"/>
              </a:xfrm>
              <a:prstGeom prst="rect">
                <a:avLst/>
              </a:prstGeom>
              <a:blipFill>
                <a:blip r:embed="rId4"/>
                <a:stretch>
                  <a:fillRect l="-958" t="-1695" r="-160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23" y="3190244"/>
            <a:ext cx="2415480" cy="17596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7995" y="359501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92863" y="4293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212806" y="4143984"/>
            <a:ext cx="0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08031" y="4748822"/>
            <a:ext cx="1047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08031" y="4753584"/>
            <a:ext cx="1" cy="92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46515" y="412543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15" y="4125438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97319" y="5004342"/>
                <a:ext cx="3674539" cy="179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Using bottom triangle: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  → 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Using sine rule on top: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func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Substituting in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from the first equation, and rearranging, we obtain (B).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19" y="5004342"/>
                <a:ext cx="3674539" cy="1799852"/>
              </a:xfrm>
              <a:prstGeom prst="rect">
                <a:avLst/>
              </a:prstGeom>
              <a:blipFill>
                <a:blip r:embed="rId6"/>
                <a:stretch>
                  <a:fillRect l="-498" t="-678" b="-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5076058" y="2083488"/>
            <a:ext cx="3816421" cy="4720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03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‘Ambiguous Case’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410092" y="4079292"/>
            <a:ext cx="41764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0092" y="1198972"/>
            <a:ext cx="2412268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21885" y="3595522"/>
            <a:ext cx="227830" cy="508000"/>
          </a:xfrm>
          <a:custGeom>
            <a:avLst/>
            <a:gdLst>
              <a:gd name="connsiteX0" fmla="*/ 0 w 227830"/>
              <a:gd name="connsiteY0" fmla="*/ 0 h 508000"/>
              <a:gd name="connsiteX1" fmla="*/ 138546 w 227830"/>
              <a:gd name="connsiteY1" fmla="*/ 138545 h 508000"/>
              <a:gd name="connsiteX2" fmla="*/ 221673 w 227830"/>
              <a:gd name="connsiteY2" fmla="*/ 360218 h 508000"/>
              <a:gd name="connsiteX3" fmla="*/ 221673 w 22783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30" h="508000">
                <a:moveTo>
                  <a:pt x="0" y="0"/>
                </a:moveTo>
                <a:cubicBezTo>
                  <a:pt x="50800" y="39254"/>
                  <a:pt x="101601" y="78509"/>
                  <a:pt x="138546" y="138545"/>
                </a:cubicBezTo>
                <a:cubicBezTo>
                  <a:pt x="175491" y="198581"/>
                  <a:pt x="207819" y="298642"/>
                  <a:pt x="221673" y="360218"/>
                </a:cubicBezTo>
                <a:cubicBezTo>
                  <a:pt x="235528" y="421794"/>
                  <a:pt x="221673" y="508000"/>
                  <a:pt x="221673" y="508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415" y="4103522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" y="4103522"/>
                <a:ext cx="7513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6683" y="82964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83" y="829640"/>
                <a:ext cx="7513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2822360" y="1198972"/>
            <a:ext cx="972108" cy="28803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50252" y="1198972"/>
            <a:ext cx="972108" cy="28803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6249" y="209496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49" y="2094966"/>
                <a:ext cx="7513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9571" y="371248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44°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1" y="3712480"/>
                <a:ext cx="7513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1428" y="802268"/>
                <a:ext cx="43208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you are told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𝐴𝐵</m:t>
                    </m:r>
                    <m:r>
                      <a:rPr lang="en-GB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𝐴𝐶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∠</m:t>
                    </m:r>
                    <m:r>
                      <a:rPr lang="en-GB" b="0" i="1" smtClean="0">
                        <a:latin typeface="Cambria Math"/>
                      </a:rPr>
                      <m:t>𝐴𝐵𝐶</m:t>
                    </m:r>
                    <m:r>
                      <a:rPr lang="en-GB" b="0" i="1" smtClean="0">
                        <a:latin typeface="Cambria Math"/>
                      </a:rPr>
                      <m:t>=44°</m:t>
                    </m:r>
                  </m:oMath>
                </a14:m>
                <a:r>
                  <a:rPr lang="en-GB" dirty="0"/>
                  <a:t>. What are 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∠</m:t>
                    </m:r>
                    <m:r>
                      <a:rPr lang="en-GB" b="0" i="1" smtClean="0">
                        <a:latin typeface="Cambria Math"/>
                      </a:rPr>
                      <m:t>𝐴𝐶𝐵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02268"/>
                <a:ext cx="4320834" cy="923330"/>
              </a:xfrm>
              <a:prstGeom prst="rect">
                <a:avLst/>
              </a:prstGeom>
              <a:blipFill>
                <a:blip r:embed="rId6"/>
                <a:stretch>
                  <a:fillRect l="-1269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1428" y="1841879"/>
                <a:ext cx="421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/>
                  <a:t> is somewhere on the horizontal line. There’s two ways in which the length could be 3. Using the sine rule: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841879"/>
                <a:ext cx="4213202" cy="923330"/>
              </a:xfrm>
              <a:prstGeom prst="rect">
                <a:avLst/>
              </a:prstGeom>
              <a:blipFill>
                <a:blip r:embed="rId7"/>
                <a:stretch>
                  <a:fillRect l="-1302" t="-3289" r="-144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1614" y="2782907"/>
                <a:ext cx="2460461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𝟗𝟐𝟔𝟐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14" y="2782907"/>
                <a:ext cx="2460461" cy="889731"/>
              </a:xfrm>
              <a:prstGeom prst="rect">
                <a:avLst/>
              </a:prstGeom>
              <a:blipFill>
                <a:blip r:embed="rId8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60516" y="41394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16" y="4139488"/>
                <a:ext cx="4320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78444" y="41513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44" y="4151300"/>
                <a:ext cx="4320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7567" y="3817305"/>
                <a:ext cx="421783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Your calculator will give the acute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67.9°</m:t>
                    </m:r>
                  </m:oMath>
                </a14:m>
                <a:r>
                  <a:rPr lang="en-GB" dirty="0"/>
                  <a:t>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). But if we look at a graph of sin, we can see there’s actually a second value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0.9262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, corresponding to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67" y="3817305"/>
                <a:ext cx="4217833" cy="1477328"/>
              </a:xfrm>
              <a:prstGeom prst="rect">
                <a:avLst/>
              </a:prstGeom>
              <a:blipFill>
                <a:blip r:embed="rId11"/>
                <a:stretch>
                  <a:fillRect l="-1301" t="-2058" r="-434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85121" y="264071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21" y="2640716"/>
                <a:ext cx="75135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83922" y="262930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22" y="2629300"/>
                <a:ext cx="7513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/>
          <p:cNvSpPr/>
          <p:nvPr/>
        </p:nvSpPr>
        <p:spPr>
          <a:xfrm>
            <a:off x="1476056" y="3641489"/>
            <a:ext cx="510363" cy="414670"/>
          </a:xfrm>
          <a:custGeom>
            <a:avLst/>
            <a:gdLst>
              <a:gd name="connsiteX0" fmla="*/ 0 w 510363"/>
              <a:gd name="connsiteY0" fmla="*/ 414670 h 414670"/>
              <a:gd name="connsiteX1" fmla="*/ 148856 w 510363"/>
              <a:gd name="connsiteY1" fmla="*/ 116958 h 414670"/>
              <a:gd name="connsiteX2" fmla="*/ 510363 w 510363"/>
              <a:gd name="connsiteY2" fmla="*/ 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363" h="414670">
                <a:moveTo>
                  <a:pt x="0" y="414670"/>
                </a:moveTo>
                <a:cubicBezTo>
                  <a:pt x="31898" y="300370"/>
                  <a:pt x="63796" y="186070"/>
                  <a:pt x="148856" y="116958"/>
                </a:cubicBezTo>
                <a:cubicBezTo>
                  <a:pt x="233916" y="47846"/>
                  <a:pt x="372139" y="23923"/>
                  <a:pt x="51036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/>
          <p:cNvSpPr/>
          <p:nvPr/>
        </p:nvSpPr>
        <p:spPr>
          <a:xfrm>
            <a:off x="3368652" y="3641489"/>
            <a:ext cx="265814" cy="425302"/>
          </a:xfrm>
          <a:custGeom>
            <a:avLst/>
            <a:gdLst>
              <a:gd name="connsiteX0" fmla="*/ 0 w 265814"/>
              <a:gd name="connsiteY0" fmla="*/ 425302 h 425302"/>
              <a:gd name="connsiteX1" fmla="*/ 74428 w 265814"/>
              <a:gd name="connsiteY1" fmla="*/ 180753 h 425302"/>
              <a:gd name="connsiteX2" fmla="*/ 265814 w 265814"/>
              <a:gd name="connsiteY2" fmla="*/ 0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14" h="425302">
                <a:moveTo>
                  <a:pt x="0" y="425302"/>
                </a:moveTo>
                <a:cubicBezTo>
                  <a:pt x="15063" y="338469"/>
                  <a:pt x="30126" y="251637"/>
                  <a:pt x="74428" y="180753"/>
                </a:cubicBezTo>
                <a:cubicBezTo>
                  <a:pt x="118730" y="109869"/>
                  <a:pt x="192272" y="54934"/>
                  <a:pt x="2658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3303" y="4611696"/>
            <a:ext cx="2258657" cy="2098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6146" y="5611389"/>
                <a:ext cx="596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46" y="5611389"/>
                <a:ext cx="596432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76496" y="5602026"/>
                <a:ext cx="596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67.9°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96" y="5602026"/>
                <a:ext cx="596432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25724" y="5608561"/>
                <a:ext cx="596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112.1°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24" y="5608561"/>
                <a:ext cx="596432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592388" y="4908550"/>
            <a:ext cx="1587" cy="7143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14663" y="4900613"/>
            <a:ext cx="9305" cy="710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94271" y="4906847"/>
            <a:ext cx="1745904" cy="17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86601" y="4818617"/>
            <a:ext cx="79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0.9262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3811" y="5397489"/>
                <a:ext cx="3672408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The sine rule produces two possible solutions for a missing 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⁡(180°−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Whether we use the acute or obtuse angle depends on context.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1" y="5397489"/>
                <a:ext cx="3672408" cy="1323439"/>
              </a:xfrm>
              <a:prstGeom prst="rect">
                <a:avLst/>
              </a:prstGeom>
              <a:blipFill>
                <a:blip r:embed="rId18"/>
                <a:stretch>
                  <a:fillRect l="-660" t="-901" b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7" grpId="0"/>
      <p:bldP spid="29" grpId="0"/>
      <p:bldP spid="5" grpId="0" animBg="1"/>
      <p:bldP spid="6" grpId="0" animBg="1"/>
      <p:bldP spid="10" grpId="0"/>
      <p:bldP spid="31" grpId="0"/>
      <p:bldP spid="32" grpId="0"/>
      <p:bldP spid="41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9354352">
            <a:off x="567009" y="1272152"/>
            <a:ext cx="3611418" cy="1468582"/>
            <a:chOff x="662660" y="2126232"/>
            <a:chExt cx="3611418" cy="1468582"/>
          </a:xfrm>
        </p:grpSpPr>
        <p:sp>
          <p:nvSpPr>
            <p:cNvPr id="2" name="Freeform 1"/>
            <p:cNvSpPr/>
            <p:nvPr/>
          </p:nvSpPr>
          <p:spPr>
            <a:xfrm>
              <a:off x="662660" y="2126232"/>
              <a:ext cx="3611418" cy="1468582"/>
            </a:xfrm>
            <a:custGeom>
              <a:avLst/>
              <a:gdLst>
                <a:gd name="connsiteX0" fmla="*/ 0 w 3611418"/>
                <a:gd name="connsiteY0" fmla="*/ 0 h 1468582"/>
                <a:gd name="connsiteX1" fmla="*/ 1819563 w 3611418"/>
                <a:gd name="connsiteY1" fmla="*/ 1468582 h 1468582"/>
                <a:gd name="connsiteX2" fmla="*/ 3611418 w 3611418"/>
                <a:gd name="connsiteY2" fmla="*/ 1154545 h 1468582"/>
                <a:gd name="connsiteX3" fmla="*/ 0 w 3611418"/>
                <a:gd name="connsiteY3" fmla="*/ 0 h 146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1418" h="1468582">
                  <a:moveTo>
                    <a:pt x="0" y="0"/>
                  </a:moveTo>
                  <a:lnTo>
                    <a:pt x="1819563" y="1468582"/>
                  </a:lnTo>
                  <a:lnTo>
                    <a:pt x="3611418" y="1154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92588" y="2401052"/>
              <a:ext cx="212436" cy="249382"/>
            </a:xfrm>
            <a:custGeom>
              <a:avLst/>
              <a:gdLst>
                <a:gd name="connsiteX0" fmla="*/ 0 w 212436"/>
                <a:gd name="connsiteY0" fmla="*/ 249382 h 249382"/>
                <a:gd name="connsiteX1" fmla="*/ 147782 w 212436"/>
                <a:gd name="connsiteY1" fmla="*/ 129309 h 249382"/>
                <a:gd name="connsiteX2" fmla="*/ 212436 w 212436"/>
                <a:gd name="connsiteY2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36" h="249382">
                  <a:moveTo>
                    <a:pt x="0" y="249382"/>
                  </a:moveTo>
                  <a:cubicBezTo>
                    <a:pt x="56188" y="210127"/>
                    <a:pt x="112376" y="170873"/>
                    <a:pt x="147782" y="129309"/>
                  </a:cubicBezTo>
                  <a:cubicBezTo>
                    <a:pt x="183188" y="87745"/>
                    <a:pt x="197812" y="43872"/>
                    <a:pt x="212436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07997" y="2142872"/>
                <a:ext cx="607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7" y="2142872"/>
                <a:ext cx="6078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6029" y="257492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29" y="2574920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028077" y="1494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6229" y="1854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5" name="Freeform 24"/>
          <p:cNvSpPr/>
          <p:nvPr/>
        </p:nvSpPr>
        <p:spPr>
          <a:xfrm>
            <a:off x="2459948" y="2251785"/>
            <a:ext cx="604299" cy="314077"/>
          </a:xfrm>
          <a:custGeom>
            <a:avLst/>
            <a:gdLst>
              <a:gd name="connsiteX0" fmla="*/ 0 w 604299"/>
              <a:gd name="connsiteY0" fmla="*/ 314077 h 314077"/>
              <a:gd name="connsiteX1" fmla="*/ 63610 w 604299"/>
              <a:gd name="connsiteY1" fmla="*/ 107343 h 314077"/>
              <a:gd name="connsiteX2" fmla="*/ 278295 w 604299"/>
              <a:gd name="connsiteY2" fmla="*/ 11927 h 314077"/>
              <a:gd name="connsiteX3" fmla="*/ 492981 w 604299"/>
              <a:gd name="connsiteY3" fmla="*/ 35781 h 314077"/>
              <a:gd name="connsiteX4" fmla="*/ 604299 w 604299"/>
              <a:gd name="connsiteY4" fmla="*/ 67586 h 31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99" h="314077">
                <a:moveTo>
                  <a:pt x="0" y="314077"/>
                </a:moveTo>
                <a:cubicBezTo>
                  <a:pt x="8613" y="235889"/>
                  <a:pt x="17227" y="157701"/>
                  <a:pt x="63610" y="107343"/>
                </a:cubicBezTo>
                <a:cubicBezTo>
                  <a:pt x="109993" y="56985"/>
                  <a:pt x="206733" y="23854"/>
                  <a:pt x="278295" y="11927"/>
                </a:cubicBezTo>
                <a:cubicBezTo>
                  <a:pt x="349857" y="0"/>
                  <a:pt x="438647" y="26505"/>
                  <a:pt x="492981" y="35781"/>
                </a:cubicBezTo>
                <a:cubicBezTo>
                  <a:pt x="547315" y="45057"/>
                  <a:pt x="575807" y="56321"/>
                  <a:pt x="604299" y="6758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3132" y="19202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32" y="1920224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9770" y="922486"/>
                <a:ext cx="410445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obtuse,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and hence determine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70" y="922486"/>
                <a:ext cx="4104456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92470" y="2146176"/>
                <a:ext cx="4104456" cy="342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20°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=43.1602°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=180°−43.1602°=136.8398°</m:t>
                      </m:r>
                    </m:oMath>
                  </m:oMathPara>
                </a14:m>
                <a:br>
                  <a:rPr lang="en-GB" b="0" dirty="0"/>
                </a:br>
                <a:endParaRPr lang="en-GB" b="0" dirty="0"/>
              </a:p>
              <a:p>
                <a:r>
                  <a:rPr lang="en-GB" dirty="0"/>
                  <a:t>The other angle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180°−136.8398°−20°=23.1602°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Using sine rule again: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23.1602°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=5.75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70" y="2146176"/>
                <a:ext cx="4104456" cy="3425425"/>
              </a:xfrm>
              <a:prstGeom prst="rect">
                <a:avLst/>
              </a:prstGeom>
              <a:blipFill>
                <a:blip r:embed="rId6"/>
                <a:stretch>
                  <a:fillRect l="-1337" b="-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00885" y="1845816"/>
            <a:ext cx="4083341" cy="3959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386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184-185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Area of Non Right-Angled Triangles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4725144"/>
                <a:ext cx="7056784" cy="9777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algn="ctr"/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the angle between two sides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25144"/>
                <a:ext cx="7056784" cy="977704"/>
              </a:xfrm>
              <a:prstGeom prst="rect">
                <a:avLst/>
              </a:prstGeom>
              <a:blipFill>
                <a:blip r:embed="rId2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259632" y="980728"/>
            <a:ext cx="4587902" cy="3339548"/>
          </a:xfrm>
          <a:custGeom>
            <a:avLst/>
            <a:gdLst>
              <a:gd name="connsiteX0" fmla="*/ 0 w 4587902"/>
              <a:gd name="connsiteY0" fmla="*/ 1693628 h 3339548"/>
              <a:gd name="connsiteX1" fmla="*/ 2417196 w 4587902"/>
              <a:gd name="connsiteY1" fmla="*/ 0 h 3339548"/>
              <a:gd name="connsiteX2" fmla="*/ 4587902 w 4587902"/>
              <a:gd name="connsiteY2" fmla="*/ 3339548 h 3339548"/>
              <a:gd name="connsiteX3" fmla="*/ 0 w 4587902"/>
              <a:gd name="connsiteY3" fmla="*/ 1693628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902" h="3339548">
                <a:moveTo>
                  <a:pt x="0" y="1693628"/>
                </a:moveTo>
                <a:lnTo>
                  <a:pt x="2417196" y="0"/>
                </a:lnTo>
                <a:lnTo>
                  <a:pt x="4587902" y="3339548"/>
                </a:lnTo>
                <a:lnTo>
                  <a:pt x="0" y="169362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793425" y="2296142"/>
            <a:ext cx="180229" cy="644056"/>
          </a:xfrm>
          <a:custGeom>
            <a:avLst/>
            <a:gdLst>
              <a:gd name="connsiteX0" fmla="*/ 151074 w 180229"/>
              <a:gd name="connsiteY0" fmla="*/ 644056 h 644056"/>
              <a:gd name="connsiteX1" fmla="*/ 174928 w 180229"/>
              <a:gd name="connsiteY1" fmla="*/ 429370 h 644056"/>
              <a:gd name="connsiteX2" fmla="*/ 119269 w 180229"/>
              <a:gd name="connsiteY2" fmla="*/ 214685 h 644056"/>
              <a:gd name="connsiteX3" fmla="*/ 0 w 180229"/>
              <a:gd name="connsiteY3" fmla="*/ 0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9" h="644056">
                <a:moveTo>
                  <a:pt x="151074" y="644056"/>
                </a:moveTo>
                <a:cubicBezTo>
                  <a:pt x="165651" y="572494"/>
                  <a:pt x="180229" y="500932"/>
                  <a:pt x="174928" y="429370"/>
                </a:cubicBezTo>
                <a:cubicBezTo>
                  <a:pt x="169627" y="357808"/>
                  <a:pt x="148424" y="286247"/>
                  <a:pt x="119269" y="214685"/>
                </a:cubicBezTo>
                <a:cubicBezTo>
                  <a:pt x="90114" y="143123"/>
                  <a:pt x="45057" y="71561"/>
                  <a:pt x="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59°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11967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5010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1628800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Area = 0.5 x 3 x 7 x sin(59)</a:t>
            </a:r>
          </a:p>
          <a:p>
            <a:r>
              <a:rPr lang="en-GB" sz="2400" dirty="0"/>
              <a:t>          = 9.00cm</a:t>
            </a:r>
            <a:r>
              <a:rPr lang="en-GB" sz="2400" baseline="30000" dirty="0"/>
              <a:t>2</a:t>
            </a:r>
            <a:r>
              <a:rPr lang="en-GB" sz="2400" dirty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59632" y="980728"/>
            <a:ext cx="4587902" cy="3339548"/>
            <a:chOff x="1259632" y="980728"/>
            <a:chExt cx="4587902" cy="3339548"/>
          </a:xfrm>
        </p:grpSpPr>
        <p:cxnSp>
          <p:nvCxnSpPr>
            <p:cNvPr id="18" name="Straight Connector 17"/>
            <p:cNvCxnSpPr>
              <a:stCxn id="8" idx="0"/>
              <a:endCxn id="8" idx="1"/>
            </p:cNvCxnSpPr>
            <p:nvPr/>
          </p:nvCxnSpPr>
          <p:spPr>
            <a:xfrm flipV="1">
              <a:off x="1259632" y="980728"/>
              <a:ext cx="2417197" cy="1693628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0"/>
              <a:endCxn id="8" idx="2"/>
            </p:cNvCxnSpPr>
            <p:nvPr/>
          </p:nvCxnSpPr>
          <p:spPr>
            <a:xfrm>
              <a:off x="1259632" y="2674356"/>
              <a:ext cx="4587902" cy="164592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795493" y="2276872"/>
              <a:ext cx="180229" cy="644056"/>
            </a:xfrm>
            <a:custGeom>
              <a:avLst/>
              <a:gdLst>
                <a:gd name="connsiteX0" fmla="*/ 151074 w 180229"/>
                <a:gd name="connsiteY0" fmla="*/ 644056 h 644056"/>
                <a:gd name="connsiteX1" fmla="*/ 174928 w 180229"/>
                <a:gd name="connsiteY1" fmla="*/ 429370 h 644056"/>
                <a:gd name="connsiteX2" fmla="*/ 119269 w 180229"/>
                <a:gd name="connsiteY2" fmla="*/ 214685 h 644056"/>
                <a:gd name="connsiteX3" fmla="*/ 0 w 180229"/>
                <a:gd name="connsiteY3" fmla="*/ 0 h 64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229" h="644056">
                  <a:moveTo>
                    <a:pt x="151074" y="644056"/>
                  </a:moveTo>
                  <a:cubicBezTo>
                    <a:pt x="165651" y="572494"/>
                    <a:pt x="180229" y="500932"/>
                    <a:pt x="174928" y="429370"/>
                  </a:cubicBezTo>
                  <a:cubicBezTo>
                    <a:pt x="169627" y="357808"/>
                    <a:pt x="148424" y="286247"/>
                    <a:pt x="119269" y="214685"/>
                  </a:cubicBezTo>
                  <a:cubicBezTo>
                    <a:pt x="90114" y="143123"/>
                    <a:pt x="45057" y="71561"/>
                    <a:pt x="0" y="0"/>
                  </a:cubicBezTo>
                </a:path>
              </a:pathLst>
            </a:cu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3528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itchFamily="2" charset="2"/>
              </a:rPr>
              <a:t>!</a:t>
            </a:r>
            <a:endParaRPr lang="en-GB" dirty="0">
              <a:latin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0152" y="1700808"/>
            <a:ext cx="25922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409" y="5935632"/>
            <a:ext cx="558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You shouldn’t have to label sides/angles before using the formula. Just remember that the angle is </a:t>
            </a:r>
            <a:r>
              <a:rPr lang="en-GB" sz="1600" u="sng" dirty="0"/>
              <a:t>between the two sides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2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946298" y="1414130"/>
            <a:ext cx="2966483" cy="2073349"/>
          </a:xfrm>
          <a:custGeom>
            <a:avLst/>
            <a:gdLst>
              <a:gd name="connsiteX0" fmla="*/ 2296632 w 2966483"/>
              <a:gd name="connsiteY0" fmla="*/ 0 h 2073349"/>
              <a:gd name="connsiteX1" fmla="*/ 0 w 2966483"/>
              <a:gd name="connsiteY1" fmla="*/ 1052623 h 2073349"/>
              <a:gd name="connsiteX2" fmla="*/ 2966483 w 2966483"/>
              <a:gd name="connsiteY2" fmla="*/ 2073349 h 2073349"/>
              <a:gd name="connsiteX3" fmla="*/ 2296632 w 2966483"/>
              <a:gd name="connsiteY3" fmla="*/ 0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483" h="2073349">
                <a:moveTo>
                  <a:pt x="2296632" y="0"/>
                </a:moveTo>
                <a:lnTo>
                  <a:pt x="0" y="1052623"/>
                </a:lnTo>
                <a:lnTo>
                  <a:pt x="2966483" y="2073349"/>
                </a:lnTo>
                <a:lnTo>
                  <a:pt x="229663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/>
          <p:cNvSpPr/>
          <p:nvPr/>
        </p:nvSpPr>
        <p:spPr>
          <a:xfrm>
            <a:off x="1541721" y="2179674"/>
            <a:ext cx="63876" cy="499731"/>
          </a:xfrm>
          <a:custGeom>
            <a:avLst/>
            <a:gdLst>
              <a:gd name="connsiteX0" fmla="*/ 0 w 63876"/>
              <a:gd name="connsiteY0" fmla="*/ 0 h 499731"/>
              <a:gd name="connsiteX1" fmla="*/ 63795 w 63876"/>
              <a:gd name="connsiteY1" fmla="*/ 233917 h 499731"/>
              <a:gd name="connsiteX2" fmla="*/ 10632 w 63876"/>
              <a:gd name="connsiteY2" fmla="*/ 499731 h 4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76" h="499731">
                <a:moveTo>
                  <a:pt x="0" y="0"/>
                </a:moveTo>
                <a:cubicBezTo>
                  <a:pt x="31011" y="75314"/>
                  <a:pt x="62023" y="150629"/>
                  <a:pt x="63795" y="233917"/>
                </a:cubicBezTo>
                <a:cubicBezTo>
                  <a:pt x="65567" y="317205"/>
                  <a:pt x="38099" y="408468"/>
                  <a:pt x="10632" y="49973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4199" y="142003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99" y="1420036"/>
                <a:ext cx="11521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4199" y="311814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99" y="3118147"/>
                <a:ext cx="11521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1721" y="2249330"/>
                <a:ext cx="815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21" y="2249330"/>
                <a:ext cx="8157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79770" y="922486"/>
                <a:ext cx="41044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area of this triangle is 10.</a:t>
                </a:r>
              </a:p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70" y="922486"/>
                <a:ext cx="4104456" cy="646331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9068" y="1672410"/>
                <a:ext cx="2808312" cy="223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68" y="1672410"/>
                <a:ext cx="2808312" cy="2237536"/>
              </a:xfrm>
              <a:prstGeom prst="rect">
                <a:avLst/>
              </a:prstGeom>
              <a:blipFill>
                <a:blip r:embed="rId6"/>
                <a:stretch>
                  <a:fillRect l="-1957" b="-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79770" y="4293096"/>
                <a:ext cx="41044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area of this triangle is also 10.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obtuse,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70" y="4293096"/>
                <a:ext cx="4104456" cy="646331"/>
              </a:xfrm>
              <a:prstGeom prst="rect">
                <a:avLst/>
              </a:prstGeom>
              <a:blipFill>
                <a:blip r:embed="rId7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/>
          <p:cNvSpPr/>
          <p:nvPr/>
        </p:nvSpPr>
        <p:spPr>
          <a:xfrm>
            <a:off x="979225" y="4215940"/>
            <a:ext cx="3062176" cy="1754373"/>
          </a:xfrm>
          <a:custGeom>
            <a:avLst/>
            <a:gdLst>
              <a:gd name="connsiteX0" fmla="*/ 2296632 w 2966483"/>
              <a:gd name="connsiteY0" fmla="*/ 0 h 2073349"/>
              <a:gd name="connsiteX1" fmla="*/ 0 w 2966483"/>
              <a:gd name="connsiteY1" fmla="*/ 1052623 h 2073349"/>
              <a:gd name="connsiteX2" fmla="*/ 2966483 w 2966483"/>
              <a:gd name="connsiteY2" fmla="*/ 2073349 h 2073349"/>
              <a:gd name="connsiteX3" fmla="*/ 2296632 w 2966483"/>
              <a:gd name="connsiteY3" fmla="*/ 0 h 2073349"/>
              <a:gd name="connsiteX0" fmla="*/ 1467293 w 2966483"/>
              <a:gd name="connsiteY0" fmla="*/ 0 h 2052084"/>
              <a:gd name="connsiteX1" fmla="*/ 0 w 2966483"/>
              <a:gd name="connsiteY1" fmla="*/ 1031358 h 2052084"/>
              <a:gd name="connsiteX2" fmla="*/ 2966483 w 2966483"/>
              <a:gd name="connsiteY2" fmla="*/ 2052084 h 2052084"/>
              <a:gd name="connsiteX3" fmla="*/ 1467293 w 2966483"/>
              <a:gd name="connsiteY3" fmla="*/ 0 h 2052084"/>
              <a:gd name="connsiteX0" fmla="*/ 1467293 w 3062176"/>
              <a:gd name="connsiteY0" fmla="*/ 0 h 1754373"/>
              <a:gd name="connsiteX1" fmla="*/ 0 w 3062176"/>
              <a:gd name="connsiteY1" fmla="*/ 1031358 h 1754373"/>
              <a:gd name="connsiteX2" fmla="*/ 3062176 w 3062176"/>
              <a:gd name="connsiteY2" fmla="*/ 1754373 h 1754373"/>
              <a:gd name="connsiteX3" fmla="*/ 1467293 w 3062176"/>
              <a:gd name="connsiteY3" fmla="*/ 0 h 17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176" h="1754373">
                <a:moveTo>
                  <a:pt x="1467293" y="0"/>
                </a:moveTo>
                <a:lnTo>
                  <a:pt x="0" y="1031358"/>
                </a:lnTo>
                <a:lnTo>
                  <a:pt x="3062176" y="1754373"/>
                </a:lnTo>
                <a:lnTo>
                  <a:pt x="1467293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38935" y="431830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35" y="4318300"/>
                <a:ext cx="115212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27784" y="448318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83182"/>
                <a:ext cx="11521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/>
          <p:cNvSpPr/>
          <p:nvPr/>
        </p:nvSpPr>
        <p:spPr>
          <a:xfrm>
            <a:off x="2009553" y="4497572"/>
            <a:ext cx="723014" cy="139307"/>
          </a:xfrm>
          <a:custGeom>
            <a:avLst/>
            <a:gdLst>
              <a:gd name="connsiteX0" fmla="*/ 0 w 723014"/>
              <a:gd name="connsiteY0" fmla="*/ 0 h 139307"/>
              <a:gd name="connsiteX1" fmla="*/ 361507 w 723014"/>
              <a:gd name="connsiteY1" fmla="*/ 138223 h 139307"/>
              <a:gd name="connsiteX2" fmla="*/ 723014 w 723014"/>
              <a:gd name="connsiteY2" fmla="*/ 53163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014" h="139307">
                <a:moveTo>
                  <a:pt x="0" y="0"/>
                </a:moveTo>
                <a:cubicBezTo>
                  <a:pt x="120502" y="64681"/>
                  <a:pt x="241005" y="129363"/>
                  <a:pt x="361507" y="138223"/>
                </a:cubicBezTo>
                <a:cubicBezTo>
                  <a:pt x="482009" y="147083"/>
                  <a:pt x="602511" y="100123"/>
                  <a:pt x="723014" y="53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16261" y="468517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61" y="4685176"/>
                <a:ext cx="11521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1275" y="5071861"/>
                <a:ext cx="3361246" cy="14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×5×6×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=180°−41.8°=138.2°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75" y="5071861"/>
                <a:ext cx="3361246" cy="1408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379770" y="1568816"/>
            <a:ext cx="4104456" cy="2341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79770" y="4939427"/>
            <a:ext cx="4104456" cy="16900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09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186-187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4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Sin or cosine rule?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625492" y="1923028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066878" y="2027287"/>
            <a:ext cx="397164" cy="168546"/>
          </a:xfrm>
          <a:custGeom>
            <a:avLst/>
            <a:gdLst>
              <a:gd name="connsiteX0" fmla="*/ 0 w 397164"/>
              <a:gd name="connsiteY0" fmla="*/ 147781 h 168546"/>
              <a:gd name="connsiteX1" fmla="*/ 157019 w 397164"/>
              <a:gd name="connsiteY1" fmla="*/ 166254 h 168546"/>
              <a:gd name="connsiteX2" fmla="*/ 332510 w 397164"/>
              <a:gd name="connsiteY2" fmla="*/ 101600 h 168546"/>
              <a:gd name="connsiteX3" fmla="*/ 397164 w 397164"/>
              <a:gd name="connsiteY3" fmla="*/ 0 h 1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64" h="168546">
                <a:moveTo>
                  <a:pt x="0" y="147781"/>
                </a:moveTo>
                <a:cubicBezTo>
                  <a:pt x="50800" y="160866"/>
                  <a:pt x="101601" y="173951"/>
                  <a:pt x="157019" y="166254"/>
                </a:cubicBezTo>
                <a:cubicBezTo>
                  <a:pt x="212437" y="158557"/>
                  <a:pt x="292486" y="129309"/>
                  <a:pt x="332510" y="101600"/>
                </a:cubicBezTo>
                <a:cubicBezTo>
                  <a:pt x="372534" y="73891"/>
                  <a:pt x="384849" y="36945"/>
                  <a:pt x="3971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128903" y="2230487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9169" y="211445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69" y="2114456"/>
                <a:ext cx="75135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7637" y="2193602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37" y="2193602"/>
                <a:ext cx="751353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9124" y="2734155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24" y="2734155"/>
                <a:ext cx="75135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525" y="211445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5" y="2114456"/>
                <a:ext cx="751353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553485" y="3934305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056896" y="4241764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4042" y="4184377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2" y="4184377"/>
                <a:ext cx="751353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0006" y="439660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06" y="4396600"/>
                <a:ext cx="7513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518" y="4125733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8" y="4125733"/>
                <a:ext cx="751353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7544" y="3800721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544" y="3800721"/>
                <a:ext cx="751353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4693687" y="4022618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197098" y="4330077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04244" y="427269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44" y="4272690"/>
                <a:ext cx="751353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57319" y="4833745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19" y="4833745"/>
                <a:ext cx="751353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3720" y="421404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20" y="4214046"/>
                <a:ext cx="751353" cy="36933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7746" y="3889034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46" y="3889034"/>
                <a:ext cx="751353" cy="369332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4627978" y="1802009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6131389" y="2109468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8535" y="2052081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535" y="2052081"/>
                <a:ext cx="751353" cy="369332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1610" y="261313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10" y="2613136"/>
                <a:ext cx="751353" cy="369332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18011" y="1993437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1" y="1993437"/>
                <a:ext cx="751353" cy="36933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22037" y="1668425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37" y="1668425"/>
                <a:ext cx="751353" cy="369332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02794" y="1124168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  <p:sp>
        <p:nvSpPr>
          <p:cNvPr id="13" name="Freeform 12"/>
          <p:cNvSpPr/>
          <p:nvPr/>
        </p:nvSpPr>
        <p:spPr>
          <a:xfrm>
            <a:off x="766618" y="4590473"/>
            <a:ext cx="230909" cy="277091"/>
          </a:xfrm>
          <a:custGeom>
            <a:avLst/>
            <a:gdLst>
              <a:gd name="connsiteX0" fmla="*/ 0 w 230909"/>
              <a:gd name="connsiteY0" fmla="*/ 0 h 277091"/>
              <a:gd name="connsiteX1" fmla="*/ 120073 w 230909"/>
              <a:gd name="connsiteY1" fmla="*/ 46182 h 277091"/>
              <a:gd name="connsiteX2" fmla="*/ 203200 w 230909"/>
              <a:gd name="connsiteY2" fmla="*/ 157018 h 277091"/>
              <a:gd name="connsiteX3" fmla="*/ 230909 w 230909"/>
              <a:gd name="connsiteY3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909" h="277091">
                <a:moveTo>
                  <a:pt x="0" y="0"/>
                </a:moveTo>
                <a:cubicBezTo>
                  <a:pt x="43103" y="10006"/>
                  <a:pt x="86206" y="20012"/>
                  <a:pt x="120073" y="46182"/>
                </a:cubicBezTo>
                <a:cubicBezTo>
                  <a:pt x="153940" y="72352"/>
                  <a:pt x="184727" y="118533"/>
                  <a:pt x="203200" y="157018"/>
                </a:cubicBezTo>
                <a:cubicBezTo>
                  <a:pt x="221673" y="195503"/>
                  <a:pt x="226291" y="236297"/>
                  <a:pt x="230909" y="2770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08665" y="679985"/>
            <a:ext cx="542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Recall that whenever we have </a:t>
            </a:r>
            <a:r>
              <a:rPr lang="en-GB" sz="1600" b="1" dirty="0"/>
              <a:t>two “side-angle pairs</a:t>
            </a:r>
            <a:r>
              <a:rPr lang="en-GB" sz="1600" dirty="0"/>
              <a:t>” involved, use sine rule. If there’s </a:t>
            </a:r>
            <a:r>
              <a:rPr lang="en-GB" sz="1600" b="1" dirty="0"/>
              <a:t>3 sides </a:t>
            </a:r>
            <a:r>
              <a:rPr lang="en-GB" sz="1600" dirty="0"/>
              <a:t>involved, we can use cosine rule. Sine rule is generally easier to use than cosine rule.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64800" y="1124168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266" y="5279703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65272" y="5279703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84479" y="2628000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00003" y="2628000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43731" y="5130062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59255" y="5130062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</p:spTree>
    <p:extLst>
      <p:ext uri="{BB962C8B-B14F-4D97-AF65-F5344CB8AC3E}">
        <p14:creationId xmlns:p14="http://schemas.microsoft.com/office/powerpoint/2010/main" val="345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sine rule twice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59632" y="692696"/>
          <a:ext cx="6029113" cy="136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#4 Two sides known and a missing side </a:t>
                      </a:r>
                      <a:r>
                        <a:rPr lang="en-GB" sz="2000" u="sng" dirty="0">
                          <a:effectLst/>
                        </a:rPr>
                        <a:t>not</a:t>
                      </a:r>
                      <a:r>
                        <a:rPr lang="en-GB" sz="2000" dirty="0">
                          <a:effectLst/>
                        </a:rPr>
                        <a:t> opposite known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 twice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903383" y="3029639"/>
            <a:ext cx="4263528" cy="2500828"/>
          </a:xfrm>
          <a:custGeom>
            <a:avLst/>
            <a:gdLst>
              <a:gd name="connsiteX0" fmla="*/ 958468 w 4263528"/>
              <a:gd name="connsiteY0" fmla="*/ 0 h 2500828"/>
              <a:gd name="connsiteX1" fmla="*/ 0 w 4263528"/>
              <a:gd name="connsiteY1" fmla="*/ 2500828 h 2500828"/>
              <a:gd name="connsiteX2" fmla="*/ 4263528 w 4263528"/>
              <a:gd name="connsiteY2" fmla="*/ 749147 h 2500828"/>
              <a:gd name="connsiteX3" fmla="*/ 958468 w 4263528"/>
              <a:gd name="connsiteY3" fmla="*/ 0 h 25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3528" h="2500828">
                <a:moveTo>
                  <a:pt x="958468" y="0"/>
                </a:moveTo>
                <a:lnTo>
                  <a:pt x="0" y="2500828"/>
                </a:lnTo>
                <a:lnTo>
                  <a:pt x="4263528" y="749147"/>
                </a:lnTo>
                <a:lnTo>
                  <a:pt x="95846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212318" y="3580482"/>
            <a:ext cx="84260" cy="572877"/>
          </a:xfrm>
          <a:custGeom>
            <a:avLst/>
            <a:gdLst>
              <a:gd name="connsiteX0" fmla="*/ 84260 w 84260"/>
              <a:gd name="connsiteY0" fmla="*/ 0 h 572877"/>
              <a:gd name="connsiteX1" fmla="*/ 7142 w 84260"/>
              <a:gd name="connsiteY1" fmla="*/ 231354 h 572877"/>
              <a:gd name="connsiteX2" fmla="*/ 7142 w 84260"/>
              <a:gd name="connsiteY2" fmla="*/ 495759 h 572877"/>
              <a:gd name="connsiteX3" fmla="*/ 40193 w 84260"/>
              <a:gd name="connsiteY3" fmla="*/ 572877 h 57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0" h="572877">
                <a:moveTo>
                  <a:pt x="84260" y="0"/>
                </a:moveTo>
                <a:cubicBezTo>
                  <a:pt x="52127" y="74363"/>
                  <a:pt x="19995" y="148727"/>
                  <a:pt x="7142" y="231354"/>
                </a:cubicBezTo>
                <a:cubicBezTo>
                  <a:pt x="-5711" y="313981"/>
                  <a:pt x="1633" y="438839"/>
                  <a:pt x="7142" y="495759"/>
                </a:cubicBezTo>
                <a:cubicBezTo>
                  <a:pt x="12650" y="552680"/>
                  <a:pt x="26421" y="562778"/>
                  <a:pt x="40193" y="57287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1840" y="285293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852936"/>
                <a:ext cx="79208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7609" y="472514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09" y="4725144"/>
                <a:ext cx="7920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381838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18388"/>
                <a:ext cx="792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0230" y="368722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32°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30" y="3687229"/>
                <a:ext cx="79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2080" y="2420888"/>
                <a:ext cx="38519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there is just one angle involved, you might attempt to use the cosine rule: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20888"/>
                <a:ext cx="3851920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1266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5054" y="4756306"/>
                <a:ext cx="44479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This is a quadratic equation!</a:t>
                </a:r>
              </a:p>
              <a:p>
                <a:r>
                  <a:rPr lang="en-GB" b="1" dirty="0"/>
                  <a:t>It’s possible to solve this using the quadratic formula (using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b="1" dirty="0"/>
                  <a:t>). However, this is a bit fiddly and not the primary method expected in the exam…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54" y="4756306"/>
                <a:ext cx="4447945" cy="1477328"/>
              </a:xfrm>
              <a:prstGeom prst="rect">
                <a:avLst/>
              </a:prstGeom>
              <a:blipFill>
                <a:blip r:embed="rId7"/>
                <a:stretch>
                  <a:fillRect l="-1235" t="-2058" r="-137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92080" y="3385640"/>
            <a:ext cx="37444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610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sine rule twice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59632" y="692696"/>
          <a:ext cx="6029113" cy="136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#4 Two sides known and a missing side </a:t>
                      </a:r>
                      <a:r>
                        <a:rPr lang="en-GB" sz="2000" u="sng" dirty="0">
                          <a:effectLst/>
                        </a:rPr>
                        <a:t>not</a:t>
                      </a:r>
                      <a:r>
                        <a:rPr lang="en-GB" sz="2000" dirty="0">
                          <a:effectLst/>
                        </a:rPr>
                        <a:t> opposite known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 twice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699792" y="3140968"/>
            <a:ext cx="4263528" cy="2500828"/>
          </a:xfrm>
          <a:custGeom>
            <a:avLst/>
            <a:gdLst>
              <a:gd name="connsiteX0" fmla="*/ 958468 w 4263528"/>
              <a:gd name="connsiteY0" fmla="*/ 0 h 2500828"/>
              <a:gd name="connsiteX1" fmla="*/ 0 w 4263528"/>
              <a:gd name="connsiteY1" fmla="*/ 2500828 h 2500828"/>
              <a:gd name="connsiteX2" fmla="*/ 4263528 w 4263528"/>
              <a:gd name="connsiteY2" fmla="*/ 749147 h 2500828"/>
              <a:gd name="connsiteX3" fmla="*/ 958468 w 4263528"/>
              <a:gd name="connsiteY3" fmla="*/ 0 h 25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3528" h="2500828">
                <a:moveTo>
                  <a:pt x="958468" y="0"/>
                </a:moveTo>
                <a:lnTo>
                  <a:pt x="0" y="2500828"/>
                </a:lnTo>
                <a:lnTo>
                  <a:pt x="4263528" y="749147"/>
                </a:lnTo>
                <a:lnTo>
                  <a:pt x="95846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008727" y="3691811"/>
            <a:ext cx="84260" cy="572877"/>
          </a:xfrm>
          <a:custGeom>
            <a:avLst/>
            <a:gdLst>
              <a:gd name="connsiteX0" fmla="*/ 84260 w 84260"/>
              <a:gd name="connsiteY0" fmla="*/ 0 h 572877"/>
              <a:gd name="connsiteX1" fmla="*/ 7142 w 84260"/>
              <a:gd name="connsiteY1" fmla="*/ 231354 h 572877"/>
              <a:gd name="connsiteX2" fmla="*/ 7142 w 84260"/>
              <a:gd name="connsiteY2" fmla="*/ 495759 h 572877"/>
              <a:gd name="connsiteX3" fmla="*/ 40193 w 84260"/>
              <a:gd name="connsiteY3" fmla="*/ 572877 h 57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0" h="572877">
                <a:moveTo>
                  <a:pt x="84260" y="0"/>
                </a:moveTo>
                <a:cubicBezTo>
                  <a:pt x="52127" y="74363"/>
                  <a:pt x="19995" y="148727"/>
                  <a:pt x="7142" y="231354"/>
                </a:cubicBezTo>
                <a:cubicBezTo>
                  <a:pt x="-5711" y="313981"/>
                  <a:pt x="1633" y="438839"/>
                  <a:pt x="7142" y="495759"/>
                </a:cubicBezTo>
                <a:cubicBezTo>
                  <a:pt x="12650" y="552680"/>
                  <a:pt x="26421" y="562778"/>
                  <a:pt x="40193" y="57287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0595" y="300809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5" y="3008098"/>
                <a:ext cx="79208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4018" y="4836473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018" y="4836473"/>
                <a:ext cx="7920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79977" y="392971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77" y="3929717"/>
                <a:ext cx="792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6639" y="379855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32°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39" y="3798558"/>
                <a:ext cx="79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79186" y="3086452"/>
                <a:ext cx="354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𝟗𝟓𝟓𝟔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𝟎𝟒𝟒𝟒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86" y="3086452"/>
                <a:ext cx="3542707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7504" y="3754085"/>
            <a:ext cx="2970271" cy="1475115"/>
            <a:chOff x="389203" y="2029193"/>
            <a:chExt cx="2970271" cy="1475115"/>
          </a:xfrm>
        </p:grpSpPr>
        <p:sp>
          <p:nvSpPr>
            <p:cNvPr id="15" name="TextBox 14"/>
            <p:cNvSpPr txBox="1"/>
            <p:nvPr/>
          </p:nvSpPr>
          <p:spPr>
            <a:xfrm>
              <a:off x="389203" y="2029193"/>
              <a:ext cx="2508028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1: We could use the sine rule to find this angle.</a:t>
              </a:r>
            </a:p>
          </p:txBody>
        </p: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>
              <a:off x="1643217" y="2675524"/>
              <a:ext cx="1716257" cy="8287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943611" y="2348880"/>
            <a:ext cx="4980116" cy="890050"/>
            <a:chOff x="-2861145" y="1516079"/>
            <a:chExt cx="4980116" cy="890050"/>
          </a:xfrm>
        </p:grpSpPr>
        <p:sp>
          <p:nvSpPr>
            <p:cNvPr id="26" name="TextBox 25"/>
            <p:cNvSpPr txBox="1"/>
            <p:nvPr/>
          </p:nvSpPr>
          <p:spPr>
            <a:xfrm>
              <a:off x="-1121389" y="1516079"/>
              <a:ext cx="3240360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2: Which means we would then know this angle.</a:t>
              </a: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-2861145" y="1839245"/>
              <a:ext cx="1739756" cy="5668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4784334"/>
                <a:ext cx="2088232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=44.9556°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84334"/>
                <a:ext cx="2088232" cy="8897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076056" y="4488739"/>
            <a:ext cx="3849514" cy="646331"/>
            <a:chOff x="-1730543" y="1516079"/>
            <a:chExt cx="384951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-1121389" y="1516079"/>
                  <a:ext cx="3240360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3: Using the sine rule a second time allows us to find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21389" y="1516079"/>
                  <a:ext cx="3240360" cy="6463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8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flipH="1">
              <a:off x="-1730543" y="1839245"/>
              <a:ext cx="609154" cy="2106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04765" y="5176170"/>
                <a:ext cx="2958616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103.0444</m:t>
                              </m:r>
                            </m:e>
                          </m:func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=5.52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𝑠𝑓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65" y="5176170"/>
                <a:ext cx="2958616" cy="978345"/>
              </a:xfrm>
              <a:prstGeom prst="rect">
                <a:avLst/>
              </a:prstGeom>
              <a:blipFill rotWithShape="0">
                <a:blip r:embed="rId12"/>
                <a:stretch>
                  <a:fillRect b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95536" y="227687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0733" y="4636081"/>
            <a:ext cx="1738979" cy="1037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88912" y="3051050"/>
            <a:ext cx="3134815" cy="3585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92326" y="5177320"/>
            <a:ext cx="2922809" cy="1037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026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2" grpId="0" animBg="1"/>
      <p:bldP spid="43" grpId="0" animBg="1"/>
      <p:bldP spid="43" grpId="1" animBg="1"/>
      <p:bldP spid="46" grpId="0" animBg="1"/>
      <p:bldP spid="4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705080" y="1333041"/>
            <a:ext cx="4450814" cy="2423711"/>
          </a:xfrm>
          <a:custGeom>
            <a:avLst/>
            <a:gdLst>
              <a:gd name="connsiteX0" fmla="*/ 683045 w 4450814"/>
              <a:gd name="connsiteY0" fmla="*/ 0 h 2423711"/>
              <a:gd name="connsiteX1" fmla="*/ 0 w 4450814"/>
              <a:gd name="connsiteY1" fmla="*/ 2423711 h 2423711"/>
              <a:gd name="connsiteX2" fmla="*/ 4450814 w 4450814"/>
              <a:gd name="connsiteY2" fmla="*/ 561860 h 2423711"/>
              <a:gd name="connsiteX3" fmla="*/ 683045 w 4450814"/>
              <a:gd name="connsiteY3" fmla="*/ 0 h 242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814" h="2423711">
                <a:moveTo>
                  <a:pt x="683045" y="0"/>
                </a:moveTo>
                <a:lnTo>
                  <a:pt x="0" y="2423711"/>
                </a:lnTo>
                <a:lnTo>
                  <a:pt x="4450814" y="561860"/>
                </a:lnTo>
                <a:lnTo>
                  <a:pt x="683045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923928" y="3416521"/>
            <a:ext cx="4208443" cy="2148289"/>
          </a:xfrm>
          <a:custGeom>
            <a:avLst/>
            <a:gdLst>
              <a:gd name="connsiteX0" fmla="*/ 2159306 w 4208443"/>
              <a:gd name="connsiteY0" fmla="*/ 0 h 2148289"/>
              <a:gd name="connsiteX1" fmla="*/ 0 w 4208443"/>
              <a:gd name="connsiteY1" fmla="*/ 2148289 h 2148289"/>
              <a:gd name="connsiteX2" fmla="*/ 4208443 w 4208443"/>
              <a:gd name="connsiteY2" fmla="*/ 1972019 h 2148289"/>
              <a:gd name="connsiteX3" fmla="*/ 2159306 w 4208443"/>
              <a:gd name="connsiteY3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43" h="2148289">
                <a:moveTo>
                  <a:pt x="2159306" y="0"/>
                </a:moveTo>
                <a:lnTo>
                  <a:pt x="0" y="2148289"/>
                </a:lnTo>
                <a:lnTo>
                  <a:pt x="4208443" y="1972019"/>
                </a:lnTo>
                <a:lnTo>
                  <a:pt x="2159306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870333" y="3128790"/>
            <a:ext cx="497830" cy="352540"/>
          </a:xfrm>
          <a:custGeom>
            <a:avLst/>
            <a:gdLst>
              <a:gd name="connsiteX0" fmla="*/ 0 w 497830"/>
              <a:gd name="connsiteY0" fmla="*/ 0 h 352540"/>
              <a:gd name="connsiteX1" fmla="*/ 264404 w 497830"/>
              <a:gd name="connsiteY1" fmla="*/ 77118 h 352540"/>
              <a:gd name="connsiteX2" fmla="*/ 473725 w 497830"/>
              <a:gd name="connsiteY2" fmla="*/ 297456 h 352540"/>
              <a:gd name="connsiteX3" fmla="*/ 484742 w 497830"/>
              <a:gd name="connsiteY3" fmla="*/ 352540 h 3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30" h="352540">
                <a:moveTo>
                  <a:pt x="0" y="0"/>
                </a:moveTo>
                <a:cubicBezTo>
                  <a:pt x="92725" y="13771"/>
                  <a:pt x="185450" y="27542"/>
                  <a:pt x="264404" y="77118"/>
                </a:cubicBezTo>
                <a:cubicBezTo>
                  <a:pt x="343358" y="126694"/>
                  <a:pt x="437002" y="251552"/>
                  <a:pt x="473725" y="297456"/>
                </a:cubicBezTo>
                <a:cubicBezTo>
                  <a:pt x="510448" y="343360"/>
                  <a:pt x="497595" y="347950"/>
                  <a:pt x="484742" y="35254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7282149" y="4858439"/>
            <a:ext cx="297456" cy="583894"/>
          </a:xfrm>
          <a:custGeom>
            <a:avLst/>
            <a:gdLst>
              <a:gd name="connsiteX0" fmla="*/ 297456 w 297456"/>
              <a:gd name="connsiteY0" fmla="*/ 0 h 583894"/>
              <a:gd name="connsiteX1" fmla="*/ 77118 w 297456"/>
              <a:gd name="connsiteY1" fmla="*/ 253388 h 583894"/>
              <a:gd name="connsiteX2" fmla="*/ 22034 w 297456"/>
              <a:gd name="connsiteY2" fmla="*/ 484742 h 583894"/>
              <a:gd name="connsiteX3" fmla="*/ 0 w 297456"/>
              <a:gd name="connsiteY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56" h="583894">
                <a:moveTo>
                  <a:pt x="297456" y="0"/>
                </a:moveTo>
                <a:cubicBezTo>
                  <a:pt x="210239" y="86299"/>
                  <a:pt x="123022" y="172598"/>
                  <a:pt x="77118" y="253388"/>
                </a:cubicBezTo>
                <a:cubicBezTo>
                  <a:pt x="31214" y="334178"/>
                  <a:pt x="34887" y="429658"/>
                  <a:pt x="22034" y="484742"/>
                </a:cubicBezTo>
                <a:cubicBezTo>
                  <a:pt x="9181" y="539826"/>
                  <a:pt x="4590" y="561860"/>
                  <a:pt x="0" y="58389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7461" y="282031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61°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61" y="2820318"/>
                <a:ext cx="79208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7856" y="481107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53°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856" y="4811074"/>
                <a:ext cx="7920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0291" y="289795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91" y="2897957"/>
                <a:ext cx="792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3570" y="108442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70" y="1084421"/>
                <a:ext cx="79208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7160" y="185557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0" y="1855571"/>
                <a:ext cx="79208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21687" y="375176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87" y="3751765"/>
                <a:ext cx="79208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0175" y="377453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175" y="3774539"/>
                <a:ext cx="79208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12263" y="1239684"/>
                <a:ext cx="2364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=6.97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63" y="1239684"/>
                <a:ext cx="236488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6809" y="5150386"/>
                <a:ext cx="274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=6.00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9" y="5150386"/>
                <a:ext cx="274676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528440" y="1148375"/>
            <a:ext cx="1185335" cy="73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45373" y="5058055"/>
            <a:ext cx="1105901" cy="73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96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Problem Solving With Sine/Cosine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956" y="764704"/>
                <a:ext cx="849694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[From Textbook] The diagram shows the locations of four mobile phone masts in a field,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=75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/>
                  <a:t>,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=55°</m:t>
                    </m:r>
                  </m:oMath>
                </a14:m>
                <a:r>
                  <a:rPr lang="en-GB" sz="1600" dirty="0"/>
                  <a:t> and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=140°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order that the masts do not interfere with each other, they must be at least 70m apart.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is the minimum distance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is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area enclosed by the four masts.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56" y="764704"/>
                <a:ext cx="8496944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/>
          <p:cNvSpPr/>
          <p:nvPr/>
        </p:nvSpPr>
        <p:spPr>
          <a:xfrm>
            <a:off x="430807" y="3183498"/>
            <a:ext cx="3381153" cy="2402958"/>
          </a:xfrm>
          <a:custGeom>
            <a:avLst/>
            <a:gdLst>
              <a:gd name="connsiteX0" fmla="*/ 0 w 3381153"/>
              <a:gd name="connsiteY0" fmla="*/ 1307805 h 2402958"/>
              <a:gd name="connsiteX1" fmla="*/ 2105246 w 3381153"/>
              <a:gd name="connsiteY1" fmla="*/ 0 h 2402958"/>
              <a:gd name="connsiteX2" fmla="*/ 3381153 w 3381153"/>
              <a:gd name="connsiteY2" fmla="*/ 1010093 h 2402958"/>
              <a:gd name="connsiteX3" fmla="*/ 1435395 w 3381153"/>
              <a:gd name="connsiteY3" fmla="*/ 2402958 h 2402958"/>
              <a:gd name="connsiteX4" fmla="*/ 0 w 3381153"/>
              <a:gd name="connsiteY4" fmla="*/ 1307805 h 24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153" h="2402958">
                <a:moveTo>
                  <a:pt x="0" y="1307805"/>
                </a:moveTo>
                <a:lnTo>
                  <a:pt x="2105246" y="0"/>
                </a:lnTo>
                <a:lnTo>
                  <a:pt x="3381153" y="1010093"/>
                </a:lnTo>
                <a:lnTo>
                  <a:pt x="1435395" y="2402958"/>
                </a:lnTo>
                <a:lnTo>
                  <a:pt x="0" y="1307805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 flipH="1">
            <a:off x="1866202" y="3183498"/>
            <a:ext cx="669851" cy="240295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: Shape 8"/>
          <p:cNvSpPr/>
          <p:nvPr/>
        </p:nvSpPr>
        <p:spPr>
          <a:xfrm>
            <a:off x="1579123" y="5245131"/>
            <a:ext cx="627321" cy="139307"/>
          </a:xfrm>
          <a:custGeom>
            <a:avLst/>
            <a:gdLst>
              <a:gd name="connsiteX0" fmla="*/ 0 w 627321"/>
              <a:gd name="connsiteY0" fmla="*/ 139307 h 139307"/>
              <a:gd name="connsiteX1" fmla="*/ 318977 w 627321"/>
              <a:gd name="connsiteY1" fmla="*/ 1084 h 139307"/>
              <a:gd name="connsiteX2" fmla="*/ 627321 w 627321"/>
              <a:gd name="connsiteY2" fmla="*/ 86144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321" h="139307">
                <a:moveTo>
                  <a:pt x="0" y="139307"/>
                </a:moveTo>
                <a:cubicBezTo>
                  <a:pt x="107212" y="74625"/>
                  <a:pt x="214424" y="9944"/>
                  <a:pt x="318977" y="1084"/>
                </a:cubicBezTo>
                <a:cubicBezTo>
                  <a:pt x="423531" y="-7777"/>
                  <a:pt x="525426" y="39183"/>
                  <a:pt x="627321" y="8614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1712" y="488320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712" y="4883203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5216" y="401564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16" y="4015645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/>
          <p:cNvSpPr/>
          <p:nvPr/>
        </p:nvSpPr>
        <p:spPr>
          <a:xfrm>
            <a:off x="3418488" y="3938410"/>
            <a:ext cx="74495" cy="489098"/>
          </a:xfrm>
          <a:custGeom>
            <a:avLst/>
            <a:gdLst>
              <a:gd name="connsiteX0" fmla="*/ 74495 w 74495"/>
              <a:gd name="connsiteY0" fmla="*/ 0 h 489098"/>
              <a:gd name="connsiteX1" fmla="*/ 68 w 74495"/>
              <a:gd name="connsiteY1" fmla="*/ 255181 h 489098"/>
              <a:gd name="connsiteX2" fmla="*/ 63863 w 74495"/>
              <a:gd name="connsiteY2" fmla="*/ 489098 h 4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95" h="489098">
                <a:moveTo>
                  <a:pt x="74495" y="0"/>
                </a:moveTo>
                <a:cubicBezTo>
                  <a:pt x="38167" y="86832"/>
                  <a:pt x="1840" y="173665"/>
                  <a:pt x="68" y="255181"/>
                </a:cubicBezTo>
                <a:cubicBezTo>
                  <a:pt x="-1704" y="336697"/>
                  <a:pt x="31079" y="412897"/>
                  <a:pt x="63863" y="48909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7271" y="333640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71" y="3336409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88891" y="489016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891" y="4890166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402" y="501510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2" y="5015106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32857" y="558645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857" y="558645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57777" y="424284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77" y="4242842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00727" y="287525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727" y="2875257"/>
                <a:ext cx="6480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52139" y="419533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139" y="4195338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02148" y="2843360"/>
                <a:ext cx="5199321" cy="418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Using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GB" sz="1600" dirty="0"/>
                  <a:t>:</a:t>
                </a:r>
                <a:br>
                  <a:rPr lang="en-GB" sz="1600" dirty="0"/>
                </a:br>
                <a:r>
                  <a:rPr lang="en-GB" sz="1600" dirty="0"/>
                  <a:t>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−2×75×80×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55°</m:t>
                        </m:r>
                      </m:e>
                    </m:func>
                  </m:oMath>
                </a14:m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=71.708…</m:t>
                      </m:r>
                    </m:oMath>
                  </m:oMathPara>
                </a14:m>
                <a:br>
                  <a:rPr lang="en-GB" sz="1600" dirty="0"/>
                </a:br>
                <a:r>
                  <a:rPr lang="en-GB" sz="1600" dirty="0"/>
                  <a:t>    Then use sine rule to find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en-GB" sz="1600" dirty="0"/>
                  <a:t>:</a:t>
                </a:r>
                <a:br>
                  <a:rPr lang="en-GB" sz="1600" dirty="0"/>
                </a:br>
                <a:r>
                  <a:rPr lang="en-GB" sz="16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𝐵𝐷𝐶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71.708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→   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=58.954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𝐵𝐷𝐴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=81.045…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r>
                  <a:rPr lang="en-GB" sz="1600" dirty="0"/>
                  <a:t>We can then use cosine rule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71.708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−2×70×71.708×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81.045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=92.1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r>
                  <a:rPr lang="en-GB" sz="1600" dirty="0"/>
                  <a:t>Using sine rule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𝐵𝐴𝐷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=50.3° (3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By adding areas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=4940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(3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48" y="2843360"/>
                <a:ext cx="5199321" cy="4183646"/>
              </a:xfrm>
              <a:prstGeom prst="rect">
                <a:avLst/>
              </a:prstGeom>
              <a:blipFill>
                <a:blip r:embed="rId12"/>
                <a:stretch>
                  <a:fillRect l="-586" t="-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660246" y="2864624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3476" y="5684301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17715" y="6189368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44679" y="2845377"/>
            <a:ext cx="5029200" cy="26303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4549" y="5684301"/>
            <a:ext cx="5059330" cy="418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9247" y="6189368"/>
            <a:ext cx="5059330" cy="551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819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189-191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120" y="1888008"/>
                <a:ext cx="3888308" cy="284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[AEA 2009 Q5a] The sides of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have lengths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 The sizes of the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form an arithmetic sequence.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𝑎𝑐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, find</a:t>
                </a:r>
              </a:p>
              <a:p>
                <a:r>
                  <a:rPr lang="en-GB" sz="1600" dirty="0"/>
                  <a:t>(ii) 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(iii)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20" y="1888008"/>
                <a:ext cx="3888308" cy="2848472"/>
              </a:xfrm>
              <a:prstGeom prst="rect">
                <a:avLst/>
              </a:prstGeom>
              <a:blipFill>
                <a:blip r:embed="rId2"/>
                <a:stretch>
                  <a:fillRect l="-784" t="-642" b="-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5991" y="1888555"/>
                <a:ext cx="3888432" cy="470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[STEP I 2006 Q8] </a:t>
                </a:r>
                <a:r>
                  <a:rPr lang="en-GB" sz="1600" i="1" dirty="0"/>
                  <a:t>Note that the volume of a tetrahedron is equal to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respectively,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are positive.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the volume of the tetrahedron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Let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. Show that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</m:e>
                    </m:func>
                  </m:oMath>
                </a14:m>
                <a:br>
                  <a:rPr lang="en-GB" sz="1600" b="0" dirty="0"/>
                </a:br>
                <a:r>
                  <a:rPr lang="en-GB" sz="1600" b="0" dirty="0"/>
                  <a:t>and 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.</a:t>
                </a:r>
                <a:br>
                  <a:rPr lang="en-GB" sz="1600" dirty="0"/>
                </a:br>
                <a:r>
                  <a:rPr lang="en-GB" sz="1600" dirty="0"/>
                  <a:t>Hence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, the perpendicular distance of the origin from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,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91" y="1888555"/>
                <a:ext cx="3888432" cy="4702185"/>
              </a:xfrm>
              <a:prstGeom prst="rect">
                <a:avLst/>
              </a:prstGeom>
              <a:blipFill>
                <a:blip r:embed="rId3"/>
                <a:stretch>
                  <a:fillRect l="-784" t="-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80096" y="6346147"/>
            <a:ext cx="46804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dirty="0"/>
              <a:t>Solutions to extension problems on next slides.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1932098"/>
            <a:ext cx="287584" cy="2727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0434" y="1945868"/>
            <a:ext cx="287584" cy="2727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1790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70" y="821208"/>
                <a:ext cx="3848498" cy="28484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[AEA 2009 Q5a] The sides of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have lengths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 The sizes of the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form an arithmetic sequence.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𝑎𝑐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, find</a:t>
                </a:r>
              </a:p>
              <a:p>
                <a:r>
                  <a:rPr lang="en-GB" sz="1600" dirty="0"/>
                  <a:t>(ii) 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(iii)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0" y="821208"/>
                <a:ext cx="3848498" cy="2848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74" y="916682"/>
            <a:ext cx="4520460" cy="41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862865" y="2385363"/>
            <a:ext cx="2793605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4640" y="1994473"/>
            <a:ext cx="277182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Sine/Cosine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62158" y="5157516"/>
                <a:ext cx="374441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58" y="5157516"/>
                <a:ext cx="3744416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62158" y="4788184"/>
            <a:ext cx="374441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Graphs of Sine/Cosine/Tangent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2813" y="2701304"/>
                <a:ext cx="424847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. </a:t>
                </a:r>
                <a:r>
                  <a:rPr lang="en-GB" dirty="0"/>
                  <a:t>Given that the area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12cm</a:t>
                </a:r>
                <a:r>
                  <a:rPr lang="en-GB" baseline="30000" dirty="0"/>
                  <a:t>2</a:t>
                </a:r>
                <a:r>
                  <a:rPr lang="en-GB" dirty="0"/>
                  <a:t> and that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the longest side, find the value of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2701304"/>
                <a:ext cx="4248472" cy="1200329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02813" y="2341264"/>
            <a:ext cx="42484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Areas of Triangles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1010093" y="2558607"/>
            <a:ext cx="1329070" cy="935665"/>
          </a:xfrm>
          <a:custGeom>
            <a:avLst/>
            <a:gdLst>
              <a:gd name="connsiteX0" fmla="*/ 425302 w 1329070"/>
              <a:gd name="connsiteY0" fmla="*/ 0 h 935665"/>
              <a:gd name="connsiteX1" fmla="*/ 0 w 1329070"/>
              <a:gd name="connsiteY1" fmla="*/ 935665 h 935665"/>
              <a:gd name="connsiteX2" fmla="*/ 1329070 w 1329070"/>
              <a:gd name="connsiteY2" fmla="*/ 935665 h 935665"/>
              <a:gd name="connsiteX3" fmla="*/ 425302 w 1329070"/>
              <a:gd name="connsiteY3" fmla="*/ 0 h 9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070" h="935665">
                <a:moveTo>
                  <a:pt x="425302" y="0"/>
                </a:moveTo>
                <a:lnTo>
                  <a:pt x="0" y="935665"/>
                </a:lnTo>
                <a:lnTo>
                  <a:pt x="1329070" y="935665"/>
                </a:lnTo>
                <a:lnTo>
                  <a:pt x="42530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/>
          <p:cNvSpPr/>
          <p:nvPr/>
        </p:nvSpPr>
        <p:spPr>
          <a:xfrm>
            <a:off x="1116418" y="3232741"/>
            <a:ext cx="159489" cy="265814"/>
          </a:xfrm>
          <a:custGeom>
            <a:avLst/>
            <a:gdLst>
              <a:gd name="connsiteX0" fmla="*/ 0 w 159489"/>
              <a:gd name="connsiteY0" fmla="*/ 0 h 265814"/>
              <a:gd name="connsiteX1" fmla="*/ 116959 w 159489"/>
              <a:gd name="connsiteY1" fmla="*/ 116958 h 265814"/>
              <a:gd name="connsiteX2" fmla="*/ 159489 w 159489"/>
              <a:gd name="connsiteY2" fmla="*/ 265814 h 26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489" h="265814">
                <a:moveTo>
                  <a:pt x="0" y="0"/>
                </a:moveTo>
                <a:cubicBezTo>
                  <a:pt x="45189" y="36328"/>
                  <a:pt x="90378" y="72656"/>
                  <a:pt x="116959" y="116958"/>
                </a:cubicBezTo>
                <a:cubicBezTo>
                  <a:pt x="143540" y="161260"/>
                  <a:pt x="151514" y="213537"/>
                  <a:pt x="159489" y="26581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7827" y="310326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27" y="3103262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r="-42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4216" y="27005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16" y="2700543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398" y="269653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98" y="2696536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42731" y="3439006"/>
                <a:ext cx="761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31" y="3439006"/>
                <a:ext cx="7615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9612" y="2849544"/>
                <a:ext cx="1526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12" y="2849544"/>
                <a:ext cx="1526859" cy="369332"/>
              </a:xfrm>
              <a:prstGeom prst="rect">
                <a:avLst/>
              </a:prstGeom>
              <a:blipFill>
                <a:blip r:embed="rId8"/>
                <a:stretch>
                  <a:fillRect l="-318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5536" y="836712"/>
            <a:ext cx="815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technically no new content in this chapter since GCSE.</a:t>
            </a:r>
          </a:p>
          <a:p>
            <a:r>
              <a:rPr lang="en-GB" dirty="0"/>
              <a:t>However, the problems might be more involved than at GCSE level.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86" y="2284101"/>
            <a:ext cx="5602514" cy="44230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363" y="799984"/>
                <a:ext cx="3320525" cy="5327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2006 Q8] Note that the volume of a tetrahedron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h𝑒𝑖𝑔h𝑡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respectively,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are positive.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the volume of the tetrahedron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Let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. Show that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</m:e>
                    </m:func>
                  </m:oMath>
                </a14:m>
                <a:br>
                  <a:rPr lang="en-GB" sz="1600" b="0" dirty="0"/>
                </a:br>
                <a:r>
                  <a:rPr lang="en-GB" sz="1600" b="0" dirty="0"/>
                  <a:t>and 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.</a:t>
                </a:r>
                <a:br>
                  <a:rPr lang="en-GB" sz="1600" dirty="0"/>
                </a:br>
                <a:r>
                  <a:rPr lang="en-GB" sz="1600" dirty="0"/>
                  <a:t>Hence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, the perpendicular distance of the origin from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,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63" y="799984"/>
                <a:ext cx="3320525" cy="5327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00900" y="2638425"/>
            <a:ext cx="1781174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This is FM content, but see a few lines below.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29450" y="2790825"/>
            <a:ext cx="209550" cy="6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9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pic>
        <p:nvPicPr>
          <p:cNvPr id="15362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96250" cy="5000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1360" y="1143905"/>
                <a:ext cx="289388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Key 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Repeats every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60" y="1143905"/>
                <a:ext cx="2893888" cy="923330"/>
              </a:xfrm>
              <a:prstGeom prst="rect">
                <a:avLst/>
              </a:prstGeom>
              <a:blipFill>
                <a:blip r:embed="rId3"/>
                <a:stretch>
                  <a:fillRect l="-1464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0" y="1124744"/>
            <a:ext cx="9142856" cy="5733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77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the following graphs look like?</a:t>
            </a:r>
          </a:p>
        </p:txBody>
      </p:sp>
      <p:pic>
        <p:nvPicPr>
          <p:cNvPr id="15362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96250" cy="5000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157192"/>
            <a:ext cx="756084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Suppose we know that </a:t>
            </a:r>
            <a:r>
              <a:rPr lang="en-GB" b="1" dirty="0"/>
              <a:t>sin(30) = 0.5</a:t>
            </a:r>
            <a:r>
              <a:rPr lang="en-GB" dirty="0"/>
              <a:t>. By thinking about symmetry in the graph, how could we work out: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sin(150) = 0.5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808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sin(-30) = -0.5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sin(210) = -0.5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7680" y="5949280"/>
            <a:ext cx="79809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5440" y="5949280"/>
            <a:ext cx="85461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4320" y="5949280"/>
            <a:ext cx="818520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40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88" y="1252240"/>
            <a:ext cx="8096250" cy="50006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Cos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the following graphs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0516" y="1263948"/>
                <a:ext cx="289388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Key 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Repeats every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16" y="1263948"/>
                <a:ext cx="2893888" cy="923330"/>
              </a:xfrm>
              <a:prstGeom prst="rect">
                <a:avLst/>
              </a:prstGeom>
              <a:blipFill>
                <a:blip r:embed="rId3"/>
                <a:stretch>
                  <a:fillRect l="-1253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1124744"/>
            <a:ext cx="9142856" cy="5733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47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88" y="1252240"/>
            <a:ext cx="8096250" cy="50006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Cos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157192"/>
            <a:ext cx="756084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Suppose we know that </a:t>
            </a:r>
            <a:r>
              <a:rPr lang="en-GB" b="1" dirty="0" err="1"/>
              <a:t>cos</a:t>
            </a:r>
            <a:r>
              <a:rPr lang="en-GB" b="1" dirty="0"/>
              <a:t>(60) = 0.5</a:t>
            </a:r>
            <a:r>
              <a:rPr lang="en-GB" dirty="0"/>
              <a:t>. By thinking about symmetry in the graph, how could we work out: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cos</a:t>
            </a:r>
            <a:r>
              <a:rPr lang="en-GB" sz="2400" dirty="0"/>
              <a:t>(120) = -0.5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808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cos</a:t>
            </a:r>
            <a:r>
              <a:rPr lang="en-GB" sz="2400" dirty="0"/>
              <a:t>(-60) = 0.5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cos</a:t>
            </a:r>
            <a:r>
              <a:rPr lang="en-GB" sz="2400" dirty="0"/>
              <a:t>(240) = -0.5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63688" y="5949280"/>
            <a:ext cx="79809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65992" y="5953728"/>
            <a:ext cx="85461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0232" y="5949280"/>
            <a:ext cx="818520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8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08" y="1300520"/>
            <a:ext cx="8096250" cy="500062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5478512" y="131028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83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079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35696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Tan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83200" y="4909592"/>
                <a:ext cx="3630488" cy="17543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Key 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Repeats every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Roots: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0,180°,−180°, …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(i.e. no min/max value!)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Asymptotes: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=±90°, ±270°,…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909592"/>
                <a:ext cx="3630488" cy="1754326"/>
              </a:xfrm>
              <a:prstGeom prst="rect">
                <a:avLst/>
              </a:prstGeom>
              <a:blipFill>
                <a:blip r:embed="rId3"/>
                <a:stretch>
                  <a:fillRect l="-1169" t="-1027" b="-3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4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08" y="1300520"/>
            <a:ext cx="8096250" cy="500062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5478512" y="131028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83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079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35696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Tan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4992092"/>
                <a:ext cx="7560840" cy="7780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/>
                  <a:t>. By thinking about symmetry in the graph, how could we work out: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92092"/>
                <a:ext cx="7560840" cy="778098"/>
              </a:xfrm>
              <a:prstGeom prst="rect">
                <a:avLst/>
              </a:prstGeom>
              <a:blipFill>
                <a:blip r:embed="rId3"/>
                <a:stretch>
                  <a:fillRect l="-563" b="-9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5900" y="5847680"/>
                <a:ext cx="2641600" cy="85529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5847680"/>
                <a:ext cx="2641600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08908" y="5860380"/>
                <a:ext cx="2566392" cy="85529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150°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08" y="5860380"/>
                <a:ext cx="2566392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35832" y="5850368"/>
            <a:ext cx="796268" cy="804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5813" y="5861806"/>
            <a:ext cx="792187" cy="8310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71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Transforming Trigonometric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2520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 new theory here: just use your knowledge of transforming graphs, i.e. whether the transformation occurs ‘inside’ the function (i.e. input modified) or ‘outside’ the function (i.e. output modified).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042" y="1917268"/>
                <a:ext cx="35436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2" y="1917268"/>
                <a:ext cx="3543652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679376" y="2789436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9376" y="4077072"/>
            <a:ext cx="288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/>
          <p:cNvSpPr/>
          <p:nvPr/>
        </p:nvSpPr>
        <p:spPr>
          <a:xfrm>
            <a:off x="670560" y="3223250"/>
            <a:ext cx="2606040" cy="1714517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040" h="1714517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164590" y="186701"/>
                  <a:pt x="1363980" y="861071"/>
                </a:cubicBezTo>
                <a:cubicBezTo>
                  <a:pt x="1563370" y="1535441"/>
                  <a:pt x="1774190" y="1715781"/>
                  <a:pt x="1981200" y="1714511"/>
                </a:cubicBezTo>
                <a:cubicBezTo>
                  <a:pt x="2188210" y="1713241"/>
                  <a:pt x="2397125" y="1283346"/>
                  <a:pt x="2606040" y="85345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367" y="311342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67" y="3113420"/>
                <a:ext cx="4320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3750" y="463507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0" y="4635070"/>
                <a:ext cx="4320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94780" y="1914986"/>
                <a:ext cx="43562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+45°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80" y="1914986"/>
                <a:ext cx="4356224" cy="369332"/>
              </a:xfrm>
              <a:prstGeom prst="rect">
                <a:avLst/>
              </a:prstGeom>
              <a:blipFill>
                <a:blip r:embed="rId11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156880" y="2819733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57650" y="4105275"/>
            <a:ext cx="3983742" cy="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1800" y="3912553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800" y="3912553"/>
                <a:ext cx="3392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87278" y="2467789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78" y="2467789"/>
                <a:ext cx="339204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0456" y="4092129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456" y="4092129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79478" y="409212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78" y="4092128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90153" y="409212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53" y="4092127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03325" y="409212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25" y="4092127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>
            <a:off x="4119146" y="3266207"/>
            <a:ext cx="2606040" cy="1714517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040" h="1714517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164590" y="186701"/>
                  <a:pt x="1363980" y="861071"/>
                </a:cubicBezTo>
                <a:cubicBezTo>
                  <a:pt x="1563370" y="1535441"/>
                  <a:pt x="1774190" y="1715781"/>
                  <a:pt x="1981200" y="1714511"/>
                </a:cubicBezTo>
                <a:cubicBezTo>
                  <a:pt x="2188210" y="1713241"/>
                  <a:pt x="2397125" y="1283346"/>
                  <a:pt x="2606040" y="85345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88871" y="314371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71" y="3143717"/>
                <a:ext cx="43204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71254" y="46653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54" y="4665367"/>
                <a:ext cx="43204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/>
          <p:cNvSpPr/>
          <p:nvPr/>
        </p:nvSpPr>
        <p:spPr>
          <a:xfrm>
            <a:off x="6720318" y="3266207"/>
            <a:ext cx="1363980" cy="861071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  <a:gd name="connsiteX0" fmla="*/ 0 w 1981200"/>
              <a:gd name="connsiteY0" fmla="*/ 845831 h 1714517"/>
              <a:gd name="connsiteX1" fmla="*/ 647700 w 1981200"/>
              <a:gd name="connsiteY1" fmla="*/ 11 h 1714517"/>
              <a:gd name="connsiteX2" fmla="*/ 1363980 w 1981200"/>
              <a:gd name="connsiteY2" fmla="*/ 861071 h 1714517"/>
              <a:gd name="connsiteX3" fmla="*/ 1981200 w 1981200"/>
              <a:gd name="connsiteY3" fmla="*/ 1714511 h 1714517"/>
              <a:gd name="connsiteX0" fmla="*/ 0 w 1363980"/>
              <a:gd name="connsiteY0" fmla="*/ 845831 h 861071"/>
              <a:gd name="connsiteX1" fmla="*/ 647700 w 1363980"/>
              <a:gd name="connsiteY1" fmla="*/ 11 h 861071"/>
              <a:gd name="connsiteX2" fmla="*/ 1363980 w 1363980"/>
              <a:gd name="connsiteY2" fmla="*/ 861071 h 8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861071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164590" y="186701"/>
                  <a:pt x="1363980" y="8610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59449" y="410165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49" y="4101652"/>
                <a:ext cx="432048" cy="307777"/>
              </a:xfrm>
              <a:prstGeom prst="rect">
                <a:avLst/>
              </a:prstGeom>
              <a:blipFill>
                <a:blip r:embed="rId16"/>
                <a:stretch>
                  <a:fillRect r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Right 37"/>
          <p:cNvSpPr/>
          <p:nvPr/>
        </p:nvSpPr>
        <p:spPr>
          <a:xfrm rot="10800000">
            <a:off x="5630456" y="2837120"/>
            <a:ext cx="432048" cy="386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76779" y="2875221"/>
                <a:ext cx="61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79" y="2875221"/>
                <a:ext cx="6145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-Down 39"/>
          <p:cNvSpPr/>
          <p:nvPr/>
        </p:nvSpPr>
        <p:spPr>
          <a:xfrm>
            <a:off x="2191648" y="2806824"/>
            <a:ext cx="221001" cy="4593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43475" y="2844597"/>
                <a:ext cx="61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75" y="2844597"/>
                <a:ext cx="61452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09290" y="2273538"/>
            <a:ext cx="3543404" cy="3531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94780" y="2273538"/>
            <a:ext cx="4356224" cy="3531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50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Transforming Trigonometric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90823"/>
                <a:ext cx="374441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90823"/>
                <a:ext cx="374441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79376" y="2789436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9376" y="4077072"/>
            <a:ext cx="288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Up-Down 16"/>
          <p:cNvSpPr/>
          <p:nvPr/>
        </p:nvSpPr>
        <p:spPr>
          <a:xfrm>
            <a:off x="2331348" y="1905124"/>
            <a:ext cx="221001" cy="4593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3175" y="1942897"/>
                <a:ext cx="882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×(−1)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175" y="1942897"/>
                <a:ext cx="882325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352848" y="2721620"/>
            <a:ext cx="0" cy="24944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27784" y="2708920"/>
            <a:ext cx="0" cy="24944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22"/>
          <p:cNvSpPr/>
          <p:nvPr/>
        </p:nvSpPr>
        <p:spPr>
          <a:xfrm>
            <a:off x="673100" y="4064000"/>
            <a:ext cx="627100" cy="1168400"/>
          </a:xfrm>
          <a:custGeom>
            <a:avLst/>
            <a:gdLst>
              <a:gd name="connsiteX0" fmla="*/ 0 w 627100"/>
              <a:gd name="connsiteY0" fmla="*/ 0 h 1168400"/>
              <a:gd name="connsiteX1" fmla="*/ 393700 w 627100"/>
              <a:gd name="connsiteY1" fmla="*/ 469900 h 1168400"/>
              <a:gd name="connsiteX2" fmla="*/ 596900 w 627100"/>
              <a:gd name="connsiteY2" fmla="*/ 965200 h 1168400"/>
              <a:gd name="connsiteX3" fmla="*/ 622300 w 6271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100" h="1168400">
                <a:moveTo>
                  <a:pt x="0" y="0"/>
                </a:moveTo>
                <a:cubicBezTo>
                  <a:pt x="147108" y="154516"/>
                  <a:pt x="294217" y="309033"/>
                  <a:pt x="393700" y="469900"/>
                </a:cubicBezTo>
                <a:cubicBezTo>
                  <a:pt x="493183" y="630767"/>
                  <a:pt x="558800" y="848783"/>
                  <a:pt x="596900" y="965200"/>
                </a:cubicBezTo>
                <a:cubicBezTo>
                  <a:pt x="635000" y="1081617"/>
                  <a:pt x="628650" y="1125008"/>
                  <a:pt x="622300" y="1168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/>
          <p:cNvSpPr/>
          <p:nvPr/>
        </p:nvSpPr>
        <p:spPr>
          <a:xfrm>
            <a:off x="1435100" y="2641600"/>
            <a:ext cx="1130300" cy="2527300"/>
          </a:xfrm>
          <a:custGeom>
            <a:avLst/>
            <a:gdLst>
              <a:gd name="connsiteX0" fmla="*/ 0 w 1130300"/>
              <a:gd name="connsiteY0" fmla="*/ 0 h 2527300"/>
              <a:gd name="connsiteX1" fmla="*/ 330200 w 1130300"/>
              <a:gd name="connsiteY1" fmla="*/ 939800 h 2527300"/>
              <a:gd name="connsiteX2" fmla="*/ 584200 w 1130300"/>
              <a:gd name="connsiteY2" fmla="*/ 1447800 h 2527300"/>
              <a:gd name="connsiteX3" fmla="*/ 1028700 w 1130300"/>
              <a:gd name="connsiteY3" fmla="*/ 2070100 h 2527300"/>
              <a:gd name="connsiteX4" fmla="*/ 1130300 w 1130300"/>
              <a:gd name="connsiteY4" fmla="*/ 2527300 h 2527300"/>
              <a:gd name="connsiteX0" fmla="*/ 0 w 1130300"/>
              <a:gd name="connsiteY0" fmla="*/ 0 h 2527300"/>
              <a:gd name="connsiteX1" fmla="*/ 266700 w 1130300"/>
              <a:gd name="connsiteY1" fmla="*/ 939800 h 2527300"/>
              <a:gd name="connsiteX2" fmla="*/ 584200 w 1130300"/>
              <a:gd name="connsiteY2" fmla="*/ 1447800 h 2527300"/>
              <a:gd name="connsiteX3" fmla="*/ 1028700 w 1130300"/>
              <a:gd name="connsiteY3" fmla="*/ 2070100 h 2527300"/>
              <a:gd name="connsiteX4" fmla="*/ 1130300 w 1130300"/>
              <a:gd name="connsiteY4" fmla="*/ 252730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300" h="2527300">
                <a:moveTo>
                  <a:pt x="0" y="0"/>
                </a:moveTo>
                <a:cubicBezTo>
                  <a:pt x="116416" y="349250"/>
                  <a:pt x="169333" y="698500"/>
                  <a:pt x="266700" y="939800"/>
                </a:cubicBezTo>
                <a:cubicBezTo>
                  <a:pt x="364067" y="1181100"/>
                  <a:pt x="457200" y="1259417"/>
                  <a:pt x="584200" y="1447800"/>
                </a:cubicBezTo>
                <a:cubicBezTo>
                  <a:pt x="711200" y="1636183"/>
                  <a:pt x="937683" y="1890183"/>
                  <a:pt x="1028700" y="2070100"/>
                </a:cubicBezTo>
                <a:cubicBezTo>
                  <a:pt x="1119717" y="2250017"/>
                  <a:pt x="1125008" y="2388658"/>
                  <a:pt x="1130300" y="25273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/>
          <p:cNvSpPr/>
          <p:nvPr/>
        </p:nvSpPr>
        <p:spPr>
          <a:xfrm>
            <a:off x="2705100" y="2679700"/>
            <a:ext cx="546100" cy="1422400"/>
          </a:xfrm>
          <a:custGeom>
            <a:avLst/>
            <a:gdLst>
              <a:gd name="connsiteX0" fmla="*/ 0 w 546100"/>
              <a:gd name="connsiteY0" fmla="*/ 0 h 1422400"/>
              <a:gd name="connsiteX1" fmla="*/ 266700 w 546100"/>
              <a:gd name="connsiteY1" fmla="*/ 990600 h 1422400"/>
              <a:gd name="connsiteX2" fmla="*/ 546100 w 546100"/>
              <a:gd name="connsiteY2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1422400">
                <a:moveTo>
                  <a:pt x="0" y="0"/>
                </a:moveTo>
                <a:cubicBezTo>
                  <a:pt x="87841" y="376766"/>
                  <a:pt x="175683" y="753533"/>
                  <a:pt x="266700" y="990600"/>
                </a:cubicBezTo>
                <a:cubicBezTo>
                  <a:pt x="357717" y="1227667"/>
                  <a:pt x="451908" y="1325033"/>
                  <a:pt x="546100" y="142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5536" y="1360154"/>
            <a:ext cx="3744416" cy="4157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16016" y="985391"/>
                <a:ext cx="3744416" cy="5068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85391"/>
                <a:ext cx="3744416" cy="5068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274505" y="2396862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74505" y="3684498"/>
            <a:ext cx="288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29425" y="3489682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425" y="3489682"/>
                <a:ext cx="3392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04903" y="2044918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03" y="2044918"/>
                <a:ext cx="339204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8081" y="366925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81" y="3669258"/>
                <a:ext cx="43204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97103" y="366925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03" y="3669257"/>
                <a:ext cx="432048" cy="307777"/>
              </a:xfrm>
              <a:prstGeom prst="rect">
                <a:avLst/>
              </a:prstGeom>
              <a:blipFill>
                <a:blip r:embed="rId14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07778" y="366925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78" y="3669256"/>
                <a:ext cx="432048" cy="307777"/>
              </a:xfrm>
              <a:prstGeom prst="rect">
                <a:avLst/>
              </a:prstGeom>
              <a:blipFill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20950" y="366925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50" y="3669256"/>
                <a:ext cx="432048" cy="307777"/>
              </a:xfrm>
              <a:prstGeom prst="rect">
                <a:avLst/>
              </a:prstGeom>
              <a:blipFill>
                <a:blip r:embed="rId1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/>
          <p:cNvSpPr/>
          <p:nvPr/>
        </p:nvSpPr>
        <p:spPr>
          <a:xfrm>
            <a:off x="5265688" y="2830676"/>
            <a:ext cx="2568289" cy="861071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  <a:gd name="connsiteX0" fmla="*/ 0 w 2606040"/>
              <a:gd name="connsiteY0" fmla="*/ 845831 h 922707"/>
              <a:gd name="connsiteX1" fmla="*/ 647700 w 2606040"/>
              <a:gd name="connsiteY1" fmla="*/ 11 h 922707"/>
              <a:gd name="connsiteX2" fmla="*/ 1363980 w 2606040"/>
              <a:gd name="connsiteY2" fmla="*/ 861071 h 922707"/>
              <a:gd name="connsiteX3" fmla="*/ 2606040 w 2606040"/>
              <a:gd name="connsiteY3" fmla="*/ 853451 h 922707"/>
              <a:gd name="connsiteX0" fmla="*/ 0 w 1363980"/>
              <a:gd name="connsiteY0" fmla="*/ 845831 h 861071"/>
              <a:gd name="connsiteX1" fmla="*/ 647700 w 1363980"/>
              <a:gd name="connsiteY1" fmla="*/ 11 h 861071"/>
              <a:gd name="connsiteX2" fmla="*/ 1363980 w 1363980"/>
              <a:gd name="connsiteY2" fmla="*/ 861071 h 861071"/>
              <a:gd name="connsiteX0" fmla="*/ 0 w 1363980"/>
              <a:gd name="connsiteY0" fmla="*/ 845831 h 861071"/>
              <a:gd name="connsiteX1" fmla="*/ 647700 w 1363980"/>
              <a:gd name="connsiteY1" fmla="*/ 11 h 861071"/>
              <a:gd name="connsiteX2" fmla="*/ 1363980 w 1363980"/>
              <a:gd name="connsiteY2" fmla="*/ 861071 h 8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861071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017356" y="-43169"/>
                  <a:pt x="1363980" y="8610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06496" y="272084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96" y="2720846"/>
                <a:ext cx="43204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88879" y="424249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879" y="4242496"/>
                <a:ext cx="43204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Up-Down 37"/>
          <p:cNvSpPr/>
          <p:nvPr/>
        </p:nvSpPr>
        <p:spPr>
          <a:xfrm rot="5400000">
            <a:off x="6951877" y="2236450"/>
            <a:ext cx="221001" cy="4593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79904" y="2286923"/>
                <a:ext cx="61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904" y="2286923"/>
                <a:ext cx="61452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696134" y="1495347"/>
            <a:ext cx="3764298" cy="40218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18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frostmaths.com/uploads/users/15949/images/img-15949-1496929053-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9" y="2532104"/>
            <a:ext cx="4119430" cy="28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9F/9G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7434" y="59825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194, 197-198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48478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652" y="1802532"/>
                <a:ext cx="260918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[MAT 2013 1B]</a:t>
                </a:r>
                <a:r>
                  <a:rPr lang="en-GB" sz="1600" dirty="0"/>
                  <a:t> 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is reflected first in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 and then in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The resulting graph has equation: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Solution: C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2" y="1802532"/>
                <a:ext cx="2609180" cy="2800767"/>
              </a:xfrm>
              <a:prstGeom prst="rect">
                <a:avLst/>
              </a:prstGeom>
              <a:blipFill>
                <a:blip r:embed="rId3"/>
                <a:stretch>
                  <a:fillRect l="-1402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432" y="4590342"/>
                <a:ext cx="4405188" cy="213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[MAT 2011 1D]</a:t>
                </a:r>
                <a:r>
                  <a:rPr lang="en-GB" sz="1600" dirty="0"/>
                  <a:t> What fraction of the interval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1600" dirty="0"/>
                  <a:t> is one (or both) of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en-GB" sz="1600" dirty="0"/>
                </a:br>
                <a:r>
                  <a:rPr lang="en-GB" sz="1600" dirty="0"/>
                  <a:t>true?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GB" sz="1600" b="1" dirty="0"/>
                  <a:t> (this is clear if you draw the graphs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sz="1600" b="1" dirty="0"/>
                  <a:t> on the same axes)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2" y="4590342"/>
                <a:ext cx="4405188" cy="2132635"/>
              </a:xfrm>
              <a:prstGeom prst="rect">
                <a:avLst/>
              </a:prstGeom>
              <a:blipFill>
                <a:blip r:embed="rId4"/>
                <a:stretch>
                  <a:fillRect l="-692" t="-857" b="-3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008" y="1842206"/>
                <a:ext cx="38245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[MAT 2007 1G]</a:t>
                </a:r>
                <a:r>
                  <a:rPr lang="en-GB" sz="1600" dirty="0"/>
                  <a:t> On which of the axes is a sketch of the graph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42206"/>
                <a:ext cx="3824560" cy="830997"/>
              </a:xfrm>
              <a:prstGeom prst="rect">
                <a:avLst/>
              </a:prstGeom>
              <a:blipFill>
                <a:blip r:embed="rId5"/>
                <a:stretch>
                  <a:fillRect l="-957" t="-2190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3625" y="5355559"/>
                <a:ext cx="4211007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are always positive eliminating (b). When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eliminating (d). Multiplying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causes the amplitude of the peaks to go down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increases.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increases more rapidly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increases, hence reducing the wavelength (i.e. distance between peaks). The answer is therefore (a).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25" y="5355559"/>
                <a:ext cx="4211007" cy="1394613"/>
              </a:xfrm>
              <a:prstGeom prst="rect">
                <a:avLst/>
              </a:prstGeom>
              <a:blipFill>
                <a:blip r:embed="rId6"/>
                <a:stretch>
                  <a:fillRect l="-434" t="-439"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9964" y="6028660"/>
            <a:ext cx="4102036" cy="700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323" y="4177187"/>
            <a:ext cx="2134703" cy="4067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3238" y="5398089"/>
            <a:ext cx="4087599" cy="1332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502" y="1865163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806" y="1482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628" y="4653136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55899" y="1858554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31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Right-Angled Trigonometry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83568" y="1052736"/>
            <a:ext cx="2520280" cy="1440160"/>
            <a:chOff x="683568" y="1052736"/>
            <a:chExt cx="2520280" cy="1440160"/>
          </a:xfrm>
        </p:grpSpPr>
        <p:sp>
          <p:nvSpPr>
            <p:cNvPr id="6" name="Right Triangle 5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3045" y="1330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hyp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25202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adj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-2339" y="16675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opp</a:t>
            </a:r>
            <a:endParaRPr lang="en-GB" dirty="0"/>
          </a:p>
        </p:txBody>
      </p:sp>
      <p:sp>
        <p:nvSpPr>
          <p:cNvPr id="16" name="Freeform: Shape 15"/>
          <p:cNvSpPr/>
          <p:nvPr/>
        </p:nvSpPr>
        <p:spPr>
          <a:xfrm>
            <a:off x="2477386" y="2126512"/>
            <a:ext cx="106326" cy="350874"/>
          </a:xfrm>
          <a:custGeom>
            <a:avLst/>
            <a:gdLst>
              <a:gd name="connsiteX0" fmla="*/ 106326 w 106326"/>
              <a:gd name="connsiteY0" fmla="*/ 0 h 350874"/>
              <a:gd name="connsiteX1" fmla="*/ 21265 w 106326"/>
              <a:gd name="connsiteY1" fmla="*/ 191386 h 350874"/>
              <a:gd name="connsiteX2" fmla="*/ 0 w 106326"/>
              <a:gd name="connsiteY2" fmla="*/ 350874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6" h="350874">
                <a:moveTo>
                  <a:pt x="106326" y="0"/>
                </a:moveTo>
                <a:cubicBezTo>
                  <a:pt x="72656" y="66453"/>
                  <a:pt x="38986" y="132907"/>
                  <a:pt x="21265" y="191386"/>
                </a:cubicBezTo>
                <a:cubicBezTo>
                  <a:pt x="3544" y="249865"/>
                  <a:pt x="1772" y="300369"/>
                  <a:pt x="0" y="35087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9090" y="2126512"/>
                <a:ext cx="596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90" y="2126512"/>
                <a:ext cx="5965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77341" y="959463"/>
                <a:ext cx="5472608" cy="132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are probably familiar with the formula: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But what is the </a:t>
                </a:r>
                <a:r>
                  <a:rPr lang="en-GB" i="1" dirty="0"/>
                  <a:t>conceptual</a:t>
                </a:r>
                <a:r>
                  <a:rPr lang="en-GB" dirty="0"/>
                  <a:t> definition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 ?</a:t>
                </a:r>
              </a:p>
              <a:p>
                <a:r>
                  <a:rPr lang="en-GB" b="1" dirty="0"/>
                  <a:t>sin is a </a:t>
                </a:r>
                <a:r>
                  <a:rPr lang="en-GB" b="1" u="sng" dirty="0"/>
                  <a:t>function</a:t>
                </a:r>
                <a:r>
                  <a:rPr lang="en-GB" b="1" dirty="0"/>
                  <a:t> which </a:t>
                </a:r>
                <a:r>
                  <a:rPr lang="en-GB" b="1" u="sng" dirty="0"/>
                  <a:t>inputs an angle</a:t>
                </a:r>
                <a:r>
                  <a:rPr lang="en-GB" b="1" dirty="0"/>
                  <a:t> and gives the </a:t>
                </a:r>
                <a:r>
                  <a:rPr lang="en-GB" b="1" u="sng" dirty="0"/>
                  <a:t>ratio</a:t>
                </a:r>
                <a:r>
                  <a:rPr lang="en-GB" b="1" dirty="0"/>
                  <a:t> between the opposite and hypotenuse.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41" y="959463"/>
                <a:ext cx="5472608" cy="1324914"/>
              </a:xfrm>
              <a:prstGeom prst="rect">
                <a:avLst/>
              </a:prstGeom>
              <a:blipFill>
                <a:blip r:embed="rId3"/>
                <a:stretch>
                  <a:fillRect l="-891" b="-5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812018" y="2391321"/>
            <a:ext cx="423879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Remember that a ratio just means the ‘relative size’ between quantities (in this case lengths). For this reason, sin/cos/tan are known as “trigonometric ratios”.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09950" y="1718084"/>
            <a:ext cx="5042934" cy="546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 rot="8891050">
            <a:off x="409032" y="4013676"/>
            <a:ext cx="2142495" cy="1055989"/>
            <a:chOff x="683568" y="1052736"/>
            <a:chExt cx="2520280" cy="1440160"/>
          </a:xfrm>
        </p:grpSpPr>
        <p:sp>
          <p:nvSpPr>
            <p:cNvPr id="29" name="Right Triangle 28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: Shape 30"/>
          <p:cNvSpPr/>
          <p:nvPr/>
        </p:nvSpPr>
        <p:spPr>
          <a:xfrm>
            <a:off x="739774" y="4359275"/>
            <a:ext cx="104775" cy="247650"/>
          </a:xfrm>
          <a:custGeom>
            <a:avLst/>
            <a:gdLst>
              <a:gd name="connsiteX0" fmla="*/ 0 w 104775"/>
              <a:gd name="connsiteY0" fmla="*/ 0 h 247650"/>
              <a:gd name="connsiteX1" fmla="*/ 85725 w 104775"/>
              <a:gd name="connsiteY1" fmla="*/ 133350 h 247650"/>
              <a:gd name="connsiteX2" fmla="*/ 104775 w 1047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247650">
                <a:moveTo>
                  <a:pt x="0" y="0"/>
                </a:moveTo>
                <a:cubicBezTo>
                  <a:pt x="34131" y="46037"/>
                  <a:pt x="68263" y="92075"/>
                  <a:pt x="85725" y="133350"/>
                </a:cubicBezTo>
                <a:cubicBezTo>
                  <a:pt x="103188" y="174625"/>
                  <a:pt x="103981" y="211137"/>
                  <a:pt x="104775" y="2476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9312" y="4230505"/>
                <a:ext cx="596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2" y="4230505"/>
                <a:ext cx="5965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055265" y="3644433"/>
            <a:ext cx="35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3807" y="4512628"/>
                <a:ext cx="35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07" y="4512628"/>
                <a:ext cx="3512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01826" y="3459767"/>
                <a:ext cx="13675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26" y="3459767"/>
                <a:ext cx="1367580" cy="369332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698455" y="3927228"/>
                <a:ext cx="2800350" cy="1050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=11.7 (3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55" y="3927228"/>
                <a:ext cx="2800350" cy="1050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90725" y="3384718"/>
                <a:ext cx="3615891" cy="8278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Tip</a:t>
                </a:r>
                <a:r>
                  <a:rPr lang="en-GB" sz="1400" dirty="0"/>
                  <a:t>: You can swap the thing you’re dividing by and the result.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 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 I call this the ‘</a:t>
                </a:r>
                <a:r>
                  <a:rPr lang="en-GB" sz="1400" i="1" dirty="0" err="1"/>
                  <a:t>swapsie</a:t>
                </a:r>
                <a:r>
                  <a:rPr lang="en-GB" sz="1400" i="1" dirty="0"/>
                  <a:t> trick</a:t>
                </a:r>
                <a:r>
                  <a:rPr lang="en-GB" sz="1400" dirty="0"/>
                  <a:t>’.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25" y="3384718"/>
                <a:ext cx="3615891" cy="827855"/>
              </a:xfrm>
              <a:prstGeom prst="rect">
                <a:avLst/>
              </a:prstGeom>
              <a:blipFill>
                <a:blip r:embed="rId8"/>
                <a:stretch>
                  <a:fillRect l="-168" r="-100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>
            <a:off x="4269406" y="3944679"/>
            <a:ext cx="1121301" cy="567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10800000">
            <a:off x="370466" y="5482816"/>
            <a:ext cx="2142495" cy="1055989"/>
            <a:chOff x="683568" y="1052736"/>
            <a:chExt cx="2520280" cy="1440160"/>
          </a:xfrm>
        </p:grpSpPr>
        <p:sp>
          <p:nvSpPr>
            <p:cNvPr id="41" name="Right Triangle 40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85729" y="5328610"/>
                <a:ext cx="13675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729" y="5328610"/>
                <a:ext cx="1367580" cy="369332"/>
              </a:xfrm>
              <a:prstGeom prst="rect">
                <a:avLst/>
              </a:prstGeom>
              <a:blipFill>
                <a:blip r:embed="rId9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/>
          <p:cNvSpPr/>
          <p:nvPr/>
        </p:nvSpPr>
        <p:spPr>
          <a:xfrm>
            <a:off x="2146300" y="6233300"/>
            <a:ext cx="355600" cy="116700"/>
          </a:xfrm>
          <a:custGeom>
            <a:avLst/>
            <a:gdLst>
              <a:gd name="connsiteX0" fmla="*/ 0 w 355600"/>
              <a:gd name="connsiteY0" fmla="*/ 116700 h 116700"/>
              <a:gd name="connsiteX1" fmla="*/ 139700 w 355600"/>
              <a:gd name="connsiteY1" fmla="*/ 15100 h 116700"/>
              <a:gd name="connsiteX2" fmla="*/ 355600 w 355600"/>
              <a:gd name="connsiteY2" fmla="*/ 2400 h 1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16700">
                <a:moveTo>
                  <a:pt x="0" y="116700"/>
                </a:moveTo>
                <a:cubicBezTo>
                  <a:pt x="40216" y="75425"/>
                  <a:pt x="80433" y="34150"/>
                  <a:pt x="139700" y="15100"/>
                </a:cubicBezTo>
                <a:cubicBezTo>
                  <a:pt x="198967" y="-3950"/>
                  <a:pt x="277283" y="-775"/>
                  <a:pt x="355600" y="2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43708" y="5909704"/>
                <a:ext cx="596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5909704"/>
                <a:ext cx="5965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23715" y="5770774"/>
                <a:ext cx="35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15" y="5770774"/>
                <a:ext cx="35125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50327" y="5114051"/>
                <a:ext cx="35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27" y="5114051"/>
                <a:ext cx="3512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05867" y="5679355"/>
                <a:ext cx="2800350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=59.0°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67" y="5679355"/>
                <a:ext cx="2800350" cy="1113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6217" y="4771414"/>
                <a:ext cx="3600400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Froflections</a:t>
                </a:r>
                <a:r>
                  <a:rPr lang="en-GB" sz="1400" dirty="0"/>
                  <a:t>: You may have been taught “use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whenever you’re finding an angle”, and therefore write the second line directly. This is fine, but I prefer to always write the first line, then see the problem as a ‘changing the subject’ one. We need to remove the tan on front of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, so apply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to each side of the equation to ‘cancel out’ the tan on the LHS.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17" y="4771414"/>
                <a:ext cx="3600400" cy="1815882"/>
              </a:xfrm>
              <a:prstGeom prst="rect">
                <a:avLst/>
              </a:prstGeom>
              <a:blipFill>
                <a:blip r:embed="rId14"/>
                <a:stretch>
                  <a:fillRect l="-168" b="-1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971107" y="3901481"/>
            <a:ext cx="2314437" cy="1044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47613" y="5722748"/>
            <a:ext cx="2314437" cy="1044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86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7" grpId="0" animBg="1"/>
      <p:bldP spid="50" grpId="0" animBg="1"/>
      <p:bldP spid="51" grpId="0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APPENDIX</a:t>
              </a:r>
              <a:r>
                <a:rPr lang="en-GB" sz="3200" dirty="0">
                  <a:latin typeface="+mj-lt"/>
                </a:rPr>
                <a:t> :: Proof of Cosine Rule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2162335" y="3286111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32040" y="908720"/>
            <a:ext cx="1406759" cy="2377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2335" y="908719"/>
            <a:ext cx="2769705" cy="237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32040" y="908718"/>
            <a:ext cx="1" cy="237739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32040" y="29969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20071" y="2996952"/>
            <a:ext cx="1" cy="289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82182" y="156742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82" y="1567425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5419" y="172808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19" y="1728082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00142" y="20651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42" y="2065170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53272" y="3286110"/>
                <a:ext cx="82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72" y="3286110"/>
                <a:ext cx="821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4911" y="3246024"/>
                <a:ext cx="82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11" y="3246024"/>
                <a:ext cx="8210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1052736"/>
                <a:ext cx="266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Pythagoras, so split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into two so that we get two right-angled triangles.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2664296" cy="1200329"/>
              </a:xfrm>
              <a:prstGeom prst="rect">
                <a:avLst/>
              </a:prstGeom>
              <a:blipFill>
                <a:blip r:embed="rId7"/>
                <a:stretch>
                  <a:fillRect l="-205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10411" y="4040891"/>
                <a:ext cx="57220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By Pythagoras: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0" i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Subtracting to eliminate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11" y="4040891"/>
                <a:ext cx="5722033" cy="1754326"/>
              </a:xfrm>
              <a:prstGeom prst="rect">
                <a:avLst/>
              </a:prstGeom>
              <a:blipFill>
                <a:blip r:embed="rId8"/>
                <a:stretch>
                  <a:fillRect l="-959"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9876" y="314153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76" y="3141531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>
            <a:off x="2583712" y="2902688"/>
            <a:ext cx="172483" cy="382772"/>
          </a:xfrm>
          <a:custGeom>
            <a:avLst/>
            <a:gdLst>
              <a:gd name="connsiteX0" fmla="*/ 0 w 172483"/>
              <a:gd name="connsiteY0" fmla="*/ 0 h 382772"/>
              <a:gd name="connsiteX1" fmla="*/ 148855 w 172483"/>
              <a:gd name="connsiteY1" fmla="*/ 212652 h 382772"/>
              <a:gd name="connsiteX2" fmla="*/ 170121 w 172483"/>
              <a:gd name="connsiteY2" fmla="*/ 382772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3" h="382772">
                <a:moveTo>
                  <a:pt x="0" y="0"/>
                </a:moveTo>
                <a:cubicBezTo>
                  <a:pt x="60251" y="74428"/>
                  <a:pt x="120502" y="148857"/>
                  <a:pt x="148855" y="212652"/>
                </a:cubicBezTo>
                <a:cubicBezTo>
                  <a:pt x="177209" y="276447"/>
                  <a:pt x="173665" y="329609"/>
                  <a:pt x="170121" y="3827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24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APPENDIX</a:t>
              </a:r>
              <a:r>
                <a:rPr lang="en-GB" sz="3200" dirty="0"/>
                <a:t> :: </a:t>
              </a:r>
              <a:r>
                <a:rPr lang="en-GB" sz="3200" dirty="0">
                  <a:latin typeface="+mj-lt"/>
                </a:rPr>
                <a:t>Proof of Sine Rule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3634393" y="3562086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4098" y="1184695"/>
            <a:ext cx="1406759" cy="2377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34393" y="1184694"/>
            <a:ext cx="2769705" cy="237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04098" y="1184693"/>
            <a:ext cx="1" cy="237739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04098" y="3272927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92129" y="3272927"/>
            <a:ext cx="1" cy="289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54240" y="1843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40" y="1843400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07477" y="200405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77" y="2004057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72200" y="234114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341145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03795" y="3753471"/>
                <a:ext cx="82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95" y="3753471"/>
                <a:ext cx="821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5756" y="1105899"/>
                <a:ext cx="3206008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idea is that we can use the common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𝑋𝐵𝐶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, to connect the two triangles, and therefore connect their angles/length.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6" y="1105899"/>
                <a:ext cx="3206008" cy="1477328"/>
              </a:xfrm>
              <a:prstGeom prst="rect">
                <a:avLst/>
              </a:prstGeom>
              <a:blipFill>
                <a:blip r:embed="rId6"/>
                <a:stretch>
                  <a:fillRect l="-1132" t="-1215" b="-4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55345" y="4490233"/>
                <a:ext cx="5722033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Using basic trigonometry: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dirty="0"/>
                  <a:t>       and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45" y="4490233"/>
                <a:ext cx="5722033" cy="1449243"/>
              </a:xfrm>
              <a:prstGeom prst="rect">
                <a:avLst/>
              </a:prstGeom>
              <a:blipFill>
                <a:blip r:embed="rId7"/>
                <a:stretch>
                  <a:fillRect l="-852" t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71934" y="341750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34" y="3417506"/>
                <a:ext cx="3600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631974" y="3850634"/>
            <a:ext cx="40682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1126" y="338625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26" y="3386258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93829" y="95534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29" y="955349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9971" y="352771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71" y="3527715"/>
                <a:ext cx="3600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95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0872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Have you ever wondered why “cosine” contains the word “sine”?</a:t>
            </a:r>
          </a:p>
        </p:txBody>
      </p:sp>
      <p:pic>
        <p:nvPicPr>
          <p:cNvPr id="102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130216" cy="13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3528" y="3356992"/>
            <a:ext cx="2483467" cy="289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42655" y="2738397"/>
            <a:ext cx="1223772" cy="753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1889222" y="3215872"/>
            <a:ext cx="170121" cy="340241"/>
          </a:xfrm>
          <a:custGeom>
            <a:avLst/>
            <a:gdLst>
              <a:gd name="connsiteX0" fmla="*/ 0 w 170121"/>
              <a:gd name="connsiteY0" fmla="*/ 0 h 340241"/>
              <a:gd name="connsiteX1" fmla="*/ 138223 w 170121"/>
              <a:gd name="connsiteY1" fmla="*/ 180753 h 340241"/>
              <a:gd name="connsiteX2" fmla="*/ 170121 w 170121"/>
              <a:gd name="connsiteY2" fmla="*/ 340241 h 3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" h="340241">
                <a:moveTo>
                  <a:pt x="0" y="0"/>
                </a:moveTo>
                <a:cubicBezTo>
                  <a:pt x="54935" y="62023"/>
                  <a:pt x="109870" y="124046"/>
                  <a:pt x="138223" y="180753"/>
                </a:cubicBezTo>
                <a:cubicBezTo>
                  <a:pt x="166577" y="237460"/>
                  <a:pt x="168349" y="288850"/>
                  <a:pt x="170121" y="34024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>
            <a:off x="1059883" y="3209274"/>
            <a:ext cx="712381" cy="229881"/>
          </a:xfrm>
          <a:custGeom>
            <a:avLst/>
            <a:gdLst>
              <a:gd name="connsiteX0" fmla="*/ 712381 w 712381"/>
              <a:gd name="connsiteY0" fmla="*/ 81026 h 229881"/>
              <a:gd name="connsiteX1" fmla="*/ 393404 w 712381"/>
              <a:gd name="connsiteY1" fmla="*/ 6598 h 229881"/>
              <a:gd name="connsiteX2" fmla="*/ 0 w 712381"/>
              <a:gd name="connsiteY2" fmla="*/ 229881 h 2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381" h="229881">
                <a:moveTo>
                  <a:pt x="712381" y="81026"/>
                </a:moveTo>
                <a:cubicBezTo>
                  <a:pt x="612257" y="31407"/>
                  <a:pt x="512134" y="-18211"/>
                  <a:pt x="393404" y="6598"/>
                </a:cubicBezTo>
                <a:cubicBezTo>
                  <a:pt x="274674" y="31407"/>
                  <a:pt x="137337" y="130644"/>
                  <a:pt x="0" y="22988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8798" y="281459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98" y="2814597"/>
                <a:ext cx="4901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57423" y="3104035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23" y="3104035"/>
                <a:ext cx="4901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652" y="3848596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Supplementary Angles</a:t>
                </a:r>
              </a:p>
              <a:p>
                <a:pPr algn="ctr"/>
                <a:r>
                  <a:rPr lang="en-GB" dirty="0"/>
                  <a:t>add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52" y="3848596"/>
                <a:ext cx="2520280" cy="646331"/>
              </a:xfrm>
              <a:prstGeom prst="rect">
                <a:avLst/>
              </a:prstGeom>
              <a:blipFill>
                <a:blip r:embed="rId5"/>
                <a:stretch>
                  <a:fillRect l="-217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2381" y="3848596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Complementary Angles</a:t>
                </a:r>
              </a:p>
              <a:p>
                <a:pPr algn="ctr"/>
                <a:r>
                  <a:rPr lang="en-GB" dirty="0"/>
                  <a:t>add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381" y="3848596"/>
                <a:ext cx="2520280" cy="646331"/>
              </a:xfrm>
              <a:prstGeom prst="rect">
                <a:avLst/>
              </a:prstGeom>
              <a:blipFill>
                <a:blip r:embed="rId6"/>
                <a:stretch>
                  <a:fillRect l="-193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564992" y="3519457"/>
            <a:ext cx="1025499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90491" y="2519031"/>
            <a:ext cx="217552" cy="1180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0451" y="2627427"/>
            <a:ext cx="360041" cy="1072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: Shape 24"/>
          <p:cNvSpPr/>
          <p:nvPr/>
        </p:nvSpPr>
        <p:spPr>
          <a:xfrm>
            <a:off x="4289883" y="3418191"/>
            <a:ext cx="205740" cy="228600"/>
          </a:xfrm>
          <a:custGeom>
            <a:avLst/>
            <a:gdLst>
              <a:gd name="connsiteX0" fmla="*/ 0 w 205740"/>
              <a:gd name="connsiteY0" fmla="*/ 228600 h 228600"/>
              <a:gd name="connsiteX1" fmla="*/ 83820 w 205740"/>
              <a:gd name="connsiteY1" fmla="*/ 76200 h 228600"/>
              <a:gd name="connsiteX2" fmla="*/ 205740 w 20574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" h="228600">
                <a:moveTo>
                  <a:pt x="0" y="228600"/>
                </a:moveTo>
                <a:cubicBezTo>
                  <a:pt x="24765" y="171450"/>
                  <a:pt x="49530" y="114300"/>
                  <a:pt x="83820" y="76200"/>
                </a:cubicBezTo>
                <a:cubicBezTo>
                  <a:pt x="118110" y="38100"/>
                  <a:pt x="161925" y="19050"/>
                  <a:pt x="20574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/>
          <p:cNvSpPr/>
          <p:nvPr/>
        </p:nvSpPr>
        <p:spPr>
          <a:xfrm>
            <a:off x="4472763" y="3341862"/>
            <a:ext cx="182880" cy="22989"/>
          </a:xfrm>
          <a:custGeom>
            <a:avLst/>
            <a:gdLst>
              <a:gd name="connsiteX0" fmla="*/ 0 w 182880"/>
              <a:gd name="connsiteY0" fmla="*/ 22989 h 22989"/>
              <a:gd name="connsiteX1" fmla="*/ 99060 w 182880"/>
              <a:gd name="connsiteY1" fmla="*/ 129 h 22989"/>
              <a:gd name="connsiteX2" fmla="*/ 182880 w 182880"/>
              <a:gd name="connsiteY2" fmla="*/ 15369 h 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22989">
                <a:moveTo>
                  <a:pt x="0" y="22989"/>
                </a:moveTo>
                <a:cubicBezTo>
                  <a:pt x="34290" y="12194"/>
                  <a:pt x="68580" y="1399"/>
                  <a:pt x="99060" y="129"/>
                </a:cubicBezTo>
                <a:cubicBezTo>
                  <a:pt x="129540" y="-1141"/>
                  <a:pt x="156210" y="7114"/>
                  <a:pt x="182880" y="153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07810" y="319629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10" y="3196296"/>
                <a:ext cx="4901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7917" y="296769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17" y="2967696"/>
                <a:ext cx="4901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/>
          <p:cNvSpPr/>
          <p:nvPr/>
        </p:nvSpPr>
        <p:spPr>
          <a:xfrm>
            <a:off x="5654279" y="3109831"/>
            <a:ext cx="576064" cy="323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53373" y="3866841"/>
            <a:ext cx="248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Therefore these angles are complementary.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92982" y="2626241"/>
            <a:ext cx="1644962" cy="1025603"/>
            <a:chOff x="683568" y="1052736"/>
            <a:chExt cx="2520280" cy="1440160"/>
          </a:xfrm>
        </p:grpSpPr>
        <p:sp>
          <p:nvSpPr>
            <p:cNvPr id="33" name="Right Triangle 32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: Shape 30"/>
          <p:cNvSpPr/>
          <p:nvPr/>
        </p:nvSpPr>
        <p:spPr>
          <a:xfrm>
            <a:off x="6896100" y="2781300"/>
            <a:ext cx="228600" cy="144780"/>
          </a:xfrm>
          <a:custGeom>
            <a:avLst/>
            <a:gdLst>
              <a:gd name="connsiteX0" fmla="*/ 0 w 228600"/>
              <a:gd name="connsiteY0" fmla="*/ 144780 h 144780"/>
              <a:gd name="connsiteX1" fmla="*/ 137160 w 228600"/>
              <a:gd name="connsiteY1" fmla="*/ 91440 h 144780"/>
              <a:gd name="connsiteX2" fmla="*/ 228600 w 22860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144780">
                <a:moveTo>
                  <a:pt x="0" y="144780"/>
                </a:moveTo>
                <a:cubicBezTo>
                  <a:pt x="49530" y="130175"/>
                  <a:pt x="99060" y="115570"/>
                  <a:pt x="137160" y="91440"/>
                </a:cubicBezTo>
                <a:cubicBezTo>
                  <a:pt x="175260" y="67310"/>
                  <a:pt x="201930" y="33655"/>
                  <a:pt x="2286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/>
          <p:cNvSpPr/>
          <p:nvPr/>
        </p:nvSpPr>
        <p:spPr>
          <a:xfrm>
            <a:off x="8091000" y="3421380"/>
            <a:ext cx="70020" cy="220980"/>
          </a:xfrm>
          <a:custGeom>
            <a:avLst/>
            <a:gdLst>
              <a:gd name="connsiteX0" fmla="*/ 70020 w 70020"/>
              <a:gd name="connsiteY0" fmla="*/ 0 h 220980"/>
              <a:gd name="connsiteX1" fmla="*/ 9060 w 70020"/>
              <a:gd name="connsiteY1" fmla="*/ 121920 h 220980"/>
              <a:gd name="connsiteX2" fmla="*/ 1440 w 70020"/>
              <a:gd name="connsiteY2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20" h="220980">
                <a:moveTo>
                  <a:pt x="70020" y="0"/>
                </a:moveTo>
                <a:cubicBezTo>
                  <a:pt x="45255" y="42545"/>
                  <a:pt x="20490" y="85090"/>
                  <a:pt x="9060" y="121920"/>
                </a:cubicBezTo>
                <a:cubicBezTo>
                  <a:pt x="-2370" y="158750"/>
                  <a:pt x="-465" y="189865"/>
                  <a:pt x="1440" y="2209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35915" y="2840719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15" y="2840719"/>
                <a:ext cx="4901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97677" y="3274899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677" y="3274899"/>
                <a:ext cx="4901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 flipV="1">
            <a:off x="7164288" y="3210051"/>
            <a:ext cx="205068" cy="65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471495" y="3482340"/>
            <a:ext cx="300905" cy="35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152464" y="5103441"/>
            <a:ext cx="1644962" cy="1025603"/>
            <a:chOff x="683568" y="1052736"/>
            <a:chExt cx="2520280" cy="1440160"/>
          </a:xfrm>
        </p:grpSpPr>
        <p:sp>
          <p:nvSpPr>
            <p:cNvPr id="46" name="Right Triangle 45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Freeform: Shape 43"/>
          <p:cNvSpPr/>
          <p:nvPr/>
        </p:nvSpPr>
        <p:spPr>
          <a:xfrm>
            <a:off x="5151371" y="5264669"/>
            <a:ext cx="266700" cy="142875"/>
          </a:xfrm>
          <a:custGeom>
            <a:avLst/>
            <a:gdLst>
              <a:gd name="connsiteX0" fmla="*/ 0 w 266700"/>
              <a:gd name="connsiteY0" fmla="*/ 142875 h 142875"/>
              <a:gd name="connsiteX1" fmla="*/ 152400 w 266700"/>
              <a:gd name="connsiteY1" fmla="*/ 95250 h 142875"/>
              <a:gd name="connsiteX2" fmla="*/ 266700 w 2667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42875">
                <a:moveTo>
                  <a:pt x="0" y="142875"/>
                </a:moveTo>
                <a:cubicBezTo>
                  <a:pt x="53975" y="130968"/>
                  <a:pt x="107950" y="119062"/>
                  <a:pt x="152400" y="95250"/>
                </a:cubicBezTo>
                <a:cubicBezTo>
                  <a:pt x="196850" y="71438"/>
                  <a:pt x="231775" y="35719"/>
                  <a:pt x="2667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/>
          <p:cNvSpPr/>
          <p:nvPr/>
        </p:nvSpPr>
        <p:spPr>
          <a:xfrm>
            <a:off x="6351521" y="5902844"/>
            <a:ext cx="57150" cy="228600"/>
          </a:xfrm>
          <a:custGeom>
            <a:avLst/>
            <a:gdLst>
              <a:gd name="connsiteX0" fmla="*/ 0 w 57150"/>
              <a:gd name="connsiteY0" fmla="*/ 228600 h 228600"/>
              <a:gd name="connsiteX1" fmla="*/ 9525 w 57150"/>
              <a:gd name="connsiteY1" fmla="*/ 104775 h 228600"/>
              <a:gd name="connsiteX2" fmla="*/ 57150 w 5715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28600">
                <a:moveTo>
                  <a:pt x="0" y="228600"/>
                </a:moveTo>
                <a:cubicBezTo>
                  <a:pt x="0" y="185737"/>
                  <a:pt x="0" y="142875"/>
                  <a:pt x="9525" y="104775"/>
                </a:cubicBezTo>
                <a:cubicBezTo>
                  <a:pt x="19050" y="66675"/>
                  <a:pt x="38100" y="33337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31756" y="534120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56" y="5341206"/>
                <a:ext cx="490126" cy="369332"/>
              </a:xfrm>
              <a:prstGeom prst="rect">
                <a:avLst/>
              </a:prstGeom>
              <a:blipFill>
                <a:blip r:embed="rId11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00180" y="575790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80" y="5757906"/>
                <a:ext cx="490126" cy="369332"/>
              </a:xfrm>
              <a:prstGeom prst="rect">
                <a:avLst/>
              </a:prstGeom>
              <a:blipFill>
                <a:blip r:embed="rId1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21882" y="618033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82" y="6180337"/>
                <a:ext cx="490126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55348" y="5484081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48" y="5484081"/>
                <a:ext cx="4901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38151" y="5151440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51" y="5151440"/>
                <a:ext cx="4901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43667" y="4927276"/>
                <a:ext cx="1750437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667" y="4927276"/>
                <a:ext cx="1750437" cy="5648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70356" y="5546694"/>
                <a:ext cx="1750437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56" y="5546694"/>
                <a:ext cx="1750437" cy="5648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703570" y="6203458"/>
                <a:ext cx="2348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570" y="6203458"/>
                <a:ext cx="23486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78815" y="4672310"/>
            <a:ext cx="41148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i.e. The </a:t>
            </a:r>
            <a:r>
              <a:rPr lang="en-GB" b="1" dirty="0"/>
              <a:t>cosine</a:t>
            </a:r>
            <a:r>
              <a:rPr lang="en-GB" dirty="0"/>
              <a:t> of an angle is the </a:t>
            </a:r>
            <a:r>
              <a:rPr lang="en-GB" b="1" dirty="0"/>
              <a:t>sine</a:t>
            </a:r>
            <a:r>
              <a:rPr lang="en-GB" dirty="0"/>
              <a:t> of the </a:t>
            </a:r>
            <a:r>
              <a:rPr lang="en-GB" b="1" dirty="0"/>
              <a:t>complementary</a:t>
            </a:r>
            <a:r>
              <a:rPr lang="en-GB" dirty="0"/>
              <a:t> angle.</a:t>
            </a:r>
          </a:p>
          <a:p>
            <a:r>
              <a:rPr lang="en-GB" dirty="0"/>
              <a:t>Hence </a:t>
            </a:r>
            <a:r>
              <a:rPr lang="en-GB" b="1" dirty="0"/>
              <a:t>cosine = COMPLEMENTARY SINE</a:t>
            </a:r>
          </a:p>
        </p:txBody>
      </p:sp>
      <p:sp>
        <p:nvSpPr>
          <p:cNvPr id="60" name="Arrow: Right 59"/>
          <p:cNvSpPr/>
          <p:nvPr/>
        </p:nvSpPr>
        <p:spPr>
          <a:xfrm rot="7815011">
            <a:off x="6227909" y="4651029"/>
            <a:ext cx="450925" cy="323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row: Right 60"/>
          <p:cNvSpPr/>
          <p:nvPr/>
        </p:nvSpPr>
        <p:spPr>
          <a:xfrm rot="10800000">
            <a:off x="4021165" y="5869503"/>
            <a:ext cx="450925" cy="323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8121650" y="4867684"/>
            <a:ext cx="717550" cy="606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21650" y="5510332"/>
            <a:ext cx="717550" cy="606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44" y="5714550"/>
            <a:ext cx="1144472" cy="1162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63" y="6112693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</p:spTree>
    <p:extLst>
      <p:ext uri="{BB962C8B-B14F-4D97-AF65-F5344CB8AC3E}">
        <p14:creationId xmlns:p14="http://schemas.microsoft.com/office/powerpoint/2010/main" val="1605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/>
      <p:bldP spid="14" grpId="0"/>
      <p:bldP spid="17" grpId="0"/>
      <p:bldP spid="25" grpId="0" animBg="1"/>
      <p:bldP spid="26" grpId="0" animBg="1"/>
      <p:bldP spid="28" grpId="0"/>
      <p:bldP spid="29" grpId="0"/>
      <p:bldP spid="27" grpId="0" animBg="1"/>
      <p:bldP spid="30" grpId="0"/>
      <p:bldP spid="31" grpId="0" animBg="1"/>
      <p:bldP spid="35" grpId="0" animBg="1"/>
      <p:bldP spid="37" grpId="0"/>
      <p:bldP spid="38" grpId="0"/>
      <p:bldP spid="44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3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OVERVIEW</a:t>
              </a:r>
              <a:r>
                <a:rPr lang="en-GB" sz="3200" dirty="0"/>
                <a:t>: Finding missing sides and 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77054"/>
              </p:ext>
            </p:extLst>
          </p:nvPr>
        </p:nvGraphicFramePr>
        <p:xfrm>
          <a:off x="656793" y="1662899"/>
          <a:ext cx="6029113" cy="48021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#1: Two angle-side opposite 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Missing angle</a:t>
                      </a:r>
                      <a:r>
                        <a:rPr lang="en-GB" sz="2000" baseline="0" dirty="0">
                          <a:effectLst/>
                        </a:rPr>
                        <a:t> or side in one pair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#2 Two sides known and a missing side opposite a known angle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#3 All three sides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 angle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#4 Two sides known and a missing side </a:t>
                      </a:r>
                      <a:r>
                        <a:rPr lang="en-GB" sz="2000" u="sng" dirty="0">
                          <a:effectLst/>
                        </a:rPr>
                        <a:t>not</a:t>
                      </a:r>
                      <a:r>
                        <a:rPr lang="en-GB" sz="2000" dirty="0">
                          <a:effectLst/>
                        </a:rPr>
                        <a:t> opposite known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 twice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59769"/>
              </p:ext>
            </p:extLst>
          </p:nvPr>
        </p:nvGraphicFramePr>
        <p:xfrm>
          <a:off x="6890266" y="4271946"/>
          <a:ext cx="1227377" cy="117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Bitmap Image" r:id="rId3" imgW="1580952" imgH="1514686" progId="Paint.Picture">
                  <p:embed/>
                </p:oleObj>
              </mc:Choice>
              <mc:Fallback>
                <p:oleObj name="Bitmap Image" r:id="rId3" imgW="1580952" imgH="1514686" progId="Paint.Picture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266" y="4271946"/>
                        <a:ext cx="1227377" cy="1177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868954"/>
              </p:ext>
            </p:extLst>
          </p:nvPr>
        </p:nvGraphicFramePr>
        <p:xfrm>
          <a:off x="7179483" y="3155052"/>
          <a:ext cx="1103753" cy="111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Bitmap Image" r:id="rId5" imgW="1409897" imgH="1448002" progId="Paint.Picture">
                  <p:embed/>
                </p:oleObj>
              </mc:Choice>
              <mc:Fallback>
                <p:oleObj name="Bitmap Image" r:id="rId5" imgW="1409897" imgH="1448002" progId="Paint.Picture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483" y="3155052"/>
                        <a:ext cx="1103753" cy="1116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45893"/>
              </p:ext>
            </p:extLst>
          </p:nvPr>
        </p:nvGraphicFramePr>
        <p:xfrm>
          <a:off x="6978437" y="5449732"/>
          <a:ext cx="1304799" cy="127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Bitmap Image" r:id="rId7" imgW="1590897" imgH="1542857" progId="Paint.Picture">
                  <p:embed/>
                </p:oleObj>
              </mc:Choice>
              <mc:Fallback>
                <p:oleObj name="Bitmap Image" r:id="rId7" imgW="1590897" imgH="1542857" progId="Paint.Picture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437" y="5449732"/>
                        <a:ext cx="1304799" cy="1275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61251"/>
              </p:ext>
            </p:extLst>
          </p:nvPr>
        </p:nvGraphicFramePr>
        <p:xfrm>
          <a:off x="7037040" y="1633307"/>
          <a:ext cx="1224136" cy="129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Bitmap Image" r:id="rId9" imgW="1504762" imgH="1580952" progId="Paint.Picture">
                  <p:embed/>
                </p:oleObj>
              </mc:Choice>
              <mc:Fallback>
                <p:oleObj name="Bitmap Image" r:id="rId9" imgW="1504762" imgH="1580952" progId="Paint.Picture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040" y="1633307"/>
                        <a:ext cx="1224136" cy="1298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055507" y="1981155"/>
            <a:ext cx="1619250" cy="1037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55507" y="3018971"/>
            <a:ext cx="1619250" cy="1206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55507" y="4225251"/>
            <a:ext cx="1619250" cy="1181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5507" y="5406351"/>
            <a:ext cx="1619250" cy="1038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42" y="72169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triangles are not right-angled, we can no longer use simple trigonometric ratios, and must use the cosine and sine rules.</a:t>
            </a:r>
          </a:p>
        </p:txBody>
      </p:sp>
    </p:spTree>
    <p:extLst>
      <p:ext uri="{BB962C8B-B14F-4D97-AF65-F5344CB8AC3E}">
        <p14:creationId xmlns:p14="http://schemas.microsoft.com/office/powerpoint/2010/main" val="42158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Cosine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2856" y="701519"/>
            <a:ext cx="878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use the </a:t>
            </a:r>
            <a:r>
              <a:rPr lang="en-GB" b="1" dirty="0"/>
              <a:t>cosine rule </a:t>
            </a:r>
            <a:r>
              <a:rPr lang="en-GB" dirty="0"/>
              <a:t>whenever we have </a:t>
            </a:r>
            <a:r>
              <a:rPr lang="en-GB" b="1" dirty="0"/>
              <a:t>three sides </a:t>
            </a:r>
            <a:r>
              <a:rPr lang="en-GB" dirty="0"/>
              <a:t>(and an angle) involved.</a:t>
            </a:r>
          </a:p>
        </p:txBody>
      </p:sp>
      <p:sp>
        <p:nvSpPr>
          <p:cNvPr id="6" name="Freeform 5"/>
          <p:cNvSpPr/>
          <p:nvPr/>
        </p:nvSpPr>
        <p:spPr>
          <a:xfrm>
            <a:off x="1019175" y="2124075"/>
            <a:ext cx="2838450" cy="4019550"/>
          </a:xfrm>
          <a:custGeom>
            <a:avLst/>
            <a:gdLst>
              <a:gd name="connsiteX0" fmla="*/ 161925 w 2838450"/>
              <a:gd name="connsiteY0" fmla="*/ 4019550 h 4019550"/>
              <a:gd name="connsiteX1" fmla="*/ 0 w 2838450"/>
              <a:gd name="connsiteY1" fmla="*/ 1447800 h 4019550"/>
              <a:gd name="connsiteX2" fmla="*/ 2838450 w 2838450"/>
              <a:gd name="connsiteY2" fmla="*/ 0 h 4019550"/>
              <a:gd name="connsiteX3" fmla="*/ 161925 w 2838450"/>
              <a:gd name="connsiteY3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50" h="4019550">
                <a:moveTo>
                  <a:pt x="161925" y="4019550"/>
                </a:moveTo>
                <a:lnTo>
                  <a:pt x="0" y="1447800"/>
                </a:lnTo>
                <a:lnTo>
                  <a:pt x="2838450" y="0"/>
                </a:lnTo>
                <a:lnTo>
                  <a:pt x="161925" y="401955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057275" y="3409950"/>
            <a:ext cx="334873" cy="628650"/>
          </a:xfrm>
          <a:custGeom>
            <a:avLst/>
            <a:gdLst>
              <a:gd name="connsiteX0" fmla="*/ 0 w 334873"/>
              <a:gd name="connsiteY0" fmla="*/ 628650 h 628650"/>
              <a:gd name="connsiteX1" fmla="*/ 190500 w 334873"/>
              <a:gd name="connsiteY1" fmla="*/ 523875 h 628650"/>
              <a:gd name="connsiteX2" fmla="*/ 323850 w 334873"/>
              <a:gd name="connsiteY2" fmla="*/ 314325 h 628650"/>
              <a:gd name="connsiteX3" fmla="*/ 323850 w 334873"/>
              <a:gd name="connsiteY3" fmla="*/ 171450 h 628650"/>
              <a:gd name="connsiteX4" fmla="*/ 295275 w 334873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73" h="628650">
                <a:moveTo>
                  <a:pt x="0" y="628650"/>
                </a:moveTo>
                <a:cubicBezTo>
                  <a:pt x="68262" y="602456"/>
                  <a:pt x="136525" y="576262"/>
                  <a:pt x="190500" y="523875"/>
                </a:cubicBezTo>
                <a:cubicBezTo>
                  <a:pt x="244475" y="471487"/>
                  <a:pt x="301625" y="373062"/>
                  <a:pt x="323850" y="314325"/>
                </a:cubicBezTo>
                <a:cubicBezTo>
                  <a:pt x="346075" y="255588"/>
                  <a:pt x="328612" y="223837"/>
                  <a:pt x="323850" y="171450"/>
                </a:cubicBezTo>
                <a:cubicBezTo>
                  <a:pt x="319088" y="119063"/>
                  <a:pt x="307181" y="59531"/>
                  <a:pt x="295275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7141" y="249289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41" y="2492896"/>
                <a:ext cx="64807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203" y="465313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" y="4653136"/>
                <a:ext cx="64807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6771" y="3572218"/>
                <a:ext cx="832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115°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71" y="3572218"/>
                <a:ext cx="83263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71" r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45904" y="4191471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04" y="4191471"/>
                <a:ext cx="64807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2303066"/>
                <a:ext cx="3889004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Cosine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</m:t>
                      </m:r>
                      <m:r>
                        <a:rPr lang="en-GB" sz="2400" b="0" i="1" smtClean="0">
                          <a:latin typeface="Cambria Math"/>
                        </a:rPr>
                        <m:t>𝑏𝑐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303066"/>
                <a:ext cx="3889004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32917" y="2237849"/>
            <a:ext cx="2742939" cy="2369120"/>
            <a:chOff x="532917" y="2237849"/>
            <a:chExt cx="2742939" cy="2369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43808" y="3803050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3803050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58194" y="3293115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8194" y="3293115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411760" y="2237849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237849"/>
                  <a:ext cx="4320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32917" y="4237637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17" y="4237637"/>
                  <a:ext cx="43204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11835" y="3443199"/>
                <a:ext cx="493937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only angle in formula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, so label angle in diagram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, label opposite side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, and so on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/>
                  <a:t> can go either way).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2×15×12×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115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=521.14257…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=22.83</m:t>
                      </m:r>
                    </m:oMath>
                  </m:oMathPara>
                </a14:m>
                <a:endParaRPr lang="en-GB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35" y="3443199"/>
                <a:ext cx="4939375" cy="2246769"/>
              </a:xfrm>
              <a:prstGeom prst="rect">
                <a:avLst/>
              </a:prstGeom>
              <a:blipFill rotWithShape="0">
                <a:blip r:embed="rId11"/>
                <a:stretch>
                  <a:fillRect l="-1358" t="-1630" r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955151" y="3443199"/>
            <a:ext cx="4897175" cy="1077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How are sides labelled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6267" y="4520705"/>
            <a:ext cx="4897175" cy="1077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Calculation?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8508" y="1861840"/>
            <a:ext cx="240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Proof at end of PowerPoint.</a:t>
            </a:r>
          </a:p>
        </p:txBody>
      </p:sp>
      <p:cxnSp>
        <p:nvCxnSpPr>
          <p:cNvPr id="20" name="Straight Arrow Connector 19"/>
          <p:cNvCxnSpPr>
            <a:stCxn id="13" idx="2"/>
          </p:cNvCxnSpPr>
          <p:nvPr/>
        </p:nvCxnSpPr>
        <p:spPr>
          <a:xfrm flipH="1">
            <a:off x="7596336" y="2169617"/>
            <a:ext cx="165673" cy="32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Missing 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729320" y="2747897"/>
            <a:ext cx="2471057" cy="1796143"/>
          </a:xfrm>
          <a:custGeom>
            <a:avLst/>
            <a:gdLst>
              <a:gd name="connsiteX0" fmla="*/ 359228 w 2471057"/>
              <a:gd name="connsiteY0" fmla="*/ 76200 h 1796143"/>
              <a:gd name="connsiteX1" fmla="*/ 0 w 2471057"/>
              <a:gd name="connsiteY1" fmla="*/ 1796143 h 1796143"/>
              <a:gd name="connsiteX2" fmla="*/ 2471057 w 2471057"/>
              <a:gd name="connsiteY2" fmla="*/ 0 h 1796143"/>
              <a:gd name="connsiteX3" fmla="*/ 359228 w 2471057"/>
              <a:gd name="connsiteY3" fmla="*/ 76200 h 17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057" h="1796143">
                <a:moveTo>
                  <a:pt x="359228" y="76200"/>
                </a:moveTo>
                <a:lnTo>
                  <a:pt x="0" y="1796143"/>
                </a:lnTo>
                <a:lnTo>
                  <a:pt x="2471057" y="0"/>
                </a:lnTo>
                <a:lnTo>
                  <a:pt x="359228" y="762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6791" y="231101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91" y="2311014"/>
                <a:ext cx="576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636" y="326923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6" y="3269232"/>
                <a:ext cx="5760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9954" y="366377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54" y="3663775"/>
                <a:ext cx="5760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7551" y="283513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51" y="2835134"/>
                <a:ext cx="57606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2405720" y="2758783"/>
            <a:ext cx="185057" cy="446314"/>
          </a:xfrm>
          <a:custGeom>
            <a:avLst/>
            <a:gdLst>
              <a:gd name="connsiteX0" fmla="*/ 0 w 185057"/>
              <a:gd name="connsiteY0" fmla="*/ 0 h 446314"/>
              <a:gd name="connsiteX1" fmla="*/ 32657 w 185057"/>
              <a:gd name="connsiteY1" fmla="*/ 206829 h 446314"/>
              <a:gd name="connsiteX2" fmla="*/ 97971 w 185057"/>
              <a:gd name="connsiteY2" fmla="*/ 359229 h 446314"/>
              <a:gd name="connsiteX3" fmla="*/ 185057 w 185057"/>
              <a:gd name="connsiteY3" fmla="*/ 446314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57" h="446314">
                <a:moveTo>
                  <a:pt x="0" y="0"/>
                </a:moveTo>
                <a:cubicBezTo>
                  <a:pt x="8164" y="73479"/>
                  <a:pt x="16329" y="146958"/>
                  <a:pt x="32657" y="206829"/>
                </a:cubicBezTo>
                <a:cubicBezTo>
                  <a:pt x="48985" y="266700"/>
                  <a:pt x="72571" y="319315"/>
                  <a:pt x="97971" y="359229"/>
                </a:cubicBezTo>
                <a:cubicBezTo>
                  <a:pt x="123371" y="399143"/>
                  <a:pt x="154214" y="422728"/>
                  <a:pt x="185057" y="44631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5624" y="3645968"/>
                <a:ext cx="3888432" cy="2066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𝟏𝟔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𝟏𝟑𝟎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𝟏𝟐𝟔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𝟏𝟐𝟔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GB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</a:rPr>
                            <m:t>𝟏𝟏𝟒</m:t>
                          </m:r>
                        </m:num>
                        <m:den>
                          <m:r>
                            <a:rPr lang="en-GB" b="1" i="1">
                              <a:latin typeface="Cambria Math"/>
                            </a:rPr>
                            <m:t>𝟏𝟐𝟔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𝜶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𝟏𝟏𝟒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𝟏𝟐𝟔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𝟐𝟓</m:t>
                      </m:r>
                      <m:r>
                        <a:rPr lang="en-GB" b="1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𝟐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24" y="3645968"/>
                <a:ext cx="3888432" cy="20660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34495" y="3455697"/>
            <a:ext cx="17372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Label sides then substitute into formula.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6024" y="3974638"/>
            <a:ext cx="1978568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Simplify each bit of formula.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6024" y="4318993"/>
            <a:ext cx="197856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Rearrange (I use ‘subtraction </a:t>
            </a:r>
            <a:r>
              <a:rPr lang="en-GB" sz="1200" dirty="0" err="1"/>
              <a:t>swapsie</a:t>
            </a:r>
            <a:r>
              <a:rPr lang="en-GB" sz="1200" dirty="0"/>
              <a:t> trick’ to swap thing you’re subtracting and result)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4675" y="3552059"/>
            <a:ext cx="3634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5698" y="3938172"/>
            <a:ext cx="2987824" cy="305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5698" y="4244084"/>
            <a:ext cx="2987824" cy="305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5698" y="4553599"/>
            <a:ext cx="2987824" cy="1233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64162" y="1484784"/>
                <a:ext cx="6088158" cy="5329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−</m:t>
                      </m:r>
                      <m:r>
                        <a:rPr lang="en-GB" sz="2800" b="1" i="1" smtClean="0">
                          <a:latin typeface="Cambria Math"/>
                        </a:rPr>
                        <m:t>𝟐</m:t>
                      </m:r>
                      <m:r>
                        <a:rPr lang="en-GB" sz="2800" b="1" i="1" smtClean="0">
                          <a:latin typeface="Cambria Math"/>
                        </a:rPr>
                        <m:t>𝒃𝒄</m:t>
                      </m:r>
                      <m:func>
                        <m:func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62" y="1484784"/>
                <a:ext cx="6088158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501213" y="764704"/>
          <a:ext cx="6029113" cy="5063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You have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You want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three sides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 angle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Cosine rule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0223" y="2466823"/>
                <a:ext cx="399380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 err="1"/>
                  <a:t>Fro</a:t>
                </a:r>
                <a:r>
                  <a:rPr lang="en-GB" sz="1200" b="1" dirty="0"/>
                  <a:t> Tip:</a:t>
                </a:r>
                <a:r>
                  <a:rPr lang="en-GB" sz="1200" dirty="0"/>
                  <a:t> The brackets are not needed, but students who forget about BIDMAS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−2×7×9</m:t>
                        </m:r>
                      </m:e>
                    </m:d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200" dirty="0"/>
                  <a:t> and hence incorrectly simplify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16=4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23" y="2466823"/>
                <a:ext cx="3993805" cy="646331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5560828" y="3108965"/>
            <a:ext cx="207483" cy="33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3527" y="5875202"/>
                <a:ext cx="8071922" cy="8043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Textbook Note</a:t>
                </a:r>
                <a:r>
                  <a:rPr lang="en-GB" sz="1300" dirty="0"/>
                  <a:t>: The textbook presents the rearrangement of the cosine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3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GB" sz="1300" dirty="0"/>
                  <a:t> to find missing angles. I’d personally advise against using this as: (a) It’s another formula to remember. (b) Anything that gives you less practice of manipulating/rearranging equations is probably a bad thing. (c) You won’t get to use the </a:t>
                </a:r>
                <a:r>
                  <a:rPr lang="en-GB" sz="1300" dirty="0" err="1"/>
                  <a:t>swapsie</a:t>
                </a:r>
                <a:r>
                  <a:rPr lang="en-GB" sz="1300" dirty="0"/>
                  <a:t> trick. </a:t>
                </a:r>
                <a:r>
                  <a:rPr lang="en-GB" sz="1300" dirty="0">
                    <a:sym typeface="Wingdings" panose="05000000000000000000" pitchFamily="2" charset="2"/>
                  </a:rPr>
                  <a:t></a:t>
                </a:r>
                <a:endParaRPr lang="en-GB" sz="13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7" y="5875202"/>
                <a:ext cx="8071922" cy="804323"/>
              </a:xfrm>
              <a:prstGeom prst="rect">
                <a:avLst/>
              </a:prstGeom>
              <a:blipFill>
                <a:blip r:embed="rId10"/>
                <a:stretch>
                  <a:fillRect r="-376" b="-4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Ones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95040" y="1156612"/>
            <a:ext cx="2923953" cy="1913860"/>
          </a:xfrm>
          <a:custGeom>
            <a:avLst/>
            <a:gdLst>
              <a:gd name="connsiteX0" fmla="*/ 0 w 2923953"/>
              <a:gd name="connsiteY0" fmla="*/ 1701209 h 1913860"/>
              <a:gd name="connsiteX1" fmla="*/ 1052623 w 2923953"/>
              <a:gd name="connsiteY1" fmla="*/ 0 h 1913860"/>
              <a:gd name="connsiteX2" fmla="*/ 2923953 w 2923953"/>
              <a:gd name="connsiteY2" fmla="*/ 1913860 h 1913860"/>
              <a:gd name="connsiteX3" fmla="*/ 0 w 2923953"/>
              <a:gd name="connsiteY3" fmla="*/ 1701209 h 19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953" h="1913860">
                <a:moveTo>
                  <a:pt x="0" y="1701209"/>
                </a:moveTo>
                <a:lnTo>
                  <a:pt x="1052623" y="0"/>
                </a:lnTo>
                <a:lnTo>
                  <a:pt x="2923953" y="1913860"/>
                </a:lnTo>
                <a:lnTo>
                  <a:pt x="0" y="1701209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/>
          <p:cNvSpPr/>
          <p:nvPr/>
        </p:nvSpPr>
        <p:spPr>
          <a:xfrm>
            <a:off x="863592" y="2432525"/>
            <a:ext cx="171737" cy="438912"/>
          </a:xfrm>
          <a:custGeom>
            <a:avLst/>
            <a:gdLst>
              <a:gd name="connsiteX0" fmla="*/ 0 w 171737"/>
              <a:gd name="connsiteY0" fmla="*/ 0 h 438912"/>
              <a:gd name="connsiteX1" fmla="*/ 146304 w 171737"/>
              <a:gd name="connsiteY1" fmla="*/ 219456 h 438912"/>
              <a:gd name="connsiteX2" fmla="*/ 170688 w 171737"/>
              <a:gd name="connsiteY2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37" h="438912">
                <a:moveTo>
                  <a:pt x="0" y="0"/>
                </a:moveTo>
                <a:cubicBezTo>
                  <a:pt x="58928" y="73152"/>
                  <a:pt x="117856" y="146304"/>
                  <a:pt x="146304" y="219456"/>
                </a:cubicBezTo>
                <a:cubicBezTo>
                  <a:pt x="174752" y="292608"/>
                  <a:pt x="172720" y="365760"/>
                  <a:pt x="170688" y="43891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6488" y="2367389"/>
                <a:ext cx="957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" y="2367389"/>
                <a:ext cx="9579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2148" y="1618387"/>
                <a:ext cx="46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" y="1618387"/>
                <a:ext cx="46624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16192" y="1634482"/>
                <a:ext cx="919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92" y="1634482"/>
                <a:ext cx="9193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3236" y="3016106"/>
                <a:ext cx="857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36" y="3016106"/>
                <a:ext cx="8577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9454" y="1465525"/>
                <a:ext cx="5181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+64−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−63=0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54" y="1465525"/>
                <a:ext cx="5181600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20840" y="908844"/>
                <a:ext cx="31683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40" y="908844"/>
                <a:ext cx="3168352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41874" y="1456559"/>
            <a:ext cx="4778597" cy="1763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12792" y="4047108"/>
            <a:ext cx="0" cy="23762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2792" y="4445000"/>
            <a:ext cx="596908" cy="1978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5492" y="4980766"/>
            <a:ext cx="2471936" cy="1442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7001" y="4460215"/>
            <a:ext cx="1900427" cy="5205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30863" y="4337718"/>
                <a:ext cx="849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63" y="4337718"/>
                <a:ext cx="849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00614" y="4092065"/>
                <a:ext cx="54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14" y="4092065"/>
                <a:ext cx="5412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62543" y="4794917"/>
                <a:ext cx="54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43" y="4794917"/>
                <a:ext cx="5412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>
            <a:off x="812505" y="5941237"/>
            <a:ext cx="446567" cy="223284"/>
          </a:xfrm>
          <a:custGeom>
            <a:avLst/>
            <a:gdLst>
              <a:gd name="connsiteX0" fmla="*/ 0 w 446567"/>
              <a:gd name="connsiteY0" fmla="*/ 0 h 223284"/>
              <a:gd name="connsiteX1" fmla="*/ 255181 w 446567"/>
              <a:gd name="connsiteY1" fmla="*/ 85061 h 223284"/>
              <a:gd name="connsiteX2" fmla="*/ 446567 w 446567"/>
              <a:gd name="connsiteY2" fmla="*/ 223284 h 2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567" h="223284">
                <a:moveTo>
                  <a:pt x="0" y="0"/>
                </a:moveTo>
                <a:cubicBezTo>
                  <a:pt x="90376" y="23923"/>
                  <a:pt x="180753" y="47847"/>
                  <a:pt x="255181" y="85061"/>
                </a:cubicBezTo>
                <a:cubicBezTo>
                  <a:pt x="329609" y="122275"/>
                  <a:pt x="388088" y="172779"/>
                  <a:pt x="446567" y="22328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689" y="5669159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9" y="5669159"/>
                <a:ext cx="6600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5998" y="6451932"/>
                <a:ext cx="54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8" y="6451932"/>
                <a:ext cx="54123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7325" y="3793861"/>
                <a:ext cx="5412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25" y="3793861"/>
                <a:ext cx="54123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/>
          <p:cNvSpPr/>
          <p:nvPr/>
        </p:nvSpPr>
        <p:spPr>
          <a:xfrm>
            <a:off x="801872" y="5473405"/>
            <a:ext cx="276447" cy="74428"/>
          </a:xfrm>
          <a:custGeom>
            <a:avLst/>
            <a:gdLst>
              <a:gd name="connsiteX0" fmla="*/ 0 w 276447"/>
              <a:gd name="connsiteY0" fmla="*/ 0 h 74428"/>
              <a:gd name="connsiteX1" fmla="*/ 148856 w 276447"/>
              <a:gd name="connsiteY1" fmla="*/ 31897 h 74428"/>
              <a:gd name="connsiteX2" fmla="*/ 276447 w 276447"/>
              <a:gd name="connsiteY2" fmla="*/ 74428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47" h="74428">
                <a:moveTo>
                  <a:pt x="0" y="0"/>
                </a:moveTo>
                <a:cubicBezTo>
                  <a:pt x="51391" y="9746"/>
                  <a:pt x="102782" y="19492"/>
                  <a:pt x="148856" y="31897"/>
                </a:cubicBezTo>
                <a:cubicBezTo>
                  <a:pt x="194930" y="44302"/>
                  <a:pt x="235688" y="59365"/>
                  <a:pt x="276447" y="7442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3451" y="5098135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51" y="5098135"/>
                <a:ext cx="6600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58557" y="4917915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4.8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57" y="4917915"/>
                <a:ext cx="660096" cy="369332"/>
              </a:xfrm>
              <a:prstGeom prst="rect">
                <a:avLst/>
              </a:prstGeom>
              <a:blipFill>
                <a:blip r:embed="rId15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76433" y="5779753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33" y="5779753"/>
                <a:ext cx="660096" cy="369332"/>
              </a:xfrm>
              <a:prstGeom prst="rect">
                <a:avLst/>
              </a:prstGeom>
              <a:blipFill>
                <a:blip r:embed="rId16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02174" y="4769517"/>
                <a:ext cx="48100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/>
                  <a:t> is 5.47 km from coastguard station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74" y="4769517"/>
                <a:ext cx="4810026" cy="1200329"/>
              </a:xfrm>
              <a:prstGeom prst="rect">
                <a:avLst/>
              </a:prstGeom>
              <a:blipFill>
                <a:blip r:embed="rId17"/>
                <a:stretch>
                  <a:fillRect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86561" y="3793861"/>
            <a:ext cx="8333910" cy="2964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38015" y="3454187"/>
                <a:ext cx="601647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[From textbook] Coastguard station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8 km, on a bearing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060°</m:t>
                    </m:r>
                  </m:oMath>
                </a14:m>
                <a:r>
                  <a:rPr lang="en-GB" dirty="0"/>
                  <a:t>, from coastguard station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A ship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4.8 km on a bearing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018°</m:t>
                    </m:r>
                  </m:oMath>
                </a14:m>
                <a:r>
                  <a:rPr lang="en-GB" dirty="0"/>
                  <a:t>, away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Calculate how far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15" y="3454187"/>
                <a:ext cx="6016470" cy="923330"/>
              </a:xfrm>
              <a:prstGeom prst="rect">
                <a:avLst/>
              </a:prstGeom>
              <a:blipFill>
                <a:blip r:embed="rId18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7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29143</TotalTime>
  <Words>3525</Words>
  <Application>Microsoft Office PowerPoint</Application>
  <PresentationFormat>On-screen Show (4:3)</PresentationFormat>
  <Paragraphs>713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Wingdings</vt:lpstr>
      <vt:lpstr>Office Theme</vt:lpstr>
      <vt:lpstr>Bitmap Image</vt:lpstr>
      <vt:lpstr>P1 Chapter 9 :: Trigonometric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1099</cp:revision>
  <dcterms:created xsi:type="dcterms:W3CDTF">2013-02-28T07:36:55Z</dcterms:created>
  <dcterms:modified xsi:type="dcterms:W3CDTF">2018-07-23T14:47:21Z</dcterms:modified>
</cp:coreProperties>
</file>