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481" r:id="rId2"/>
    <p:sldId id="482" r:id="rId3"/>
    <p:sldId id="508" r:id="rId4"/>
    <p:sldId id="588" r:id="rId5"/>
    <p:sldId id="632" r:id="rId6"/>
    <p:sldId id="633" r:id="rId7"/>
    <p:sldId id="634" r:id="rId8"/>
    <p:sldId id="636" r:id="rId9"/>
    <p:sldId id="637" r:id="rId10"/>
    <p:sldId id="635" r:id="rId11"/>
    <p:sldId id="638" r:id="rId12"/>
    <p:sldId id="639" r:id="rId13"/>
    <p:sldId id="64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90" autoAdjust="0"/>
    <p:restoredTop sz="88534" autoAdjust="0"/>
  </p:normalViewPr>
  <p:slideViewPr>
    <p:cSldViewPr>
      <p:cViewPr varScale="1">
        <p:scale>
          <a:sx n="82" d="100"/>
          <a:sy n="82" d="100"/>
        </p:scale>
        <p:origin x="230" y="48"/>
      </p:cViewPr>
      <p:guideLst>
        <p:guide orient="horz" pos="2160"/>
        <p:guide pos="288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Sheet1!$D$5</c:f>
              <c:strCache>
                <c:ptCount val="1"/>
                <c:pt idx="0">
                  <c:v>Maths</c:v>
                </c:pt>
              </c:strCache>
            </c:strRef>
          </c:tx>
          <c:spPr>
            <a:ln w="28575">
              <a:noFill/>
            </a:ln>
          </c:spPr>
          <c:xVal>
            <c:numRef>
              <c:f>Sheet1!$C$6:$C$16</c:f>
              <c:numCache>
                <c:formatCode>General</c:formatCode>
                <c:ptCount val="11"/>
                <c:pt idx="0">
                  <c:v>40</c:v>
                </c:pt>
                <c:pt idx="1">
                  <c:v>65</c:v>
                </c:pt>
                <c:pt idx="2">
                  <c:v>41</c:v>
                </c:pt>
                <c:pt idx="3">
                  <c:v>68</c:v>
                </c:pt>
                <c:pt idx="4">
                  <c:v>99</c:v>
                </c:pt>
                <c:pt idx="5">
                  <c:v>75</c:v>
                </c:pt>
                <c:pt idx="6">
                  <c:v>58</c:v>
                </c:pt>
                <c:pt idx="7">
                  <c:v>86</c:v>
                </c:pt>
                <c:pt idx="8">
                  <c:v>66</c:v>
                </c:pt>
                <c:pt idx="9">
                  <c:v>90</c:v>
                </c:pt>
                <c:pt idx="10">
                  <c:v>32</c:v>
                </c:pt>
              </c:numCache>
            </c:numRef>
          </c:xVal>
          <c:yVal>
            <c:numRef>
              <c:f>Sheet1!$D$6:$D$16</c:f>
              <c:numCache>
                <c:formatCode>General</c:formatCode>
                <c:ptCount val="11"/>
                <c:pt idx="0">
                  <c:v>55</c:v>
                </c:pt>
                <c:pt idx="1">
                  <c:v>57</c:v>
                </c:pt>
                <c:pt idx="2">
                  <c:v>92</c:v>
                </c:pt>
                <c:pt idx="3">
                  <c:v>80</c:v>
                </c:pt>
                <c:pt idx="4">
                  <c:v>97</c:v>
                </c:pt>
                <c:pt idx="5">
                  <c:v>78</c:v>
                </c:pt>
                <c:pt idx="6">
                  <c:v>67</c:v>
                </c:pt>
                <c:pt idx="7">
                  <c:v>75</c:v>
                </c:pt>
                <c:pt idx="8">
                  <c:v>72</c:v>
                </c:pt>
                <c:pt idx="9">
                  <c:v>100</c:v>
                </c:pt>
                <c:pt idx="10">
                  <c:v>45</c:v>
                </c:pt>
              </c:numCache>
            </c:numRef>
          </c:yVal>
          <c:smooth val="0"/>
          <c:extLst>
            <c:ext xmlns:c16="http://schemas.microsoft.com/office/drawing/2014/chart" uri="{C3380CC4-5D6E-409C-BE32-E72D297353CC}">
              <c16:uniqueId val="{00000000-C171-4A6E-913D-62F00D0FDC64}"/>
            </c:ext>
          </c:extLst>
        </c:ser>
        <c:dLbls>
          <c:showLegendKey val="0"/>
          <c:showVal val="0"/>
          <c:showCatName val="0"/>
          <c:showSerName val="0"/>
          <c:showPercent val="0"/>
          <c:showBubbleSize val="0"/>
        </c:dLbls>
        <c:axId val="174536080"/>
        <c:axId val="174536472"/>
      </c:scatterChart>
      <c:valAx>
        <c:axId val="174536080"/>
        <c:scaling>
          <c:orientation val="minMax"/>
          <c:max val="100"/>
          <c:min val="0"/>
        </c:scaling>
        <c:delete val="0"/>
        <c:axPos val="b"/>
        <c:majorGridlines/>
        <c:title>
          <c:tx>
            <c:rich>
              <a:bodyPr/>
              <a:lstStyle/>
              <a:p>
                <a:pPr>
                  <a:defRPr/>
                </a:pPr>
                <a:r>
                  <a:rPr lang="en-GB"/>
                  <a:t>English Score</a:t>
                </a:r>
              </a:p>
            </c:rich>
          </c:tx>
          <c:overlay val="0"/>
        </c:title>
        <c:numFmt formatCode="General" sourceLinked="1"/>
        <c:majorTickMark val="out"/>
        <c:minorTickMark val="none"/>
        <c:tickLblPos val="nextTo"/>
        <c:crossAx val="174536472"/>
        <c:crosses val="autoZero"/>
        <c:crossBetween val="midCat"/>
        <c:majorUnit val="10"/>
      </c:valAx>
      <c:valAx>
        <c:axId val="174536472"/>
        <c:scaling>
          <c:orientation val="minMax"/>
          <c:max val="100"/>
          <c:min val="0"/>
        </c:scaling>
        <c:delete val="0"/>
        <c:axPos val="l"/>
        <c:majorGridlines/>
        <c:title>
          <c:tx>
            <c:rich>
              <a:bodyPr rot="-5400000" vert="horz"/>
              <a:lstStyle/>
              <a:p>
                <a:pPr>
                  <a:defRPr/>
                </a:pPr>
                <a:r>
                  <a:rPr lang="en-GB"/>
                  <a:t>Maths Score</a:t>
                </a:r>
              </a:p>
            </c:rich>
          </c:tx>
          <c:overlay val="0"/>
        </c:title>
        <c:numFmt formatCode="General" sourceLinked="1"/>
        <c:majorTickMark val="out"/>
        <c:minorTickMark val="none"/>
        <c:tickLblPos val="nextTo"/>
        <c:crossAx val="174536080"/>
        <c:crosses val="autoZero"/>
        <c:crossBetween val="midCat"/>
        <c:majorUnit val="10"/>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Sheet1!$D$34</c:f>
              <c:strCache>
                <c:ptCount val="1"/>
                <c:pt idx="0">
                  <c:v>Weekly time spent on internet (hours)</c:v>
                </c:pt>
              </c:strCache>
            </c:strRef>
          </c:tx>
          <c:spPr>
            <a:ln w="28575">
              <a:noFill/>
            </a:ln>
          </c:spPr>
          <c:xVal>
            <c:numRef>
              <c:f>Sheet1!$C$35:$C$44</c:f>
              <c:numCache>
                <c:formatCode>General</c:formatCode>
                <c:ptCount val="10"/>
                <c:pt idx="0">
                  <c:v>10</c:v>
                </c:pt>
                <c:pt idx="1">
                  <c:v>12</c:v>
                </c:pt>
                <c:pt idx="2">
                  <c:v>62</c:v>
                </c:pt>
                <c:pt idx="3">
                  <c:v>78</c:v>
                </c:pt>
                <c:pt idx="4">
                  <c:v>30</c:v>
                </c:pt>
                <c:pt idx="5">
                  <c:v>20</c:v>
                </c:pt>
                <c:pt idx="6">
                  <c:v>7</c:v>
                </c:pt>
                <c:pt idx="7">
                  <c:v>40</c:v>
                </c:pt>
                <c:pt idx="8">
                  <c:v>32</c:v>
                </c:pt>
                <c:pt idx="9">
                  <c:v>44</c:v>
                </c:pt>
              </c:numCache>
            </c:numRef>
          </c:xVal>
          <c:yVal>
            <c:numRef>
              <c:f>Sheet1!$D$35:$D$44</c:f>
              <c:numCache>
                <c:formatCode>General</c:formatCode>
                <c:ptCount val="10"/>
                <c:pt idx="0">
                  <c:v>15</c:v>
                </c:pt>
                <c:pt idx="1">
                  <c:v>13</c:v>
                </c:pt>
                <c:pt idx="2">
                  <c:v>3</c:v>
                </c:pt>
                <c:pt idx="3">
                  <c:v>4</c:v>
                </c:pt>
                <c:pt idx="4">
                  <c:v>20</c:v>
                </c:pt>
                <c:pt idx="5">
                  <c:v>16</c:v>
                </c:pt>
                <c:pt idx="6">
                  <c:v>14</c:v>
                </c:pt>
                <c:pt idx="7">
                  <c:v>6</c:v>
                </c:pt>
                <c:pt idx="8">
                  <c:v>8</c:v>
                </c:pt>
                <c:pt idx="9">
                  <c:v>10</c:v>
                </c:pt>
              </c:numCache>
            </c:numRef>
          </c:yVal>
          <c:smooth val="0"/>
          <c:extLst>
            <c:ext xmlns:c16="http://schemas.microsoft.com/office/drawing/2014/chart" uri="{C3380CC4-5D6E-409C-BE32-E72D297353CC}">
              <c16:uniqueId val="{00000000-5569-4915-9301-B8ADDEBA8AB4}"/>
            </c:ext>
          </c:extLst>
        </c:ser>
        <c:dLbls>
          <c:showLegendKey val="0"/>
          <c:showVal val="0"/>
          <c:showCatName val="0"/>
          <c:showSerName val="0"/>
          <c:showPercent val="0"/>
          <c:showBubbleSize val="0"/>
        </c:dLbls>
        <c:axId val="174537256"/>
        <c:axId val="241930632"/>
      </c:scatterChart>
      <c:valAx>
        <c:axId val="174537256"/>
        <c:scaling>
          <c:orientation val="minMax"/>
        </c:scaling>
        <c:delete val="0"/>
        <c:axPos val="b"/>
        <c:title>
          <c:tx>
            <c:rich>
              <a:bodyPr/>
              <a:lstStyle/>
              <a:p>
                <a:pPr>
                  <a:defRPr/>
                </a:pPr>
                <a:r>
                  <a:rPr lang="en-GB"/>
                  <a:t>Age</a:t>
                </a:r>
              </a:p>
            </c:rich>
          </c:tx>
          <c:overlay val="0"/>
        </c:title>
        <c:numFmt formatCode="General" sourceLinked="1"/>
        <c:majorTickMark val="out"/>
        <c:minorTickMark val="none"/>
        <c:tickLblPos val="nextTo"/>
        <c:crossAx val="241930632"/>
        <c:crosses val="autoZero"/>
        <c:crossBetween val="midCat"/>
      </c:valAx>
      <c:valAx>
        <c:axId val="241930632"/>
        <c:scaling>
          <c:orientation val="minMax"/>
        </c:scaling>
        <c:delete val="0"/>
        <c:axPos val="l"/>
        <c:majorGridlines/>
        <c:title>
          <c:tx>
            <c:rich>
              <a:bodyPr rot="-5400000" vert="horz"/>
              <a:lstStyle/>
              <a:p>
                <a:pPr>
                  <a:defRPr/>
                </a:pPr>
                <a:r>
                  <a:rPr lang="en-GB"/>
                  <a:t>Weekly time on internet (hours)</a:t>
                </a:r>
              </a:p>
            </c:rich>
          </c:tx>
          <c:overlay val="0"/>
        </c:title>
        <c:numFmt formatCode="General" sourceLinked="1"/>
        <c:majorTickMark val="out"/>
        <c:minorTickMark val="none"/>
        <c:tickLblPos val="nextTo"/>
        <c:crossAx val="174537256"/>
        <c:crosses val="autoZero"/>
        <c:crossBetween val="midCat"/>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spPr>
            <a:ln w="28575">
              <a:noFill/>
            </a:ln>
          </c:spPr>
          <c:xVal>
            <c:numRef>
              <c:f>Sheet1!$C$50:$C$60</c:f>
              <c:numCache>
                <c:formatCode>General</c:formatCode>
                <c:ptCount val="11"/>
                <c:pt idx="0">
                  <c:v>10</c:v>
                </c:pt>
                <c:pt idx="1">
                  <c:v>26</c:v>
                </c:pt>
                <c:pt idx="2">
                  <c:v>120</c:v>
                </c:pt>
                <c:pt idx="3">
                  <c:v>5</c:v>
                </c:pt>
                <c:pt idx="4">
                  <c:v>65</c:v>
                </c:pt>
                <c:pt idx="5">
                  <c:v>56</c:v>
                </c:pt>
                <c:pt idx="6">
                  <c:v>32</c:v>
                </c:pt>
                <c:pt idx="7">
                  <c:v>7</c:v>
                </c:pt>
                <c:pt idx="8">
                  <c:v>9</c:v>
                </c:pt>
                <c:pt idx="9">
                  <c:v>17</c:v>
                </c:pt>
                <c:pt idx="10">
                  <c:v>100</c:v>
                </c:pt>
              </c:numCache>
            </c:numRef>
          </c:xVal>
          <c:yVal>
            <c:numRef>
              <c:f>Sheet1!$D$50:$D$60</c:f>
              <c:numCache>
                <c:formatCode>"£"#,##0.00_);[Red]\("£"#,##0.00\)</c:formatCode>
                <c:ptCount val="11"/>
                <c:pt idx="0">
                  <c:v>5.0199999999999996</c:v>
                </c:pt>
                <c:pt idx="1">
                  <c:v>13.45</c:v>
                </c:pt>
                <c:pt idx="2">
                  <c:v>63.5</c:v>
                </c:pt>
                <c:pt idx="3">
                  <c:v>2.4500000000000002</c:v>
                </c:pt>
                <c:pt idx="4">
                  <c:v>34.5</c:v>
                </c:pt>
                <c:pt idx="5" formatCode="&quot;£&quot;#,##0_);[Red]\(&quot;£&quot;#,##0\)">
                  <c:v>29</c:v>
                </c:pt>
                <c:pt idx="6" formatCode="&quot;£&quot;#,##0_);[Red]\(&quot;£&quot;#,##0\)">
                  <c:v>17</c:v>
                </c:pt>
                <c:pt idx="7">
                  <c:v>3.25</c:v>
                </c:pt>
                <c:pt idx="8">
                  <c:v>4.3</c:v>
                </c:pt>
                <c:pt idx="9" formatCode="&quot;£&quot;#,##0_);[Red]\(&quot;£&quot;#,##0\)">
                  <c:v>9</c:v>
                </c:pt>
                <c:pt idx="10" formatCode="&quot;£&quot;#,##0_);[Red]\(&quot;£&quot;#,##0\)">
                  <c:v>47</c:v>
                </c:pt>
              </c:numCache>
            </c:numRef>
          </c:yVal>
          <c:smooth val="0"/>
          <c:extLst>
            <c:ext xmlns:c16="http://schemas.microsoft.com/office/drawing/2014/chart" uri="{C3380CC4-5D6E-409C-BE32-E72D297353CC}">
              <c16:uniqueId val="{00000000-7455-43E0-8A26-878298D50408}"/>
            </c:ext>
          </c:extLst>
        </c:ser>
        <c:dLbls>
          <c:showLegendKey val="0"/>
          <c:showVal val="0"/>
          <c:showCatName val="0"/>
          <c:showSerName val="0"/>
          <c:showPercent val="0"/>
          <c:showBubbleSize val="0"/>
        </c:dLbls>
        <c:axId val="241931416"/>
        <c:axId val="241931808"/>
      </c:scatterChart>
      <c:valAx>
        <c:axId val="241931416"/>
        <c:scaling>
          <c:orientation val="minMax"/>
        </c:scaling>
        <c:delete val="0"/>
        <c:axPos val="b"/>
        <c:title>
          <c:tx>
            <c:rich>
              <a:bodyPr/>
              <a:lstStyle/>
              <a:p>
                <a:pPr>
                  <a:defRPr/>
                </a:pPr>
                <a:r>
                  <a:rPr lang="en-GB"/>
                  <a:t>Distance travelled (km)</a:t>
                </a:r>
              </a:p>
            </c:rich>
          </c:tx>
          <c:overlay val="0"/>
        </c:title>
        <c:numFmt formatCode="General" sourceLinked="1"/>
        <c:majorTickMark val="out"/>
        <c:minorTickMark val="none"/>
        <c:tickLblPos val="nextTo"/>
        <c:crossAx val="241931808"/>
        <c:crosses val="autoZero"/>
        <c:crossBetween val="midCat"/>
      </c:valAx>
      <c:valAx>
        <c:axId val="241931808"/>
        <c:scaling>
          <c:orientation val="minMax"/>
        </c:scaling>
        <c:delete val="0"/>
        <c:axPos val="l"/>
        <c:majorGridlines/>
        <c:title>
          <c:tx>
            <c:rich>
              <a:bodyPr rot="-5400000" vert="horz"/>
              <a:lstStyle/>
              <a:p>
                <a:pPr>
                  <a:defRPr/>
                </a:pPr>
                <a:r>
                  <a:rPr lang="en-GB"/>
                  <a:t>Cost of train fare</a:t>
                </a:r>
              </a:p>
            </c:rich>
          </c:tx>
          <c:overlay val="0"/>
        </c:title>
        <c:numFmt formatCode="&quot;£&quot;#,##0.00_);[Red]\(&quot;£&quot;#,##0.00\)" sourceLinked="1"/>
        <c:majorTickMark val="out"/>
        <c:minorTickMark val="none"/>
        <c:tickLblPos val="nextTo"/>
        <c:crossAx val="241931416"/>
        <c:crosses val="autoZero"/>
        <c:crossBetween val="midCat"/>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scatterChart>
        <c:scatterStyle val="lineMarker"/>
        <c:varyColors val="0"/>
        <c:ser>
          <c:idx val="0"/>
          <c:order val="0"/>
          <c:spPr>
            <a:ln w="28575">
              <a:noFill/>
            </a:ln>
          </c:spPr>
          <c:xVal>
            <c:numRef>
              <c:f>Sheet1!$C$67:$C$77</c:f>
              <c:numCache>
                <c:formatCode>General</c:formatCode>
                <c:ptCount val="11"/>
                <c:pt idx="0">
                  <c:v>15798</c:v>
                </c:pt>
                <c:pt idx="1">
                  <c:v>54546</c:v>
                </c:pt>
                <c:pt idx="2">
                  <c:v>50670</c:v>
                </c:pt>
                <c:pt idx="3">
                  <c:v>21383</c:v>
                </c:pt>
                <c:pt idx="4">
                  <c:v>52678</c:v>
                </c:pt>
                <c:pt idx="5">
                  <c:v>41138</c:v>
                </c:pt>
                <c:pt idx="6">
                  <c:v>7979</c:v>
                </c:pt>
                <c:pt idx="7">
                  <c:v>9644</c:v>
                </c:pt>
                <c:pt idx="8">
                  <c:v>23178</c:v>
                </c:pt>
                <c:pt idx="9">
                  <c:v>22884</c:v>
                </c:pt>
                <c:pt idx="10">
                  <c:v>32000</c:v>
                </c:pt>
              </c:numCache>
            </c:numRef>
          </c:xVal>
          <c:yVal>
            <c:numRef>
              <c:f>Sheet1!$D$67:$D$77</c:f>
              <c:numCache>
                <c:formatCode>General</c:formatCode>
                <c:ptCount val="11"/>
                <c:pt idx="0">
                  <c:v>28</c:v>
                </c:pt>
                <c:pt idx="1">
                  <c:v>11</c:v>
                </c:pt>
                <c:pt idx="2">
                  <c:v>16</c:v>
                </c:pt>
                <c:pt idx="3">
                  <c:v>15</c:v>
                </c:pt>
                <c:pt idx="4">
                  <c:v>14</c:v>
                </c:pt>
                <c:pt idx="5">
                  <c:v>28</c:v>
                </c:pt>
                <c:pt idx="6">
                  <c:v>13</c:v>
                </c:pt>
                <c:pt idx="7">
                  <c:v>18</c:v>
                </c:pt>
                <c:pt idx="8">
                  <c:v>3</c:v>
                </c:pt>
                <c:pt idx="9">
                  <c:v>11</c:v>
                </c:pt>
                <c:pt idx="10">
                  <c:v>34</c:v>
                </c:pt>
              </c:numCache>
            </c:numRef>
          </c:yVal>
          <c:smooth val="0"/>
          <c:extLst>
            <c:ext xmlns:c16="http://schemas.microsoft.com/office/drawing/2014/chart" uri="{C3380CC4-5D6E-409C-BE32-E72D297353CC}">
              <c16:uniqueId val="{00000000-4958-44CF-B2B8-59DD35F271F7}"/>
            </c:ext>
          </c:extLst>
        </c:ser>
        <c:dLbls>
          <c:showLegendKey val="0"/>
          <c:showVal val="0"/>
          <c:showCatName val="0"/>
          <c:showSerName val="0"/>
          <c:showPercent val="0"/>
          <c:showBubbleSize val="0"/>
        </c:dLbls>
        <c:axId val="241932592"/>
        <c:axId val="241932984"/>
      </c:scatterChart>
      <c:valAx>
        <c:axId val="241932592"/>
        <c:scaling>
          <c:orientation val="minMax"/>
        </c:scaling>
        <c:delete val="0"/>
        <c:axPos val="b"/>
        <c:title>
          <c:tx>
            <c:rich>
              <a:bodyPr/>
              <a:lstStyle/>
              <a:p>
                <a:pPr>
                  <a:defRPr/>
                </a:pPr>
                <a:r>
                  <a:rPr lang="en-GB"/>
                  <a:t>Number of people in city called 'Dave'</a:t>
                </a:r>
              </a:p>
            </c:rich>
          </c:tx>
          <c:overlay val="0"/>
        </c:title>
        <c:numFmt formatCode="General" sourceLinked="1"/>
        <c:majorTickMark val="out"/>
        <c:minorTickMark val="none"/>
        <c:tickLblPos val="nextTo"/>
        <c:crossAx val="241932984"/>
        <c:crosses val="autoZero"/>
        <c:crossBetween val="midCat"/>
      </c:valAx>
      <c:valAx>
        <c:axId val="241932984"/>
        <c:scaling>
          <c:orientation val="minMax"/>
        </c:scaling>
        <c:delete val="0"/>
        <c:axPos val="l"/>
        <c:majorGridlines/>
        <c:title>
          <c:tx>
            <c:rich>
              <a:bodyPr rot="-5400000" vert="horz"/>
              <a:lstStyle/>
              <a:p>
                <a:pPr>
                  <a:defRPr/>
                </a:pPr>
                <a:r>
                  <a:rPr lang="en-GB"/>
                  <a:t>Crime</a:t>
                </a:r>
                <a:r>
                  <a:rPr lang="en-GB" baseline="0"/>
                  <a:t> Rate</a:t>
                </a:r>
                <a:endParaRPr lang="en-GB"/>
              </a:p>
            </c:rich>
          </c:tx>
          <c:overlay val="0"/>
        </c:title>
        <c:numFmt formatCode="General" sourceLinked="1"/>
        <c:majorTickMark val="out"/>
        <c:minorTickMark val="none"/>
        <c:tickLblPos val="nextTo"/>
        <c:crossAx val="241932592"/>
        <c:crosses val="autoZero"/>
        <c:crossBetween val="midCat"/>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scatterChart>
        <c:scatterStyle val="lineMarker"/>
        <c:varyColors val="0"/>
        <c:ser>
          <c:idx val="0"/>
          <c:order val="0"/>
          <c:tx>
            <c:strRef>
              <c:f>Sheet1!$D$34</c:f>
              <c:strCache>
                <c:ptCount val="1"/>
                <c:pt idx="0">
                  <c:v>Weekly time spent on internet (hours)</c:v>
                </c:pt>
              </c:strCache>
            </c:strRef>
          </c:tx>
          <c:spPr>
            <a:ln w="28575">
              <a:noFill/>
            </a:ln>
          </c:spPr>
          <c:xVal>
            <c:numRef>
              <c:f>Sheet1!$C$35:$C$44</c:f>
              <c:numCache>
                <c:formatCode>General</c:formatCode>
                <c:ptCount val="10"/>
                <c:pt idx="0">
                  <c:v>10</c:v>
                </c:pt>
                <c:pt idx="1">
                  <c:v>12</c:v>
                </c:pt>
                <c:pt idx="2">
                  <c:v>62</c:v>
                </c:pt>
                <c:pt idx="3">
                  <c:v>78</c:v>
                </c:pt>
                <c:pt idx="4">
                  <c:v>30</c:v>
                </c:pt>
                <c:pt idx="5">
                  <c:v>20</c:v>
                </c:pt>
                <c:pt idx="6">
                  <c:v>7</c:v>
                </c:pt>
                <c:pt idx="7">
                  <c:v>40</c:v>
                </c:pt>
                <c:pt idx="8">
                  <c:v>32</c:v>
                </c:pt>
                <c:pt idx="9">
                  <c:v>44</c:v>
                </c:pt>
              </c:numCache>
            </c:numRef>
          </c:xVal>
          <c:yVal>
            <c:numRef>
              <c:f>Sheet1!$D$35:$D$44</c:f>
              <c:numCache>
                <c:formatCode>General</c:formatCode>
                <c:ptCount val="10"/>
                <c:pt idx="0">
                  <c:v>15</c:v>
                </c:pt>
                <c:pt idx="1">
                  <c:v>13</c:v>
                </c:pt>
                <c:pt idx="2">
                  <c:v>3</c:v>
                </c:pt>
                <c:pt idx="3">
                  <c:v>4</c:v>
                </c:pt>
                <c:pt idx="4">
                  <c:v>20</c:v>
                </c:pt>
                <c:pt idx="5">
                  <c:v>16</c:v>
                </c:pt>
                <c:pt idx="6">
                  <c:v>14</c:v>
                </c:pt>
                <c:pt idx="7">
                  <c:v>6</c:v>
                </c:pt>
                <c:pt idx="8">
                  <c:v>8</c:v>
                </c:pt>
                <c:pt idx="9">
                  <c:v>10</c:v>
                </c:pt>
              </c:numCache>
            </c:numRef>
          </c:yVal>
          <c:smooth val="0"/>
          <c:extLst>
            <c:ext xmlns:c16="http://schemas.microsoft.com/office/drawing/2014/chart" uri="{C3380CC4-5D6E-409C-BE32-E72D297353CC}">
              <c16:uniqueId val="{00000000-3FE5-4BA1-AF80-704AA6BEB0A8}"/>
            </c:ext>
          </c:extLst>
        </c:ser>
        <c:dLbls>
          <c:showLegendKey val="0"/>
          <c:showVal val="0"/>
          <c:showCatName val="0"/>
          <c:showSerName val="0"/>
          <c:showPercent val="0"/>
          <c:showBubbleSize val="0"/>
        </c:dLbls>
        <c:axId val="174537256"/>
        <c:axId val="241930632"/>
      </c:scatterChart>
      <c:valAx>
        <c:axId val="174537256"/>
        <c:scaling>
          <c:orientation val="minMax"/>
        </c:scaling>
        <c:delete val="0"/>
        <c:axPos val="b"/>
        <c:title>
          <c:tx>
            <c:rich>
              <a:bodyPr/>
              <a:lstStyle/>
              <a:p>
                <a:pPr>
                  <a:defRPr/>
                </a:pPr>
                <a:r>
                  <a:rPr lang="en-GB"/>
                  <a:t>Age</a:t>
                </a:r>
              </a:p>
            </c:rich>
          </c:tx>
          <c:overlay val="0"/>
        </c:title>
        <c:numFmt formatCode="General" sourceLinked="1"/>
        <c:majorTickMark val="out"/>
        <c:minorTickMark val="none"/>
        <c:tickLblPos val="nextTo"/>
        <c:crossAx val="241930632"/>
        <c:crosses val="autoZero"/>
        <c:crossBetween val="midCat"/>
      </c:valAx>
      <c:valAx>
        <c:axId val="241930632"/>
        <c:scaling>
          <c:orientation val="minMax"/>
        </c:scaling>
        <c:delete val="0"/>
        <c:axPos val="l"/>
        <c:majorGridlines/>
        <c:title>
          <c:tx>
            <c:rich>
              <a:bodyPr rot="-5400000" vert="horz"/>
              <a:lstStyle/>
              <a:p>
                <a:pPr>
                  <a:defRPr/>
                </a:pPr>
                <a:r>
                  <a:rPr lang="en-GB"/>
                  <a:t>Weekly time on internet (hours)</a:t>
                </a:r>
              </a:p>
            </c:rich>
          </c:tx>
          <c:overlay val="0"/>
        </c:title>
        <c:numFmt formatCode="General" sourceLinked="1"/>
        <c:majorTickMark val="out"/>
        <c:minorTickMark val="none"/>
        <c:tickLblPos val="nextTo"/>
        <c:crossAx val="174537256"/>
        <c:crosses val="autoZero"/>
        <c:crossBetween val="midCat"/>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E87F4A-DD11-41AF-8B76-F2E5B6202836}" type="datetimeFigureOut">
              <a:rPr lang="en-GB" smtClean="0"/>
              <a:pPr/>
              <a:t>10/02/2020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2F2399-CD51-4C4C-BC34-03B9F40F9CF8}" type="slidenum">
              <a:rPr lang="en-GB" smtClean="0"/>
              <a:pPr/>
              <a:t>‹#›</a:t>
            </a:fld>
            <a:endParaRPr lang="en-GB"/>
          </a:p>
        </p:txBody>
      </p:sp>
    </p:spTree>
    <p:extLst>
      <p:ext uri="{BB962C8B-B14F-4D97-AF65-F5344CB8AC3E}">
        <p14:creationId xmlns:p14="http://schemas.microsoft.com/office/powerpoint/2010/main" val="5474507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4281611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2023399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962211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875171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2932520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566172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4020052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3408912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179336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2997128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B9AFE4D-3339-4F90-AB07-DAB31D79E32A}" type="datetimeFigureOut">
              <a:rPr lang="en-GB" smtClean="0"/>
              <a:pPr/>
              <a:t>10/02/2020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177B05-5D28-4021-9BD2-A7A72850B659}" type="slidenum">
              <a:rPr lang="en-GB" smtClean="0"/>
              <a:pPr/>
              <a:t>‹#›</a:t>
            </a:fld>
            <a:endParaRPr lang="en-GB"/>
          </a:p>
        </p:txBody>
      </p:sp>
    </p:spTree>
    <p:extLst>
      <p:ext uri="{BB962C8B-B14F-4D97-AF65-F5344CB8AC3E}">
        <p14:creationId xmlns:p14="http://schemas.microsoft.com/office/powerpoint/2010/main" val="406649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9AFE4D-3339-4F90-AB07-DAB31D79E32A}" type="datetimeFigureOut">
              <a:rPr lang="en-GB" smtClean="0"/>
              <a:pPr/>
              <a:t>10/02/2020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177B05-5D28-4021-9BD2-A7A72850B659}" type="slidenum">
              <a:rPr lang="en-GB" smtClean="0"/>
              <a:pPr/>
              <a:t>‹#›</a:t>
            </a:fld>
            <a:endParaRPr lang="en-GB"/>
          </a:p>
        </p:txBody>
      </p:sp>
    </p:spTree>
    <p:extLst>
      <p:ext uri="{BB962C8B-B14F-4D97-AF65-F5344CB8AC3E}">
        <p14:creationId xmlns:p14="http://schemas.microsoft.com/office/powerpoint/2010/main" val="3896745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2.png"/><Relationship Id="rId7" Type="http://schemas.openxmlformats.org/officeDocument/2006/relationships/image" Target="../media/image25.png"/><Relationship Id="rId2" Type="http://schemas.openxmlformats.org/officeDocument/2006/relationships/image" Target="../media/image21.png"/><Relationship Id="rId1" Type="http://schemas.openxmlformats.org/officeDocument/2006/relationships/slideLayout" Target="../slideLayouts/slideLayout7.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32.png"/><Relationship Id="rId2" Type="http://schemas.openxmlformats.org/officeDocument/2006/relationships/image" Target="../media/image27.png"/><Relationship Id="rId1" Type="http://schemas.openxmlformats.org/officeDocument/2006/relationships/slideLayout" Target="../slideLayouts/slideLayout7.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7.xml"/><Relationship Id="rId4" Type="http://schemas.openxmlformats.org/officeDocument/2006/relationships/image" Target="../media/image35.png"/></Relationships>
</file>

<file path=ppt/slides/_rels/slide13.xml.rels><?xml version="1.0" encoding="UTF-8" standalone="yes"?>
<Relationships xmlns="http://schemas.openxmlformats.org/package/2006/relationships"><Relationship Id="rId3" Type="http://schemas.openxmlformats.org/officeDocument/2006/relationships/hyperlink" Target="http://www.drfrostmaths.com/resources/resource.php?rid=262" TargetMode="External"/><Relationship Id="rId2" Type="http://schemas.openxmlformats.org/officeDocument/2006/relationships/image" Target="../media/image36.png"/><Relationship Id="rId1" Type="http://schemas.openxmlformats.org/officeDocument/2006/relationships/slideLayout" Target="../slideLayouts/slideLayout7.xml"/><Relationship Id="rId5" Type="http://schemas.openxmlformats.org/officeDocument/2006/relationships/image" Target="../media/image38.png"/><Relationship Id="rId4" Type="http://schemas.openxmlformats.org/officeDocument/2006/relationships/image" Target="../media/image37.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hyperlink" Target="http://www.drfrostmaths.com/homework" TargetMode="Externa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 Id="rId5" Type="http://schemas.openxmlformats.org/officeDocument/2006/relationships/chart" Target="../charts/chart4.xml"/><Relationship Id="rId4" Type="http://schemas.openxmlformats.org/officeDocument/2006/relationships/chart" Target="../charts/chart3.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1.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9.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image" Target="../media/image60.png"/><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solidFill>
                  <a:srgbClr val="92D050"/>
                </a:solidFill>
              </a:rPr>
              <a:t>Stats1 Chapter 4 :: </a:t>
            </a:r>
            <a:r>
              <a:rPr lang="en-GB" dirty="0"/>
              <a:t>Correlation</a:t>
            </a:r>
          </a:p>
        </p:txBody>
      </p:sp>
      <p:sp>
        <p:nvSpPr>
          <p:cNvPr id="3" name="Subtitle 2"/>
          <p:cNvSpPr>
            <a:spLocks noGrp="1"/>
          </p:cNvSpPr>
          <p:nvPr>
            <p:ph type="subTitle" idx="1"/>
          </p:nvPr>
        </p:nvSpPr>
        <p:spPr>
          <a:xfrm>
            <a:off x="1079612" y="3645024"/>
            <a:ext cx="6984776" cy="1417712"/>
          </a:xfrm>
        </p:spPr>
        <p:txBody>
          <a:bodyPr>
            <a:normAutofit/>
          </a:bodyPr>
          <a:lstStyle/>
          <a:p>
            <a:r>
              <a:rPr lang="en-GB" sz="2800" dirty="0"/>
              <a:t>jfrost@tiffin.kingston.sch.uk</a:t>
            </a:r>
          </a:p>
          <a:p>
            <a:r>
              <a:rPr lang="en-GB" sz="2000" b="1" dirty="0"/>
              <a:t>www.drfrostmaths.com</a:t>
            </a:r>
            <a:br>
              <a:rPr lang="en-GB" sz="2000" b="1" dirty="0"/>
            </a:br>
            <a:r>
              <a:rPr lang="en-GB" sz="2000" b="1" dirty="0"/>
              <a:t>@DrFrostMaths</a:t>
            </a:r>
            <a:r>
              <a:rPr lang="en-GB" sz="2000" dirty="0"/>
              <a:t> </a:t>
            </a:r>
          </a:p>
        </p:txBody>
      </p:sp>
      <p:cxnSp>
        <p:nvCxnSpPr>
          <p:cNvPr id="8" name="Straight Connector 7"/>
          <p:cNvCxnSpPr/>
          <p:nvPr/>
        </p:nvCxnSpPr>
        <p:spPr>
          <a:xfrm>
            <a:off x="0" y="1268760"/>
            <a:ext cx="9144000" cy="0"/>
          </a:xfrm>
          <a:prstGeom prst="line">
            <a:avLst/>
          </a:prstGeom>
          <a:ln w="76200">
            <a:solidFill>
              <a:schemeClr val="accent3"/>
            </a:solidFill>
          </a:ln>
        </p:spPr>
        <p:style>
          <a:lnRef idx="1">
            <a:schemeClr val="accent1"/>
          </a:lnRef>
          <a:fillRef idx="0">
            <a:schemeClr val="accent1"/>
          </a:fillRef>
          <a:effectRef idx="0">
            <a:schemeClr val="accent1"/>
          </a:effectRef>
          <a:fontRef idx="minor">
            <a:schemeClr val="tx1"/>
          </a:fontRef>
        </p:style>
      </p:cxnSp>
      <p:pic>
        <p:nvPicPr>
          <p:cNvPr id="10" name="Picture 2" descr="E:\TiffinSchoolLogoSmall.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2212" y="111910"/>
            <a:ext cx="1008112" cy="101336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07504" y="6461720"/>
            <a:ext cx="4104456" cy="369332"/>
          </a:xfrm>
          <a:prstGeom prst="rect">
            <a:avLst/>
          </a:prstGeom>
          <a:noFill/>
        </p:spPr>
        <p:txBody>
          <a:bodyPr wrap="square" rtlCol="0">
            <a:spAutoFit/>
          </a:bodyPr>
          <a:lstStyle/>
          <a:p>
            <a:r>
              <a:rPr lang="en-GB" dirty="0"/>
              <a:t>Last modified</a:t>
            </a:r>
            <a:r>
              <a:rPr lang="en-GB"/>
              <a:t>: 3</a:t>
            </a:r>
            <a:r>
              <a:rPr lang="en-GB" baseline="30000"/>
              <a:t>rd</a:t>
            </a:r>
            <a:r>
              <a:rPr lang="en-GB"/>
              <a:t> March </a:t>
            </a:r>
            <a:r>
              <a:rPr lang="en-GB" dirty="0"/>
              <a:t>2018</a:t>
            </a:r>
          </a:p>
        </p:txBody>
      </p:sp>
    </p:spTree>
    <p:extLst>
      <p:ext uri="{BB962C8B-B14F-4D97-AF65-F5344CB8AC3E}">
        <p14:creationId xmlns:p14="http://schemas.microsoft.com/office/powerpoint/2010/main" val="2913017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mc:AlternateContent xmlns:mc="http://schemas.openxmlformats.org/markup-compatibility/2006" xmlns:a14="http://schemas.microsoft.com/office/drawing/2010/main">
          <mc:Choice Requires="a14">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Interpreting </a:t>
                  </a:r>
                  <a14:m>
                    <m:oMath xmlns:m="http://schemas.openxmlformats.org/officeDocument/2006/math">
                      <m:r>
                        <a:rPr lang="en-GB" sz="3200" b="0" i="1" smtClean="0">
                          <a:latin typeface="Cambria Math" panose="02040503050406030204" pitchFamily="18" charset="0"/>
                        </a:rPr>
                        <m:t>𝑎</m:t>
                      </m:r>
                    </m:oMath>
                  </a14:m>
                  <a:r>
                    <a:rPr lang="en-GB" sz="3200" dirty="0"/>
                    <a:t> and </a:t>
                  </a:r>
                  <a14:m>
                    <m:oMath xmlns:m="http://schemas.openxmlformats.org/officeDocument/2006/math">
                      <m:r>
                        <a:rPr lang="en-GB" sz="3200" b="0" i="1" smtClean="0">
                          <a:latin typeface="Cambria Math" panose="02040503050406030204" pitchFamily="18" charset="0"/>
                        </a:rPr>
                        <m:t>𝑏</m:t>
                      </m:r>
                    </m:oMath>
                  </a14:m>
                  <a:r>
                    <a:rPr lang="en-GB" sz="3200" dirty="0"/>
                    <a:t>.</a:t>
                  </a:r>
                </a:p>
              </p:txBody>
            </p:sp>
          </mc:Choice>
          <mc:Fallback xmlns="">
            <p:sp>
              <p:nvSpPr>
                <p:cNvPr id="3" name="TextBox 32"/>
                <p:cNvSpPr txBox="1">
                  <a:spLocks noRot="1" noChangeAspect="1" noMove="1" noResize="1" noEditPoints="1" noAdjustHandles="1" noChangeArrowheads="1" noChangeShapeType="1" noTextEdit="1"/>
                </p:cNvSpPr>
                <p:nvPr/>
              </p:nvSpPr>
              <p:spPr>
                <a:xfrm>
                  <a:off x="0" y="13335"/>
                  <a:ext cx="9144000" cy="599127"/>
                </a:xfrm>
                <a:prstGeom prst="rect">
                  <a:avLst/>
                </a:prstGeom>
                <a:blipFill>
                  <a:blip r:embed="rId2"/>
                  <a:stretch>
                    <a:fillRect t="-12245" b="-31633"/>
                  </a:stretch>
                </a:blipFill>
                <a:ln>
                  <a:noFill/>
                </a:ln>
              </p:spPr>
              <p:txBody>
                <a:bodyPr/>
                <a:lstStyle/>
                <a:p>
                  <a:r>
                    <a:rPr lang="en-GB">
                      <a:noFill/>
                    </a:rPr>
                    <a:t> </a:t>
                  </a:r>
                </a:p>
              </p:txBody>
            </p:sp>
          </mc:Fallback>
        </mc:AlternateContent>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cxnSp>
        <p:nvCxnSpPr>
          <p:cNvPr id="5" name="Straight Arrow Connector 4"/>
          <p:cNvCxnSpPr/>
          <p:nvPr/>
        </p:nvCxnSpPr>
        <p:spPr>
          <a:xfrm flipV="1">
            <a:off x="755576" y="1010761"/>
            <a:ext cx="0" cy="280831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6" name="Straight Arrow Connector 5"/>
          <p:cNvCxnSpPr/>
          <p:nvPr/>
        </p:nvCxnSpPr>
        <p:spPr>
          <a:xfrm flipV="1">
            <a:off x="755576" y="3819073"/>
            <a:ext cx="4680520" cy="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mc:AlternateContent xmlns:mc="http://schemas.openxmlformats.org/markup-compatibility/2006" xmlns:a14="http://schemas.microsoft.com/office/drawing/2010/main">
        <mc:Choice Requires="a14">
          <p:sp>
            <p:nvSpPr>
              <p:cNvPr id="7" name="TextBox 6"/>
              <p:cNvSpPr txBox="1"/>
              <p:nvPr/>
            </p:nvSpPr>
            <p:spPr>
              <a:xfrm>
                <a:off x="5441300" y="3381211"/>
                <a:ext cx="2520280" cy="646331"/>
              </a:xfrm>
              <a:prstGeom prst="rect">
                <a:avLst/>
              </a:prstGeom>
              <a:noFill/>
            </p:spPr>
            <p:txBody>
              <a:bodyPr wrap="square" rtlCol="0">
                <a:spAutoFit/>
              </a:bodyPr>
              <a:lstStyle/>
              <a:p>
                <a:r>
                  <a:rPr lang="en-GB" dirty="0"/>
                  <a:t>Time spent revising in hours </a:t>
                </a:r>
                <a14:m>
                  <m:oMath xmlns:m="http://schemas.openxmlformats.org/officeDocument/2006/math">
                    <m:r>
                      <a:rPr lang="en-GB" b="0" i="1" smtClean="0">
                        <a:latin typeface="Cambria Math"/>
                      </a:rPr>
                      <m:t>(</m:t>
                    </m:r>
                    <m:r>
                      <a:rPr lang="en-GB" b="0" i="1" smtClean="0">
                        <a:latin typeface="Cambria Math"/>
                      </a:rPr>
                      <m:t>𝑥</m:t>
                    </m:r>
                    <m:r>
                      <a:rPr lang="en-GB" b="0" i="1" smtClean="0">
                        <a:latin typeface="Cambria Math"/>
                      </a:rPr>
                      <m:t>)</m:t>
                    </m:r>
                  </m:oMath>
                </a14:m>
                <a:endParaRPr lang="en-GB" dirty="0"/>
              </a:p>
            </p:txBody>
          </p:sp>
        </mc:Choice>
        <mc:Fallback xmlns="">
          <p:sp>
            <p:nvSpPr>
              <p:cNvPr id="7" name="TextBox 6"/>
              <p:cNvSpPr txBox="1">
                <a:spLocks noRot="1" noChangeAspect="1" noMove="1" noResize="1" noEditPoints="1" noAdjustHandles="1" noChangeArrowheads="1" noChangeShapeType="1" noTextEdit="1"/>
              </p:cNvSpPr>
              <p:nvPr/>
            </p:nvSpPr>
            <p:spPr>
              <a:xfrm>
                <a:off x="5441300" y="3381211"/>
                <a:ext cx="2520280" cy="646331"/>
              </a:xfrm>
              <a:prstGeom prst="rect">
                <a:avLst/>
              </a:prstGeom>
              <a:blipFill>
                <a:blip r:embed="rId3"/>
                <a:stretch>
                  <a:fillRect l="-2179" t="-5660" b="-14151"/>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rot="16200000">
                <a:off x="-369839" y="2037531"/>
                <a:ext cx="1728192" cy="369332"/>
              </a:xfrm>
              <a:prstGeom prst="rect">
                <a:avLst/>
              </a:prstGeom>
              <a:noFill/>
            </p:spPr>
            <p:txBody>
              <a:bodyPr wrap="square" rtlCol="0">
                <a:spAutoFit/>
              </a:bodyPr>
              <a:lstStyle/>
              <a:p>
                <a:r>
                  <a:rPr lang="en-GB" dirty="0"/>
                  <a:t>Exam mark </a:t>
                </a:r>
                <a14:m>
                  <m:oMath xmlns:m="http://schemas.openxmlformats.org/officeDocument/2006/math">
                    <m:r>
                      <a:rPr lang="en-GB" b="0" i="1" smtClean="0">
                        <a:latin typeface="Cambria Math"/>
                      </a:rPr>
                      <m:t>(</m:t>
                    </m:r>
                    <m:r>
                      <a:rPr lang="en-GB" b="0" i="1" smtClean="0">
                        <a:latin typeface="Cambria Math"/>
                      </a:rPr>
                      <m:t>𝑦</m:t>
                    </m:r>
                    <m:r>
                      <a:rPr lang="en-GB" b="0" i="1" smtClean="0">
                        <a:latin typeface="Cambria Math"/>
                      </a:rPr>
                      <m:t>)</m:t>
                    </m:r>
                  </m:oMath>
                </a14:m>
                <a:endParaRPr lang="en-GB" dirty="0"/>
              </a:p>
            </p:txBody>
          </p:sp>
        </mc:Choice>
        <mc:Fallback xmlns="">
          <p:sp>
            <p:nvSpPr>
              <p:cNvPr id="8" name="TextBox 7"/>
              <p:cNvSpPr txBox="1">
                <a:spLocks noRot="1" noChangeAspect="1" noMove="1" noResize="1" noEditPoints="1" noAdjustHandles="1" noChangeArrowheads="1" noChangeShapeType="1" noTextEdit="1"/>
              </p:cNvSpPr>
              <p:nvPr/>
            </p:nvSpPr>
            <p:spPr>
              <a:xfrm rot="16200000">
                <a:off x="-369839" y="2037531"/>
                <a:ext cx="1728192" cy="369332"/>
              </a:xfrm>
              <a:prstGeom prst="rect">
                <a:avLst/>
              </a:prstGeom>
              <a:blipFill>
                <a:blip r:embed="rId4"/>
                <a:stretch>
                  <a:fillRect l="-10000" r="-26667" b="-3180"/>
                </a:stretch>
              </a:blipFill>
            </p:spPr>
            <p:txBody>
              <a:bodyPr/>
              <a:lstStyle/>
              <a:p>
                <a:r>
                  <a:rPr lang="en-GB">
                    <a:noFill/>
                  </a:rPr>
                  <a:t> </a:t>
                </a:r>
              </a:p>
            </p:txBody>
          </p:sp>
        </mc:Fallback>
      </mc:AlternateContent>
      <p:grpSp>
        <p:nvGrpSpPr>
          <p:cNvPr id="9" name="Group 8"/>
          <p:cNvGrpSpPr/>
          <p:nvPr/>
        </p:nvGrpSpPr>
        <p:grpSpPr>
          <a:xfrm>
            <a:off x="1043608" y="3098993"/>
            <a:ext cx="216024" cy="216024"/>
            <a:chOff x="3347864" y="2780928"/>
            <a:chExt cx="216024" cy="216024"/>
          </a:xfrm>
        </p:grpSpPr>
        <p:cxnSp>
          <p:nvCxnSpPr>
            <p:cNvPr id="10" name="Straight Connector 9"/>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12" name="Group 11"/>
          <p:cNvGrpSpPr/>
          <p:nvPr/>
        </p:nvGrpSpPr>
        <p:grpSpPr>
          <a:xfrm>
            <a:off x="1619672" y="3098993"/>
            <a:ext cx="216024" cy="216024"/>
            <a:chOff x="3347864" y="2780928"/>
            <a:chExt cx="216024" cy="216024"/>
          </a:xfrm>
        </p:grpSpPr>
        <p:cxnSp>
          <p:nvCxnSpPr>
            <p:cNvPr id="13" name="Straight Connector 12"/>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15" name="Group 14"/>
          <p:cNvGrpSpPr/>
          <p:nvPr/>
        </p:nvGrpSpPr>
        <p:grpSpPr>
          <a:xfrm>
            <a:off x="2017812" y="2494354"/>
            <a:ext cx="216024" cy="216024"/>
            <a:chOff x="3347864" y="2780928"/>
            <a:chExt cx="216024" cy="216024"/>
          </a:xfrm>
        </p:grpSpPr>
        <p:cxnSp>
          <p:nvCxnSpPr>
            <p:cNvPr id="16" name="Straight Connector 15"/>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18" name="Group 17"/>
          <p:cNvGrpSpPr/>
          <p:nvPr/>
        </p:nvGrpSpPr>
        <p:grpSpPr>
          <a:xfrm>
            <a:off x="2593876" y="2624467"/>
            <a:ext cx="216024" cy="216024"/>
            <a:chOff x="3347864" y="2780928"/>
            <a:chExt cx="216024" cy="216024"/>
          </a:xfrm>
        </p:grpSpPr>
        <p:cxnSp>
          <p:nvCxnSpPr>
            <p:cNvPr id="19" name="Straight Connector 18"/>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21" name="Group 20"/>
          <p:cNvGrpSpPr/>
          <p:nvPr/>
        </p:nvGrpSpPr>
        <p:grpSpPr>
          <a:xfrm>
            <a:off x="2930674" y="1607569"/>
            <a:ext cx="216024" cy="216024"/>
            <a:chOff x="3347864" y="2780928"/>
            <a:chExt cx="216024" cy="216024"/>
          </a:xfrm>
        </p:grpSpPr>
        <p:cxnSp>
          <p:nvCxnSpPr>
            <p:cNvPr id="22" name="Straight Connector 21"/>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24" name="Group 23"/>
          <p:cNvGrpSpPr/>
          <p:nvPr/>
        </p:nvGrpSpPr>
        <p:grpSpPr>
          <a:xfrm>
            <a:off x="3624499" y="1915420"/>
            <a:ext cx="216024" cy="216024"/>
            <a:chOff x="3347864" y="2780928"/>
            <a:chExt cx="216024" cy="216024"/>
          </a:xfrm>
        </p:grpSpPr>
        <p:cxnSp>
          <p:nvCxnSpPr>
            <p:cNvPr id="25" name="Straight Connector 24"/>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27" name="Group 26"/>
          <p:cNvGrpSpPr/>
          <p:nvPr/>
        </p:nvGrpSpPr>
        <p:grpSpPr>
          <a:xfrm>
            <a:off x="4202435" y="984468"/>
            <a:ext cx="216024" cy="216024"/>
            <a:chOff x="3347864" y="2780928"/>
            <a:chExt cx="216024" cy="216024"/>
          </a:xfrm>
        </p:grpSpPr>
        <p:cxnSp>
          <p:nvCxnSpPr>
            <p:cNvPr id="28" name="Straight Connector 27"/>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cxnSp>
        <p:nvCxnSpPr>
          <p:cNvPr id="30" name="Straight Connector 29"/>
          <p:cNvCxnSpPr/>
          <p:nvPr/>
        </p:nvCxnSpPr>
        <p:spPr>
          <a:xfrm flipV="1">
            <a:off x="755576" y="1154777"/>
            <a:ext cx="4032448" cy="2376264"/>
          </a:xfrm>
          <a:prstGeom prst="line">
            <a:avLst/>
          </a:prstGeom>
          <a:ln>
            <a:prstDash val="sysDash"/>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31" name="TextBox 30"/>
              <p:cNvSpPr txBox="1"/>
              <p:nvPr/>
            </p:nvSpPr>
            <p:spPr>
              <a:xfrm>
                <a:off x="3899246" y="1696169"/>
                <a:ext cx="2376618" cy="523220"/>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sz="2800" b="0" i="1" smtClean="0">
                          <a:latin typeface="Cambria Math"/>
                        </a:rPr>
                        <m:t>𝑦</m:t>
                      </m:r>
                      <m:r>
                        <a:rPr lang="en-GB" sz="2800" b="0" i="1" smtClean="0">
                          <a:latin typeface="Cambria Math"/>
                        </a:rPr>
                        <m:t>=20+3</m:t>
                      </m:r>
                      <m:r>
                        <a:rPr lang="en-GB" sz="2800" b="0" i="1" smtClean="0">
                          <a:latin typeface="Cambria Math"/>
                        </a:rPr>
                        <m:t>𝑥</m:t>
                      </m:r>
                    </m:oMath>
                  </m:oMathPara>
                </a14:m>
                <a:endParaRPr lang="en-GB" sz="2800" dirty="0"/>
              </a:p>
            </p:txBody>
          </p:sp>
        </mc:Choice>
        <mc:Fallback xmlns="">
          <p:sp>
            <p:nvSpPr>
              <p:cNvPr id="31" name="TextBox 30"/>
              <p:cNvSpPr txBox="1">
                <a:spLocks noRot="1" noChangeAspect="1" noMove="1" noResize="1" noEditPoints="1" noAdjustHandles="1" noChangeArrowheads="1" noChangeShapeType="1" noTextEdit="1"/>
              </p:cNvSpPr>
              <p:nvPr/>
            </p:nvSpPr>
            <p:spPr>
              <a:xfrm>
                <a:off x="3899246" y="1696169"/>
                <a:ext cx="2376618" cy="523220"/>
              </a:xfrm>
              <a:prstGeom prst="rect">
                <a:avLst/>
              </a:prstGeom>
              <a:blipFill>
                <a:blip r:embed="rId5"/>
                <a:stretch>
                  <a:fillRect/>
                </a:stretch>
              </a:blipFill>
            </p:spPr>
            <p:txBody>
              <a:bodyPr/>
              <a:lstStyle/>
              <a:p>
                <a:r>
                  <a:rPr lang="en-GB">
                    <a:noFill/>
                  </a:rPr>
                  <a:t> </a:t>
                </a:r>
              </a:p>
            </p:txBody>
          </p:sp>
        </mc:Fallback>
      </mc:AlternateContent>
      <p:sp>
        <p:nvSpPr>
          <p:cNvPr id="50" name="TextBox 49"/>
          <p:cNvSpPr txBox="1"/>
          <p:nvPr/>
        </p:nvSpPr>
        <p:spPr>
          <a:xfrm>
            <a:off x="1029089" y="4183808"/>
            <a:ext cx="7450340" cy="461665"/>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sz="2400" dirty="0"/>
              <a:t>How do we interpret the gradient of 3?</a:t>
            </a:r>
          </a:p>
        </p:txBody>
      </p:sp>
      <mc:AlternateContent xmlns:mc="http://schemas.openxmlformats.org/markup-compatibility/2006" xmlns:a14="http://schemas.microsoft.com/office/drawing/2010/main">
        <mc:Choice Requires="a14">
          <p:sp>
            <p:nvSpPr>
              <p:cNvPr id="51" name="TextBox 50"/>
              <p:cNvSpPr txBox="1"/>
              <p:nvPr/>
            </p:nvSpPr>
            <p:spPr>
              <a:xfrm>
                <a:off x="975925" y="4671438"/>
                <a:ext cx="7523150" cy="707886"/>
              </a:xfrm>
              <a:prstGeom prst="rect">
                <a:avLst/>
              </a:prstGeom>
              <a:noFill/>
            </p:spPr>
            <p:txBody>
              <a:bodyPr wrap="square" rtlCol="0">
                <a:spAutoFit/>
              </a:bodyPr>
              <a:lstStyle/>
              <a:p>
                <a:r>
                  <a:rPr lang="en-GB" sz="2000" b="1" dirty="0"/>
                  <a:t>For each extra hour spent revising, 3 marks are gained.</a:t>
                </a:r>
              </a:p>
              <a:p>
                <a:r>
                  <a:rPr lang="en-GB" sz="2000" dirty="0"/>
                  <a:t>(i.e. the gradient tells you the change in </a:t>
                </a:r>
                <a14:m>
                  <m:oMath xmlns:m="http://schemas.openxmlformats.org/officeDocument/2006/math">
                    <m:r>
                      <a:rPr lang="en-GB" sz="2000" b="0" i="1" smtClean="0">
                        <a:latin typeface="Cambria Math" panose="02040503050406030204" pitchFamily="18" charset="0"/>
                      </a:rPr>
                      <m:t>𝑦</m:t>
                    </m:r>
                  </m:oMath>
                </a14:m>
                <a:r>
                  <a:rPr lang="en-GB" sz="2000" dirty="0"/>
                  <a:t> for each unit increase in </a:t>
                </a:r>
                <a14:m>
                  <m:oMath xmlns:m="http://schemas.openxmlformats.org/officeDocument/2006/math">
                    <m:r>
                      <a:rPr lang="en-GB" sz="2000" b="0" i="1" smtClean="0">
                        <a:latin typeface="Cambria Math" panose="02040503050406030204" pitchFamily="18" charset="0"/>
                      </a:rPr>
                      <m:t>𝑥</m:t>
                    </m:r>
                  </m:oMath>
                </a14:m>
                <a:r>
                  <a:rPr lang="en-GB" sz="2000" dirty="0"/>
                  <a:t>) </a:t>
                </a:r>
              </a:p>
            </p:txBody>
          </p:sp>
        </mc:Choice>
        <mc:Fallback xmlns="">
          <p:sp>
            <p:nvSpPr>
              <p:cNvPr id="51" name="TextBox 50"/>
              <p:cNvSpPr txBox="1">
                <a:spLocks noRot="1" noChangeAspect="1" noMove="1" noResize="1" noEditPoints="1" noAdjustHandles="1" noChangeArrowheads="1" noChangeShapeType="1" noTextEdit="1"/>
              </p:cNvSpPr>
              <p:nvPr/>
            </p:nvSpPr>
            <p:spPr>
              <a:xfrm>
                <a:off x="975925" y="4671438"/>
                <a:ext cx="7523150" cy="707886"/>
              </a:xfrm>
              <a:prstGeom prst="rect">
                <a:avLst/>
              </a:prstGeom>
              <a:blipFill>
                <a:blip r:embed="rId6"/>
                <a:stretch>
                  <a:fillRect l="-810" t="-4310" b="-1465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998078" y="5492462"/>
                <a:ext cx="7481351" cy="461665"/>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sz="2400" dirty="0"/>
                  <a:t>How do we interpret the </a:t>
                </a:r>
                <a14:m>
                  <m:oMath xmlns:m="http://schemas.openxmlformats.org/officeDocument/2006/math">
                    <m:r>
                      <a:rPr lang="en-GB" sz="2400" b="0" i="1" smtClean="0">
                        <a:latin typeface="Cambria Math" panose="02040503050406030204" pitchFamily="18" charset="0"/>
                      </a:rPr>
                      <m:t>𝑦</m:t>
                    </m:r>
                  </m:oMath>
                </a14:m>
                <a:r>
                  <a:rPr lang="en-GB" sz="2400" dirty="0"/>
                  <a:t>-intercept of 20?</a:t>
                </a:r>
              </a:p>
            </p:txBody>
          </p:sp>
        </mc:Choice>
        <mc:Fallback xmlns="">
          <p:sp>
            <p:nvSpPr>
              <p:cNvPr id="52" name="TextBox 51"/>
              <p:cNvSpPr txBox="1">
                <a:spLocks noRot="1" noChangeAspect="1" noMove="1" noResize="1" noEditPoints="1" noAdjustHandles="1" noChangeArrowheads="1" noChangeShapeType="1" noTextEdit="1"/>
              </p:cNvSpPr>
              <p:nvPr/>
            </p:nvSpPr>
            <p:spPr>
              <a:xfrm>
                <a:off x="998078" y="5492462"/>
                <a:ext cx="7481351" cy="461665"/>
              </a:xfrm>
              <a:prstGeom prst="rect">
                <a:avLst/>
              </a:prstGeom>
              <a:blipFill>
                <a:blip r:embed="rId7"/>
                <a:stretch>
                  <a:fillRect b="-10000"/>
                </a:stretch>
              </a:blipFill>
              <a:effectLst>
                <a:outerShdw blurRad="63500" sx="102000" sy="102000" algn="ctr" rotWithShape="0">
                  <a:prstClr val="black">
                    <a:alpha val="40000"/>
                  </a:prstClr>
                </a:outerShdw>
              </a:effectLst>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956282" y="5957978"/>
                <a:ext cx="7523150" cy="707886"/>
              </a:xfrm>
              <a:prstGeom prst="rect">
                <a:avLst/>
              </a:prstGeom>
              <a:noFill/>
            </p:spPr>
            <p:txBody>
              <a:bodyPr wrap="square" rtlCol="0">
                <a:spAutoFit/>
              </a:bodyPr>
              <a:lstStyle/>
              <a:p>
                <a:r>
                  <a:rPr lang="en-GB" sz="2000" b="1" dirty="0"/>
                  <a:t>20 marks would be obtained turning up to the exam with no revision.</a:t>
                </a:r>
              </a:p>
              <a:p>
                <a:r>
                  <a:rPr lang="en-GB" sz="2000" dirty="0"/>
                  <a:t>(i.e. the value of </a:t>
                </a:r>
                <a14:m>
                  <m:oMath xmlns:m="http://schemas.openxmlformats.org/officeDocument/2006/math">
                    <m:r>
                      <a:rPr lang="en-GB" sz="2000" b="0" i="1" smtClean="0">
                        <a:latin typeface="Cambria Math" panose="02040503050406030204" pitchFamily="18" charset="0"/>
                      </a:rPr>
                      <m:t>𝑦</m:t>
                    </m:r>
                  </m:oMath>
                </a14:m>
                <a:r>
                  <a:rPr lang="en-GB" sz="2000" dirty="0"/>
                  <a:t> we get when </a:t>
                </a:r>
                <a14:m>
                  <m:oMath xmlns:m="http://schemas.openxmlformats.org/officeDocument/2006/math">
                    <m:r>
                      <a:rPr lang="en-GB" sz="2000" b="0" i="1" smtClean="0">
                        <a:latin typeface="Cambria Math" panose="02040503050406030204" pitchFamily="18" charset="0"/>
                      </a:rPr>
                      <m:t>𝑥</m:t>
                    </m:r>
                    <m:r>
                      <a:rPr lang="en-GB" sz="2000" b="0" i="1" smtClean="0">
                        <a:latin typeface="Cambria Math" panose="02040503050406030204" pitchFamily="18" charset="0"/>
                      </a:rPr>
                      <m:t>=0</m:t>
                    </m:r>
                  </m:oMath>
                </a14:m>
                <a:r>
                  <a:rPr lang="en-GB" sz="2000" dirty="0"/>
                  <a:t>)</a:t>
                </a:r>
              </a:p>
            </p:txBody>
          </p:sp>
        </mc:Choice>
        <mc:Fallback xmlns="">
          <p:sp>
            <p:nvSpPr>
              <p:cNvPr id="53" name="TextBox 52"/>
              <p:cNvSpPr txBox="1">
                <a:spLocks noRot="1" noChangeAspect="1" noMove="1" noResize="1" noEditPoints="1" noAdjustHandles="1" noChangeArrowheads="1" noChangeShapeType="1" noTextEdit="1"/>
              </p:cNvSpPr>
              <p:nvPr/>
            </p:nvSpPr>
            <p:spPr>
              <a:xfrm>
                <a:off x="956282" y="5957978"/>
                <a:ext cx="7523150" cy="707886"/>
              </a:xfrm>
              <a:prstGeom prst="rect">
                <a:avLst/>
              </a:prstGeom>
              <a:blipFill>
                <a:blip r:embed="rId8"/>
                <a:stretch>
                  <a:fillRect l="-891" t="-4310" r="-324" b="-14655"/>
                </a:stretch>
              </a:blipFill>
            </p:spPr>
            <p:txBody>
              <a:bodyPr/>
              <a:lstStyle/>
              <a:p>
                <a:r>
                  <a:rPr lang="en-GB">
                    <a:noFill/>
                  </a:rPr>
                  <a:t> </a:t>
                </a:r>
              </a:p>
            </p:txBody>
          </p:sp>
        </mc:Fallback>
      </mc:AlternateContent>
      <p:sp>
        <p:nvSpPr>
          <p:cNvPr id="54" name="Rectangle 53"/>
          <p:cNvSpPr/>
          <p:nvPr/>
        </p:nvSpPr>
        <p:spPr>
          <a:xfrm>
            <a:off x="1018455" y="4654594"/>
            <a:ext cx="7460975" cy="7247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55" name="Rectangle 54"/>
          <p:cNvSpPr/>
          <p:nvPr/>
        </p:nvSpPr>
        <p:spPr>
          <a:xfrm>
            <a:off x="988826" y="5941134"/>
            <a:ext cx="7490605" cy="7247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291401562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4"/>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54"/>
                                        </p:tgtEl>
                                      </p:cBhvr>
                                    </p:animEffect>
                                    <p:set>
                                      <p:cBhvr>
                                        <p:cTn id="7" dur="1" fill="hold">
                                          <p:stCondLst>
                                            <p:cond delay="499"/>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54"/>
                  </p:tgtEl>
                </p:cond>
              </p:nextCondLst>
            </p:seq>
            <p:seq concurrent="1" nextAc="seek">
              <p:cTn id="8" restart="whenNotActive" fill="hold" evtFilter="cancelBubble" nodeType="interactiveSeq">
                <p:stCondLst>
                  <p:cond evt="onClick" delay="0">
                    <p:tgtEl>
                      <p:spTgt spid="55"/>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55"/>
                                        </p:tgtEl>
                                      </p:cBhvr>
                                    </p:animEffect>
                                    <p:set>
                                      <p:cBhvr>
                                        <p:cTn id="13" dur="1" fill="hold">
                                          <p:stCondLst>
                                            <p:cond delay="499"/>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childTnLst>
        </p:cTn>
      </p:par>
    </p:tnLst>
    <p:bldLst>
      <p:bldP spid="54" grpId="0" animBg="1"/>
      <p:bldP spid="5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Example</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mc:AlternateContent xmlns:mc="http://schemas.openxmlformats.org/markup-compatibility/2006" xmlns:a14="http://schemas.microsoft.com/office/drawing/2010/main">
        <mc:Choice Requires="a14">
          <p:sp>
            <p:nvSpPr>
              <p:cNvPr id="5" name="TextBox 4"/>
              <p:cNvSpPr txBox="1"/>
              <p:nvPr/>
            </p:nvSpPr>
            <p:spPr>
              <a:xfrm>
                <a:off x="395536" y="764704"/>
                <a:ext cx="8280920" cy="1846659"/>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sz="1600" dirty="0"/>
                  <a:t>From the large data set, the daily mean </a:t>
                </a:r>
                <a:r>
                  <a:rPr lang="en-GB" sz="1600" dirty="0" err="1"/>
                  <a:t>windspeed</a:t>
                </a:r>
                <a:r>
                  <a:rPr lang="en-GB" sz="1600" dirty="0"/>
                  <a:t>, </a:t>
                </a:r>
                <a14:m>
                  <m:oMath xmlns:m="http://schemas.openxmlformats.org/officeDocument/2006/math">
                    <m:r>
                      <a:rPr lang="en-GB" sz="1600" b="0" i="1" smtClean="0">
                        <a:latin typeface="Cambria Math" panose="02040503050406030204" pitchFamily="18" charset="0"/>
                      </a:rPr>
                      <m:t>𝑤</m:t>
                    </m:r>
                  </m:oMath>
                </a14:m>
                <a:r>
                  <a:rPr lang="en-GB" sz="1600" dirty="0"/>
                  <a:t> knots, and the daily maximum gust, </a:t>
                </a:r>
                <a14:m>
                  <m:oMath xmlns:m="http://schemas.openxmlformats.org/officeDocument/2006/math">
                    <m:r>
                      <a:rPr lang="en-GB" sz="1600" b="0" i="1" smtClean="0">
                        <a:latin typeface="Cambria Math" panose="02040503050406030204" pitchFamily="18" charset="0"/>
                      </a:rPr>
                      <m:t>𝑔</m:t>
                    </m:r>
                  </m:oMath>
                </a14:m>
                <a:r>
                  <a:rPr lang="en-GB" sz="1600" dirty="0"/>
                  <a:t> knots, were recorded for the first 15 days in May in Camborne in 2015.</a:t>
                </a:r>
              </a:p>
              <a:p>
                <a:endParaRPr lang="en-GB" sz="1600" dirty="0"/>
              </a:p>
              <a:p>
                <a:endParaRPr lang="en-GB" sz="1600" dirty="0"/>
              </a:p>
              <a:p>
                <a:endParaRPr lang="en-GB" sz="1600" dirty="0"/>
              </a:p>
              <a:p>
                <a:endParaRPr lang="en-GB" sz="1600" dirty="0"/>
              </a:p>
              <a:p>
                <a:r>
                  <a:rPr lang="en-GB" sz="1600" dirty="0"/>
                  <a:t>The data was plotted on a scatter diagram.</a:t>
                </a:r>
              </a:p>
            </p:txBody>
          </p:sp>
        </mc:Choice>
        <mc:Fallback xmlns="">
          <p:sp>
            <p:nvSpPr>
              <p:cNvPr id="5" name="TextBox 4"/>
              <p:cNvSpPr txBox="1">
                <a:spLocks noRot="1" noChangeAspect="1" noMove="1" noResize="1" noEditPoints="1" noAdjustHandles="1" noChangeArrowheads="1" noChangeShapeType="1" noTextEdit="1"/>
              </p:cNvSpPr>
              <p:nvPr/>
            </p:nvSpPr>
            <p:spPr>
              <a:xfrm>
                <a:off x="395536" y="764704"/>
                <a:ext cx="8280920" cy="1846659"/>
              </a:xfrm>
              <a:prstGeom prst="rect">
                <a:avLst/>
              </a:prstGeom>
              <a:blipFill>
                <a:blip r:embed="rId2"/>
                <a:stretch>
                  <a:fillRect/>
                </a:stretch>
              </a:blipFill>
              <a:effectLst>
                <a:outerShdw blurRad="63500" sx="102000" sy="102000" algn="ctr" rotWithShape="0">
                  <a:prstClr val="black">
                    <a:alpha val="40000"/>
                  </a:prstClr>
                </a:outerShdw>
              </a:effectLst>
            </p:spPr>
            <p:txBody>
              <a:bodyPr/>
              <a:lstStyle/>
              <a:p>
                <a:r>
                  <a:rPr lang="en-GB">
                    <a:noFill/>
                  </a:rPr>
                  <a:t> </a:t>
                </a:r>
              </a:p>
            </p:txBody>
          </p:sp>
        </mc:Fallback>
      </mc:AlternateContent>
      <mc:AlternateContent xmlns:mc="http://schemas.openxmlformats.org/markup-compatibility/2006" xmlns:a14="http://schemas.microsoft.com/office/drawing/2010/main">
        <mc:Choice Requires="a14">
          <p:graphicFrame>
            <p:nvGraphicFramePr>
              <p:cNvPr id="6" name="Table 5"/>
              <p:cNvGraphicFramePr>
                <a:graphicFrameLocks noGrp="1"/>
              </p:cNvGraphicFramePr>
              <p:nvPr>
                <p:extLst>
                  <p:ext uri="{D42A27DB-BD31-4B8C-83A1-F6EECF244321}">
                    <p14:modId xmlns:p14="http://schemas.microsoft.com/office/powerpoint/2010/main" val="792387677"/>
                  </p:ext>
                </p:extLst>
              </p:nvPr>
            </p:nvGraphicFramePr>
            <p:xfrm>
              <a:off x="946229" y="1395858"/>
              <a:ext cx="7200800" cy="741680"/>
            </p:xfrm>
            <a:graphic>
              <a:graphicData uri="http://schemas.openxmlformats.org/drawingml/2006/table">
                <a:tbl>
                  <a:tblPr firstRow="1" bandRow="1">
                    <a:tableStyleId>{5940675A-B579-460E-94D1-54222C63F5DA}</a:tableStyleId>
                  </a:tblPr>
                  <a:tblGrid>
                    <a:gridCol w="450050">
                      <a:extLst>
                        <a:ext uri="{9D8B030D-6E8A-4147-A177-3AD203B41FA5}">
                          <a16:colId xmlns:a16="http://schemas.microsoft.com/office/drawing/2014/main" val="1378303696"/>
                        </a:ext>
                      </a:extLst>
                    </a:gridCol>
                    <a:gridCol w="450050">
                      <a:extLst>
                        <a:ext uri="{9D8B030D-6E8A-4147-A177-3AD203B41FA5}">
                          <a16:colId xmlns:a16="http://schemas.microsoft.com/office/drawing/2014/main" val="630807316"/>
                        </a:ext>
                      </a:extLst>
                    </a:gridCol>
                    <a:gridCol w="450050">
                      <a:extLst>
                        <a:ext uri="{9D8B030D-6E8A-4147-A177-3AD203B41FA5}">
                          <a16:colId xmlns:a16="http://schemas.microsoft.com/office/drawing/2014/main" val="3776468441"/>
                        </a:ext>
                      </a:extLst>
                    </a:gridCol>
                    <a:gridCol w="450050">
                      <a:extLst>
                        <a:ext uri="{9D8B030D-6E8A-4147-A177-3AD203B41FA5}">
                          <a16:colId xmlns:a16="http://schemas.microsoft.com/office/drawing/2014/main" val="1347724614"/>
                        </a:ext>
                      </a:extLst>
                    </a:gridCol>
                    <a:gridCol w="450050">
                      <a:extLst>
                        <a:ext uri="{9D8B030D-6E8A-4147-A177-3AD203B41FA5}">
                          <a16:colId xmlns:a16="http://schemas.microsoft.com/office/drawing/2014/main" val="3258771617"/>
                        </a:ext>
                      </a:extLst>
                    </a:gridCol>
                    <a:gridCol w="450050">
                      <a:extLst>
                        <a:ext uri="{9D8B030D-6E8A-4147-A177-3AD203B41FA5}">
                          <a16:colId xmlns:a16="http://schemas.microsoft.com/office/drawing/2014/main" val="1290035723"/>
                        </a:ext>
                      </a:extLst>
                    </a:gridCol>
                    <a:gridCol w="450050">
                      <a:extLst>
                        <a:ext uri="{9D8B030D-6E8A-4147-A177-3AD203B41FA5}">
                          <a16:colId xmlns:a16="http://schemas.microsoft.com/office/drawing/2014/main" val="349118097"/>
                        </a:ext>
                      </a:extLst>
                    </a:gridCol>
                    <a:gridCol w="450050">
                      <a:extLst>
                        <a:ext uri="{9D8B030D-6E8A-4147-A177-3AD203B41FA5}">
                          <a16:colId xmlns:a16="http://schemas.microsoft.com/office/drawing/2014/main" val="2199265004"/>
                        </a:ext>
                      </a:extLst>
                    </a:gridCol>
                    <a:gridCol w="450050">
                      <a:extLst>
                        <a:ext uri="{9D8B030D-6E8A-4147-A177-3AD203B41FA5}">
                          <a16:colId xmlns:a16="http://schemas.microsoft.com/office/drawing/2014/main" val="2936715514"/>
                        </a:ext>
                      </a:extLst>
                    </a:gridCol>
                    <a:gridCol w="450050">
                      <a:extLst>
                        <a:ext uri="{9D8B030D-6E8A-4147-A177-3AD203B41FA5}">
                          <a16:colId xmlns:a16="http://schemas.microsoft.com/office/drawing/2014/main" val="746174987"/>
                        </a:ext>
                      </a:extLst>
                    </a:gridCol>
                    <a:gridCol w="450050">
                      <a:extLst>
                        <a:ext uri="{9D8B030D-6E8A-4147-A177-3AD203B41FA5}">
                          <a16:colId xmlns:a16="http://schemas.microsoft.com/office/drawing/2014/main" val="2538613579"/>
                        </a:ext>
                      </a:extLst>
                    </a:gridCol>
                    <a:gridCol w="450050">
                      <a:extLst>
                        <a:ext uri="{9D8B030D-6E8A-4147-A177-3AD203B41FA5}">
                          <a16:colId xmlns:a16="http://schemas.microsoft.com/office/drawing/2014/main" val="455856408"/>
                        </a:ext>
                      </a:extLst>
                    </a:gridCol>
                    <a:gridCol w="450050">
                      <a:extLst>
                        <a:ext uri="{9D8B030D-6E8A-4147-A177-3AD203B41FA5}">
                          <a16:colId xmlns:a16="http://schemas.microsoft.com/office/drawing/2014/main" val="3305421905"/>
                        </a:ext>
                      </a:extLst>
                    </a:gridCol>
                    <a:gridCol w="450050">
                      <a:extLst>
                        <a:ext uri="{9D8B030D-6E8A-4147-A177-3AD203B41FA5}">
                          <a16:colId xmlns:a16="http://schemas.microsoft.com/office/drawing/2014/main" val="154919828"/>
                        </a:ext>
                      </a:extLst>
                    </a:gridCol>
                    <a:gridCol w="450050">
                      <a:extLst>
                        <a:ext uri="{9D8B030D-6E8A-4147-A177-3AD203B41FA5}">
                          <a16:colId xmlns:a16="http://schemas.microsoft.com/office/drawing/2014/main" val="1315889160"/>
                        </a:ext>
                      </a:extLst>
                    </a:gridCol>
                    <a:gridCol w="450050">
                      <a:extLst>
                        <a:ext uri="{9D8B030D-6E8A-4147-A177-3AD203B41FA5}">
                          <a16:colId xmlns:a16="http://schemas.microsoft.com/office/drawing/2014/main" val="2006904796"/>
                        </a:ext>
                      </a:extLst>
                    </a:gridCol>
                  </a:tblGrid>
                  <a:tr h="370840">
                    <a:tc>
                      <a:txBody>
                        <a:bodyPr/>
                        <a:lstStyle/>
                        <a:p>
                          <a:pPr/>
                          <a14:m>
                            <m:oMathPara xmlns:m="http://schemas.openxmlformats.org/officeDocument/2006/math">
                              <m:oMathParaPr>
                                <m:jc m:val="centerGroup"/>
                              </m:oMathParaPr>
                              <m:oMath xmlns:m="http://schemas.openxmlformats.org/officeDocument/2006/math">
                                <m:r>
                                  <a:rPr lang="en-GB" sz="1600" b="1" i="1" smtClean="0">
                                    <a:latin typeface="Cambria Math" panose="02040503050406030204" pitchFamily="18" charset="0"/>
                                  </a:rPr>
                                  <m:t>𝒘</m:t>
                                </m:r>
                              </m:oMath>
                            </m:oMathPara>
                          </a14:m>
                          <a:endParaRPr lang="en-GB" sz="1600" b="1" dirty="0"/>
                        </a:p>
                      </a:txBody>
                      <a:tcPr/>
                    </a:tc>
                    <a:tc>
                      <a:txBody>
                        <a:bodyPr/>
                        <a:lstStyle/>
                        <a:p>
                          <a:r>
                            <a:rPr lang="en-GB" sz="1600" dirty="0"/>
                            <a:t>14</a:t>
                          </a:r>
                        </a:p>
                      </a:txBody>
                      <a:tcPr/>
                    </a:tc>
                    <a:tc>
                      <a:txBody>
                        <a:bodyPr/>
                        <a:lstStyle/>
                        <a:p>
                          <a:r>
                            <a:rPr lang="en-GB" sz="1600" dirty="0"/>
                            <a:t>13</a:t>
                          </a:r>
                        </a:p>
                      </a:txBody>
                      <a:tcPr/>
                    </a:tc>
                    <a:tc>
                      <a:txBody>
                        <a:bodyPr/>
                        <a:lstStyle/>
                        <a:p>
                          <a:r>
                            <a:rPr lang="en-GB" sz="1600" dirty="0"/>
                            <a:t>13</a:t>
                          </a:r>
                        </a:p>
                      </a:txBody>
                      <a:tcPr/>
                    </a:tc>
                    <a:tc>
                      <a:txBody>
                        <a:bodyPr/>
                        <a:lstStyle/>
                        <a:p>
                          <a:r>
                            <a:rPr lang="en-GB" sz="1600" dirty="0"/>
                            <a:t>9</a:t>
                          </a:r>
                        </a:p>
                      </a:txBody>
                      <a:tcPr/>
                    </a:tc>
                    <a:tc>
                      <a:txBody>
                        <a:bodyPr/>
                        <a:lstStyle/>
                        <a:p>
                          <a:r>
                            <a:rPr lang="en-GB" sz="1600" dirty="0"/>
                            <a:t>18</a:t>
                          </a:r>
                        </a:p>
                      </a:txBody>
                      <a:tcPr/>
                    </a:tc>
                    <a:tc>
                      <a:txBody>
                        <a:bodyPr/>
                        <a:lstStyle/>
                        <a:p>
                          <a:r>
                            <a:rPr lang="en-GB" sz="1600" dirty="0"/>
                            <a:t>18</a:t>
                          </a:r>
                        </a:p>
                      </a:txBody>
                      <a:tcPr/>
                    </a:tc>
                    <a:tc>
                      <a:txBody>
                        <a:bodyPr/>
                        <a:lstStyle/>
                        <a:p>
                          <a:r>
                            <a:rPr lang="en-GB" sz="1600" dirty="0"/>
                            <a:t>7</a:t>
                          </a:r>
                        </a:p>
                      </a:txBody>
                      <a:tcPr/>
                    </a:tc>
                    <a:tc>
                      <a:txBody>
                        <a:bodyPr/>
                        <a:lstStyle/>
                        <a:p>
                          <a:r>
                            <a:rPr lang="en-GB" sz="1600" dirty="0"/>
                            <a:t>15</a:t>
                          </a:r>
                        </a:p>
                      </a:txBody>
                      <a:tcPr/>
                    </a:tc>
                    <a:tc>
                      <a:txBody>
                        <a:bodyPr/>
                        <a:lstStyle/>
                        <a:p>
                          <a:r>
                            <a:rPr lang="en-GB" sz="1600" dirty="0"/>
                            <a:t>10</a:t>
                          </a:r>
                        </a:p>
                      </a:txBody>
                      <a:tcPr/>
                    </a:tc>
                    <a:tc>
                      <a:txBody>
                        <a:bodyPr/>
                        <a:lstStyle/>
                        <a:p>
                          <a:r>
                            <a:rPr lang="en-GB" sz="1600" dirty="0"/>
                            <a:t>14</a:t>
                          </a:r>
                        </a:p>
                      </a:txBody>
                      <a:tcPr/>
                    </a:tc>
                    <a:tc>
                      <a:txBody>
                        <a:bodyPr/>
                        <a:lstStyle/>
                        <a:p>
                          <a:r>
                            <a:rPr lang="en-GB" sz="1600" dirty="0"/>
                            <a:t>11</a:t>
                          </a:r>
                        </a:p>
                      </a:txBody>
                      <a:tcPr/>
                    </a:tc>
                    <a:tc>
                      <a:txBody>
                        <a:bodyPr/>
                        <a:lstStyle/>
                        <a:p>
                          <a:r>
                            <a:rPr lang="en-GB" sz="1600" dirty="0"/>
                            <a:t>9</a:t>
                          </a:r>
                        </a:p>
                      </a:txBody>
                      <a:tcPr/>
                    </a:tc>
                    <a:tc>
                      <a:txBody>
                        <a:bodyPr/>
                        <a:lstStyle/>
                        <a:p>
                          <a:r>
                            <a:rPr lang="en-GB" sz="1600" dirty="0"/>
                            <a:t>8</a:t>
                          </a:r>
                        </a:p>
                      </a:txBody>
                      <a:tcPr/>
                    </a:tc>
                    <a:tc>
                      <a:txBody>
                        <a:bodyPr/>
                        <a:lstStyle/>
                        <a:p>
                          <a:r>
                            <a:rPr lang="en-GB" sz="1600" dirty="0"/>
                            <a:t>10</a:t>
                          </a:r>
                        </a:p>
                      </a:txBody>
                      <a:tcPr/>
                    </a:tc>
                    <a:tc>
                      <a:txBody>
                        <a:bodyPr/>
                        <a:lstStyle/>
                        <a:p>
                          <a:r>
                            <a:rPr lang="en-GB" sz="1600" dirty="0"/>
                            <a:t>7</a:t>
                          </a:r>
                        </a:p>
                      </a:txBody>
                      <a:tcPr/>
                    </a:tc>
                    <a:extLst>
                      <a:ext uri="{0D108BD9-81ED-4DB2-BD59-A6C34878D82A}">
                        <a16:rowId xmlns:a16="http://schemas.microsoft.com/office/drawing/2014/main" val="3076223182"/>
                      </a:ext>
                    </a:extLst>
                  </a:tr>
                  <a:tr h="370840">
                    <a:tc>
                      <a:txBody>
                        <a:bodyPr/>
                        <a:lstStyle/>
                        <a:p>
                          <a:pPr/>
                          <a14:m>
                            <m:oMathPara xmlns:m="http://schemas.openxmlformats.org/officeDocument/2006/math">
                              <m:oMathParaPr>
                                <m:jc m:val="centerGroup"/>
                              </m:oMathParaPr>
                              <m:oMath xmlns:m="http://schemas.openxmlformats.org/officeDocument/2006/math">
                                <m:r>
                                  <a:rPr lang="en-GB" sz="1600" b="1" i="1" smtClean="0">
                                    <a:latin typeface="Cambria Math" panose="02040503050406030204" pitchFamily="18" charset="0"/>
                                  </a:rPr>
                                  <m:t>𝒈</m:t>
                                </m:r>
                              </m:oMath>
                            </m:oMathPara>
                          </a14:m>
                          <a:endParaRPr lang="en-GB" sz="1600" b="1" dirty="0"/>
                        </a:p>
                      </a:txBody>
                      <a:tcPr/>
                    </a:tc>
                    <a:tc>
                      <a:txBody>
                        <a:bodyPr/>
                        <a:lstStyle/>
                        <a:p>
                          <a:r>
                            <a:rPr lang="en-GB" sz="1600" dirty="0"/>
                            <a:t>33</a:t>
                          </a:r>
                        </a:p>
                      </a:txBody>
                      <a:tcPr/>
                    </a:tc>
                    <a:tc>
                      <a:txBody>
                        <a:bodyPr/>
                        <a:lstStyle/>
                        <a:p>
                          <a:r>
                            <a:rPr lang="en-GB" sz="1600" dirty="0"/>
                            <a:t>37</a:t>
                          </a:r>
                        </a:p>
                      </a:txBody>
                      <a:tcPr/>
                    </a:tc>
                    <a:tc>
                      <a:txBody>
                        <a:bodyPr/>
                        <a:lstStyle/>
                        <a:p>
                          <a:r>
                            <a:rPr lang="en-GB" sz="1600" dirty="0"/>
                            <a:t>29</a:t>
                          </a:r>
                        </a:p>
                      </a:txBody>
                      <a:tcPr/>
                    </a:tc>
                    <a:tc>
                      <a:txBody>
                        <a:bodyPr/>
                        <a:lstStyle/>
                        <a:p>
                          <a:r>
                            <a:rPr lang="en-GB" sz="1600" dirty="0"/>
                            <a:t>23</a:t>
                          </a:r>
                        </a:p>
                      </a:txBody>
                      <a:tcPr/>
                    </a:tc>
                    <a:tc>
                      <a:txBody>
                        <a:bodyPr/>
                        <a:lstStyle/>
                        <a:p>
                          <a:r>
                            <a:rPr lang="en-GB" sz="1600" dirty="0"/>
                            <a:t>43</a:t>
                          </a:r>
                        </a:p>
                      </a:txBody>
                      <a:tcPr/>
                    </a:tc>
                    <a:tc>
                      <a:txBody>
                        <a:bodyPr/>
                        <a:lstStyle/>
                        <a:p>
                          <a:r>
                            <a:rPr lang="en-GB" sz="1600" dirty="0"/>
                            <a:t>38</a:t>
                          </a:r>
                        </a:p>
                      </a:txBody>
                      <a:tcPr/>
                    </a:tc>
                    <a:tc>
                      <a:txBody>
                        <a:bodyPr/>
                        <a:lstStyle/>
                        <a:p>
                          <a:r>
                            <a:rPr lang="en-GB" sz="1600" dirty="0"/>
                            <a:t>17</a:t>
                          </a:r>
                        </a:p>
                      </a:txBody>
                      <a:tcPr/>
                    </a:tc>
                    <a:tc>
                      <a:txBody>
                        <a:bodyPr/>
                        <a:lstStyle/>
                        <a:p>
                          <a:r>
                            <a:rPr lang="en-GB" sz="1600" dirty="0"/>
                            <a:t>30</a:t>
                          </a:r>
                        </a:p>
                      </a:txBody>
                      <a:tcPr/>
                    </a:tc>
                    <a:tc>
                      <a:txBody>
                        <a:bodyPr/>
                        <a:lstStyle/>
                        <a:p>
                          <a:r>
                            <a:rPr lang="en-GB" sz="1600" dirty="0"/>
                            <a:t>28</a:t>
                          </a:r>
                        </a:p>
                      </a:txBody>
                      <a:tcPr/>
                    </a:tc>
                    <a:tc>
                      <a:txBody>
                        <a:bodyPr/>
                        <a:lstStyle/>
                        <a:p>
                          <a:r>
                            <a:rPr lang="en-GB" sz="1600" dirty="0"/>
                            <a:t>29</a:t>
                          </a:r>
                        </a:p>
                      </a:txBody>
                      <a:tcPr/>
                    </a:tc>
                    <a:tc>
                      <a:txBody>
                        <a:bodyPr/>
                        <a:lstStyle/>
                        <a:p>
                          <a:r>
                            <a:rPr lang="en-GB" sz="1600" dirty="0"/>
                            <a:t>29</a:t>
                          </a:r>
                        </a:p>
                      </a:txBody>
                      <a:tcPr/>
                    </a:tc>
                    <a:tc>
                      <a:txBody>
                        <a:bodyPr/>
                        <a:lstStyle/>
                        <a:p>
                          <a:r>
                            <a:rPr lang="en-GB" sz="1600" dirty="0"/>
                            <a:t>23</a:t>
                          </a:r>
                        </a:p>
                      </a:txBody>
                      <a:tcPr/>
                    </a:tc>
                    <a:tc>
                      <a:txBody>
                        <a:bodyPr/>
                        <a:lstStyle/>
                        <a:p>
                          <a:r>
                            <a:rPr lang="en-GB" sz="1600" dirty="0"/>
                            <a:t>21</a:t>
                          </a:r>
                        </a:p>
                      </a:txBody>
                      <a:tcPr/>
                    </a:tc>
                    <a:tc>
                      <a:txBody>
                        <a:bodyPr/>
                        <a:lstStyle/>
                        <a:p>
                          <a:r>
                            <a:rPr lang="en-GB" sz="1600" dirty="0"/>
                            <a:t>28</a:t>
                          </a:r>
                        </a:p>
                      </a:txBody>
                      <a:tcPr/>
                    </a:tc>
                    <a:tc>
                      <a:txBody>
                        <a:bodyPr/>
                        <a:lstStyle/>
                        <a:p>
                          <a:r>
                            <a:rPr lang="en-GB" sz="1600" dirty="0"/>
                            <a:t>20</a:t>
                          </a:r>
                        </a:p>
                      </a:txBody>
                      <a:tcPr/>
                    </a:tc>
                    <a:extLst>
                      <a:ext uri="{0D108BD9-81ED-4DB2-BD59-A6C34878D82A}">
                        <a16:rowId xmlns:a16="http://schemas.microsoft.com/office/drawing/2014/main" val="3563320117"/>
                      </a:ext>
                    </a:extLst>
                  </a:tr>
                </a:tbl>
              </a:graphicData>
            </a:graphic>
          </p:graphicFrame>
        </mc:Choice>
        <mc:Fallback xmlns="">
          <p:graphicFrame>
            <p:nvGraphicFramePr>
              <p:cNvPr id="6" name="Table 5"/>
              <p:cNvGraphicFramePr>
                <a:graphicFrameLocks noGrp="1"/>
              </p:cNvGraphicFramePr>
              <p:nvPr>
                <p:extLst>
                  <p:ext uri="{D42A27DB-BD31-4B8C-83A1-F6EECF244321}">
                    <p14:modId xmlns:p14="http://schemas.microsoft.com/office/powerpoint/2010/main" val="792387677"/>
                  </p:ext>
                </p:extLst>
              </p:nvPr>
            </p:nvGraphicFramePr>
            <p:xfrm>
              <a:off x="946229" y="1395858"/>
              <a:ext cx="7200800" cy="741680"/>
            </p:xfrm>
            <a:graphic>
              <a:graphicData uri="http://schemas.openxmlformats.org/drawingml/2006/table">
                <a:tbl>
                  <a:tblPr firstRow="1" bandRow="1">
                    <a:tableStyleId>{5940675A-B579-460E-94D1-54222C63F5DA}</a:tableStyleId>
                  </a:tblPr>
                  <a:tblGrid>
                    <a:gridCol w="450050">
                      <a:extLst>
                        <a:ext uri="{9D8B030D-6E8A-4147-A177-3AD203B41FA5}">
                          <a16:colId xmlns:a16="http://schemas.microsoft.com/office/drawing/2014/main" val="1378303696"/>
                        </a:ext>
                      </a:extLst>
                    </a:gridCol>
                    <a:gridCol w="450050">
                      <a:extLst>
                        <a:ext uri="{9D8B030D-6E8A-4147-A177-3AD203B41FA5}">
                          <a16:colId xmlns:a16="http://schemas.microsoft.com/office/drawing/2014/main" val="630807316"/>
                        </a:ext>
                      </a:extLst>
                    </a:gridCol>
                    <a:gridCol w="450050">
                      <a:extLst>
                        <a:ext uri="{9D8B030D-6E8A-4147-A177-3AD203B41FA5}">
                          <a16:colId xmlns:a16="http://schemas.microsoft.com/office/drawing/2014/main" val="3776468441"/>
                        </a:ext>
                      </a:extLst>
                    </a:gridCol>
                    <a:gridCol w="450050">
                      <a:extLst>
                        <a:ext uri="{9D8B030D-6E8A-4147-A177-3AD203B41FA5}">
                          <a16:colId xmlns:a16="http://schemas.microsoft.com/office/drawing/2014/main" val="1347724614"/>
                        </a:ext>
                      </a:extLst>
                    </a:gridCol>
                    <a:gridCol w="450050">
                      <a:extLst>
                        <a:ext uri="{9D8B030D-6E8A-4147-A177-3AD203B41FA5}">
                          <a16:colId xmlns:a16="http://schemas.microsoft.com/office/drawing/2014/main" val="3258771617"/>
                        </a:ext>
                      </a:extLst>
                    </a:gridCol>
                    <a:gridCol w="450050">
                      <a:extLst>
                        <a:ext uri="{9D8B030D-6E8A-4147-A177-3AD203B41FA5}">
                          <a16:colId xmlns:a16="http://schemas.microsoft.com/office/drawing/2014/main" val="1290035723"/>
                        </a:ext>
                      </a:extLst>
                    </a:gridCol>
                    <a:gridCol w="450050">
                      <a:extLst>
                        <a:ext uri="{9D8B030D-6E8A-4147-A177-3AD203B41FA5}">
                          <a16:colId xmlns:a16="http://schemas.microsoft.com/office/drawing/2014/main" val="349118097"/>
                        </a:ext>
                      </a:extLst>
                    </a:gridCol>
                    <a:gridCol w="450050">
                      <a:extLst>
                        <a:ext uri="{9D8B030D-6E8A-4147-A177-3AD203B41FA5}">
                          <a16:colId xmlns:a16="http://schemas.microsoft.com/office/drawing/2014/main" val="2199265004"/>
                        </a:ext>
                      </a:extLst>
                    </a:gridCol>
                    <a:gridCol w="450050">
                      <a:extLst>
                        <a:ext uri="{9D8B030D-6E8A-4147-A177-3AD203B41FA5}">
                          <a16:colId xmlns:a16="http://schemas.microsoft.com/office/drawing/2014/main" val="2936715514"/>
                        </a:ext>
                      </a:extLst>
                    </a:gridCol>
                    <a:gridCol w="450050">
                      <a:extLst>
                        <a:ext uri="{9D8B030D-6E8A-4147-A177-3AD203B41FA5}">
                          <a16:colId xmlns:a16="http://schemas.microsoft.com/office/drawing/2014/main" val="746174987"/>
                        </a:ext>
                      </a:extLst>
                    </a:gridCol>
                    <a:gridCol w="450050">
                      <a:extLst>
                        <a:ext uri="{9D8B030D-6E8A-4147-A177-3AD203B41FA5}">
                          <a16:colId xmlns:a16="http://schemas.microsoft.com/office/drawing/2014/main" val="2538613579"/>
                        </a:ext>
                      </a:extLst>
                    </a:gridCol>
                    <a:gridCol w="450050">
                      <a:extLst>
                        <a:ext uri="{9D8B030D-6E8A-4147-A177-3AD203B41FA5}">
                          <a16:colId xmlns:a16="http://schemas.microsoft.com/office/drawing/2014/main" val="455856408"/>
                        </a:ext>
                      </a:extLst>
                    </a:gridCol>
                    <a:gridCol w="450050">
                      <a:extLst>
                        <a:ext uri="{9D8B030D-6E8A-4147-A177-3AD203B41FA5}">
                          <a16:colId xmlns:a16="http://schemas.microsoft.com/office/drawing/2014/main" val="3305421905"/>
                        </a:ext>
                      </a:extLst>
                    </a:gridCol>
                    <a:gridCol w="450050">
                      <a:extLst>
                        <a:ext uri="{9D8B030D-6E8A-4147-A177-3AD203B41FA5}">
                          <a16:colId xmlns:a16="http://schemas.microsoft.com/office/drawing/2014/main" val="154919828"/>
                        </a:ext>
                      </a:extLst>
                    </a:gridCol>
                    <a:gridCol w="450050">
                      <a:extLst>
                        <a:ext uri="{9D8B030D-6E8A-4147-A177-3AD203B41FA5}">
                          <a16:colId xmlns:a16="http://schemas.microsoft.com/office/drawing/2014/main" val="1315889160"/>
                        </a:ext>
                      </a:extLst>
                    </a:gridCol>
                    <a:gridCol w="450050">
                      <a:extLst>
                        <a:ext uri="{9D8B030D-6E8A-4147-A177-3AD203B41FA5}">
                          <a16:colId xmlns:a16="http://schemas.microsoft.com/office/drawing/2014/main" val="2006904796"/>
                        </a:ext>
                      </a:extLst>
                    </a:gridCol>
                  </a:tblGrid>
                  <a:tr h="370840">
                    <a:tc>
                      <a:txBody>
                        <a:bodyPr/>
                        <a:lstStyle/>
                        <a:p>
                          <a:endParaRPr lang="en-US"/>
                        </a:p>
                      </a:txBody>
                      <a:tcPr>
                        <a:blipFill>
                          <a:blip r:embed="rId3"/>
                          <a:stretch>
                            <a:fillRect l="-1351" t="-3226" r="-1500000" b="-109677"/>
                          </a:stretch>
                        </a:blipFill>
                      </a:tcPr>
                    </a:tc>
                    <a:tc>
                      <a:txBody>
                        <a:bodyPr/>
                        <a:lstStyle/>
                        <a:p>
                          <a:r>
                            <a:rPr lang="en-GB" sz="1600" dirty="0"/>
                            <a:t>14</a:t>
                          </a:r>
                        </a:p>
                      </a:txBody>
                      <a:tcPr/>
                    </a:tc>
                    <a:tc>
                      <a:txBody>
                        <a:bodyPr/>
                        <a:lstStyle/>
                        <a:p>
                          <a:r>
                            <a:rPr lang="en-GB" sz="1600" dirty="0"/>
                            <a:t>13</a:t>
                          </a:r>
                        </a:p>
                      </a:txBody>
                      <a:tcPr/>
                    </a:tc>
                    <a:tc>
                      <a:txBody>
                        <a:bodyPr/>
                        <a:lstStyle/>
                        <a:p>
                          <a:r>
                            <a:rPr lang="en-GB" sz="1600" dirty="0"/>
                            <a:t>13</a:t>
                          </a:r>
                        </a:p>
                      </a:txBody>
                      <a:tcPr/>
                    </a:tc>
                    <a:tc>
                      <a:txBody>
                        <a:bodyPr/>
                        <a:lstStyle/>
                        <a:p>
                          <a:r>
                            <a:rPr lang="en-GB" sz="1600" dirty="0"/>
                            <a:t>9</a:t>
                          </a:r>
                        </a:p>
                      </a:txBody>
                      <a:tcPr/>
                    </a:tc>
                    <a:tc>
                      <a:txBody>
                        <a:bodyPr/>
                        <a:lstStyle/>
                        <a:p>
                          <a:r>
                            <a:rPr lang="en-GB" sz="1600" dirty="0"/>
                            <a:t>18</a:t>
                          </a:r>
                        </a:p>
                      </a:txBody>
                      <a:tcPr/>
                    </a:tc>
                    <a:tc>
                      <a:txBody>
                        <a:bodyPr/>
                        <a:lstStyle/>
                        <a:p>
                          <a:r>
                            <a:rPr lang="en-GB" sz="1600" dirty="0"/>
                            <a:t>18</a:t>
                          </a:r>
                        </a:p>
                      </a:txBody>
                      <a:tcPr/>
                    </a:tc>
                    <a:tc>
                      <a:txBody>
                        <a:bodyPr/>
                        <a:lstStyle/>
                        <a:p>
                          <a:r>
                            <a:rPr lang="en-GB" sz="1600" dirty="0"/>
                            <a:t>7</a:t>
                          </a:r>
                        </a:p>
                      </a:txBody>
                      <a:tcPr/>
                    </a:tc>
                    <a:tc>
                      <a:txBody>
                        <a:bodyPr/>
                        <a:lstStyle/>
                        <a:p>
                          <a:r>
                            <a:rPr lang="en-GB" sz="1600" dirty="0"/>
                            <a:t>15</a:t>
                          </a:r>
                        </a:p>
                      </a:txBody>
                      <a:tcPr/>
                    </a:tc>
                    <a:tc>
                      <a:txBody>
                        <a:bodyPr/>
                        <a:lstStyle/>
                        <a:p>
                          <a:r>
                            <a:rPr lang="en-GB" sz="1600" dirty="0"/>
                            <a:t>10</a:t>
                          </a:r>
                        </a:p>
                      </a:txBody>
                      <a:tcPr/>
                    </a:tc>
                    <a:tc>
                      <a:txBody>
                        <a:bodyPr/>
                        <a:lstStyle/>
                        <a:p>
                          <a:r>
                            <a:rPr lang="en-GB" sz="1600" dirty="0"/>
                            <a:t>14</a:t>
                          </a:r>
                        </a:p>
                      </a:txBody>
                      <a:tcPr/>
                    </a:tc>
                    <a:tc>
                      <a:txBody>
                        <a:bodyPr/>
                        <a:lstStyle/>
                        <a:p>
                          <a:r>
                            <a:rPr lang="en-GB" sz="1600" dirty="0"/>
                            <a:t>11</a:t>
                          </a:r>
                        </a:p>
                      </a:txBody>
                      <a:tcPr/>
                    </a:tc>
                    <a:tc>
                      <a:txBody>
                        <a:bodyPr/>
                        <a:lstStyle/>
                        <a:p>
                          <a:r>
                            <a:rPr lang="en-GB" sz="1600" dirty="0"/>
                            <a:t>9</a:t>
                          </a:r>
                        </a:p>
                      </a:txBody>
                      <a:tcPr/>
                    </a:tc>
                    <a:tc>
                      <a:txBody>
                        <a:bodyPr/>
                        <a:lstStyle/>
                        <a:p>
                          <a:r>
                            <a:rPr lang="en-GB" sz="1600" dirty="0"/>
                            <a:t>8</a:t>
                          </a:r>
                        </a:p>
                      </a:txBody>
                      <a:tcPr/>
                    </a:tc>
                    <a:tc>
                      <a:txBody>
                        <a:bodyPr/>
                        <a:lstStyle/>
                        <a:p>
                          <a:r>
                            <a:rPr lang="en-GB" sz="1600" dirty="0"/>
                            <a:t>10</a:t>
                          </a:r>
                        </a:p>
                      </a:txBody>
                      <a:tcPr/>
                    </a:tc>
                    <a:tc>
                      <a:txBody>
                        <a:bodyPr/>
                        <a:lstStyle/>
                        <a:p>
                          <a:r>
                            <a:rPr lang="en-GB" sz="1600" dirty="0"/>
                            <a:t>7</a:t>
                          </a:r>
                        </a:p>
                      </a:txBody>
                      <a:tcPr/>
                    </a:tc>
                    <a:extLst>
                      <a:ext uri="{0D108BD9-81ED-4DB2-BD59-A6C34878D82A}">
                        <a16:rowId xmlns:a16="http://schemas.microsoft.com/office/drawing/2014/main" val="3076223182"/>
                      </a:ext>
                    </a:extLst>
                  </a:tr>
                  <a:tr h="370840">
                    <a:tc>
                      <a:txBody>
                        <a:bodyPr/>
                        <a:lstStyle/>
                        <a:p>
                          <a:endParaRPr lang="en-US"/>
                        </a:p>
                      </a:txBody>
                      <a:tcPr>
                        <a:blipFill>
                          <a:blip r:embed="rId3"/>
                          <a:stretch>
                            <a:fillRect l="-1351" t="-104918" r="-1500000" b="-11475"/>
                          </a:stretch>
                        </a:blipFill>
                      </a:tcPr>
                    </a:tc>
                    <a:tc>
                      <a:txBody>
                        <a:bodyPr/>
                        <a:lstStyle/>
                        <a:p>
                          <a:r>
                            <a:rPr lang="en-GB" sz="1600" dirty="0"/>
                            <a:t>33</a:t>
                          </a:r>
                        </a:p>
                      </a:txBody>
                      <a:tcPr/>
                    </a:tc>
                    <a:tc>
                      <a:txBody>
                        <a:bodyPr/>
                        <a:lstStyle/>
                        <a:p>
                          <a:r>
                            <a:rPr lang="en-GB" sz="1600" dirty="0"/>
                            <a:t>37</a:t>
                          </a:r>
                        </a:p>
                      </a:txBody>
                      <a:tcPr/>
                    </a:tc>
                    <a:tc>
                      <a:txBody>
                        <a:bodyPr/>
                        <a:lstStyle/>
                        <a:p>
                          <a:r>
                            <a:rPr lang="en-GB" sz="1600" dirty="0"/>
                            <a:t>29</a:t>
                          </a:r>
                        </a:p>
                      </a:txBody>
                      <a:tcPr/>
                    </a:tc>
                    <a:tc>
                      <a:txBody>
                        <a:bodyPr/>
                        <a:lstStyle/>
                        <a:p>
                          <a:r>
                            <a:rPr lang="en-GB" sz="1600" dirty="0"/>
                            <a:t>23</a:t>
                          </a:r>
                        </a:p>
                      </a:txBody>
                      <a:tcPr/>
                    </a:tc>
                    <a:tc>
                      <a:txBody>
                        <a:bodyPr/>
                        <a:lstStyle/>
                        <a:p>
                          <a:r>
                            <a:rPr lang="en-GB" sz="1600" dirty="0"/>
                            <a:t>43</a:t>
                          </a:r>
                        </a:p>
                      </a:txBody>
                      <a:tcPr/>
                    </a:tc>
                    <a:tc>
                      <a:txBody>
                        <a:bodyPr/>
                        <a:lstStyle/>
                        <a:p>
                          <a:r>
                            <a:rPr lang="en-GB" sz="1600" dirty="0"/>
                            <a:t>38</a:t>
                          </a:r>
                        </a:p>
                      </a:txBody>
                      <a:tcPr/>
                    </a:tc>
                    <a:tc>
                      <a:txBody>
                        <a:bodyPr/>
                        <a:lstStyle/>
                        <a:p>
                          <a:r>
                            <a:rPr lang="en-GB" sz="1600" dirty="0"/>
                            <a:t>17</a:t>
                          </a:r>
                        </a:p>
                      </a:txBody>
                      <a:tcPr/>
                    </a:tc>
                    <a:tc>
                      <a:txBody>
                        <a:bodyPr/>
                        <a:lstStyle/>
                        <a:p>
                          <a:r>
                            <a:rPr lang="en-GB" sz="1600" dirty="0"/>
                            <a:t>30</a:t>
                          </a:r>
                        </a:p>
                      </a:txBody>
                      <a:tcPr/>
                    </a:tc>
                    <a:tc>
                      <a:txBody>
                        <a:bodyPr/>
                        <a:lstStyle/>
                        <a:p>
                          <a:r>
                            <a:rPr lang="en-GB" sz="1600" dirty="0"/>
                            <a:t>28</a:t>
                          </a:r>
                        </a:p>
                      </a:txBody>
                      <a:tcPr/>
                    </a:tc>
                    <a:tc>
                      <a:txBody>
                        <a:bodyPr/>
                        <a:lstStyle/>
                        <a:p>
                          <a:r>
                            <a:rPr lang="en-GB" sz="1600" dirty="0"/>
                            <a:t>29</a:t>
                          </a:r>
                        </a:p>
                      </a:txBody>
                      <a:tcPr/>
                    </a:tc>
                    <a:tc>
                      <a:txBody>
                        <a:bodyPr/>
                        <a:lstStyle/>
                        <a:p>
                          <a:r>
                            <a:rPr lang="en-GB" sz="1600" dirty="0"/>
                            <a:t>29</a:t>
                          </a:r>
                        </a:p>
                      </a:txBody>
                      <a:tcPr/>
                    </a:tc>
                    <a:tc>
                      <a:txBody>
                        <a:bodyPr/>
                        <a:lstStyle/>
                        <a:p>
                          <a:r>
                            <a:rPr lang="en-GB" sz="1600" dirty="0"/>
                            <a:t>23</a:t>
                          </a:r>
                        </a:p>
                      </a:txBody>
                      <a:tcPr/>
                    </a:tc>
                    <a:tc>
                      <a:txBody>
                        <a:bodyPr/>
                        <a:lstStyle/>
                        <a:p>
                          <a:r>
                            <a:rPr lang="en-GB" sz="1600" dirty="0"/>
                            <a:t>21</a:t>
                          </a:r>
                        </a:p>
                      </a:txBody>
                      <a:tcPr/>
                    </a:tc>
                    <a:tc>
                      <a:txBody>
                        <a:bodyPr/>
                        <a:lstStyle/>
                        <a:p>
                          <a:r>
                            <a:rPr lang="en-GB" sz="1600" dirty="0"/>
                            <a:t>28</a:t>
                          </a:r>
                        </a:p>
                      </a:txBody>
                      <a:tcPr/>
                    </a:tc>
                    <a:tc>
                      <a:txBody>
                        <a:bodyPr/>
                        <a:lstStyle/>
                        <a:p>
                          <a:r>
                            <a:rPr lang="en-GB" sz="1600" dirty="0"/>
                            <a:t>20</a:t>
                          </a:r>
                        </a:p>
                      </a:txBody>
                      <a:tcPr/>
                    </a:tc>
                    <a:extLst>
                      <a:ext uri="{0D108BD9-81ED-4DB2-BD59-A6C34878D82A}">
                        <a16:rowId xmlns:a16="http://schemas.microsoft.com/office/drawing/2014/main" val="3563320117"/>
                      </a:ext>
                    </a:extLst>
                  </a:tr>
                </a:tbl>
              </a:graphicData>
            </a:graphic>
          </p:graphicFrame>
        </mc:Fallback>
      </mc:AlternateContent>
      <p:cxnSp>
        <p:nvCxnSpPr>
          <p:cNvPr id="8" name="Straight Arrow Connector 7"/>
          <p:cNvCxnSpPr/>
          <p:nvPr/>
        </p:nvCxnSpPr>
        <p:spPr>
          <a:xfrm flipV="1">
            <a:off x="642881" y="2828380"/>
            <a:ext cx="0" cy="14401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p:cNvCxnSpPr/>
          <p:nvPr/>
        </p:nvCxnSpPr>
        <p:spPr>
          <a:xfrm>
            <a:off x="642881" y="4268540"/>
            <a:ext cx="172819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0" name="TextBox 9"/>
          <p:cNvSpPr txBox="1"/>
          <p:nvPr/>
        </p:nvSpPr>
        <p:spPr>
          <a:xfrm>
            <a:off x="509133" y="4268540"/>
            <a:ext cx="1900691" cy="261610"/>
          </a:xfrm>
          <a:prstGeom prst="rect">
            <a:avLst/>
          </a:prstGeom>
          <a:noFill/>
        </p:spPr>
        <p:txBody>
          <a:bodyPr wrap="square" rtlCol="0">
            <a:spAutoFit/>
          </a:bodyPr>
          <a:lstStyle/>
          <a:p>
            <a:r>
              <a:rPr lang="en-GB" sz="1100" dirty="0"/>
              <a:t>0        5       10        15        20</a:t>
            </a:r>
          </a:p>
        </p:txBody>
      </p:sp>
      <p:sp>
        <p:nvSpPr>
          <p:cNvPr id="11" name="TextBox 10"/>
          <p:cNvSpPr txBox="1"/>
          <p:nvPr/>
        </p:nvSpPr>
        <p:spPr>
          <a:xfrm>
            <a:off x="342754" y="2941054"/>
            <a:ext cx="347995" cy="1446550"/>
          </a:xfrm>
          <a:prstGeom prst="rect">
            <a:avLst/>
          </a:prstGeom>
          <a:noFill/>
        </p:spPr>
        <p:txBody>
          <a:bodyPr wrap="square" rtlCol="0">
            <a:spAutoFit/>
          </a:bodyPr>
          <a:lstStyle/>
          <a:p>
            <a:r>
              <a:rPr lang="en-GB" sz="1100" dirty="0"/>
              <a:t>50</a:t>
            </a:r>
          </a:p>
          <a:p>
            <a:r>
              <a:rPr lang="en-GB" sz="400" dirty="0"/>
              <a:t> </a:t>
            </a:r>
          </a:p>
          <a:p>
            <a:r>
              <a:rPr lang="en-GB" sz="1100" dirty="0"/>
              <a:t>40</a:t>
            </a:r>
          </a:p>
          <a:p>
            <a:r>
              <a:rPr lang="en-GB" sz="400" dirty="0"/>
              <a:t> </a:t>
            </a:r>
          </a:p>
          <a:p>
            <a:r>
              <a:rPr lang="en-GB" sz="1100" dirty="0"/>
              <a:t>30</a:t>
            </a:r>
          </a:p>
          <a:p>
            <a:r>
              <a:rPr lang="en-GB" sz="400" dirty="0"/>
              <a:t> </a:t>
            </a:r>
          </a:p>
          <a:p>
            <a:r>
              <a:rPr lang="en-GB" sz="1100" dirty="0"/>
              <a:t>20</a:t>
            </a:r>
          </a:p>
          <a:p>
            <a:r>
              <a:rPr lang="en-GB" sz="400" dirty="0"/>
              <a:t> </a:t>
            </a:r>
          </a:p>
          <a:p>
            <a:r>
              <a:rPr lang="en-GB" sz="1100" dirty="0"/>
              <a:t>10</a:t>
            </a:r>
          </a:p>
          <a:p>
            <a:r>
              <a:rPr lang="en-GB" sz="400" dirty="0"/>
              <a:t> </a:t>
            </a:r>
          </a:p>
          <a:p>
            <a:r>
              <a:rPr lang="en-GB" sz="1100" dirty="0"/>
              <a:t>0</a:t>
            </a:r>
          </a:p>
        </p:txBody>
      </p:sp>
      <p:sp>
        <p:nvSpPr>
          <p:cNvPr id="12" name="Oval 11"/>
          <p:cNvSpPr/>
          <p:nvPr/>
        </p:nvSpPr>
        <p:spPr>
          <a:xfrm>
            <a:off x="1012570" y="3724990"/>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1092476" y="3617342"/>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1187319" y="3528442"/>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1288671" y="3590162"/>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1492367" y="3535759"/>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1420037" y="3680231"/>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1420483" y="3422100"/>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1747933" y="3356255"/>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1387496" y="3279799"/>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2" name="TextBox 21"/>
              <p:cNvSpPr txBox="1"/>
              <p:nvPr/>
            </p:nvSpPr>
            <p:spPr>
              <a:xfrm>
                <a:off x="648820" y="4457537"/>
                <a:ext cx="2181768" cy="261610"/>
              </a:xfrm>
              <a:prstGeom prst="rect">
                <a:avLst/>
              </a:prstGeom>
              <a:noFill/>
            </p:spPr>
            <p:txBody>
              <a:bodyPr wrap="square" rtlCol="0">
                <a:spAutoFit/>
              </a:bodyPr>
              <a:lstStyle/>
              <a:p>
                <a:r>
                  <a:rPr lang="en-GB" sz="1100" dirty="0"/>
                  <a:t>Daily mean </a:t>
                </a:r>
                <a:r>
                  <a:rPr lang="en-GB" sz="1100" dirty="0" err="1"/>
                  <a:t>windspeed</a:t>
                </a:r>
                <a:r>
                  <a:rPr lang="en-GB" sz="1100" dirty="0"/>
                  <a:t>, </a:t>
                </a:r>
                <a14:m>
                  <m:oMath xmlns:m="http://schemas.openxmlformats.org/officeDocument/2006/math">
                    <m:r>
                      <a:rPr lang="en-GB" sz="1100" b="0" i="1" smtClean="0">
                        <a:latin typeface="Cambria Math" panose="02040503050406030204" pitchFamily="18" charset="0"/>
                      </a:rPr>
                      <m:t>𝑤</m:t>
                    </m:r>
                  </m:oMath>
                </a14:m>
                <a:r>
                  <a:rPr lang="en-GB" sz="1100" dirty="0"/>
                  <a:t> (knots)</a:t>
                </a:r>
              </a:p>
            </p:txBody>
          </p:sp>
        </mc:Choice>
        <mc:Fallback xmlns="">
          <p:sp>
            <p:nvSpPr>
              <p:cNvPr id="22" name="TextBox 21"/>
              <p:cNvSpPr txBox="1">
                <a:spLocks noRot="1" noChangeAspect="1" noMove="1" noResize="1" noEditPoints="1" noAdjustHandles="1" noChangeArrowheads="1" noChangeShapeType="1" noTextEdit="1"/>
              </p:cNvSpPr>
              <p:nvPr/>
            </p:nvSpPr>
            <p:spPr>
              <a:xfrm>
                <a:off x="648820" y="4457537"/>
                <a:ext cx="2181768" cy="261610"/>
              </a:xfrm>
              <a:prstGeom prst="rect">
                <a:avLst/>
              </a:prstGeom>
              <a:blipFill>
                <a:blip r:embed="rId4"/>
                <a:stretch>
                  <a:fillRect b="-16279"/>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rot="16200000">
                <a:off x="-828399" y="3400029"/>
                <a:ext cx="2181768" cy="261610"/>
              </a:xfrm>
              <a:prstGeom prst="rect">
                <a:avLst/>
              </a:prstGeom>
              <a:noFill/>
            </p:spPr>
            <p:txBody>
              <a:bodyPr wrap="square" rtlCol="0">
                <a:spAutoFit/>
              </a:bodyPr>
              <a:lstStyle/>
              <a:p>
                <a:r>
                  <a:rPr lang="en-GB" sz="1100" dirty="0"/>
                  <a:t>Daily maximum gust, </a:t>
                </a:r>
                <a14:m>
                  <m:oMath xmlns:m="http://schemas.openxmlformats.org/officeDocument/2006/math">
                    <m:r>
                      <a:rPr lang="en-GB" sz="1100" b="0" i="1" smtClean="0">
                        <a:latin typeface="Cambria Math" panose="02040503050406030204" pitchFamily="18" charset="0"/>
                      </a:rPr>
                      <m:t>𝑔</m:t>
                    </m:r>
                  </m:oMath>
                </a14:m>
                <a:r>
                  <a:rPr lang="en-GB" sz="1100" dirty="0"/>
                  <a:t> (knots)</a:t>
                </a:r>
              </a:p>
            </p:txBody>
          </p:sp>
        </mc:Choice>
        <mc:Fallback xmlns="">
          <p:sp>
            <p:nvSpPr>
              <p:cNvPr id="23" name="TextBox 22"/>
              <p:cNvSpPr txBox="1">
                <a:spLocks noRot="1" noChangeAspect="1" noMove="1" noResize="1" noEditPoints="1" noAdjustHandles="1" noChangeArrowheads="1" noChangeShapeType="1" noTextEdit="1"/>
              </p:cNvSpPr>
              <p:nvPr/>
            </p:nvSpPr>
            <p:spPr>
              <a:xfrm rot="16200000">
                <a:off x="-828399" y="3400029"/>
                <a:ext cx="2181768" cy="261610"/>
              </a:xfrm>
              <a:prstGeom prst="rect">
                <a:avLst/>
              </a:prstGeom>
              <a:blipFill>
                <a:blip r:embed="rId5"/>
                <a:stretch>
                  <a:fillRect r="-16279"/>
                </a:stretch>
              </a:blipFill>
            </p:spPr>
            <p:txBody>
              <a:bodyPr/>
              <a:lstStyle/>
              <a:p>
                <a:r>
                  <a:rPr lang="en-GB">
                    <a:noFill/>
                  </a:rPr>
                  <a:t> </a:t>
                </a:r>
              </a:p>
            </p:txBody>
          </p:sp>
        </mc:Fallback>
      </mc:AlternateContent>
      <p:sp>
        <p:nvSpPr>
          <p:cNvPr id="24" name="Oval 23"/>
          <p:cNvSpPr/>
          <p:nvPr/>
        </p:nvSpPr>
        <p:spPr>
          <a:xfrm>
            <a:off x="1714691" y="3158871"/>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mc:AlternateContent xmlns:mc="http://schemas.openxmlformats.org/markup-compatibility/2006" xmlns:a14="http://schemas.microsoft.com/office/drawing/2010/main">
        <mc:Choice Requires="a14">
          <p:sp>
            <p:nvSpPr>
              <p:cNvPr id="25" name="TextBox 24"/>
              <p:cNvSpPr txBox="1"/>
              <p:nvPr/>
            </p:nvSpPr>
            <p:spPr>
              <a:xfrm>
                <a:off x="2996651" y="2625130"/>
                <a:ext cx="5671297" cy="2062103"/>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pPr marL="342900" indent="-342900">
                  <a:buAutoNum type="alphaLcParenBoth"/>
                </a:pPr>
                <a:r>
                  <a:rPr lang="en-GB" sz="1600" dirty="0"/>
                  <a:t>Describe the correlation between daily mean </a:t>
                </a:r>
                <a:r>
                  <a:rPr lang="en-GB" sz="1600" dirty="0" err="1"/>
                  <a:t>windspeed</a:t>
                </a:r>
                <a:r>
                  <a:rPr lang="en-GB" sz="1600" dirty="0"/>
                  <a:t> and daily maximum gust.</a:t>
                </a:r>
              </a:p>
              <a:p>
                <a:endParaRPr lang="en-GB" sz="1600" dirty="0"/>
              </a:p>
              <a:p>
                <a:r>
                  <a:rPr lang="en-GB" sz="1600" dirty="0"/>
                  <a:t>The equation of the regression line of </a:t>
                </a:r>
                <a14:m>
                  <m:oMath xmlns:m="http://schemas.openxmlformats.org/officeDocument/2006/math">
                    <m:r>
                      <a:rPr lang="en-GB" sz="1600" b="0" i="1" smtClean="0">
                        <a:latin typeface="Cambria Math" panose="02040503050406030204" pitchFamily="18" charset="0"/>
                      </a:rPr>
                      <m:t>𝑔</m:t>
                    </m:r>
                  </m:oMath>
                </a14:m>
                <a:r>
                  <a:rPr lang="en-GB" sz="1600" dirty="0"/>
                  <a:t> on </a:t>
                </a:r>
                <a14:m>
                  <m:oMath xmlns:m="http://schemas.openxmlformats.org/officeDocument/2006/math">
                    <m:r>
                      <a:rPr lang="en-GB" sz="1600" b="0" i="1" smtClean="0">
                        <a:latin typeface="Cambria Math" panose="02040503050406030204" pitchFamily="18" charset="0"/>
                      </a:rPr>
                      <m:t>𝑤</m:t>
                    </m:r>
                  </m:oMath>
                </a14:m>
                <a:r>
                  <a:rPr lang="en-GB" sz="1600" dirty="0"/>
                  <a:t> for these 15 days is </a:t>
                </a:r>
                <a14:m>
                  <m:oMath xmlns:m="http://schemas.openxmlformats.org/officeDocument/2006/math">
                    <m:r>
                      <a:rPr lang="en-GB" sz="1600" b="0" i="1" smtClean="0">
                        <a:latin typeface="Cambria Math" panose="02040503050406030204" pitchFamily="18" charset="0"/>
                      </a:rPr>
                      <m:t>𝑔</m:t>
                    </m:r>
                    <m:r>
                      <a:rPr lang="en-GB" sz="1600" b="0" i="1" smtClean="0">
                        <a:latin typeface="Cambria Math" panose="02040503050406030204" pitchFamily="18" charset="0"/>
                      </a:rPr>
                      <m:t>=7.23+1.82</m:t>
                    </m:r>
                    <m:r>
                      <a:rPr lang="en-GB" sz="1600" b="0" i="1" smtClean="0">
                        <a:latin typeface="Cambria Math" panose="02040503050406030204" pitchFamily="18" charset="0"/>
                      </a:rPr>
                      <m:t>𝑤</m:t>
                    </m:r>
                  </m:oMath>
                </a14:m>
                <a:endParaRPr lang="en-GB" sz="1600" dirty="0"/>
              </a:p>
              <a:p>
                <a:r>
                  <a:rPr lang="en-GB" sz="1600" dirty="0"/>
                  <a:t>(b)   Give an interpretation of the value of the gradient of this</a:t>
                </a:r>
                <a:br>
                  <a:rPr lang="en-GB" sz="1600" dirty="0"/>
                </a:br>
                <a:r>
                  <a:rPr lang="en-GB" sz="1600" dirty="0"/>
                  <a:t>        regression line.</a:t>
                </a:r>
              </a:p>
              <a:p>
                <a:r>
                  <a:rPr lang="en-GB" sz="1600" dirty="0"/>
                  <a:t>(c)   Justify the use of a linear regression line in this instance.</a:t>
                </a:r>
              </a:p>
            </p:txBody>
          </p:sp>
        </mc:Choice>
        <mc:Fallback xmlns="">
          <p:sp>
            <p:nvSpPr>
              <p:cNvPr id="25" name="TextBox 24"/>
              <p:cNvSpPr txBox="1">
                <a:spLocks noRot="1" noChangeAspect="1" noMove="1" noResize="1" noEditPoints="1" noAdjustHandles="1" noChangeArrowheads="1" noChangeShapeType="1" noTextEdit="1"/>
              </p:cNvSpPr>
              <p:nvPr/>
            </p:nvSpPr>
            <p:spPr>
              <a:xfrm>
                <a:off x="2996651" y="2625130"/>
                <a:ext cx="5671297" cy="2062103"/>
              </a:xfrm>
              <a:prstGeom prst="rect">
                <a:avLst/>
              </a:prstGeom>
              <a:blipFill>
                <a:blip r:embed="rId6"/>
                <a:stretch>
                  <a:fillRect/>
                </a:stretch>
              </a:blipFill>
              <a:effectLst>
                <a:outerShdw blurRad="63500" sx="102000" sy="102000" algn="ctr" rotWithShape="0">
                  <a:prstClr val="black">
                    <a:alpha val="40000"/>
                  </a:prstClr>
                </a:outerShdw>
              </a:effectLst>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576449" y="4886176"/>
                <a:ext cx="5321411" cy="1815882"/>
              </a:xfrm>
              <a:prstGeom prst="rect">
                <a:avLst/>
              </a:prstGeom>
              <a:noFill/>
            </p:spPr>
            <p:txBody>
              <a:bodyPr wrap="square" rtlCol="0">
                <a:spAutoFit/>
              </a:bodyPr>
              <a:lstStyle/>
              <a:p>
                <a:r>
                  <a:rPr lang="en-GB" sz="1400" dirty="0"/>
                  <a:t>There is a strong positive correlation between daily mean </a:t>
                </a:r>
                <a:r>
                  <a:rPr lang="en-GB" sz="1400" dirty="0" err="1"/>
                  <a:t>windspeed</a:t>
                </a:r>
                <a:r>
                  <a:rPr lang="en-GB" sz="1400" dirty="0"/>
                  <a:t> and daily maximum gust.</a:t>
                </a:r>
              </a:p>
              <a:p>
                <a:endParaRPr lang="en-GB" sz="1400" dirty="0"/>
              </a:p>
              <a:p>
                <a:r>
                  <a:rPr lang="en-GB" sz="1400" dirty="0"/>
                  <a:t>If the daily mean </a:t>
                </a:r>
                <a:r>
                  <a:rPr lang="en-GB" sz="1400" dirty="0" err="1"/>
                  <a:t>windspeed</a:t>
                </a:r>
                <a:r>
                  <a:rPr lang="en-GB" sz="1400" dirty="0"/>
                  <a:t> increases by 10 knots the daily maximum gust increases by approximately 18 knots.</a:t>
                </a:r>
              </a:p>
              <a:p>
                <a:endParaRPr lang="en-GB" sz="1400" dirty="0"/>
              </a:p>
              <a:p>
                <a:r>
                  <a:rPr lang="en-GB" sz="1400" dirty="0"/>
                  <a:t>The correlation suggests that there is a linear relationship between </a:t>
                </a:r>
                <a14:m>
                  <m:oMath xmlns:m="http://schemas.openxmlformats.org/officeDocument/2006/math">
                    <m:r>
                      <a:rPr lang="en-GB" sz="1400" b="0" i="1" smtClean="0">
                        <a:latin typeface="Cambria Math" panose="02040503050406030204" pitchFamily="18" charset="0"/>
                      </a:rPr>
                      <m:t>𝑔</m:t>
                    </m:r>
                  </m:oMath>
                </a14:m>
                <a:r>
                  <a:rPr lang="en-GB" sz="1400" dirty="0"/>
                  <a:t> and </a:t>
                </a:r>
                <a14:m>
                  <m:oMath xmlns:m="http://schemas.openxmlformats.org/officeDocument/2006/math">
                    <m:r>
                      <a:rPr lang="en-GB" sz="1400" b="0" i="1" smtClean="0">
                        <a:latin typeface="Cambria Math" panose="02040503050406030204" pitchFamily="18" charset="0"/>
                      </a:rPr>
                      <m:t>𝑤</m:t>
                    </m:r>
                  </m:oMath>
                </a14:m>
                <a:r>
                  <a:rPr lang="en-GB" sz="1400" dirty="0"/>
                  <a:t> so a linear regression line is a suitable model.</a:t>
                </a:r>
              </a:p>
            </p:txBody>
          </p:sp>
        </mc:Choice>
        <mc:Fallback xmlns="">
          <p:sp>
            <p:nvSpPr>
              <p:cNvPr id="26" name="TextBox 25"/>
              <p:cNvSpPr txBox="1">
                <a:spLocks noRot="1" noChangeAspect="1" noMove="1" noResize="1" noEditPoints="1" noAdjustHandles="1" noChangeArrowheads="1" noChangeShapeType="1" noTextEdit="1"/>
              </p:cNvSpPr>
              <p:nvPr/>
            </p:nvSpPr>
            <p:spPr>
              <a:xfrm>
                <a:off x="576449" y="4886176"/>
                <a:ext cx="5321411" cy="1815882"/>
              </a:xfrm>
              <a:prstGeom prst="rect">
                <a:avLst/>
              </a:prstGeom>
              <a:blipFill>
                <a:blip r:embed="rId7"/>
                <a:stretch>
                  <a:fillRect l="-344" t="-673" b="-2694"/>
                </a:stretch>
              </a:blipFill>
            </p:spPr>
            <p:txBody>
              <a:bodyPr/>
              <a:lstStyle/>
              <a:p>
                <a:r>
                  <a:rPr lang="en-GB">
                    <a:noFill/>
                  </a:rPr>
                  <a:t> </a:t>
                </a:r>
              </a:p>
            </p:txBody>
          </p:sp>
        </mc:Fallback>
      </mc:AlternateContent>
      <p:sp>
        <p:nvSpPr>
          <p:cNvPr id="27" name="TextBox 26"/>
          <p:cNvSpPr txBox="1"/>
          <p:nvPr/>
        </p:nvSpPr>
        <p:spPr>
          <a:xfrm>
            <a:off x="6524600" y="5525740"/>
            <a:ext cx="2160240" cy="1077218"/>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dirty="0"/>
              <a:t>The stronger the (linear) correlation, the more suitable a linear regression line is.</a:t>
            </a:r>
          </a:p>
        </p:txBody>
      </p:sp>
      <p:cxnSp>
        <p:nvCxnSpPr>
          <p:cNvPr id="29" name="Straight Arrow Connector 28"/>
          <p:cNvCxnSpPr>
            <a:stCxn id="27" idx="1"/>
          </p:cNvCxnSpPr>
          <p:nvPr/>
        </p:nvCxnSpPr>
        <p:spPr>
          <a:xfrm flipH="1">
            <a:off x="6012160" y="6064349"/>
            <a:ext cx="512440" cy="24497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Rectangle 29"/>
          <p:cNvSpPr/>
          <p:nvPr/>
        </p:nvSpPr>
        <p:spPr>
          <a:xfrm>
            <a:off x="261219" y="4947136"/>
            <a:ext cx="226461" cy="24970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a</a:t>
            </a:r>
          </a:p>
        </p:txBody>
      </p:sp>
      <p:sp>
        <p:nvSpPr>
          <p:cNvPr id="31" name="Rectangle 30"/>
          <p:cNvSpPr/>
          <p:nvPr/>
        </p:nvSpPr>
        <p:spPr>
          <a:xfrm>
            <a:off x="258548" y="5573345"/>
            <a:ext cx="226461" cy="24970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b</a:t>
            </a:r>
          </a:p>
        </p:txBody>
      </p:sp>
      <p:sp>
        <p:nvSpPr>
          <p:cNvPr id="32" name="Rectangle 31"/>
          <p:cNvSpPr/>
          <p:nvPr/>
        </p:nvSpPr>
        <p:spPr>
          <a:xfrm>
            <a:off x="258548" y="6223729"/>
            <a:ext cx="226461" cy="24970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c</a:t>
            </a:r>
          </a:p>
        </p:txBody>
      </p:sp>
      <p:sp>
        <p:nvSpPr>
          <p:cNvPr id="33" name="Rectangle 32"/>
          <p:cNvSpPr/>
          <p:nvPr/>
        </p:nvSpPr>
        <p:spPr>
          <a:xfrm>
            <a:off x="511071" y="4945743"/>
            <a:ext cx="5386789" cy="4478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4" name="Rectangle 33"/>
          <p:cNvSpPr/>
          <p:nvPr/>
        </p:nvSpPr>
        <p:spPr>
          <a:xfrm>
            <a:off x="501121" y="5576940"/>
            <a:ext cx="5386789" cy="4478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5" name="Rectangle 34"/>
          <p:cNvSpPr/>
          <p:nvPr/>
        </p:nvSpPr>
        <p:spPr>
          <a:xfrm>
            <a:off x="487677" y="6223723"/>
            <a:ext cx="5386789" cy="4478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6" name="TextBox 35"/>
          <p:cNvSpPr txBox="1"/>
          <p:nvPr/>
        </p:nvSpPr>
        <p:spPr>
          <a:xfrm>
            <a:off x="7134448" y="2114472"/>
            <a:ext cx="1224136" cy="307777"/>
          </a:xfrm>
          <a:prstGeom prst="rect">
            <a:avLst/>
          </a:prstGeom>
          <a:noFill/>
        </p:spPr>
        <p:txBody>
          <a:bodyPr wrap="square" rtlCol="0">
            <a:spAutoFit/>
          </a:bodyPr>
          <a:lstStyle/>
          <a:p>
            <a:r>
              <a:rPr lang="en-GB" sz="1400" dirty="0"/>
              <a:t>© Met Office</a:t>
            </a:r>
          </a:p>
        </p:txBody>
      </p:sp>
      <p:sp>
        <p:nvSpPr>
          <p:cNvPr id="37" name="Rectangle 36"/>
          <p:cNvSpPr/>
          <p:nvPr/>
        </p:nvSpPr>
        <p:spPr>
          <a:xfrm>
            <a:off x="2996650" y="2564904"/>
            <a:ext cx="5682529" cy="1020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7968215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3"/>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3"/>
                                        </p:tgtEl>
                                      </p:cBhvr>
                                    </p:animEffect>
                                    <p:set>
                                      <p:cBhvr>
                                        <p:cTn id="7" dur="1" fill="hold">
                                          <p:stCondLst>
                                            <p:cond delay="499"/>
                                          </p:stCondLst>
                                        </p:cTn>
                                        <p:tgtEl>
                                          <p:spTgt spid="33"/>
                                        </p:tgtEl>
                                        <p:attrNameLst>
                                          <p:attrName>style.visibility</p:attrName>
                                        </p:attrNameLst>
                                      </p:cBhvr>
                                      <p:to>
                                        <p:strVal val="hidden"/>
                                      </p:to>
                                    </p:set>
                                  </p:childTnLst>
                                </p:cTn>
                              </p:par>
                            </p:childTnLst>
                          </p:cTn>
                        </p:par>
                      </p:childTnLst>
                    </p:cTn>
                  </p:par>
                </p:childTnLst>
              </p:cTn>
              <p:nextCondLst>
                <p:cond evt="onClick" delay="0">
                  <p:tgtEl>
                    <p:spTgt spid="33"/>
                  </p:tgtEl>
                </p:cond>
              </p:nextCondLst>
            </p:seq>
            <p:seq concurrent="1" nextAc="seek">
              <p:cTn id="8" restart="whenNotActive" fill="hold" evtFilter="cancelBubble" nodeType="interactiveSeq">
                <p:stCondLst>
                  <p:cond evt="onClick" delay="0">
                    <p:tgtEl>
                      <p:spTgt spid="34"/>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34"/>
                                        </p:tgtEl>
                                      </p:cBhvr>
                                    </p:animEffect>
                                    <p:set>
                                      <p:cBhvr>
                                        <p:cTn id="13" dur="1" fill="hold">
                                          <p:stCondLst>
                                            <p:cond delay="499"/>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14" restart="whenNotActive" fill="hold" evtFilter="cancelBubble" nodeType="interactiveSeq">
                <p:stCondLst>
                  <p:cond evt="onClick" delay="0">
                    <p:tgtEl>
                      <p:spTgt spid="35"/>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35"/>
                                        </p:tgtEl>
                                      </p:cBhvr>
                                    </p:animEffect>
                                    <p:set>
                                      <p:cBhvr>
                                        <p:cTn id="19" dur="1" fill="hold">
                                          <p:stCondLst>
                                            <p:cond delay="499"/>
                                          </p:stCondLst>
                                        </p:cTn>
                                        <p:tgtEl>
                                          <p:spTgt spid="35"/>
                                        </p:tgtEl>
                                        <p:attrNameLst>
                                          <p:attrName>style.visibility</p:attrName>
                                        </p:attrNameLst>
                                      </p:cBhvr>
                                      <p:to>
                                        <p:strVal val="hidden"/>
                                      </p:to>
                                    </p:set>
                                  </p:childTnLst>
                                </p:cTn>
                              </p:par>
                              <p:par>
                                <p:cTn id="20" presetID="10" presetClass="entr" presetSubtype="0"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fade">
                                      <p:cBhvr>
                                        <p:cTn id="22" dur="500"/>
                                        <p:tgtEl>
                                          <p:spTgt spid="27"/>
                                        </p:tgtEl>
                                      </p:cBhvr>
                                    </p:animEffect>
                                  </p:childTnLst>
                                </p:cTn>
                              </p:par>
                              <p:par>
                                <p:cTn id="23" presetID="10" presetClass="entr" presetSubtype="0" fill="hold" nodeType="withEffect">
                                  <p:stCondLst>
                                    <p:cond delay="0"/>
                                  </p:stCondLst>
                                  <p:childTnLst>
                                    <p:set>
                                      <p:cBhvr>
                                        <p:cTn id="24" dur="1" fill="hold">
                                          <p:stCondLst>
                                            <p:cond delay="0"/>
                                          </p:stCondLst>
                                        </p:cTn>
                                        <p:tgtEl>
                                          <p:spTgt spid="29"/>
                                        </p:tgtEl>
                                        <p:attrNameLst>
                                          <p:attrName>style.visibility</p:attrName>
                                        </p:attrNameLst>
                                      </p:cBhvr>
                                      <p:to>
                                        <p:strVal val="visible"/>
                                      </p:to>
                                    </p:set>
                                    <p:animEffect transition="in" filter="fade">
                                      <p:cBhvr>
                                        <p:cTn id="25" dur="500"/>
                                        <p:tgtEl>
                                          <p:spTgt spid="29"/>
                                        </p:tgtEl>
                                      </p:cBhvr>
                                    </p:animEffect>
                                  </p:childTnLst>
                                </p:cTn>
                              </p:par>
                            </p:childTnLst>
                          </p:cTn>
                        </p:par>
                      </p:childTnLst>
                    </p:cTn>
                  </p:par>
                </p:childTnLst>
              </p:cTn>
              <p:nextCondLst>
                <p:cond evt="onClick" delay="0">
                  <p:tgtEl>
                    <p:spTgt spid="35"/>
                  </p:tgtEl>
                </p:cond>
              </p:nextCondLst>
            </p:seq>
          </p:childTnLst>
        </p:cTn>
      </p:par>
    </p:tnLst>
    <p:bldLst>
      <p:bldP spid="27" grpId="0" animBg="1"/>
      <p:bldP spid="33" grpId="0" animBg="1"/>
      <p:bldP spid="34" grpId="0" animBg="1"/>
      <p:bldP spid="3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Interpolating and Extrapolating</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pic>
        <p:nvPicPr>
          <p:cNvPr id="5" name="Picture 2" descr="Extrapolat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836712"/>
            <a:ext cx="3672408" cy="235002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350863" y="3100390"/>
            <a:ext cx="1224136" cy="307777"/>
          </a:xfrm>
          <a:prstGeom prst="rect">
            <a:avLst/>
          </a:prstGeom>
          <a:noFill/>
        </p:spPr>
        <p:txBody>
          <a:bodyPr wrap="square" rtlCol="0">
            <a:spAutoFit/>
          </a:bodyPr>
          <a:lstStyle/>
          <a:p>
            <a:r>
              <a:rPr lang="en-GB" sz="1400" dirty="0"/>
              <a:t>xkcd.com</a:t>
            </a:r>
          </a:p>
        </p:txBody>
      </p:sp>
      <p:sp>
        <p:nvSpPr>
          <p:cNvPr id="7" name="TextBox 6"/>
          <p:cNvSpPr txBox="1"/>
          <p:nvPr/>
        </p:nvSpPr>
        <p:spPr>
          <a:xfrm>
            <a:off x="4543448" y="836712"/>
            <a:ext cx="3945508" cy="1077218"/>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dirty="0"/>
              <a:t>You should only use the regression line to make predictions for values </a:t>
            </a:r>
            <a:r>
              <a:rPr lang="en-GB" sz="1600" b="1" u="sng" dirty="0"/>
              <a:t>of the dependent variable</a:t>
            </a:r>
            <a:r>
              <a:rPr lang="en-GB" sz="1600" dirty="0"/>
              <a:t> that are </a:t>
            </a:r>
            <a:r>
              <a:rPr lang="en-GB" sz="1600" b="1" u="sng" dirty="0"/>
              <a:t>within the range of the given data</a:t>
            </a:r>
            <a:r>
              <a:rPr lang="en-GB" sz="1600" dirty="0"/>
              <a:t>.</a:t>
            </a:r>
          </a:p>
        </p:txBody>
      </p:sp>
      <p:sp>
        <p:nvSpPr>
          <p:cNvPr id="8" name="TextBox 7"/>
          <p:cNvSpPr txBox="1"/>
          <p:nvPr/>
        </p:nvSpPr>
        <p:spPr>
          <a:xfrm>
            <a:off x="4532815" y="1992213"/>
            <a:ext cx="3945508" cy="1261884"/>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dirty="0"/>
              <a:t>Estimating a value inside the data range is known as </a:t>
            </a:r>
            <a:r>
              <a:rPr lang="en-GB" sz="1600" b="1" u="sng" dirty="0"/>
              <a:t>interpolating</a:t>
            </a:r>
            <a:r>
              <a:rPr lang="en-GB" sz="1600" dirty="0"/>
              <a:t>.</a:t>
            </a:r>
          </a:p>
          <a:p>
            <a:r>
              <a:rPr lang="en-GB" sz="1600" dirty="0"/>
              <a:t>Estimating a value outside the data range is known as </a:t>
            </a:r>
            <a:r>
              <a:rPr lang="en-GB" sz="1600" b="1" u="sng" dirty="0"/>
              <a:t>extrapolating</a:t>
            </a:r>
            <a:r>
              <a:rPr lang="en-GB" sz="1600" dirty="0"/>
              <a:t> </a:t>
            </a:r>
          </a:p>
          <a:p>
            <a:r>
              <a:rPr lang="en-GB" sz="1100" dirty="0"/>
              <a:t>(as per the cartoon on the left!)</a:t>
            </a:r>
          </a:p>
        </p:txBody>
      </p:sp>
      <mc:AlternateContent xmlns:mc="http://schemas.openxmlformats.org/markup-compatibility/2006" xmlns:a14="http://schemas.microsoft.com/office/drawing/2010/main">
        <mc:Choice Requires="a14">
          <p:sp>
            <p:nvSpPr>
              <p:cNvPr id="9" name="TextBox 8"/>
              <p:cNvSpPr txBox="1"/>
              <p:nvPr/>
            </p:nvSpPr>
            <p:spPr>
              <a:xfrm>
                <a:off x="213667" y="3463633"/>
                <a:ext cx="6325355" cy="2246769"/>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sz="1400" dirty="0"/>
                  <a:t>[Textbook] The head circumference, </a:t>
                </a:r>
                <a14:m>
                  <m:oMath xmlns:m="http://schemas.openxmlformats.org/officeDocument/2006/math">
                    <m:r>
                      <a:rPr lang="en-GB" sz="1400" b="0" i="1" smtClean="0">
                        <a:latin typeface="Cambria Math" panose="02040503050406030204" pitchFamily="18" charset="0"/>
                      </a:rPr>
                      <m:t>𝑦</m:t>
                    </m:r>
                  </m:oMath>
                </a14:m>
                <a:r>
                  <a:rPr lang="en-GB" sz="1400" dirty="0"/>
                  <a:t> cm, and gestation period, </a:t>
                </a:r>
                <a14:m>
                  <m:oMath xmlns:m="http://schemas.openxmlformats.org/officeDocument/2006/math">
                    <m:r>
                      <a:rPr lang="en-GB" sz="1400" b="0" i="1" smtClean="0">
                        <a:latin typeface="Cambria Math" panose="02040503050406030204" pitchFamily="18" charset="0"/>
                      </a:rPr>
                      <m:t>𝑥</m:t>
                    </m:r>
                  </m:oMath>
                </a14:m>
                <a:r>
                  <a:rPr lang="en-GB" sz="1400" dirty="0"/>
                  <a:t> weeks, for a random sample of eight </a:t>
                </a:r>
                <a:r>
                  <a:rPr lang="en-GB" sz="1400" dirty="0" err="1"/>
                  <a:t>newborn</a:t>
                </a:r>
                <a:r>
                  <a:rPr lang="en-GB" sz="1400" dirty="0"/>
                  <a:t> babies at a clinic are recorded.</a:t>
                </a:r>
              </a:p>
              <a:p>
                <a:r>
                  <a:rPr lang="en-GB" sz="1400" dirty="0"/>
                  <a:t>The scatter graph shows the results.</a:t>
                </a:r>
              </a:p>
              <a:p>
                <a:r>
                  <a:rPr lang="en-GB" sz="1400" dirty="0"/>
                  <a:t>The equation of the regression line of </a:t>
                </a:r>
                <a14:m>
                  <m:oMath xmlns:m="http://schemas.openxmlformats.org/officeDocument/2006/math">
                    <m:r>
                      <a:rPr lang="en-GB" sz="1400" b="0" i="1" smtClean="0">
                        <a:latin typeface="Cambria Math" panose="02040503050406030204" pitchFamily="18" charset="0"/>
                      </a:rPr>
                      <m:t>𝑦</m:t>
                    </m:r>
                  </m:oMath>
                </a14:m>
                <a:r>
                  <a:rPr lang="en-GB" sz="1400" dirty="0"/>
                  <a:t> on </a:t>
                </a:r>
                <a14:m>
                  <m:oMath xmlns:m="http://schemas.openxmlformats.org/officeDocument/2006/math">
                    <m:r>
                      <a:rPr lang="en-GB" sz="1400" b="0" i="1" smtClean="0">
                        <a:latin typeface="Cambria Math" panose="02040503050406030204" pitchFamily="18" charset="0"/>
                      </a:rPr>
                      <m:t>𝑥</m:t>
                    </m:r>
                  </m:oMath>
                </a14:m>
                <a:r>
                  <a:rPr lang="en-GB" sz="1400" dirty="0"/>
                  <a:t> is </a:t>
                </a:r>
                <a14:m>
                  <m:oMath xmlns:m="http://schemas.openxmlformats.org/officeDocument/2006/math">
                    <m:r>
                      <a:rPr lang="en-GB" sz="1400" b="0" i="1" smtClean="0">
                        <a:latin typeface="Cambria Math" panose="02040503050406030204" pitchFamily="18" charset="0"/>
                      </a:rPr>
                      <m:t>𝑦</m:t>
                    </m:r>
                    <m:r>
                      <a:rPr lang="en-GB" sz="1400" b="0" i="1" smtClean="0">
                        <a:latin typeface="Cambria Math" panose="02040503050406030204" pitchFamily="18" charset="0"/>
                      </a:rPr>
                      <m:t>=8.91+0.624</m:t>
                    </m:r>
                    <m:r>
                      <a:rPr lang="en-GB" sz="1400" b="0" i="1" smtClean="0">
                        <a:latin typeface="Cambria Math" panose="02040503050406030204" pitchFamily="18" charset="0"/>
                      </a:rPr>
                      <m:t>𝑥</m:t>
                    </m:r>
                  </m:oMath>
                </a14:m>
                <a:r>
                  <a:rPr lang="en-GB" sz="1400" dirty="0"/>
                  <a:t>. The regression equation is used to estimate the head circumference of a baby born at 39 weeks and a baby born at 30 weeks.</a:t>
                </a:r>
              </a:p>
              <a:p>
                <a:pPr marL="342900" indent="-342900">
                  <a:buAutoNum type="alphaLcParenBoth"/>
                </a:pPr>
                <a:r>
                  <a:rPr lang="en-GB" sz="1400" dirty="0"/>
                  <a:t>Comment on the reliability of these estimates.</a:t>
                </a:r>
              </a:p>
              <a:p>
                <a:r>
                  <a:rPr lang="en-GB" sz="1400" dirty="0"/>
                  <a:t>A nurse wants to estimate the gestation period for a baby born with a head circumference of 31.6cm.</a:t>
                </a:r>
              </a:p>
              <a:p>
                <a:r>
                  <a:rPr lang="en-GB" sz="1400" dirty="0"/>
                  <a:t>(b) Explain why the regression equation given above is not suitable for this estimate.</a:t>
                </a:r>
              </a:p>
            </p:txBody>
          </p:sp>
        </mc:Choice>
        <mc:Fallback xmlns="">
          <p:sp>
            <p:nvSpPr>
              <p:cNvPr id="9" name="TextBox 8"/>
              <p:cNvSpPr txBox="1">
                <a:spLocks noRot="1" noChangeAspect="1" noMove="1" noResize="1" noEditPoints="1" noAdjustHandles="1" noChangeArrowheads="1" noChangeShapeType="1" noTextEdit="1"/>
              </p:cNvSpPr>
              <p:nvPr/>
            </p:nvSpPr>
            <p:spPr>
              <a:xfrm>
                <a:off x="213667" y="3463633"/>
                <a:ext cx="6325355" cy="2246769"/>
              </a:xfrm>
              <a:prstGeom prst="rect">
                <a:avLst/>
              </a:prstGeom>
              <a:blipFill>
                <a:blip r:embed="rId3"/>
                <a:stretch>
                  <a:fillRect/>
                </a:stretch>
              </a:blipFill>
              <a:effectLst>
                <a:outerShdw blurRad="63500" sx="102000" sy="102000" algn="ctr" rotWithShape="0">
                  <a:prstClr val="black">
                    <a:alpha val="40000"/>
                  </a:prstClr>
                </a:outerShdw>
              </a:effectLst>
            </p:spPr>
            <p:txBody>
              <a:bodyPr/>
              <a:lstStyle/>
              <a:p>
                <a:r>
                  <a:rPr lang="en-GB">
                    <a:noFill/>
                  </a:rPr>
                  <a:t> </a:t>
                </a:r>
              </a:p>
            </p:txBody>
          </p:sp>
        </mc:Fallback>
      </mc:AlternateContent>
      <p:cxnSp>
        <p:nvCxnSpPr>
          <p:cNvPr id="10" name="Straight Arrow Connector 9"/>
          <p:cNvCxnSpPr/>
          <p:nvPr/>
        </p:nvCxnSpPr>
        <p:spPr>
          <a:xfrm flipV="1">
            <a:off x="7188482" y="3581627"/>
            <a:ext cx="0" cy="14401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p:cNvCxnSpPr/>
          <p:nvPr/>
        </p:nvCxnSpPr>
        <p:spPr>
          <a:xfrm>
            <a:off x="7188482" y="5021787"/>
            <a:ext cx="172819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TextBox 11"/>
          <p:cNvSpPr txBox="1"/>
          <p:nvPr/>
        </p:nvSpPr>
        <p:spPr>
          <a:xfrm>
            <a:off x="7054734" y="5021787"/>
            <a:ext cx="1900691" cy="261610"/>
          </a:xfrm>
          <a:prstGeom prst="rect">
            <a:avLst/>
          </a:prstGeom>
          <a:noFill/>
        </p:spPr>
        <p:txBody>
          <a:bodyPr wrap="square" rtlCol="0">
            <a:spAutoFit/>
          </a:bodyPr>
          <a:lstStyle/>
          <a:p>
            <a:r>
              <a:rPr lang="en-GB" sz="1100" dirty="0"/>
              <a:t>30   32   34   36   38   40   42x</a:t>
            </a:r>
          </a:p>
        </p:txBody>
      </p:sp>
      <p:sp>
        <p:nvSpPr>
          <p:cNvPr id="13" name="TextBox 12"/>
          <p:cNvSpPr txBox="1"/>
          <p:nvPr/>
        </p:nvSpPr>
        <p:spPr>
          <a:xfrm>
            <a:off x="6888355" y="3592701"/>
            <a:ext cx="347995" cy="1538883"/>
          </a:xfrm>
          <a:prstGeom prst="rect">
            <a:avLst/>
          </a:prstGeom>
          <a:noFill/>
        </p:spPr>
        <p:txBody>
          <a:bodyPr wrap="square" rtlCol="0">
            <a:spAutoFit/>
          </a:bodyPr>
          <a:lstStyle/>
          <a:p>
            <a:endParaRPr lang="en-GB" sz="1100" dirty="0"/>
          </a:p>
          <a:p>
            <a:r>
              <a:rPr lang="en-GB" sz="400" dirty="0"/>
              <a:t> </a:t>
            </a:r>
          </a:p>
          <a:p>
            <a:r>
              <a:rPr lang="en-GB" sz="1100" dirty="0"/>
              <a:t>36</a:t>
            </a:r>
          </a:p>
          <a:p>
            <a:r>
              <a:rPr lang="en-GB" sz="600" dirty="0"/>
              <a:t> </a:t>
            </a:r>
          </a:p>
          <a:p>
            <a:r>
              <a:rPr lang="en-GB" sz="1100" dirty="0"/>
              <a:t>34</a:t>
            </a:r>
          </a:p>
          <a:p>
            <a:r>
              <a:rPr lang="en-GB" sz="600" dirty="0"/>
              <a:t> </a:t>
            </a:r>
          </a:p>
          <a:p>
            <a:r>
              <a:rPr lang="en-GB" sz="1100" dirty="0"/>
              <a:t>32</a:t>
            </a:r>
          </a:p>
          <a:p>
            <a:r>
              <a:rPr lang="en-GB" sz="600" dirty="0"/>
              <a:t> </a:t>
            </a:r>
          </a:p>
          <a:p>
            <a:r>
              <a:rPr lang="en-GB" sz="1100" dirty="0"/>
              <a:t>30</a:t>
            </a:r>
          </a:p>
          <a:p>
            <a:r>
              <a:rPr lang="en-GB" sz="600" dirty="0"/>
              <a:t> </a:t>
            </a:r>
          </a:p>
          <a:p>
            <a:r>
              <a:rPr lang="en-GB" sz="1100" dirty="0"/>
              <a:t>28</a:t>
            </a:r>
          </a:p>
        </p:txBody>
      </p:sp>
      <p:sp>
        <p:nvSpPr>
          <p:cNvPr id="14" name="Oval 13"/>
          <p:cNvSpPr/>
          <p:nvPr/>
        </p:nvSpPr>
        <p:spPr>
          <a:xfrm>
            <a:off x="7532771" y="4687787"/>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7682527" y="4440439"/>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7732920" y="4281689"/>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7846972" y="4419609"/>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8050668" y="4314406"/>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7984688" y="4458878"/>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7966084" y="4175347"/>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8198284" y="4122202"/>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8079147" y="4147346"/>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7194421" y="5210784"/>
            <a:ext cx="1666674" cy="261610"/>
          </a:xfrm>
          <a:prstGeom prst="rect">
            <a:avLst/>
          </a:prstGeom>
          <a:noFill/>
        </p:spPr>
        <p:txBody>
          <a:bodyPr wrap="square" rtlCol="0">
            <a:spAutoFit/>
          </a:bodyPr>
          <a:lstStyle/>
          <a:p>
            <a:r>
              <a:rPr lang="en-GB" sz="1100" dirty="0"/>
              <a:t>Gestation period (weeks)</a:t>
            </a:r>
          </a:p>
        </p:txBody>
      </p:sp>
      <p:sp>
        <p:nvSpPr>
          <p:cNvPr id="24" name="Oval 23"/>
          <p:cNvSpPr/>
          <p:nvPr/>
        </p:nvSpPr>
        <p:spPr>
          <a:xfrm>
            <a:off x="8336492" y="4032768"/>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Connector 25"/>
          <p:cNvCxnSpPr/>
          <p:nvPr/>
        </p:nvCxnSpPr>
        <p:spPr>
          <a:xfrm flipV="1">
            <a:off x="7463210" y="4062229"/>
            <a:ext cx="1024229" cy="592527"/>
          </a:xfrm>
          <a:prstGeom prst="line">
            <a:avLst/>
          </a:prstGeom>
        </p:spPr>
        <p:style>
          <a:lnRef idx="1">
            <a:schemeClr val="dk1"/>
          </a:lnRef>
          <a:fillRef idx="0">
            <a:schemeClr val="dk1"/>
          </a:fillRef>
          <a:effectRef idx="0">
            <a:schemeClr val="dk1"/>
          </a:effectRef>
          <a:fontRef idx="minor">
            <a:schemeClr val="tx1"/>
          </a:fontRef>
        </p:style>
      </p:cxnSp>
      <p:sp>
        <p:nvSpPr>
          <p:cNvPr id="27" name="TextBox 26"/>
          <p:cNvSpPr txBox="1"/>
          <p:nvPr/>
        </p:nvSpPr>
        <p:spPr>
          <a:xfrm rot="16200000">
            <a:off x="5961133" y="4317154"/>
            <a:ext cx="1666674" cy="261610"/>
          </a:xfrm>
          <a:prstGeom prst="rect">
            <a:avLst/>
          </a:prstGeom>
          <a:noFill/>
        </p:spPr>
        <p:txBody>
          <a:bodyPr wrap="square" rtlCol="0">
            <a:spAutoFit/>
          </a:bodyPr>
          <a:lstStyle/>
          <a:p>
            <a:r>
              <a:rPr lang="en-GB" sz="1100" dirty="0"/>
              <a:t>Head circumference (cm)</a:t>
            </a:r>
          </a:p>
        </p:txBody>
      </p:sp>
      <mc:AlternateContent xmlns:mc="http://schemas.openxmlformats.org/markup-compatibility/2006" xmlns:a14="http://schemas.microsoft.com/office/drawing/2010/main">
        <mc:Choice Requires="a14">
          <p:sp>
            <p:nvSpPr>
              <p:cNvPr id="28" name="TextBox 27"/>
              <p:cNvSpPr txBox="1"/>
              <p:nvPr/>
            </p:nvSpPr>
            <p:spPr>
              <a:xfrm>
                <a:off x="457201" y="5752932"/>
                <a:ext cx="8037850" cy="1031051"/>
              </a:xfrm>
              <a:prstGeom prst="rect">
                <a:avLst/>
              </a:prstGeom>
              <a:noFill/>
            </p:spPr>
            <p:txBody>
              <a:bodyPr wrap="square" rtlCol="0">
                <a:spAutoFit/>
              </a:bodyPr>
              <a:lstStyle/>
              <a:p>
                <a:r>
                  <a:rPr lang="en-GB" sz="1400" dirty="0"/>
                  <a:t>The prediction for 39 weeks is within the range of the data so is more likely to be correct.</a:t>
                </a:r>
              </a:p>
              <a:p>
                <a:r>
                  <a:rPr lang="en-GB" sz="1400" dirty="0"/>
                  <a:t>The prediction for 30 weeks is outside the range of the data so is less likely to be accurate.</a:t>
                </a:r>
              </a:p>
              <a:p>
                <a:endParaRPr lang="en-GB" sz="500" dirty="0"/>
              </a:p>
              <a:p>
                <a:r>
                  <a:rPr lang="en-GB" sz="1400" dirty="0"/>
                  <a:t>The independent variable in this model is the gestation period, </a:t>
                </a:r>
                <a14:m>
                  <m:oMath xmlns:m="http://schemas.openxmlformats.org/officeDocument/2006/math">
                    <m:r>
                      <a:rPr lang="en-GB" sz="1400" b="0" i="1" smtClean="0">
                        <a:latin typeface="Cambria Math" panose="02040503050406030204" pitchFamily="18" charset="0"/>
                      </a:rPr>
                      <m:t>𝑥</m:t>
                    </m:r>
                  </m:oMath>
                </a14:m>
                <a:r>
                  <a:rPr lang="en-GB" sz="1400" dirty="0"/>
                  <a:t>. You should not use this model to predict a value of </a:t>
                </a:r>
                <a14:m>
                  <m:oMath xmlns:m="http://schemas.openxmlformats.org/officeDocument/2006/math">
                    <m:r>
                      <a:rPr lang="en-GB" sz="1400" b="0" i="1" smtClean="0">
                        <a:latin typeface="Cambria Math" panose="02040503050406030204" pitchFamily="18" charset="0"/>
                      </a:rPr>
                      <m:t>𝑥</m:t>
                    </m:r>
                  </m:oMath>
                </a14:m>
                <a:r>
                  <a:rPr lang="en-GB" sz="1400" dirty="0"/>
                  <a:t> for a given value of </a:t>
                </a:r>
                <a14:m>
                  <m:oMath xmlns:m="http://schemas.openxmlformats.org/officeDocument/2006/math">
                    <m:r>
                      <a:rPr lang="en-GB" sz="1400" b="0" i="1" smtClean="0">
                        <a:latin typeface="Cambria Math" panose="02040503050406030204" pitchFamily="18" charset="0"/>
                      </a:rPr>
                      <m:t>𝑦</m:t>
                    </m:r>
                  </m:oMath>
                </a14:m>
                <a:r>
                  <a:rPr lang="en-GB" sz="1400" dirty="0"/>
                  <a:t>.</a:t>
                </a:r>
              </a:p>
            </p:txBody>
          </p:sp>
        </mc:Choice>
        <mc:Fallback xmlns="">
          <p:sp>
            <p:nvSpPr>
              <p:cNvPr id="28" name="TextBox 27"/>
              <p:cNvSpPr txBox="1">
                <a:spLocks noRot="1" noChangeAspect="1" noMove="1" noResize="1" noEditPoints="1" noAdjustHandles="1" noChangeArrowheads="1" noChangeShapeType="1" noTextEdit="1"/>
              </p:cNvSpPr>
              <p:nvPr/>
            </p:nvSpPr>
            <p:spPr>
              <a:xfrm>
                <a:off x="457201" y="5752932"/>
                <a:ext cx="8037850" cy="1031051"/>
              </a:xfrm>
              <a:prstGeom prst="rect">
                <a:avLst/>
              </a:prstGeom>
              <a:blipFill>
                <a:blip r:embed="rId4"/>
                <a:stretch>
                  <a:fillRect l="-227" t="-1183" b="-5325"/>
                </a:stretch>
              </a:blipFill>
            </p:spPr>
            <p:txBody>
              <a:bodyPr/>
              <a:lstStyle/>
              <a:p>
                <a:r>
                  <a:rPr lang="en-GB">
                    <a:noFill/>
                  </a:rPr>
                  <a:t> </a:t>
                </a:r>
              </a:p>
            </p:txBody>
          </p:sp>
        </mc:Fallback>
      </mc:AlternateContent>
      <p:sp>
        <p:nvSpPr>
          <p:cNvPr id="29" name="Rectangle 28"/>
          <p:cNvSpPr/>
          <p:nvPr/>
        </p:nvSpPr>
        <p:spPr>
          <a:xfrm>
            <a:off x="223119" y="5823436"/>
            <a:ext cx="226461" cy="24970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a</a:t>
            </a:r>
          </a:p>
        </p:txBody>
      </p:sp>
      <p:sp>
        <p:nvSpPr>
          <p:cNvPr id="30" name="Rectangle 29"/>
          <p:cNvSpPr/>
          <p:nvPr/>
        </p:nvSpPr>
        <p:spPr>
          <a:xfrm>
            <a:off x="212963" y="6309320"/>
            <a:ext cx="226461" cy="249704"/>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b</a:t>
            </a:r>
          </a:p>
        </p:txBody>
      </p:sp>
      <p:sp>
        <p:nvSpPr>
          <p:cNvPr id="31" name="Rectangle 30"/>
          <p:cNvSpPr/>
          <p:nvPr/>
        </p:nvSpPr>
        <p:spPr>
          <a:xfrm>
            <a:off x="467357" y="5816914"/>
            <a:ext cx="8020082" cy="424397"/>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2" name="Rectangle 31"/>
          <p:cNvSpPr/>
          <p:nvPr/>
        </p:nvSpPr>
        <p:spPr>
          <a:xfrm>
            <a:off x="447045" y="6294592"/>
            <a:ext cx="8020082" cy="45708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Tree>
    <p:extLst>
      <p:ext uri="{BB962C8B-B14F-4D97-AF65-F5344CB8AC3E}">
        <p14:creationId xmlns:p14="http://schemas.microsoft.com/office/powerpoint/2010/main" val="100090862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31"/>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1"/>
                                        </p:tgtEl>
                                      </p:cBhvr>
                                    </p:animEffect>
                                    <p:set>
                                      <p:cBhvr>
                                        <p:cTn id="7" dur="1" fill="hold">
                                          <p:stCondLst>
                                            <p:cond delay="499"/>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8" restart="whenNotActive" fill="hold" evtFilter="cancelBubble" nodeType="interactiveSeq">
                <p:stCondLst>
                  <p:cond evt="onClick" delay="0">
                    <p:tgtEl>
                      <p:spTgt spid="32"/>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32"/>
                                        </p:tgtEl>
                                      </p:cBhvr>
                                    </p:animEffect>
                                    <p:set>
                                      <p:cBhvr>
                                        <p:cTn id="13" dur="1" fill="hold">
                                          <p:stCondLst>
                                            <p:cond delay="499"/>
                                          </p:stCondLst>
                                        </p:cTn>
                                        <p:tgtEl>
                                          <p:spTgt spid="32"/>
                                        </p:tgtEl>
                                        <p:attrNameLst>
                                          <p:attrName>style.visibility</p:attrName>
                                        </p:attrNameLst>
                                      </p:cBhvr>
                                      <p:to>
                                        <p:strVal val="hidden"/>
                                      </p:to>
                                    </p:set>
                                  </p:childTnLst>
                                </p:cTn>
                              </p:par>
                            </p:childTnLst>
                          </p:cTn>
                        </p:par>
                      </p:childTnLst>
                    </p:cTn>
                  </p:par>
                </p:childTnLst>
              </p:cTn>
              <p:nextCondLst>
                <p:cond evt="onClick" delay="0">
                  <p:tgtEl>
                    <p:spTgt spid="32"/>
                  </p:tgtEl>
                </p:cond>
              </p:nextCondLst>
            </p:seq>
          </p:childTnLst>
        </p:cTn>
      </p:par>
    </p:tnLst>
    <p:bldLst>
      <p:bldP spid="31" grpId="0" animBg="1"/>
      <p:bldP spid="3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latin typeface="+mj-lt"/>
                </a:rPr>
                <a:t>Exercise 4B</a:t>
              </a:r>
              <a:endParaRPr lang="en-GB" sz="3200" dirty="0"/>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395536" y="725840"/>
            <a:ext cx="7920880" cy="830997"/>
          </a:xfrm>
          <a:prstGeom prst="rect">
            <a:avLst/>
          </a:prstGeom>
          <a:noFill/>
        </p:spPr>
        <p:txBody>
          <a:bodyPr wrap="square" rtlCol="0">
            <a:spAutoFit/>
          </a:bodyPr>
          <a:lstStyle/>
          <a:p>
            <a:r>
              <a:rPr lang="en-GB" sz="2400" dirty="0"/>
              <a:t>Pearson Statistics/Mechanics Year 1/AS</a:t>
            </a:r>
          </a:p>
          <a:p>
            <a:r>
              <a:rPr lang="en-GB" sz="2400" dirty="0"/>
              <a:t>Pages 65-66</a:t>
            </a:r>
          </a:p>
        </p:txBody>
      </p:sp>
      <p:cxnSp>
        <p:nvCxnSpPr>
          <p:cNvPr id="6" name="Straight Connector 5"/>
          <p:cNvCxnSpPr/>
          <p:nvPr/>
        </p:nvCxnSpPr>
        <p:spPr>
          <a:xfrm>
            <a:off x="0" y="1739717"/>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7" name="Picture 6"/>
          <p:cNvPicPr>
            <a:picLocks noChangeAspect="1"/>
          </p:cNvPicPr>
          <p:nvPr/>
        </p:nvPicPr>
        <p:blipFill>
          <a:blip r:embed="rId2"/>
          <a:stretch>
            <a:fillRect/>
          </a:stretch>
        </p:blipFill>
        <p:spPr>
          <a:xfrm>
            <a:off x="212517" y="5292521"/>
            <a:ext cx="1519843" cy="2461939"/>
          </a:xfrm>
          <a:prstGeom prst="rect">
            <a:avLst/>
          </a:prstGeom>
        </p:spPr>
      </p:pic>
      <mc:AlternateContent xmlns:mc="http://schemas.openxmlformats.org/markup-compatibility/2006" xmlns:a14="http://schemas.microsoft.com/office/drawing/2010/main">
        <mc:Choice Requires="a14">
          <p:sp>
            <p:nvSpPr>
              <p:cNvPr id="8" name="TextBox 7"/>
              <p:cNvSpPr txBox="1"/>
              <p:nvPr/>
            </p:nvSpPr>
            <p:spPr>
              <a:xfrm>
                <a:off x="1384300" y="5363832"/>
                <a:ext cx="7597080" cy="1323439"/>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b="1" dirty="0"/>
                  <a:t>“Use of Technology” Monkey says:</a:t>
                </a:r>
              </a:p>
              <a:p>
                <a:r>
                  <a:rPr lang="en-GB" sz="1600" dirty="0"/>
                  <a:t>Dr Frost’s ‘Interactive Guide to the </a:t>
                </a:r>
                <a:r>
                  <a:rPr lang="en-GB" sz="1600" dirty="0" err="1"/>
                  <a:t>Classwiz</a:t>
                </a:r>
                <a:r>
                  <a:rPr lang="en-GB" sz="1600" dirty="0"/>
                  <a:t>’ has a guide to determine the equation of the regression line (even though you are not required to do so for the exam). Try verifying the regression line of </a:t>
                </a:r>
                <a14:m>
                  <m:oMath xmlns:m="http://schemas.openxmlformats.org/officeDocument/2006/math">
                    <m:r>
                      <a:rPr lang="en-GB" sz="1600" b="0" i="1" smtClean="0">
                        <a:latin typeface="Cambria Math" panose="02040503050406030204" pitchFamily="18" charset="0"/>
                      </a:rPr>
                      <m:t>𝑔</m:t>
                    </m:r>
                  </m:oMath>
                </a14:m>
                <a:r>
                  <a:rPr lang="en-GB" sz="1600" dirty="0"/>
                  <a:t> on </a:t>
                </a:r>
                <a14:m>
                  <m:oMath xmlns:m="http://schemas.openxmlformats.org/officeDocument/2006/math">
                    <m:r>
                      <a:rPr lang="en-GB" sz="1600" b="0" i="1" smtClean="0">
                        <a:latin typeface="Cambria Math" panose="02040503050406030204" pitchFamily="18" charset="0"/>
                      </a:rPr>
                      <m:t>𝑤</m:t>
                    </m:r>
                  </m:oMath>
                </a14:m>
                <a:r>
                  <a:rPr lang="en-GB" sz="1600" dirty="0"/>
                  <a:t> for the data above has equation </a:t>
                </a:r>
                <a14:m>
                  <m:oMath xmlns:m="http://schemas.openxmlformats.org/officeDocument/2006/math">
                    <m:r>
                      <a:rPr lang="en-GB" sz="1600" i="1">
                        <a:latin typeface="Cambria Math" panose="02040503050406030204" pitchFamily="18" charset="0"/>
                      </a:rPr>
                      <m:t>𝑔</m:t>
                    </m:r>
                    <m:r>
                      <a:rPr lang="en-GB" sz="1600" i="1">
                        <a:latin typeface="Cambria Math" panose="02040503050406030204" pitchFamily="18" charset="0"/>
                      </a:rPr>
                      <m:t>=7.23+1.82</m:t>
                    </m:r>
                    <m:r>
                      <a:rPr lang="en-GB" sz="1600" i="1">
                        <a:latin typeface="Cambria Math" panose="02040503050406030204" pitchFamily="18" charset="0"/>
                      </a:rPr>
                      <m:t>𝑤</m:t>
                    </m:r>
                  </m:oMath>
                </a14:m>
                <a:r>
                  <a:rPr lang="en-GB" sz="1600" dirty="0"/>
                  <a:t> .</a:t>
                </a:r>
              </a:p>
              <a:p>
                <a:r>
                  <a:rPr lang="en-GB" sz="1600" b="1" dirty="0">
                    <a:hlinkClick r:id="rId3"/>
                  </a:rPr>
                  <a:t>http://www.drfrostmaths.com/resources/resource.php?rid=262</a:t>
                </a:r>
                <a:r>
                  <a:rPr lang="en-GB" sz="1600" b="1" dirty="0"/>
                  <a:t> </a:t>
                </a:r>
              </a:p>
            </p:txBody>
          </p:sp>
        </mc:Choice>
        <mc:Fallback xmlns="">
          <p:sp>
            <p:nvSpPr>
              <p:cNvPr id="8" name="TextBox 7"/>
              <p:cNvSpPr txBox="1">
                <a:spLocks noRot="1" noChangeAspect="1" noMove="1" noResize="1" noEditPoints="1" noAdjustHandles="1" noChangeArrowheads="1" noChangeShapeType="1" noTextEdit="1"/>
              </p:cNvSpPr>
              <p:nvPr/>
            </p:nvSpPr>
            <p:spPr>
              <a:xfrm>
                <a:off x="1384300" y="5363832"/>
                <a:ext cx="7597080" cy="1323439"/>
              </a:xfrm>
              <a:prstGeom prst="rect">
                <a:avLst/>
              </a:prstGeom>
              <a:blipFill>
                <a:blip r:embed="rId4"/>
                <a:stretch>
                  <a:fillRect l="-240" t="-452" r="-560" b="-4072"/>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graphicFrame>
            <p:nvGraphicFramePr>
              <p:cNvPr id="9" name="Table 8"/>
              <p:cNvGraphicFramePr>
                <a:graphicFrameLocks noGrp="1"/>
              </p:cNvGraphicFramePr>
              <p:nvPr>
                <p:extLst>
                  <p:ext uri="{D42A27DB-BD31-4B8C-83A1-F6EECF244321}">
                    <p14:modId xmlns:p14="http://schemas.microsoft.com/office/powerpoint/2010/main" val="3204526312"/>
                  </p:ext>
                </p:extLst>
              </p:nvPr>
            </p:nvGraphicFramePr>
            <p:xfrm>
              <a:off x="1144836" y="4296643"/>
              <a:ext cx="7200800" cy="741680"/>
            </p:xfrm>
            <a:graphic>
              <a:graphicData uri="http://schemas.openxmlformats.org/drawingml/2006/table">
                <a:tbl>
                  <a:tblPr firstRow="1" bandRow="1">
                    <a:tableStyleId>{5940675A-B579-460E-94D1-54222C63F5DA}</a:tableStyleId>
                  </a:tblPr>
                  <a:tblGrid>
                    <a:gridCol w="450050">
                      <a:extLst>
                        <a:ext uri="{9D8B030D-6E8A-4147-A177-3AD203B41FA5}">
                          <a16:colId xmlns:a16="http://schemas.microsoft.com/office/drawing/2014/main" val="1378303696"/>
                        </a:ext>
                      </a:extLst>
                    </a:gridCol>
                    <a:gridCol w="450050">
                      <a:extLst>
                        <a:ext uri="{9D8B030D-6E8A-4147-A177-3AD203B41FA5}">
                          <a16:colId xmlns:a16="http://schemas.microsoft.com/office/drawing/2014/main" val="630807316"/>
                        </a:ext>
                      </a:extLst>
                    </a:gridCol>
                    <a:gridCol w="450050">
                      <a:extLst>
                        <a:ext uri="{9D8B030D-6E8A-4147-A177-3AD203B41FA5}">
                          <a16:colId xmlns:a16="http://schemas.microsoft.com/office/drawing/2014/main" val="3776468441"/>
                        </a:ext>
                      </a:extLst>
                    </a:gridCol>
                    <a:gridCol w="450050">
                      <a:extLst>
                        <a:ext uri="{9D8B030D-6E8A-4147-A177-3AD203B41FA5}">
                          <a16:colId xmlns:a16="http://schemas.microsoft.com/office/drawing/2014/main" val="1347724614"/>
                        </a:ext>
                      </a:extLst>
                    </a:gridCol>
                    <a:gridCol w="450050">
                      <a:extLst>
                        <a:ext uri="{9D8B030D-6E8A-4147-A177-3AD203B41FA5}">
                          <a16:colId xmlns:a16="http://schemas.microsoft.com/office/drawing/2014/main" val="3258771617"/>
                        </a:ext>
                      </a:extLst>
                    </a:gridCol>
                    <a:gridCol w="450050">
                      <a:extLst>
                        <a:ext uri="{9D8B030D-6E8A-4147-A177-3AD203B41FA5}">
                          <a16:colId xmlns:a16="http://schemas.microsoft.com/office/drawing/2014/main" val="1290035723"/>
                        </a:ext>
                      </a:extLst>
                    </a:gridCol>
                    <a:gridCol w="450050">
                      <a:extLst>
                        <a:ext uri="{9D8B030D-6E8A-4147-A177-3AD203B41FA5}">
                          <a16:colId xmlns:a16="http://schemas.microsoft.com/office/drawing/2014/main" val="349118097"/>
                        </a:ext>
                      </a:extLst>
                    </a:gridCol>
                    <a:gridCol w="450050">
                      <a:extLst>
                        <a:ext uri="{9D8B030D-6E8A-4147-A177-3AD203B41FA5}">
                          <a16:colId xmlns:a16="http://schemas.microsoft.com/office/drawing/2014/main" val="2199265004"/>
                        </a:ext>
                      </a:extLst>
                    </a:gridCol>
                    <a:gridCol w="450050">
                      <a:extLst>
                        <a:ext uri="{9D8B030D-6E8A-4147-A177-3AD203B41FA5}">
                          <a16:colId xmlns:a16="http://schemas.microsoft.com/office/drawing/2014/main" val="2936715514"/>
                        </a:ext>
                      </a:extLst>
                    </a:gridCol>
                    <a:gridCol w="450050">
                      <a:extLst>
                        <a:ext uri="{9D8B030D-6E8A-4147-A177-3AD203B41FA5}">
                          <a16:colId xmlns:a16="http://schemas.microsoft.com/office/drawing/2014/main" val="746174987"/>
                        </a:ext>
                      </a:extLst>
                    </a:gridCol>
                    <a:gridCol w="450050">
                      <a:extLst>
                        <a:ext uri="{9D8B030D-6E8A-4147-A177-3AD203B41FA5}">
                          <a16:colId xmlns:a16="http://schemas.microsoft.com/office/drawing/2014/main" val="2538613579"/>
                        </a:ext>
                      </a:extLst>
                    </a:gridCol>
                    <a:gridCol w="450050">
                      <a:extLst>
                        <a:ext uri="{9D8B030D-6E8A-4147-A177-3AD203B41FA5}">
                          <a16:colId xmlns:a16="http://schemas.microsoft.com/office/drawing/2014/main" val="455856408"/>
                        </a:ext>
                      </a:extLst>
                    </a:gridCol>
                    <a:gridCol w="450050">
                      <a:extLst>
                        <a:ext uri="{9D8B030D-6E8A-4147-A177-3AD203B41FA5}">
                          <a16:colId xmlns:a16="http://schemas.microsoft.com/office/drawing/2014/main" val="3305421905"/>
                        </a:ext>
                      </a:extLst>
                    </a:gridCol>
                    <a:gridCol w="450050">
                      <a:extLst>
                        <a:ext uri="{9D8B030D-6E8A-4147-A177-3AD203B41FA5}">
                          <a16:colId xmlns:a16="http://schemas.microsoft.com/office/drawing/2014/main" val="154919828"/>
                        </a:ext>
                      </a:extLst>
                    </a:gridCol>
                    <a:gridCol w="450050">
                      <a:extLst>
                        <a:ext uri="{9D8B030D-6E8A-4147-A177-3AD203B41FA5}">
                          <a16:colId xmlns:a16="http://schemas.microsoft.com/office/drawing/2014/main" val="1315889160"/>
                        </a:ext>
                      </a:extLst>
                    </a:gridCol>
                    <a:gridCol w="450050">
                      <a:extLst>
                        <a:ext uri="{9D8B030D-6E8A-4147-A177-3AD203B41FA5}">
                          <a16:colId xmlns:a16="http://schemas.microsoft.com/office/drawing/2014/main" val="2006904796"/>
                        </a:ext>
                      </a:extLst>
                    </a:gridCol>
                  </a:tblGrid>
                  <a:tr h="370840">
                    <a:tc>
                      <a:txBody>
                        <a:bodyPr/>
                        <a:lstStyle/>
                        <a:p>
                          <a:pPr/>
                          <a14:m>
                            <m:oMathPara xmlns:m="http://schemas.openxmlformats.org/officeDocument/2006/math">
                              <m:oMathParaPr>
                                <m:jc m:val="centerGroup"/>
                              </m:oMathParaPr>
                              <m:oMath xmlns:m="http://schemas.openxmlformats.org/officeDocument/2006/math">
                                <m:r>
                                  <a:rPr lang="en-GB" sz="1600" b="1" i="1" smtClean="0">
                                    <a:latin typeface="Cambria Math" panose="02040503050406030204" pitchFamily="18" charset="0"/>
                                  </a:rPr>
                                  <m:t>𝒘</m:t>
                                </m:r>
                              </m:oMath>
                            </m:oMathPara>
                          </a14:m>
                          <a:endParaRPr lang="en-GB" sz="1600" b="1" dirty="0"/>
                        </a:p>
                      </a:txBody>
                      <a:tcPr/>
                    </a:tc>
                    <a:tc>
                      <a:txBody>
                        <a:bodyPr/>
                        <a:lstStyle/>
                        <a:p>
                          <a:r>
                            <a:rPr lang="en-GB" sz="1600" dirty="0"/>
                            <a:t>14</a:t>
                          </a:r>
                        </a:p>
                      </a:txBody>
                      <a:tcPr/>
                    </a:tc>
                    <a:tc>
                      <a:txBody>
                        <a:bodyPr/>
                        <a:lstStyle/>
                        <a:p>
                          <a:r>
                            <a:rPr lang="en-GB" sz="1600" dirty="0"/>
                            <a:t>13</a:t>
                          </a:r>
                        </a:p>
                      </a:txBody>
                      <a:tcPr/>
                    </a:tc>
                    <a:tc>
                      <a:txBody>
                        <a:bodyPr/>
                        <a:lstStyle/>
                        <a:p>
                          <a:r>
                            <a:rPr lang="en-GB" sz="1600" dirty="0"/>
                            <a:t>13</a:t>
                          </a:r>
                        </a:p>
                      </a:txBody>
                      <a:tcPr/>
                    </a:tc>
                    <a:tc>
                      <a:txBody>
                        <a:bodyPr/>
                        <a:lstStyle/>
                        <a:p>
                          <a:r>
                            <a:rPr lang="en-GB" sz="1600" dirty="0"/>
                            <a:t>9</a:t>
                          </a:r>
                        </a:p>
                      </a:txBody>
                      <a:tcPr/>
                    </a:tc>
                    <a:tc>
                      <a:txBody>
                        <a:bodyPr/>
                        <a:lstStyle/>
                        <a:p>
                          <a:r>
                            <a:rPr lang="en-GB" sz="1600" dirty="0"/>
                            <a:t>18</a:t>
                          </a:r>
                        </a:p>
                      </a:txBody>
                      <a:tcPr/>
                    </a:tc>
                    <a:tc>
                      <a:txBody>
                        <a:bodyPr/>
                        <a:lstStyle/>
                        <a:p>
                          <a:r>
                            <a:rPr lang="en-GB" sz="1600" dirty="0"/>
                            <a:t>18</a:t>
                          </a:r>
                        </a:p>
                      </a:txBody>
                      <a:tcPr/>
                    </a:tc>
                    <a:tc>
                      <a:txBody>
                        <a:bodyPr/>
                        <a:lstStyle/>
                        <a:p>
                          <a:r>
                            <a:rPr lang="en-GB" sz="1600" dirty="0"/>
                            <a:t>7</a:t>
                          </a:r>
                        </a:p>
                      </a:txBody>
                      <a:tcPr/>
                    </a:tc>
                    <a:tc>
                      <a:txBody>
                        <a:bodyPr/>
                        <a:lstStyle/>
                        <a:p>
                          <a:r>
                            <a:rPr lang="en-GB" sz="1600" dirty="0"/>
                            <a:t>15</a:t>
                          </a:r>
                        </a:p>
                      </a:txBody>
                      <a:tcPr/>
                    </a:tc>
                    <a:tc>
                      <a:txBody>
                        <a:bodyPr/>
                        <a:lstStyle/>
                        <a:p>
                          <a:r>
                            <a:rPr lang="en-GB" sz="1600" dirty="0"/>
                            <a:t>10</a:t>
                          </a:r>
                        </a:p>
                      </a:txBody>
                      <a:tcPr/>
                    </a:tc>
                    <a:tc>
                      <a:txBody>
                        <a:bodyPr/>
                        <a:lstStyle/>
                        <a:p>
                          <a:r>
                            <a:rPr lang="en-GB" sz="1600" dirty="0"/>
                            <a:t>14</a:t>
                          </a:r>
                        </a:p>
                      </a:txBody>
                      <a:tcPr/>
                    </a:tc>
                    <a:tc>
                      <a:txBody>
                        <a:bodyPr/>
                        <a:lstStyle/>
                        <a:p>
                          <a:r>
                            <a:rPr lang="en-GB" sz="1600" dirty="0"/>
                            <a:t>11</a:t>
                          </a:r>
                        </a:p>
                      </a:txBody>
                      <a:tcPr/>
                    </a:tc>
                    <a:tc>
                      <a:txBody>
                        <a:bodyPr/>
                        <a:lstStyle/>
                        <a:p>
                          <a:r>
                            <a:rPr lang="en-GB" sz="1600" dirty="0"/>
                            <a:t>9</a:t>
                          </a:r>
                        </a:p>
                      </a:txBody>
                      <a:tcPr/>
                    </a:tc>
                    <a:tc>
                      <a:txBody>
                        <a:bodyPr/>
                        <a:lstStyle/>
                        <a:p>
                          <a:r>
                            <a:rPr lang="en-GB" sz="1600" dirty="0"/>
                            <a:t>8</a:t>
                          </a:r>
                        </a:p>
                      </a:txBody>
                      <a:tcPr/>
                    </a:tc>
                    <a:tc>
                      <a:txBody>
                        <a:bodyPr/>
                        <a:lstStyle/>
                        <a:p>
                          <a:r>
                            <a:rPr lang="en-GB" sz="1600" dirty="0"/>
                            <a:t>10</a:t>
                          </a:r>
                        </a:p>
                      </a:txBody>
                      <a:tcPr/>
                    </a:tc>
                    <a:tc>
                      <a:txBody>
                        <a:bodyPr/>
                        <a:lstStyle/>
                        <a:p>
                          <a:r>
                            <a:rPr lang="en-GB" sz="1600" dirty="0"/>
                            <a:t>7</a:t>
                          </a:r>
                        </a:p>
                      </a:txBody>
                      <a:tcPr/>
                    </a:tc>
                    <a:extLst>
                      <a:ext uri="{0D108BD9-81ED-4DB2-BD59-A6C34878D82A}">
                        <a16:rowId xmlns:a16="http://schemas.microsoft.com/office/drawing/2014/main" val="3076223182"/>
                      </a:ext>
                    </a:extLst>
                  </a:tr>
                  <a:tr h="370840">
                    <a:tc>
                      <a:txBody>
                        <a:bodyPr/>
                        <a:lstStyle/>
                        <a:p>
                          <a:pPr/>
                          <a14:m>
                            <m:oMathPara xmlns:m="http://schemas.openxmlformats.org/officeDocument/2006/math">
                              <m:oMathParaPr>
                                <m:jc m:val="centerGroup"/>
                              </m:oMathParaPr>
                              <m:oMath xmlns:m="http://schemas.openxmlformats.org/officeDocument/2006/math">
                                <m:r>
                                  <a:rPr lang="en-GB" sz="1600" b="1" i="1" smtClean="0">
                                    <a:latin typeface="Cambria Math" panose="02040503050406030204" pitchFamily="18" charset="0"/>
                                  </a:rPr>
                                  <m:t>𝒈</m:t>
                                </m:r>
                              </m:oMath>
                            </m:oMathPara>
                          </a14:m>
                          <a:endParaRPr lang="en-GB" sz="1600" b="1" dirty="0"/>
                        </a:p>
                      </a:txBody>
                      <a:tcPr/>
                    </a:tc>
                    <a:tc>
                      <a:txBody>
                        <a:bodyPr/>
                        <a:lstStyle/>
                        <a:p>
                          <a:r>
                            <a:rPr lang="en-GB" sz="1600" dirty="0"/>
                            <a:t>33</a:t>
                          </a:r>
                        </a:p>
                      </a:txBody>
                      <a:tcPr/>
                    </a:tc>
                    <a:tc>
                      <a:txBody>
                        <a:bodyPr/>
                        <a:lstStyle/>
                        <a:p>
                          <a:r>
                            <a:rPr lang="en-GB" sz="1600" dirty="0"/>
                            <a:t>37</a:t>
                          </a:r>
                        </a:p>
                      </a:txBody>
                      <a:tcPr/>
                    </a:tc>
                    <a:tc>
                      <a:txBody>
                        <a:bodyPr/>
                        <a:lstStyle/>
                        <a:p>
                          <a:r>
                            <a:rPr lang="en-GB" sz="1600" dirty="0"/>
                            <a:t>29</a:t>
                          </a:r>
                        </a:p>
                      </a:txBody>
                      <a:tcPr/>
                    </a:tc>
                    <a:tc>
                      <a:txBody>
                        <a:bodyPr/>
                        <a:lstStyle/>
                        <a:p>
                          <a:r>
                            <a:rPr lang="en-GB" sz="1600" dirty="0"/>
                            <a:t>23</a:t>
                          </a:r>
                        </a:p>
                      </a:txBody>
                      <a:tcPr/>
                    </a:tc>
                    <a:tc>
                      <a:txBody>
                        <a:bodyPr/>
                        <a:lstStyle/>
                        <a:p>
                          <a:r>
                            <a:rPr lang="en-GB" sz="1600" dirty="0"/>
                            <a:t>43</a:t>
                          </a:r>
                        </a:p>
                      </a:txBody>
                      <a:tcPr/>
                    </a:tc>
                    <a:tc>
                      <a:txBody>
                        <a:bodyPr/>
                        <a:lstStyle/>
                        <a:p>
                          <a:r>
                            <a:rPr lang="en-GB" sz="1600" dirty="0"/>
                            <a:t>38</a:t>
                          </a:r>
                        </a:p>
                      </a:txBody>
                      <a:tcPr/>
                    </a:tc>
                    <a:tc>
                      <a:txBody>
                        <a:bodyPr/>
                        <a:lstStyle/>
                        <a:p>
                          <a:r>
                            <a:rPr lang="en-GB" sz="1600" dirty="0"/>
                            <a:t>17</a:t>
                          </a:r>
                        </a:p>
                      </a:txBody>
                      <a:tcPr/>
                    </a:tc>
                    <a:tc>
                      <a:txBody>
                        <a:bodyPr/>
                        <a:lstStyle/>
                        <a:p>
                          <a:r>
                            <a:rPr lang="en-GB" sz="1600" dirty="0"/>
                            <a:t>30</a:t>
                          </a:r>
                        </a:p>
                      </a:txBody>
                      <a:tcPr/>
                    </a:tc>
                    <a:tc>
                      <a:txBody>
                        <a:bodyPr/>
                        <a:lstStyle/>
                        <a:p>
                          <a:r>
                            <a:rPr lang="en-GB" sz="1600" dirty="0"/>
                            <a:t>28</a:t>
                          </a:r>
                        </a:p>
                      </a:txBody>
                      <a:tcPr/>
                    </a:tc>
                    <a:tc>
                      <a:txBody>
                        <a:bodyPr/>
                        <a:lstStyle/>
                        <a:p>
                          <a:r>
                            <a:rPr lang="en-GB" sz="1600" dirty="0"/>
                            <a:t>29</a:t>
                          </a:r>
                        </a:p>
                      </a:txBody>
                      <a:tcPr/>
                    </a:tc>
                    <a:tc>
                      <a:txBody>
                        <a:bodyPr/>
                        <a:lstStyle/>
                        <a:p>
                          <a:r>
                            <a:rPr lang="en-GB" sz="1600" dirty="0"/>
                            <a:t>29</a:t>
                          </a:r>
                        </a:p>
                      </a:txBody>
                      <a:tcPr/>
                    </a:tc>
                    <a:tc>
                      <a:txBody>
                        <a:bodyPr/>
                        <a:lstStyle/>
                        <a:p>
                          <a:r>
                            <a:rPr lang="en-GB" sz="1600" dirty="0"/>
                            <a:t>23</a:t>
                          </a:r>
                        </a:p>
                      </a:txBody>
                      <a:tcPr/>
                    </a:tc>
                    <a:tc>
                      <a:txBody>
                        <a:bodyPr/>
                        <a:lstStyle/>
                        <a:p>
                          <a:r>
                            <a:rPr lang="en-GB" sz="1600" dirty="0"/>
                            <a:t>21</a:t>
                          </a:r>
                        </a:p>
                      </a:txBody>
                      <a:tcPr/>
                    </a:tc>
                    <a:tc>
                      <a:txBody>
                        <a:bodyPr/>
                        <a:lstStyle/>
                        <a:p>
                          <a:r>
                            <a:rPr lang="en-GB" sz="1600" dirty="0"/>
                            <a:t>28</a:t>
                          </a:r>
                        </a:p>
                      </a:txBody>
                      <a:tcPr/>
                    </a:tc>
                    <a:tc>
                      <a:txBody>
                        <a:bodyPr/>
                        <a:lstStyle/>
                        <a:p>
                          <a:r>
                            <a:rPr lang="en-GB" sz="1600" dirty="0"/>
                            <a:t>20</a:t>
                          </a:r>
                        </a:p>
                      </a:txBody>
                      <a:tcPr/>
                    </a:tc>
                    <a:extLst>
                      <a:ext uri="{0D108BD9-81ED-4DB2-BD59-A6C34878D82A}">
                        <a16:rowId xmlns:a16="http://schemas.microsoft.com/office/drawing/2014/main" val="3563320117"/>
                      </a:ext>
                    </a:extLst>
                  </a:tr>
                </a:tbl>
              </a:graphicData>
            </a:graphic>
          </p:graphicFrame>
        </mc:Choice>
        <mc:Fallback xmlns="">
          <p:graphicFrame>
            <p:nvGraphicFramePr>
              <p:cNvPr id="9" name="Table 8"/>
              <p:cNvGraphicFramePr>
                <a:graphicFrameLocks noGrp="1"/>
              </p:cNvGraphicFramePr>
              <p:nvPr>
                <p:extLst>
                  <p:ext uri="{D42A27DB-BD31-4B8C-83A1-F6EECF244321}">
                    <p14:modId xmlns:p14="http://schemas.microsoft.com/office/powerpoint/2010/main" val="3204526312"/>
                  </p:ext>
                </p:extLst>
              </p:nvPr>
            </p:nvGraphicFramePr>
            <p:xfrm>
              <a:off x="1144836" y="4296643"/>
              <a:ext cx="7200800" cy="741680"/>
            </p:xfrm>
            <a:graphic>
              <a:graphicData uri="http://schemas.openxmlformats.org/drawingml/2006/table">
                <a:tbl>
                  <a:tblPr firstRow="1" bandRow="1">
                    <a:tableStyleId>{5940675A-B579-460E-94D1-54222C63F5DA}</a:tableStyleId>
                  </a:tblPr>
                  <a:tblGrid>
                    <a:gridCol w="450050">
                      <a:extLst>
                        <a:ext uri="{9D8B030D-6E8A-4147-A177-3AD203B41FA5}">
                          <a16:colId xmlns:a16="http://schemas.microsoft.com/office/drawing/2014/main" val="1378303696"/>
                        </a:ext>
                      </a:extLst>
                    </a:gridCol>
                    <a:gridCol w="450050">
                      <a:extLst>
                        <a:ext uri="{9D8B030D-6E8A-4147-A177-3AD203B41FA5}">
                          <a16:colId xmlns:a16="http://schemas.microsoft.com/office/drawing/2014/main" val="630807316"/>
                        </a:ext>
                      </a:extLst>
                    </a:gridCol>
                    <a:gridCol w="450050">
                      <a:extLst>
                        <a:ext uri="{9D8B030D-6E8A-4147-A177-3AD203B41FA5}">
                          <a16:colId xmlns:a16="http://schemas.microsoft.com/office/drawing/2014/main" val="3776468441"/>
                        </a:ext>
                      </a:extLst>
                    </a:gridCol>
                    <a:gridCol w="450050">
                      <a:extLst>
                        <a:ext uri="{9D8B030D-6E8A-4147-A177-3AD203B41FA5}">
                          <a16:colId xmlns:a16="http://schemas.microsoft.com/office/drawing/2014/main" val="1347724614"/>
                        </a:ext>
                      </a:extLst>
                    </a:gridCol>
                    <a:gridCol w="450050">
                      <a:extLst>
                        <a:ext uri="{9D8B030D-6E8A-4147-A177-3AD203B41FA5}">
                          <a16:colId xmlns:a16="http://schemas.microsoft.com/office/drawing/2014/main" val="3258771617"/>
                        </a:ext>
                      </a:extLst>
                    </a:gridCol>
                    <a:gridCol w="450050">
                      <a:extLst>
                        <a:ext uri="{9D8B030D-6E8A-4147-A177-3AD203B41FA5}">
                          <a16:colId xmlns:a16="http://schemas.microsoft.com/office/drawing/2014/main" val="1290035723"/>
                        </a:ext>
                      </a:extLst>
                    </a:gridCol>
                    <a:gridCol w="450050">
                      <a:extLst>
                        <a:ext uri="{9D8B030D-6E8A-4147-A177-3AD203B41FA5}">
                          <a16:colId xmlns:a16="http://schemas.microsoft.com/office/drawing/2014/main" val="349118097"/>
                        </a:ext>
                      </a:extLst>
                    </a:gridCol>
                    <a:gridCol w="450050">
                      <a:extLst>
                        <a:ext uri="{9D8B030D-6E8A-4147-A177-3AD203B41FA5}">
                          <a16:colId xmlns:a16="http://schemas.microsoft.com/office/drawing/2014/main" val="2199265004"/>
                        </a:ext>
                      </a:extLst>
                    </a:gridCol>
                    <a:gridCol w="450050">
                      <a:extLst>
                        <a:ext uri="{9D8B030D-6E8A-4147-A177-3AD203B41FA5}">
                          <a16:colId xmlns:a16="http://schemas.microsoft.com/office/drawing/2014/main" val="2936715514"/>
                        </a:ext>
                      </a:extLst>
                    </a:gridCol>
                    <a:gridCol w="450050">
                      <a:extLst>
                        <a:ext uri="{9D8B030D-6E8A-4147-A177-3AD203B41FA5}">
                          <a16:colId xmlns:a16="http://schemas.microsoft.com/office/drawing/2014/main" val="746174987"/>
                        </a:ext>
                      </a:extLst>
                    </a:gridCol>
                    <a:gridCol w="450050">
                      <a:extLst>
                        <a:ext uri="{9D8B030D-6E8A-4147-A177-3AD203B41FA5}">
                          <a16:colId xmlns:a16="http://schemas.microsoft.com/office/drawing/2014/main" val="2538613579"/>
                        </a:ext>
                      </a:extLst>
                    </a:gridCol>
                    <a:gridCol w="450050">
                      <a:extLst>
                        <a:ext uri="{9D8B030D-6E8A-4147-A177-3AD203B41FA5}">
                          <a16:colId xmlns:a16="http://schemas.microsoft.com/office/drawing/2014/main" val="455856408"/>
                        </a:ext>
                      </a:extLst>
                    </a:gridCol>
                    <a:gridCol w="450050">
                      <a:extLst>
                        <a:ext uri="{9D8B030D-6E8A-4147-A177-3AD203B41FA5}">
                          <a16:colId xmlns:a16="http://schemas.microsoft.com/office/drawing/2014/main" val="3305421905"/>
                        </a:ext>
                      </a:extLst>
                    </a:gridCol>
                    <a:gridCol w="450050">
                      <a:extLst>
                        <a:ext uri="{9D8B030D-6E8A-4147-A177-3AD203B41FA5}">
                          <a16:colId xmlns:a16="http://schemas.microsoft.com/office/drawing/2014/main" val="154919828"/>
                        </a:ext>
                      </a:extLst>
                    </a:gridCol>
                    <a:gridCol w="450050">
                      <a:extLst>
                        <a:ext uri="{9D8B030D-6E8A-4147-A177-3AD203B41FA5}">
                          <a16:colId xmlns:a16="http://schemas.microsoft.com/office/drawing/2014/main" val="1315889160"/>
                        </a:ext>
                      </a:extLst>
                    </a:gridCol>
                    <a:gridCol w="450050">
                      <a:extLst>
                        <a:ext uri="{9D8B030D-6E8A-4147-A177-3AD203B41FA5}">
                          <a16:colId xmlns:a16="http://schemas.microsoft.com/office/drawing/2014/main" val="2006904796"/>
                        </a:ext>
                      </a:extLst>
                    </a:gridCol>
                  </a:tblGrid>
                  <a:tr h="370840">
                    <a:tc>
                      <a:txBody>
                        <a:bodyPr/>
                        <a:lstStyle/>
                        <a:p>
                          <a:endParaRPr lang="en-US"/>
                        </a:p>
                      </a:txBody>
                      <a:tcPr>
                        <a:blipFill>
                          <a:blip r:embed="rId5"/>
                          <a:stretch>
                            <a:fillRect l="-1351" t="-3226" r="-1501351" b="-109677"/>
                          </a:stretch>
                        </a:blipFill>
                      </a:tcPr>
                    </a:tc>
                    <a:tc>
                      <a:txBody>
                        <a:bodyPr/>
                        <a:lstStyle/>
                        <a:p>
                          <a:r>
                            <a:rPr lang="en-GB" sz="1600" dirty="0"/>
                            <a:t>14</a:t>
                          </a:r>
                        </a:p>
                      </a:txBody>
                      <a:tcPr/>
                    </a:tc>
                    <a:tc>
                      <a:txBody>
                        <a:bodyPr/>
                        <a:lstStyle/>
                        <a:p>
                          <a:r>
                            <a:rPr lang="en-GB" sz="1600" dirty="0"/>
                            <a:t>13</a:t>
                          </a:r>
                        </a:p>
                      </a:txBody>
                      <a:tcPr/>
                    </a:tc>
                    <a:tc>
                      <a:txBody>
                        <a:bodyPr/>
                        <a:lstStyle/>
                        <a:p>
                          <a:r>
                            <a:rPr lang="en-GB" sz="1600" dirty="0"/>
                            <a:t>13</a:t>
                          </a:r>
                        </a:p>
                      </a:txBody>
                      <a:tcPr/>
                    </a:tc>
                    <a:tc>
                      <a:txBody>
                        <a:bodyPr/>
                        <a:lstStyle/>
                        <a:p>
                          <a:r>
                            <a:rPr lang="en-GB" sz="1600" dirty="0"/>
                            <a:t>9</a:t>
                          </a:r>
                        </a:p>
                      </a:txBody>
                      <a:tcPr/>
                    </a:tc>
                    <a:tc>
                      <a:txBody>
                        <a:bodyPr/>
                        <a:lstStyle/>
                        <a:p>
                          <a:r>
                            <a:rPr lang="en-GB" sz="1600" dirty="0"/>
                            <a:t>18</a:t>
                          </a:r>
                        </a:p>
                      </a:txBody>
                      <a:tcPr/>
                    </a:tc>
                    <a:tc>
                      <a:txBody>
                        <a:bodyPr/>
                        <a:lstStyle/>
                        <a:p>
                          <a:r>
                            <a:rPr lang="en-GB" sz="1600" dirty="0"/>
                            <a:t>18</a:t>
                          </a:r>
                        </a:p>
                      </a:txBody>
                      <a:tcPr/>
                    </a:tc>
                    <a:tc>
                      <a:txBody>
                        <a:bodyPr/>
                        <a:lstStyle/>
                        <a:p>
                          <a:r>
                            <a:rPr lang="en-GB" sz="1600" dirty="0"/>
                            <a:t>7</a:t>
                          </a:r>
                        </a:p>
                      </a:txBody>
                      <a:tcPr/>
                    </a:tc>
                    <a:tc>
                      <a:txBody>
                        <a:bodyPr/>
                        <a:lstStyle/>
                        <a:p>
                          <a:r>
                            <a:rPr lang="en-GB" sz="1600" dirty="0"/>
                            <a:t>15</a:t>
                          </a:r>
                        </a:p>
                      </a:txBody>
                      <a:tcPr/>
                    </a:tc>
                    <a:tc>
                      <a:txBody>
                        <a:bodyPr/>
                        <a:lstStyle/>
                        <a:p>
                          <a:r>
                            <a:rPr lang="en-GB" sz="1600" dirty="0"/>
                            <a:t>10</a:t>
                          </a:r>
                        </a:p>
                      </a:txBody>
                      <a:tcPr/>
                    </a:tc>
                    <a:tc>
                      <a:txBody>
                        <a:bodyPr/>
                        <a:lstStyle/>
                        <a:p>
                          <a:r>
                            <a:rPr lang="en-GB" sz="1600" dirty="0"/>
                            <a:t>14</a:t>
                          </a:r>
                        </a:p>
                      </a:txBody>
                      <a:tcPr/>
                    </a:tc>
                    <a:tc>
                      <a:txBody>
                        <a:bodyPr/>
                        <a:lstStyle/>
                        <a:p>
                          <a:r>
                            <a:rPr lang="en-GB" sz="1600" dirty="0"/>
                            <a:t>11</a:t>
                          </a:r>
                        </a:p>
                      </a:txBody>
                      <a:tcPr/>
                    </a:tc>
                    <a:tc>
                      <a:txBody>
                        <a:bodyPr/>
                        <a:lstStyle/>
                        <a:p>
                          <a:r>
                            <a:rPr lang="en-GB" sz="1600" dirty="0"/>
                            <a:t>9</a:t>
                          </a:r>
                        </a:p>
                      </a:txBody>
                      <a:tcPr/>
                    </a:tc>
                    <a:tc>
                      <a:txBody>
                        <a:bodyPr/>
                        <a:lstStyle/>
                        <a:p>
                          <a:r>
                            <a:rPr lang="en-GB" sz="1600" dirty="0"/>
                            <a:t>8</a:t>
                          </a:r>
                        </a:p>
                      </a:txBody>
                      <a:tcPr/>
                    </a:tc>
                    <a:tc>
                      <a:txBody>
                        <a:bodyPr/>
                        <a:lstStyle/>
                        <a:p>
                          <a:r>
                            <a:rPr lang="en-GB" sz="1600" dirty="0"/>
                            <a:t>10</a:t>
                          </a:r>
                        </a:p>
                      </a:txBody>
                      <a:tcPr/>
                    </a:tc>
                    <a:tc>
                      <a:txBody>
                        <a:bodyPr/>
                        <a:lstStyle/>
                        <a:p>
                          <a:r>
                            <a:rPr lang="en-GB" sz="1600" dirty="0"/>
                            <a:t>7</a:t>
                          </a:r>
                        </a:p>
                      </a:txBody>
                      <a:tcPr/>
                    </a:tc>
                    <a:extLst>
                      <a:ext uri="{0D108BD9-81ED-4DB2-BD59-A6C34878D82A}">
                        <a16:rowId xmlns:a16="http://schemas.microsoft.com/office/drawing/2014/main" val="3076223182"/>
                      </a:ext>
                    </a:extLst>
                  </a:tr>
                  <a:tr h="370840">
                    <a:tc>
                      <a:txBody>
                        <a:bodyPr/>
                        <a:lstStyle/>
                        <a:p>
                          <a:endParaRPr lang="en-US"/>
                        </a:p>
                      </a:txBody>
                      <a:tcPr>
                        <a:blipFill>
                          <a:blip r:embed="rId5"/>
                          <a:stretch>
                            <a:fillRect l="-1351" t="-104918" r="-1501351" b="-11475"/>
                          </a:stretch>
                        </a:blipFill>
                      </a:tcPr>
                    </a:tc>
                    <a:tc>
                      <a:txBody>
                        <a:bodyPr/>
                        <a:lstStyle/>
                        <a:p>
                          <a:r>
                            <a:rPr lang="en-GB" sz="1600" dirty="0"/>
                            <a:t>33</a:t>
                          </a:r>
                        </a:p>
                      </a:txBody>
                      <a:tcPr/>
                    </a:tc>
                    <a:tc>
                      <a:txBody>
                        <a:bodyPr/>
                        <a:lstStyle/>
                        <a:p>
                          <a:r>
                            <a:rPr lang="en-GB" sz="1600" dirty="0"/>
                            <a:t>37</a:t>
                          </a:r>
                        </a:p>
                      </a:txBody>
                      <a:tcPr/>
                    </a:tc>
                    <a:tc>
                      <a:txBody>
                        <a:bodyPr/>
                        <a:lstStyle/>
                        <a:p>
                          <a:r>
                            <a:rPr lang="en-GB" sz="1600" dirty="0"/>
                            <a:t>29</a:t>
                          </a:r>
                        </a:p>
                      </a:txBody>
                      <a:tcPr/>
                    </a:tc>
                    <a:tc>
                      <a:txBody>
                        <a:bodyPr/>
                        <a:lstStyle/>
                        <a:p>
                          <a:r>
                            <a:rPr lang="en-GB" sz="1600" dirty="0"/>
                            <a:t>23</a:t>
                          </a:r>
                        </a:p>
                      </a:txBody>
                      <a:tcPr/>
                    </a:tc>
                    <a:tc>
                      <a:txBody>
                        <a:bodyPr/>
                        <a:lstStyle/>
                        <a:p>
                          <a:r>
                            <a:rPr lang="en-GB" sz="1600" dirty="0"/>
                            <a:t>43</a:t>
                          </a:r>
                        </a:p>
                      </a:txBody>
                      <a:tcPr/>
                    </a:tc>
                    <a:tc>
                      <a:txBody>
                        <a:bodyPr/>
                        <a:lstStyle/>
                        <a:p>
                          <a:r>
                            <a:rPr lang="en-GB" sz="1600" dirty="0"/>
                            <a:t>38</a:t>
                          </a:r>
                        </a:p>
                      </a:txBody>
                      <a:tcPr/>
                    </a:tc>
                    <a:tc>
                      <a:txBody>
                        <a:bodyPr/>
                        <a:lstStyle/>
                        <a:p>
                          <a:r>
                            <a:rPr lang="en-GB" sz="1600" dirty="0"/>
                            <a:t>17</a:t>
                          </a:r>
                        </a:p>
                      </a:txBody>
                      <a:tcPr/>
                    </a:tc>
                    <a:tc>
                      <a:txBody>
                        <a:bodyPr/>
                        <a:lstStyle/>
                        <a:p>
                          <a:r>
                            <a:rPr lang="en-GB" sz="1600" dirty="0"/>
                            <a:t>30</a:t>
                          </a:r>
                        </a:p>
                      </a:txBody>
                      <a:tcPr/>
                    </a:tc>
                    <a:tc>
                      <a:txBody>
                        <a:bodyPr/>
                        <a:lstStyle/>
                        <a:p>
                          <a:r>
                            <a:rPr lang="en-GB" sz="1600" dirty="0"/>
                            <a:t>28</a:t>
                          </a:r>
                        </a:p>
                      </a:txBody>
                      <a:tcPr/>
                    </a:tc>
                    <a:tc>
                      <a:txBody>
                        <a:bodyPr/>
                        <a:lstStyle/>
                        <a:p>
                          <a:r>
                            <a:rPr lang="en-GB" sz="1600" dirty="0"/>
                            <a:t>29</a:t>
                          </a:r>
                        </a:p>
                      </a:txBody>
                      <a:tcPr/>
                    </a:tc>
                    <a:tc>
                      <a:txBody>
                        <a:bodyPr/>
                        <a:lstStyle/>
                        <a:p>
                          <a:r>
                            <a:rPr lang="en-GB" sz="1600" dirty="0"/>
                            <a:t>29</a:t>
                          </a:r>
                        </a:p>
                      </a:txBody>
                      <a:tcPr/>
                    </a:tc>
                    <a:tc>
                      <a:txBody>
                        <a:bodyPr/>
                        <a:lstStyle/>
                        <a:p>
                          <a:r>
                            <a:rPr lang="en-GB" sz="1600" dirty="0"/>
                            <a:t>23</a:t>
                          </a:r>
                        </a:p>
                      </a:txBody>
                      <a:tcPr/>
                    </a:tc>
                    <a:tc>
                      <a:txBody>
                        <a:bodyPr/>
                        <a:lstStyle/>
                        <a:p>
                          <a:r>
                            <a:rPr lang="en-GB" sz="1600" dirty="0"/>
                            <a:t>21</a:t>
                          </a:r>
                        </a:p>
                      </a:txBody>
                      <a:tcPr/>
                    </a:tc>
                    <a:tc>
                      <a:txBody>
                        <a:bodyPr/>
                        <a:lstStyle/>
                        <a:p>
                          <a:r>
                            <a:rPr lang="en-GB" sz="1600" dirty="0"/>
                            <a:t>28</a:t>
                          </a:r>
                        </a:p>
                      </a:txBody>
                      <a:tcPr/>
                    </a:tc>
                    <a:tc>
                      <a:txBody>
                        <a:bodyPr/>
                        <a:lstStyle/>
                        <a:p>
                          <a:r>
                            <a:rPr lang="en-GB" sz="1600" dirty="0"/>
                            <a:t>20</a:t>
                          </a:r>
                        </a:p>
                      </a:txBody>
                      <a:tcPr/>
                    </a:tc>
                    <a:extLst>
                      <a:ext uri="{0D108BD9-81ED-4DB2-BD59-A6C34878D82A}">
                        <a16:rowId xmlns:a16="http://schemas.microsoft.com/office/drawing/2014/main" val="3563320117"/>
                      </a:ext>
                    </a:extLst>
                  </a:tr>
                </a:tbl>
              </a:graphicData>
            </a:graphic>
          </p:graphicFrame>
        </mc:Fallback>
      </mc:AlternateContent>
    </p:spTree>
    <p:extLst>
      <p:ext uri="{BB962C8B-B14F-4D97-AF65-F5344CB8AC3E}">
        <p14:creationId xmlns:p14="http://schemas.microsoft.com/office/powerpoint/2010/main" val="29832918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i="0" dirty="0">
                  <a:latin typeface="+mj-lt"/>
                </a:rPr>
                <a:t>Use of DrFrostMaths for practice</a:t>
              </a:r>
              <a:endParaRPr lang="en-GB" sz="3200" dirty="0"/>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pic>
        <p:nvPicPr>
          <p:cNvPr id="5" name="Picture 4"/>
          <p:cNvPicPr>
            <a:picLocks noChangeAspect="1"/>
          </p:cNvPicPr>
          <p:nvPr/>
        </p:nvPicPr>
        <p:blipFill>
          <a:blip r:embed="rId2"/>
          <a:stretch>
            <a:fillRect/>
          </a:stretch>
        </p:blipFill>
        <p:spPr>
          <a:xfrm>
            <a:off x="250613" y="836530"/>
            <a:ext cx="7729274" cy="3349352"/>
          </a:xfrm>
          <a:prstGeom prst="rect">
            <a:avLst/>
          </a:prstGeom>
          <a:effectLst>
            <a:outerShdw blurRad="63500" sx="102000" sy="102000" algn="ctr" rotWithShape="0">
              <a:prstClr val="black">
                <a:alpha val="40000"/>
              </a:prstClr>
            </a:outerShdw>
          </a:effectLst>
        </p:spPr>
      </p:pic>
      <p:pic>
        <p:nvPicPr>
          <p:cNvPr id="6" name="Picture 5"/>
          <p:cNvPicPr>
            <a:picLocks noChangeAspect="1"/>
          </p:cNvPicPr>
          <p:nvPr/>
        </p:nvPicPr>
        <p:blipFill>
          <a:blip r:embed="rId3"/>
          <a:stretch>
            <a:fillRect/>
          </a:stretch>
        </p:blipFill>
        <p:spPr>
          <a:xfrm>
            <a:off x="848571" y="4876609"/>
            <a:ext cx="4536504" cy="1783043"/>
          </a:xfrm>
          <a:prstGeom prst="rect">
            <a:avLst/>
          </a:prstGeom>
          <a:effectLst>
            <a:outerShdw blurRad="63500" sx="102000" sy="102000" algn="ctr" rotWithShape="0">
              <a:prstClr val="black">
                <a:alpha val="40000"/>
              </a:prstClr>
            </a:outerShdw>
          </a:effectLst>
        </p:spPr>
      </p:pic>
      <p:sp>
        <p:nvSpPr>
          <p:cNvPr id="7" name="Arrow: Down 6"/>
          <p:cNvSpPr/>
          <p:nvPr/>
        </p:nvSpPr>
        <p:spPr>
          <a:xfrm>
            <a:off x="3647627" y="4185883"/>
            <a:ext cx="612068" cy="611088"/>
          </a:xfrm>
          <a:prstGeom prst="down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8" name="TextBox 7"/>
          <p:cNvSpPr txBox="1"/>
          <p:nvPr/>
        </p:nvSpPr>
        <p:spPr>
          <a:xfrm>
            <a:off x="5148064" y="4365104"/>
            <a:ext cx="3816424" cy="646331"/>
          </a:xfrm>
          <a:prstGeom prst="rect">
            <a:avLst/>
          </a:prstGeom>
          <a:solidFill>
            <a:schemeClr val="bg1"/>
          </a:solidFill>
          <a:ln>
            <a:solidFill>
              <a:schemeClr val="tx1"/>
            </a:solidFill>
          </a:ln>
        </p:spPr>
        <p:txBody>
          <a:bodyPr wrap="square" rtlCol="0">
            <a:spAutoFit/>
          </a:bodyPr>
          <a:lstStyle/>
          <a:p>
            <a:r>
              <a:rPr lang="en-GB" dirty="0"/>
              <a:t>Register for </a:t>
            </a:r>
            <a:r>
              <a:rPr lang="en-GB" b="1" dirty="0"/>
              <a:t>free</a:t>
            </a:r>
            <a:r>
              <a:rPr lang="en-GB" dirty="0"/>
              <a:t> at:</a:t>
            </a:r>
          </a:p>
          <a:p>
            <a:r>
              <a:rPr lang="en-GB" dirty="0">
                <a:hlinkClick r:id="rId4"/>
              </a:rPr>
              <a:t>www.drfrostmaths.com/homework</a:t>
            </a:r>
            <a:r>
              <a:rPr lang="en-GB" dirty="0"/>
              <a:t> </a:t>
            </a:r>
          </a:p>
        </p:txBody>
      </p:sp>
      <p:sp>
        <p:nvSpPr>
          <p:cNvPr id="9" name="TextBox 8"/>
          <p:cNvSpPr txBox="1"/>
          <p:nvPr/>
        </p:nvSpPr>
        <p:spPr>
          <a:xfrm>
            <a:off x="5148064" y="5011435"/>
            <a:ext cx="3816424" cy="1569660"/>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dirty="0"/>
              <a:t>Practise questions by chapter, including past paper Edexcel questions and extension questions (e.g. MAT).</a:t>
            </a:r>
          </a:p>
          <a:p>
            <a:endParaRPr lang="en-GB" sz="1600" dirty="0"/>
          </a:p>
          <a:p>
            <a:r>
              <a:rPr lang="en-GB" sz="1600" dirty="0"/>
              <a:t>Teachers: you can create student accounts (or students can register themselves).</a:t>
            </a:r>
          </a:p>
        </p:txBody>
      </p:sp>
    </p:spTree>
    <p:extLst>
      <p:ext uri="{BB962C8B-B14F-4D97-AF65-F5344CB8AC3E}">
        <p14:creationId xmlns:p14="http://schemas.microsoft.com/office/powerpoint/2010/main" val="1321363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505644" y="1040284"/>
            <a:ext cx="8181156" cy="2448272"/>
          </a:xfrm>
          <a:prstGeom prst="rect">
            <a:avLst/>
          </a:prstGeom>
          <a:pattFill prst="wdDnDiag">
            <a:fgClr>
              <a:schemeClr val="bg2"/>
            </a:fgClr>
            <a:bgClr>
              <a:schemeClr val="bg1"/>
            </a:bgClr>
          </a:patt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19" name="TextBox 18"/>
          <p:cNvSpPr txBox="1"/>
          <p:nvPr/>
        </p:nvSpPr>
        <p:spPr>
          <a:xfrm>
            <a:off x="589684" y="1112473"/>
            <a:ext cx="2564595" cy="677108"/>
          </a:xfrm>
          <a:prstGeom prst="rect">
            <a:avLst/>
          </a:prstGeom>
          <a:solidFill>
            <a:schemeClr val="bg1">
              <a:alpha val="72000"/>
            </a:schemeClr>
          </a:solidFill>
        </p:spPr>
        <p:txBody>
          <a:bodyPr wrap="square" rtlCol="0">
            <a:spAutoFit/>
          </a:bodyPr>
          <a:lstStyle/>
          <a:p>
            <a:r>
              <a:rPr lang="en-GB" sz="2400" b="1" dirty="0"/>
              <a:t>Experimental</a:t>
            </a:r>
          </a:p>
          <a:p>
            <a:r>
              <a:rPr lang="en-GB" sz="1400" dirty="0"/>
              <a:t>i.e. Dealing with collected data.</a:t>
            </a:r>
          </a:p>
        </p:txBody>
      </p:sp>
      <p:sp>
        <p:nvSpPr>
          <p:cNvPr id="20" name="Rectangle 19"/>
          <p:cNvSpPr/>
          <p:nvPr/>
        </p:nvSpPr>
        <p:spPr>
          <a:xfrm>
            <a:off x="412428" y="3757030"/>
            <a:ext cx="8274372" cy="2783470"/>
          </a:xfrm>
          <a:prstGeom prst="rect">
            <a:avLst/>
          </a:prstGeom>
          <a:pattFill prst="wdDnDiag">
            <a:fgClr>
              <a:schemeClr val="bg2"/>
            </a:fgClr>
            <a:bgClr>
              <a:schemeClr val="bg1"/>
            </a:bgClr>
          </a:patt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1" name="TextBox 20"/>
          <p:cNvSpPr txBox="1"/>
          <p:nvPr/>
        </p:nvSpPr>
        <p:spPr>
          <a:xfrm>
            <a:off x="582550" y="3785010"/>
            <a:ext cx="7278750" cy="892552"/>
          </a:xfrm>
          <a:prstGeom prst="rect">
            <a:avLst/>
          </a:prstGeom>
          <a:solidFill>
            <a:schemeClr val="bg1">
              <a:alpha val="72000"/>
            </a:schemeClr>
          </a:solidFill>
        </p:spPr>
        <p:txBody>
          <a:bodyPr wrap="square" rtlCol="0">
            <a:spAutoFit/>
          </a:bodyPr>
          <a:lstStyle/>
          <a:p>
            <a:r>
              <a:rPr lang="en-GB" sz="2400" b="1" dirty="0"/>
              <a:t>Theoretical</a:t>
            </a:r>
          </a:p>
          <a:p>
            <a:r>
              <a:rPr lang="en-GB" sz="1400" dirty="0"/>
              <a:t>Deal with probabilities and modelling to make inferences about what we ‘expect’ to see or make predictions, often using this to reason about/contrast with experimentally collected data.</a:t>
            </a:r>
          </a:p>
        </p:txBody>
      </p:sp>
      <p:sp>
        <p:nvSpPr>
          <p:cNvPr id="22" name="Arrow: Up-Down 21"/>
          <p:cNvSpPr/>
          <p:nvPr/>
        </p:nvSpPr>
        <p:spPr>
          <a:xfrm>
            <a:off x="3679982" y="3441699"/>
            <a:ext cx="409418" cy="585465"/>
          </a:xfrm>
          <a:prstGeom prst="upDownArrow">
            <a:avLst>
              <a:gd name="adj1" fmla="val 50000"/>
              <a:gd name="adj2" fmla="val 33376"/>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3" name="TextBox 22"/>
          <p:cNvSpPr txBox="1"/>
          <p:nvPr/>
        </p:nvSpPr>
        <p:spPr>
          <a:xfrm>
            <a:off x="709092" y="1964356"/>
            <a:ext cx="2316832" cy="369332"/>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en-GB" b="1" dirty="0"/>
              <a:t>Chp1</a:t>
            </a:r>
            <a:r>
              <a:rPr lang="en-GB" dirty="0"/>
              <a:t>: Data Collection</a:t>
            </a:r>
          </a:p>
        </p:txBody>
      </p:sp>
      <p:sp>
        <p:nvSpPr>
          <p:cNvPr id="24" name="TextBox 23"/>
          <p:cNvSpPr txBox="1"/>
          <p:nvPr/>
        </p:nvSpPr>
        <p:spPr>
          <a:xfrm>
            <a:off x="709092" y="2336428"/>
            <a:ext cx="2307885" cy="738664"/>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1400" dirty="0"/>
              <a:t>Methods of sampling, types of data, and populations vs samples.</a:t>
            </a:r>
          </a:p>
        </p:txBody>
      </p:sp>
      <p:sp>
        <p:nvSpPr>
          <p:cNvPr id="25" name="TextBox 24"/>
          <p:cNvSpPr txBox="1"/>
          <p:nvPr/>
        </p:nvSpPr>
        <p:spPr>
          <a:xfrm>
            <a:off x="3510572" y="1292728"/>
            <a:ext cx="2304256" cy="64633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en-GB" b="1" dirty="0"/>
              <a:t>Chp2</a:t>
            </a:r>
            <a:r>
              <a:rPr lang="en-GB" dirty="0"/>
              <a:t>: Measures of Location/Spread</a:t>
            </a:r>
          </a:p>
        </p:txBody>
      </p:sp>
      <p:sp>
        <p:nvSpPr>
          <p:cNvPr id="26" name="TextBox 25"/>
          <p:cNvSpPr txBox="1"/>
          <p:nvPr/>
        </p:nvSpPr>
        <p:spPr>
          <a:xfrm>
            <a:off x="3510572" y="1939059"/>
            <a:ext cx="2304256" cy="1384995"/>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1400" dirty="0"/>
              <a:t>Statistics used to summarise data, including mean, standard deviation, quartiles, percentiles. Use of linear interpolation for estimating medians/quartiles.</a:t>
            </a:r>
          </a:p>
        </p:txBody>
      </p:sp>
      <p:sp>
        <p:nvSpPr>
          <p:cNvPr id="27" name="TextBox 26"/>
          <p:cNvSpPr txBox="1"/>
          <p:nvPr/>
        </p:nvSpPr>
        <p:spPr>
          <a:xfrm>
            <a:off x="6144635" y="1318025"/>
            <a:ext cx="2304256" cy="646331"/>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en-GB" b="1" dirty="0"/>
              <a:t>Chp3</a:t>
            </a:r>
            <a:r>
              <a:rPr lang="en-GB" dirty="0"/>
              <a:t>: Representation of Data</a:t>
            </a:r>
          </a:p>
        </p:txBody>
      </p:sp>
      <p:sp>
        <p:nvSpPr>
          <p:cNvPr id="28" name="TextBox 27"/>
          <p:cNvSpPr txBox="1"/>
          <p:nvPr/>
        </p:nvSpPr>
        <p:spPr>
          <a:xfrm>
            <a:off x="6144635" y="1964356"/>
            <a:ext cx="2304256" cy="954107"/>
          </a:xfrm>
          <a:prstGeom prst="rect">
            <a:avLst/>
          </a:prstGeom>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en-GB" sz="1400" dirty="0"/>
              <a:t>Producing and interpreting visual representations of data, including box plots and histograms.</a:t>
            </a:r>
          </a:p>
        </p:txBody>
      </p:sp>
      <p:sp>
        <p:nvSpPr>
          <p:cNvPr id="29" name="TextBox 28"/>
          <p:cNvSpPr txBox="1"/>
          <p:nvPr/>
        </p:nvSpPr>
        <p:spPr>
          <a:xfrm>
            <a:off x="964048" y="4796050"/>
            <a:ext cx="2061876"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b="1" dirty="0"/>
              <a:t>Chp5</a:t>
            </a:r>
            <a:r>
              <a:rPr lang="en-GB" dirty="0"/>
              <a:t>: Probability</a:t>
            </a:r>
          </a:p>
        </p:txBody>
      </p:sp>
      <p:sp>
        <p:nvSpPr>
          <p:cNvPr id="30" name="TextBox 29"/>
          <p:cNvSpPr txBox="1"/>
          <p:nvPr/>
        </p:nvSpPr>
        <p:spPr>
          <a:xfrm>
            <a:off x="964048" y="5160861"/>
            <a:ext cx="2061876" cy="738664"/>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dirty="0"/>
              <a:t>Venn Diagrams, mutually exclusive + independent events, tree diagrams.</a:t>
            </a:r>
          </a:p>
        </p:txBody>
      </p:sp>
      <p:cxnSp>
        <p:nvCxnSpPr>
          <p:cNvPr id="32" name="Straight Arrow Connector 31"/>
          <p:cNvCxnSpPr/>
          <p:nvPr/>
        </p:nvCxnSpPr>
        <p:spPr>
          <a:xfrm>
            <a:off x="3025924" y="2552452"/>
            <a:ext cx="484648" cy="0"/>
          </a:xfrm>
          <a:prstGeom prst="straightConnector1">
            <a:avLst/>
          </a:prstGeom>
          <a:ln w="38100">
            <a:tailEnd type="triangle"/>
          </a:ln>
        </p:spPr>
        <p:style>
          <a:lnRef idx="1">
            <a:schemeClr val="accent6"/>
          </a:lnRef>
          <a:fillRef idx="0">
            <a:schemeClr val="accent6"/>
          </a:fillRef>
          <a:effectRef idx="0">
            <a:schemeClr val="accent6"/>
          </a:effectRef>
          <a:fontRef idx="minor">
            <a:schemeClr val="tx1"/>
          </a:fontRef>
        </p:style>
      </p:cxnSp>
      <p:cxnSp>
        <p:nvCxnSpPr>
          <p:cNvPr id="33" name="Straight Arrow Connector 32"/>
          <p:cNvCxnSpPr/>
          <p:nvPr/>
        </p:nvCxnSpPr>
        <p:spPr>
          <a:xfrm>
            <a:off x="5823775" y="2529478"/>
            <a:ext cx="320860" cy="0"/>
          </a:xfrm>
          <a:prstGeom prst="straightConnector1">
            <a:avLst/>
          </a:prstGeom>
          <a:ln w="38100">
            <a:tailEnd type="triangle"/>
          </a:ln>
        </p:spPr>
        <p:style>
          <a:lnRef idx="1">
            <a:schemeClr val="accent6"/>
          </a:lnRef>
          <a:fillRef idx="0">
            <a:schemeClr val="accent6"/>
          </a:fillRef>
          <a:effectRef idx="0">
            <a:schemeClr val="accent6"/>
          </a:effectRef>
          <a:fontRef idx="minor">
            <a:schemeClr val="tx1"/>
          </a:fontRef>
        </p:style>
      </p:cxnSp>
      <p:sp>
        <p:nvSpPr>
          <p:cNvPr id="35" name="TextBox 34"/>
          <p:cNvSpPr txBox="1"/>
          <p:nvPr/>
        </p:nvSpPr>
        <p:spPr>
          <a:xfrm>
            <a:off x="3319457" y="4796050"/>
            <a:ext cx="2491494" cy="64633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b="1" dirty="0"/>
              <a:t>Chp6</a:t>
            </a:r>
            <a:r>
              <a:rPr lang="en-GB" dirty="0"/>
              <a:t>: Statistical Distributions</a:t>
            </a:r>
          </a:p>
        </p:txBody>
      </p:sp>
      <p:sp>
        <p:nvSpPr>
          <p:cNvPr id="36" name="TextBox 35"/>
          <p:cNvSpPr txBox="1"/>
          <p:nvPr/>
        </p:nvSpPr>
        <p:spPr>
          <a:xfrm>
            <a:off x="3319457" y="5438935"/>
            <a:ext cx="2497782" cy="954107"/>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dirty="0"/>
              <a:t>Common distributions used to easily find probabilities under certain modelling conditions, e.g. binomial distribution.</a:t>
            </a:r>
          </a:p>
        </p:txBody>
      </p:sp>
      <p:sp>
        <p:nvSpPr>
          <p:cNvPr id="37" name="TextBox 36"/>
          <p:cNvSpPr txBox="1"/>
          <p:nvPr/>
        </p:nvSpPr>
        <p:spPr>
          <a:xfrm>
            <a:off x="6064126" y="4802149"/>
            <a:ext cx="2485206" cy="646331"/>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b="1" dirty="0"/>
              <a:t>Chp7</a:t>
            </a:r>
            <a:r>
              <a:rPr lang="en-GB" dirty="0"/>
              <a:t>: Hypothesis Testing</a:t>
            </a:r>
          </a:p>
        </p:txBody>
      </p:sp>
      <p:sp>
        <p:nvSpPr>
          <p:cNvPr id="38" name="TextBox 37"/>
          <p:cNvSpPr txBox="1"/>
          <p:nvPr/>
        </p:nvSpPr>
        <p:spPr>
          <a:xfrm>
            <a:off x="6057838" y="5445034"/>
            <a:ext cx="2491494" cy="954107"/>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dirty="0"/>
              <a:t>Determining how likely observed data would have happened ‘by chance’, and making subsequent deductions.</a:t>
            </a:r>
          </a:p>
        </p:txBody>
      </p:sp>
      <p:sp>
        <p:nvSpPr>
          <p:cNvPr id="39" name="TextBox 38"/>
          <p:cNvSpPr txBox="1"/>
          <p:nvPr/>
        </p:nvSpPr>
        <p:spPr>
          <a:xfrm>
            <a:off x="6444208" y="3018688"/>
            <a:ext cx="2404479" cy="369332"/>
          </a:xfrm>
          <a:prstGeom prst="rect">
            <a:avLst/>
          </a:prstGeom>
          <a:pattFill prst="wdDnDiag">
            <a:fgClr>
              <a:schemeClr val="tx1">
                <a:lumMod val="50000"/>
                <a:lumOff val="50000"/>
              </a:schemeClr>
            </a:fgClr>
            <a:bgClr>
              <a:schemeClr val="accent6"/>
            </a:bgClr>
          </a:pattFill>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b="1" dirty="0"/>
              <a:t>Chp4</a:t>
            </a:r>
            <a:r>
              <a:rPr lang="en-GB" dirty="0"/>
              <a:t>: Correlation</a:t>
            </a:r>
          </a:p>
        </p:txBody>
      </p:sp>
      <p:sp>
        <p:nvSpPr>
          <p:cNvPr id="40" name="TextBox 39"/>
          <p:cNvSpPr txBox="1"/>
          <p:nvPr/>
        </p:nvSpPr>
        <p:spPr>
          <a:xfrm>
            <a:off x="6444208" y="3395702"/>
            <a:ext cx="2404479" cy="738664"/>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dirty="0"/>
              <a:t>Measuring how related two variables are, and using linear regression to predict values.</a:t>
            </a:r>
          </a:p>
        </p:txBody>
      </p:sp>
      <p:sp>
        <p:nvSpPr>
          <p:cNvPr id="44" name="Rectangle 43"/>
          <p:cNvSpPr/>
          <p:nvPr/>
        </p:nvSpPr>
        <p:spPr>
          <a:xfrm>
            <a:off x="0" y="0"/>
            <a:ext cx="9144000" cy="11663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31" name="Picture 2"/>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0" b="100000" l="0" r="100000"/>
                    </a14:imgEffect>
                  </a14:imgLayer>
                </a14:imgProps>
              </a:ext>
            </a:extLst>
          </a:blip>
          <a:srcRect/>
          <a:stretch>
            <a:fillRect/>
          </a:stretch>
        </p:blipFill>
        <p:spPr bwMode="auto">
          <a:xfrm>
            <a:off x="5759255" y="986871"/>
            <a:ext cx="553102" cy="666559"/>
          </a:xfrm>
          <a:prstGeom prst="rect">
            <a:avLst/>
          </a:prstGeom>
          <a:noFill/>
          <a:ln w="9525">
            <a:noFill/>
            <a:miter lim="800000"/>
            <a:headEnd/>
            <a:tailEnd/>
          </a:ln>
        </p:spPr>
      </p:pic>
    </p:spTree>
    <p:extLst>
      <p:ext uri="{BB962C8B-B14F-4D97-AF65-F5344CB8AC3E}">
        <p14:creationId xmlns:p14="http://schemas.microsoft.com/office/powerpoint/2010/main" val="2773610075"/>
      </p:ext>
    </p:extLst>
  </p:cSld>
  <p:clrMapOvr>
    <a:masterClrMapping/>
  </p:clrMapOvr>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fill="hold" nodeType="withEffect" p14:presetBounceEnd="5000">
                                      <p:stCondLst>
                                        <p:cond delay="500"/>
                                      </p:stCondLst>
                                      <p:childTnLst>
                                        <p:animMotion origin="layout" path="M 5.55556E-7 -0.00046 L 0.10121 -0.0419 C 0.12865 -0.03912 0.17795 -0.03333 0.18663 -0.01805 L 0.25208 -0.02199 C 0.24722 -0.01759 0.29687 -0.03634 0.29184 -0.03148 C 0.28906 -0.02963 0.31181 -0.00903 0.30903 -0.00694 C 0.31823 -0.00787 0.26562 0.01135 0.27465 0.01111 C 0.27899 0.01042 0.30642 0.0382 0.31007 0.03635 C 0.31042 0.03611 0.31163 0.12315 0.31198 0.1213 C 0.31753 0.1213 0.29635 0.25255 0.30191 0.25185 " pathEditMode="relative" rAng="0" ptsTypes="AAAAAAAAAA" p14:bounceEnd="5000">
                                          <p:cBhvr>
                                            <p:cTn id="6" dur="2250" fill="hold"/>
                                            <p:tgtEl>
                                              <p:spTgt spid="31"/>
                                            </p:tgtEl>
                                            <p:attrNameLst>
                                              <p:attrName>ppt_x</p:attrName>
                                              <p:attrName>ppt_y</p:attrName>
                                            </p:attrNameLst>
                                          </p:cBhvr>
                                          <p:rCtr x="15642" y="1053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fill="hold" nodeType="withEffect">
                                      <p:stCondLst>
                                        <p:cond delay="500"/>
                                      </p:stCondLst>
                                      <p:childTnLst>
                                        <p:animMotion origin="layout" path="M 5.55556E-7 -0.00046 L 0.10121 -0.0419 C 0.12865 -0.03912 0.17795 -0.03333 0.18663 -0.01805 L 0.25208 -0.02199 C 0.24722 -0.01759 0.29687 -0.03634 0.29184 -0.03148 C 0.28906 -0.02963 0.31181 -0.00903 0.30903 -0.00694 C 0.31823 -0.00787 0.26562 0.01135 0.27465 0.01111 C 0.27899 0.01042 0.30642 0.0382 0.31007 0.03635 C 0.31042 0.03611 0.31163 0.12315 0.31198 0.1213 C 0.31753 0.1213 0.29635 0.25255 0.30191 0.25185 " pathEditMode="relative" rAng="0" ptsTypes="AAAAAAAAAA">
                                          <p:cBhvr>
                                            <p:cTn id="6" dur="2250" fill="hold"/>
                                            <p:tgtEl>
                                              <p:spTgt spid="31"/>
                                            </p:tgtEl>
                                            <p:attrNameLst>
                                              <p:attrName>ppt_x</p:attrName>
                                              <p:attrName>ppt_y</p:attrName>
                                            </p:attrNameLst>
                                          </p:cBhvr>
                                          <p:rCtr x="15642" y="1053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7"/>
          <p:cNvGrpSpPr/>
          <p:nvPr/>
        </p:nvGrpSpPr>
        <p:grpSpPr>
          <a:xfrm>
            <a:off x="-1144" y="0"/>
            <a:ext cx="9145144" cy="599127"/>
            <a:chOff x="-1144" y="0"/>
            <a:chExt cx="9145144" cy="599127"/>
          </a:xfrm>
        </p:grpSpPr>
        <p:sp>
          <p:nvSpPr>
            <p:cNvPr id="3" name="TextBox 2"/>
            <p:cNvSpPr txBox="1"/>
            <p:nvPr/>
          </p:nvSpPr>
          <p:spPr>
            <a:xfrm>
              <a:off x="0" y="0"/>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3200" dirty="0"/>
                <a:t>   This Chapter Overview</a:t>
              </a:r>
            </a:p>
          </p:txBody>
        </p:sp>
        <p:cxnSp>
          <p:nvCxnSpPr>
            <p:cNvPr id="4" name="Straight Connector 3"/>
            <p:cNvCxnSpPr/>
            <p:nvPr/>
          </p:nvCxnSpPr>
          <p:spPr>
            <a:xfrm>
              <a:off x="-1144" y="585216"/>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395536" y="764704"/>
            <a:ext cx="8280920" cy="1323439"/>
          </a:xfrm>
          <a:prstGeom prst="rect">
            <a:avLst/>
          </a:prstGeom>
          <a:noFill/>
        </p:spPr>
        <p:txBody>
          <a:bodyPr wrap="square" rtlCol="0">
            <a:spAutoFit/>
          </a:bodyPr>
          <a:lstStyle/>
          <a:p>
            <a:r>
              <a:rPr lang="en-GB" dirty="0"/>
              <a:t>Previously we have only considered one variable at a time. When we introduce a second variable (e.g. height with age), </a:t>
            </a:r>
            <a:r>
              <a:rPr lang="en-GB" b="1" dirty="0"/>
              <a:t>we might want to consider the relationship between them</a:t>
            </a:r>
            <a:r>
              <a:rPr lang="en-GB" dirty="0"/>
              <a:t>.</a:t>
            </a:r>
          </a:p>
          <a:p>
            <a:endParaRPr lang="en-GB" sz="800" dirty="0"/>
          </a:p>
          <a:p>
            <a:r>
              <a:rPr lang="en-GB" dirty="0"/>
              <a:t>This is a short chapter!</a:t>
            </a:r>
          </a:p>
        </p:txBody>
      </p:sp>
      <p:sp>
        <p:nvSpPr>
          <p:cNvPr id="14" name="TextBox 13"/>
          <p:cNvSpPr txBox="1"/>
          <p:nvPr/>
        </p:nvSpPr>
        <p:spPr>
          <a:xfrm>
            <a:off x="5940276" y="4689425"/>
            <a:ext cx="3000524" cy="193899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200" b="1" dirty="0"/>
              <a:t>Changes since the old ‘S1’ syllabus:</a:t>
            </a:r>
          </a:p>
          <a:p>
            <a:r>
              <a:rPr lang="en-GB" sz="1200" dirty="0"/>
              <a:t>This chapter has been scaled back significantly since the S1 ‘Correlation’ and ‘Regression’ chapters. You no longer need to determine the equation of the line of best fit (the regression line), or calculate measures of correlation, but merely have to interpret an equation already given or the limitations of estimates made or comment on the suitability of a linear regression model.</a:t>
            </a:r>
          </a:p>
        </p:txBody>
      </p:sp>
      <p:sp>
        <p:nvSpPr>
          <p:cNvPr id="16" name="TextBox 15"/>
          <p:cNvSpPr txBox="1"/>
          <p:nvPr/>
        </p:nvSpPr>
        <p:spPr>
          <a:xfrm>
            <a:off x="1391782" y="2708920"/>
            <a:ext cx="3744416" cy="369332"/>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dirty="0"/>
              <a:t>“Describe the type of correlation.”</a:t>
            </a:r>
          </a:p>
        </p:txBody>
      </p:sp>
      <mc:AlternateContent xmlns:mc="http://schemas.openxmlformats.org/markup-compatibility/2006" xmlns:a14="http://schemas.microsoft.com/office/drawing/2010/main">
        <mc:Choice Requires="a14">
          <p:sp>
            <p:nvSpPr>
              <p:cNvPr id="36" name="TextBox 35"/>
              <p:cNvSpPr txBox="1"/>
              <p:nvPr/>
            </p:nvSpPr>
            <p:spPr>
              <a:xfrm>
                <a:off x="459036" y="3513708"/>
                <a:ext cx="5184759" cy="2308324"/>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dirty="0"/>
                  <a:t>“The daily mean </a:t>
                </a:r>
                <a:r>
                  <a:rPr lang="en-GB" dirty="0" err="1"/>
                  <a:t>windspeed</a:t>
                </a:r>
                <a:r>
                  <a:rPr lang="en-GB" dirty="0"/>
                  <a:t>, </a:t>
                </a:r>
                <a14:m>
                  <m:oMath xmlns:m="http://schemas.openxmlformats.org/officeDocument/2006/math">
                    <m:r>
                      <a:rPr lang="en-GB" b="0" i="1" smtClean="0">
                        <a:latin typeface="Cambria Math" panose="02040503050406030204" pitchFamily="18" charset="0"/>
                      </a:rPr>
                      <m:t>𝑤</m:t>
                    </m:r>
                  </m:oMath>
                </a14:m>
                <a:r>
                  <a:rPr lang="en-GB" dirty="0"/>
                  <a:t> knots, and the daily maximum gust, </a:t>
                </a:r>
                <a14:m>
                  <m:oMath xmlns:m="http://schemas.openxmlformats.org/officeDocument/2006/math">
                    <m:r>
                      <a:rPr lang="en-GB" b="0" i="1" smtClean="0">
                        <a:latin typeface="Cambria Math" panose="02040503050406030204" pitchFamily="18" charset="0"/>
                      </a:rPr>
                      <m:t>𝑔</m:t>
                    </m:r>
                  </m:oMath>
                </a14:m>
                <a:r>
                  <a:rPr lang="en-GB" dirty="0"/>
                  <a:t> knots, were recorded. The equation of the regression line of </a:t>
                </a:r>
                <a14:m>
                  <m:oMath xmlns:m="http://schemas.openxmlformats.org/officeDocument/2006/math">
                    <m:r>
                      <a:rPr lang="en-GB" b="0" i="1" smtClean="0">
                        <a:latin typeface="Cambria Math" panose="02040503050406030204" pitchFamily="18" charset="0"/>
                      </a:rPr>
                      <m:t>𝑔</m:t>
                    </m:r>
                  </m:oMath>
                </a14:m>
                <a:r>
                  <a:rPr lang="en-GB" dirty="0"/>
                  <a:t> on </a:t>
                </a:r>
                <a14:m>
                  <m:oMath xmlns:m="http://schemas.openxmlformats.org/officeDocument/2006/math">
                    <m:r>
                      <a:rPr lang="en-GB" b="0" i="1" smtClean="0">
                        <a:latin typeface="Cambria Math" panose="02040503050406030204" pitchFamily="18" charset="0"/>
                      </a:rPr>
                      <m:t>𝑤</m:t>
                    </m:r>
                  </m:oMath>
                </a14:m>
                <a:r>
                  <a:rPr lang="en-GB" dirty="0"/>
                  <a:t> for these 15 days is </a:t>
                </a:r>
                <a14:m>
                  <m:oMath xmlns:m="http://schemas.openxmlformats.org/officeDocument/2006/math">
                    <m:r>
                      <a:rPr lang="en-GB" b="0" i="1" smtClean="0">
                        <a:latin typeface="Cambria Math" panose="02040503050406030204" pitchFamily="18" charset="0"/>
                      </a:rPr>
                      <m:t>𝑔</m:t>
                    </m:r>
                    <m:r>
                      <a:rPr lang="en-GB" b="0" i="1" smtClean="0">
                        <a:latin typeface="Cambria Math" panose="02040503050406030204" pitchFamily="18" charset="0"/>
                      </a:rPr>
                      <m:t>=7.23+1.82</m:t>
                    </m:r>
                    <m:r>
                      <a:rPr lang="en-GB" b="0" i="1" smtClean="0">
                        <a:latin typeface="Cambria Math" panose="02040503050406030204" pitchFamily="18" charset="0"/>
                      </a:rPr>
                      <m:t>𝑤</m:t>
                    </m:r>
                  </m:oMath>
                </a14:m>
                <a:r>
                  <a:rPr lang="en-GB" dirty="0"/>
                  <a:t>.</a:t>
                </a:r>
              </a:p>
              <a:p>
                <a:pPr marL="342900" indent="-342900">
                  <a:buAutoNum type="alphaLcParenBoth"/>
                </a:pPr>
                <a:r>
                  <a:rPr lang="en-GB" dirty="0"/>
                  <a:t>Given an interpretation of the value of the gradient of this regression line.</a:t>
                </a:r>
              </a:p>
              <a:p>
                <a:pPr marL="342900" indent="-342900">
                  <a:buAutoNum type="alphaLcParenBoth"/>
                </a:pPr>
                <a:r>
                  <a:rPr lang="en-GB" dirty="0"/>
                  <a:t>Justify the use of a linear regression line in this instance.”</a:t>
                </a:r>
              </a:p>
            </p:txBody>
          </p:sp>
        </mc:Choice>
        <mc:Fallback xmlns="">
          <p:sp>
            <p:nvSpPr>
              <p:cNvPr id="36" name="TextBox 35"/>
              <p:cNvSpPr txBox="1">
                <a:spLocks noRot="1" noChangeAspect="1" noMove="1" noResize="1" noEditPoints="1" noAdjustHandles="1" noChangeArrowheads="1" noChangeShapeType="1" noTextEdit="1"/>
              </p:cNvSpPr>
              <p:nvPr/>
            </p:nvSpPr>
            <p:spPr>
              <a:xfrm>
                <a:off x="459036" y="3513708"/>
                <a:ext cx="5184759" cy="2308324"/>
              </a:xfrm>
              <a:prstGeom prst="rect">
                <a:avLst/>
              </a:prstGeom>
              <a:blipFill>
                <a:blip r:embed="rId2"/>
                <a:stretch>
                  <a:fillRect/>
                </a:stretch>
              </a:blipFill>
              <a:effectLst>
                <a:outerShdw blurRad="63500" sx="102000" sy="102000" algn="ctr" rotWithShape="0">
                  <a:prstClr val="black">
                    <a:alpha val="40000"/>
                  </a:prstClr>
                </a:outerShdw>
              </a:effectLst>
            </p:spPr>
            <p:txBody>
              <a:bodyPr/>
              <a:lstStyle/>
              <a:p>
                <a:r>
                  <a:rPr lang="en-GB">
                    <a:noFill/>
                  </a:rPr>
                  <a:t> </a:t>
                </a:r>
              </a:p>
            </p:txBody>
          </p:sp>
        </mc:Fallback>
      </mc:AlternateContent>
      <p:cxnSp>
        <p:nvCxnSpPr>
          <p:cNvPr id="39" name="Straight Arrow Connector 38"/>
          <p:cNvCxnSpPr/>
          <p:nvPr/>
        </p:nvCxnSpPr>
        <p:spPr>
          <a:xfrm flipV="1">
            <a:off x="6562824" y="2481844"/>
            <a:ext cx="0" cy="14401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a:off x="6562824" y="3922004"/>
            <a:ext cx="172819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41" name="TextBox 40"/>
          <p:cNvSpPr txBox="1"/>
          <p:nvPr/>
        </p:nvSpPr>
        <p:spPr>
          <a:xfrm>
            <a:off x="6562824" y="3922004"/>
            <a:ext cx="1728192" cy="261610"/>
          </a:xfrm>
          <a:prstGeom prst="rect">
            <a:avLst/>
          </a:prstGeom>
          <a:noFill/>
        </p:spPr>
        <p:txBody>
          <a:bodyPr wrap="square" rtlCol="0">
            <a:spAutoFit/>
          </a:bodyPr>
          <a:lstStyle/>
          <a:p>
            <a:r>
              <a:rPr lang="en-GB" sz="1100" dirty="0"/>
              <a:t>15             20               25</a:t>
            </a:r>
          </a:p>
        </p:txBody>
      </p:sp>
      <p:sp>
        <p:nvSpPr>
          <p:cNvPr id="42" name="TextBox 41"/>
          <p:cNvSpPr txBox="1"/>
          <p:nvPr/>
        </p:nvSpPr>
        <p:spPr>
          <a:xfrm>
            <a:off x="6281747" y="2708818"/>
            <a:ext cx="347995" cy="1277273"/>
          </a:xfrm>
          <a:prstGeom prst="rect">
            <a:avLst/>
          </a:prstGeom>
          <a:noFill/>
        </p:spPr>
        <p:txBody>
          <a:bodyPr wrap="square" rtlCol="0">
            <a:spAutoFit/>
          </a:bodyPr>
          <a:lstStyle/>
          <a:p>
            <a:r>
              <a:rPr lang="en-GB" sz="1100" dirty="0"/>
              <a:t>20</a:t>
            </a:r>
          </a:p>
          <a:p>
            <a:endParaRPr lang="en-GB" sz="1100" dirty="0"/>
          </a:p>
          <a:p>
            <a:r>
              <a:rPr lang="en-GB" sz="1100" dirty="0"/>
              <a:t>15</a:t>
            </a:r>
          </a:p>
          <a:p>
            <a:endParaRPr lang="en-GB" sz="1100" dirty="0"/>
          </a:p>
          <a:p>
            <a:r>
              <a:rPr lang="en-GB" sz="1100" dirty="0"/>
              <a:t>5</a:t>
            </a:r>
          </a:p>
          <a:p>
            <a:endParaRPr lang="en-GB" sz="1100" dirty="0"/>
          </a:p>
          <a:p>
            <a:r>
              <a:rPr lang="en-GB" sz="1100" dirty="0"/>
              <a:t>0</a:t>
            </a:r>
          </a:p>
        </p:txBody>
      </p:sp>
      <p:sp>
        <p:nvSpPr>
          <p:cNvPr id="43" name="Oval 42"/>
          <p:cNvSpPr/>
          <p:nvPr/>
        </p:nvSpPr>
        <p:spPr>
          <a:xfrm>
            <a:off x="6767413" y="3092704"/>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p:nvSpPr>
        <p:spPr>
          <a:xfrm>
            <a:off x="6910819" y="3169206"/>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p:nvSpPr>
        <p:spPr>
          <a:xfrm>
            <a:off x="7056462" y="3169206"/>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p:nvSpPr>
        <p:spPr>
          <a:xfrm>
            <a:off x="7259414" y="3249976"/>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p:nvSpPr>
        <p:spPr>
          <a:xfrm>
            <a:off x="7488510" y="3201923"/>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p:nvSpPr>
        <p:spPr>
          <a:xfrm>
            <a:off x="7460630" y="3365445"/>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p:nvSpPr>
        <p:spPr>
          <a:xfrm>
            <a:off x="7632526" y="3323214"/>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Oval 49"/>
          <p:cNvSpPr/>
          <p:nvPr/>
        </p:nvSpPr>
        <p:spPr>
          <a:xfrm>
            <a:off x="7826626" y="3384369"/>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p:nvSpPr>
        <p:spPr>
          <a:xfrm>
            <a:off x="7669389" y="2876113"/>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TextBox 51"/>
          <p:cNvSpPr txBox="1"/>
          <p:nvPr/>
        </p:nvSpPr>
        <p:spPr>
          <a:xfrm>
            <a:off x="6672164" y="2319784"/>
            <a:ext cx="1566118" cy="307777"/>
          </a:xfrm>
          <a:prstGeom prst="rect">
            <a:avLst/>
          </a:prstGeom>
          <a:noFill/>
        </p:spPr>
        <p:txBody>
          <a:bodyPr wrap="square" rtlCol="0">
            <a:spAutoFit/>
          </a:bodyPr>
          <a:lstStyle/>
          <a:p>
            <a:r>
              <a:rPr lang="en-GB" sz="1400" b="1" dirty="0"/>
              <a:t>Hourly pay at 25</a:t>
            </a:r>
          </a:p>
        </p:txBody>
      </p:sp>
      <p:sp>
        <p:nvSpPr>
          <p:cNvPr id="19" name="TextBox 18"/>
          <p:cNvSpPr txBox="1"/>
          <p:nvPr/>
        </p:nvSpPr>
        <p:spPr>
          <a:xfrm>
            <a:off x="6978337" y="4120114"/>
            <a:ext cx="1278305" cy="276999"/>
          </a:xfrm>
          <a:prstGeom prst="rect">
            <a:avLst/>
          </a:prstGeom>
          <a:noFill/>
        </p:spPr>
        <p:txBody>
          <a:bodyPr wrap="square" rtlCol="0">
            <a:spAutoFit/>
          </a:bodyPr>
          <a:lstStyle/>
          <a:p>
            <a:r>
              <a:rPr lang="en-GB" sz="1200" dirty="0"/>
              <a:t>Age (years)</a:t>
            </a:r>
            <a:endParaRPr lang="en-GB" sz="1600" dirty="0"/>
          </a:p>
        </p:txBody>
      </p:sp>
      <p:sp>
        <p:nvSpPr>
          <p:cNvPr id="53" name="TextBox 52"/>
          <p:cNvSpPr txBox="1"/>
          <p:nvPr/>
        </p:nvSpPr>
        <p:spPr>
          <a:xfrm rot="16200000">
            <a:off x="5607372" y="3052528"/>
            <a:ext cx="1278305" cy="276999"/>
          </a:xfrm>
          <a:prstGeom prst="rect">
            <a:avLst/>
          </a:prstGeom>
          <a:noFill/>
        </p:spPr>
        <p:txBody>
          <a:bodyPr wrap="square" rtlCol="0">
            <a:spAutoFit/>
          </a:bodyPr>
          <a:lstStyle/>
          <a:p>
            <a:r>
              <a:rPr lang="en-GB" sz="1200" dirty="0"/>
              <a:t>Hourly Pay (£)</a:t>
            </a:r>
            <a:endParaRPr lang="en-GB" sz="1600" dirty="0"/>
          </a:p>
        </p:txBody>
      </p:sp>
      <p:cxnSp>
        <p:nvCxnSpPr>
          <p:cNvPr id="25" name="Straight Connector 24"/>
          <p:cNvCxnSpPr/>
          <p:nvPr/>
        </p:nvCxnSpPr>
        <p:spPr>
          <a:xfrm flipH="1" flipV="1">
            <a:off x="6751901" y="3127687"/>
            <a:ext cx="1261799" cy="314013"/>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72226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extLst/>
          </p:nvPr>
        </p:nvGraphicFramePr>
        <p:xfrm>
          <a:off x="107504" y="1268760"/>
          <a:ext cx="3024336" cy="266429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Chart 14"/>
          <p:cNvGraphicFramePr/>
          <p:nvPr>
            <p:extLst>
              <p:ext uri="{D42A27DB-BD31-4B8C-83A1-F6EECF244321}">
                <p14:modId xmlns:p14="http://schemas.microsoft.com/office/powerpoint/2010/main" val="3892746922"/>
              </p:ext>
            </p:extLst>
          </p:nvPr>
        </p:nvGraphicFramePr>
        <p:xfrm>
          <a:off x="5407571" y="1379925"/>
          <a:ext cx="3024336"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p:cNvGraphicFramePr/>
          <p:nvPr>
            <p:extLst/>
          </p:nvPr>
        </p:nvGraphicFramePr>
        <p:xfrm>
          <a:off x="179512" y="3754760"/>
          <a:ext cx="3240360"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7" name="Chart 16"/>
          <p:cNvGraphicFramePr/>
          <p:nvPr>
            <p:extLst/>
          </p:nvPr>
        </p:nvGraphicFramePr>
        <p:xfrm>
          <a:off x="5148064" y="4149080"/>
          <a:ext cx="3744416" cy="2239144"/>
        </p:xfrm>
        <a:graphic>
          <a:graphicData uri="http://schemas.openxmlformats.org/drawingml/2006/chart">
            <c:chart xmlns:c="http://schemas.openxmlformats.org/drawingml/2006/chart" xmlns:r="http://schemas.openxmlformats.org/officeDocument/2006/relationships" r:id="rId5"/>
          </a:graphicData>
        </a:graphic>
      </p:graphicFrame>
      <p:sp>
        <p:nvSpPr>
          <p:cNvPr id="18" name="TextBox 17"/>
          <p:cNvSpPr txBox="1"/>
          <p:nvPr/>
        </p:nvSpPr>
        <p:spPr>
          <a:xfrm>
            <a:off x="2699792" y="2204864"/>
            <a:ext cx="2664296" cy="646331"/>
          </a:xfrm>
          <a:prstGeom prst="rect">
            <a:avLst/>
          </a:prstGeom>
          <a:noFill/>
        </p:spPr>
        <p:txBody>
          <a:bodyPr wrap="square" rtlCol="0">
            <a:spAutoFit/>
          </a:bodyPr>
          <a:lstStyle/>
          <a:p>
            <a:r>
              <a:rPr lang="en-GB" dirty="0"/>
              <a:t>Type of correlation:</a:t>
            </a:r>
          </a:p>
          <a:p>
            <a:r>
              <a:rPr lang="en-GB" b="1" dirty="0"/>
              <a:t>Weak positive correlation</a:t>
            </a:r>
          </a:p>
        </p:txBody>
      </p:sp>
      <p:sp>
        <p:nvSpPr>
          <p:cNvPr id="20" name="Rectangle 19"/>
          <p:cNvSpPr/>
          <p:nvPr/>
        </p:nvSpPr>
        <p:spPr>
          <a:xfrm>
            <a:off x="2699793" y="2492896"/>
            <a:ext cx="607950"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1" name="Rectangle 20"/>
          <p:cNvSpPr/>
          <p:nvPr/>
        </p:nvSpPr>
        <p:spPr>
          <a:xfrm>
            <a:off x="3347864" y="2492896"/>
            <a:ext cx="786814"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22" name="TextBox 21"/>
          <p:cNvSpPr txBox="1"/>
          <p:nvPr/>
        </p:nvSpPr>
        <p:spPr>
          <a:xfrm>
            <a:off x="3203848" y="3212976"/>
            <a:ext cx="792088" cy="30777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en-GB" sz="1400" dirty="0"/>
              <a:t>strength</a:t>
            </a:r>
          </a:p>
        </p:txBody>
      </p:sp>
      <p:cxnSp>
        <p:nvCxnSpPr>
          <p:cNvPr id="24" name="Straight Arrow Connector 23"/>
          <p:cNvCxnSpPr>
            <a:stCxn id="22" idx="0"/>
          </p:cNvCxnSpPr>
          <p:nvPr/>
        </p:nvCxnSpPr>
        <p:spPr>
          <a:xfrm flipH="1" flipV="1">
            <a:off x="3131840" y="2924944"/>
            <a:ext cx="468052" cy="2880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5" name="TextBox 24"/>
          <p:cNvSpPr txBox="1"/>
          <p:nvPr/>
        </p:nvSpPr>
        <p:spPr>
          <a:xfrm>
            <a:off x="4067944" y="3212976"/>
            <a:ext cx="792088" cy="307777"/>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lang="en-GB" sz="1400" dirty="0"/>
              <a:t>type</a:t>
            </a:r>
          </a:p>
        </p:txBody>
      </p:sp>
      <p:cxnSp>
        <p:nvCxnSpPr>
          <p:cNvPr id="26" name="Straight Arrow Connector 25"/>
          <p:cNvCxnSpPr/>
          <p:nvPr/>
        </p:nvCxnSpPr>
        <p:spPr>
          <a:xfrm flipH="1" flipV="1">
            <a:off x="3995936" y="2924944"/>
            <a:ext cx="468052" cy="2880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8" name="TextBox 27"/>
          <p:cNvSpPr txBox="1"/>
          <p:nvPr/>
        </p:nvSpPr>
        <p:spPr>
          <a:xfrm>
            <a:off x="6127651" y="1307917"/>
            <a:ext cx="2771800" cy="369332"/>
          </a:xfrm>
          <a:prstGeom prst="rect">
            <a:avLst/>
          </a:prstGeom>
          <a:noFill/>
        </p:spPr>
        <p:txBody>
          <a:bodyPr wrap="square" rtlCol="0">
            <a:spAutoFit/>
          </a:bodyPr>
          <a:lstStyle/>
          <a:p>
            <a:r>
              <a:rPr lang="en-GB" b="1" dirty="0"/>
              <a:t>Weak negative correlation</a:t>
            </a:r>
          </a:p>
        </p:txBody>
      </p:sp>
      <p:sp>
        <p:nvSpPr>
          <p:cNvPr id="30" name="Rectangle 29"/>
          <p:cNvSpPr/>
          <p:nvPr/>
        </p:nvSpPr>
        <p:spPr>
          <a:xfrm>
            <a:off x="6832112" y="1307917"/>
            <a:ext cx="807707"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1" name="Rectangle 30"/>
          <p:cNvSpPr/>
          <p:nvPr/>
        </p:nvSpPr>
        <p:spPr>
          <a:xfrm>
            <a:off x="6199659" y="1307917"/>
            <a:ext cx="576064"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2" name="TextBox 31"/>
          <p:cNvSpPr txBox="1"/>
          <p:nvPr/>
        </p:nvSpPr>
        <p:spPr>
          <a:xfrm>
            <a:off x="1763688" y="5517232"/>
            <a:ext cx="2771800" cy="369332"/>
          </a:xfrm>
          <a:prstGeom prst="rect">
            <a:avLst/>
          </a:prstGeom>
          <a:noFill/>
        </p:spPr>
        <p:txBody>
          <a:bodyPr wrap="square" rtlCol="0">
            <a:spAutoFit/>
          </a:bodyPr>
          <a:lstStyle/>
          <a:p>
            <a:r>
              <a:rPr lang="en-GB" b="1" dirty="0"/>
              <a:t>Strong positive correlation</a:t>
            </a:r>
          </a:p>
        </p:txBody>
      </p:sp>
      <p:sp>
        <p:nvSpPr>
          <p:cNvPr id="34" name="Rectangle 33"/>
          <p:cNvSpPr/>
          <p:nvPr/>
        </p:nvSpPr>
        <p:spPr>
          <a:xfrm>
            <a:off x="1763687" y="5517232"/>
            <a:ext cx="693265"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5" name="Rectangle 34"/>
          <p:cNvSpPr/>
          <p:nvPr/>
        </p:nvSpPr>
        <p:spPr>
          <a:xfrm>
            <a:off x="2544418" y="5517232"/>
            <a:ext cx="715617"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6" name="TextBox 35"/>
          <p:cNvSpPr txBox="1"/>
          <p:nvPr/>
        </p:nvSpPr>
        <p:spPr>
          <a:xfrm>
            <a:off x="6444208" y="4077072"/>
            <a:ext cx="2160240" cy="369332"/>
          </a:xfrm>
          <a:prstGeom prst="rect">
            <a:avLst/>
          </a:prstGeom>
          <a:noFill/>
        </p:spPr>
        <p:txBody>
          <a:bodyPr wrap="square" rtlCol="0">
            <a:spAutoFit/>
          </a:bodyPr>
          <a:lstStyle/>
          <a:p>
            <a:r>
              <a:rPr lang="en-GB" b="1" dirty="0"/>
              <a:t>No   correlation</a:t>
            </a:r>
          </a:p>
        </p:txBody>
      </p:sp>
      <p:sp>
        <p:nvSpPr>
          <p:cNvPr id="37" name="Rectangle 36"/>
          <p:cNvSpPr/>
          <p:nvPr/>
        </p:nvSpPr>
        <p:spPr>
          <a:xfrm>
            <a:off x="6444209" y="4077072"/>
            <a:ext cx="432047" cy="36004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grpSp>
        <p:nvGrpSpPr>
          <p:cNvPr id="23" name="Group 22"/>
          <p:cNvGrpSpPr/>
          <p:nvPr/>
        </p:nvGrpSpPr>
        <p:grpSpPr>
          <a:xfrm>
            <a:off x="0" y="0"/>
            <a:ext cx="9143074" cy="599127"/>
            <a:chOff x="0" y="13335"/>
            <a:chExt cx="9144218" cy="599127"/>
          </a:xfrm>
        </p:grpSpPr>
        <p:sp>
          <p:nvSpPr>
            <p:cNvPr id="27"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Recap of correlation</a:t>
              </a:r>
            </a:p>
          </p:txBody>
        </p:sp>
        <p:cxnSp>
          <p:nvCxnSpPr>
            <p:cNvPr id="29" name="Straight Connector 28"/>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2" name="TextBox 1"/>
          <p:cNvSpPr txBox="1"/>
          <p:nvPr/>
        </p:nvSpPr>
        <p:spPr>
          <a:xfrm>
            <a:off x="299362" y="663941"/>
            <a:ext cx="7904936" cy="58477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dirty="0"/>
              <a:t>Correlation gives the </a:t>
            </a:r>
            <a:r>
              <a:rPr lang="en-GB" sz="1600" b="1" dirty="0"/>
              <a:t>strength of the relationship</a:t>
            </a:r>
            <a:r>
              <a:rPr lang="en-GB" sz="1600" dirty="0"/>
              <a:t> (and the type of relationship) between two variables. Data with two variables is known as </a:t>
            </a:r>
            <a:r>
              <a:rPr lang="en-GB" sz="1600" b="1" dirty="0"/>
              <a:t>bivariate data</a:t>
            </a:r>
            <a:r>
              <a:rPr lang="en-GB" sz="1600" dirty="0"/>
              <a:t>.</a:t>
            </a:r>
          </a:p>
        </p:txBody>
      </p:sp>
      <p:sp>
        <p:nvSpPr>
          <p:cNvPr id="3" name="TextBox 2"/>
          <p:cNvSpPr txBox="1"/>
          <p:nvPr/>
        </p:nvSpPr>
        <p:spPr>
          <a:xfrm>
            <a:off x="2902226" y="6301294"/>
            <a:ext cx="6117122" cy="46166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200" dirty="0"/>
              <a:t>The vertical-axis variable usually </a:t>
            </a:r>
            <a:r>
              <a:rPr lang="en-GB" sz="1200" b="1" dirty="0"/>
              <a:t>depends</a:t>
            </a:r>
            <a:r>
              <a:rPr lang="en-GB" sz="1200" dirty="0"/>
              <a:t> on the horizontal-axis value. For this reason distance would be the </a:t>
            </a:r>
            <a:r>
              <a:rPr lang="en-GB" sz="1200" b="1" u="sng" dirty="0"/>
              <a:t>independent/explanatory variable</a:t>
            </a:r>
            <a:r>
              <a:rPr lang="en-GB" sz="1200" dirty="0"/>
              <a:t> and cost the </a:t>
            </a:r>
            <a:r>
              <a:rPr lang="en-GB" sz="1200" b="1" u="sng" dirty="0"/>
              <a:t>dependent/response variable</a:t>
            </a:r>
            <a:r>
              <a:rPr lang="en-GB" sz="1200" dirty="0"/>
              <a:t>.</a:t>
            </a:r>
          </a:p>
        </p:txBody>
      </p:sp>
      <p:cxnSp>
        <p:nvCxnSpPr>
          <p:cNvPr id="6" name="Straight Arrow Connector 5"/>
          <p:cNvCxnSpPr/>
          <p:nvPr/>
        </p:nvCxnSpPr>
        <p:spPr>
          <a:xfrm flipH="1" flipV="1">
            <a:off x="3599892" y="6021288"/>
            <a:ext cx="756084" cy="28803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028091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1" restart="whenNotActive" fill="hold" evtFilter="cancelBubble" nodeType="interactiveSeq">
                <p:stCondLst>
                  <p:cond evt="onClick" delay="0">
                    <p:tgtEl>
                      <p:spTgt spid="20"/>
                    </p:tgtEl>
                  </p:cond>
                </p:stCondLst>
                <p:endSync evt="end" delay="0">
                  <p:rtn val="all"/>
                </p:endSync>
                <p:childTnLst>
                  <p:par>
                    <p:cTn id="12" fill="hold">
                      <p:stCondLst>
                        <p:cond delay="0"/>
                      </p:stCondLst>
                      <p:childTnLst>
                        <p:par>
                          <p:cTn id="13" fill="hold">
                            <p:stCondLst>
                              <p:cond delay="0"/>
                            </p:stCondLst>
                            <p:childTnLst>
                              <p:par>
                                <p:cTn id="14" presetID="10" presetClass="exit" presetSubtype="0" fill="hold" grpId="0" nodeType="clickEffect">
                                  <p:stCondLst>
                                    <p:cond delay="0"/>
                                  </p:stCondLst>
                                  <p:childTnLst>
                                    <p:animEffect transition="out" filter="fade">
                                      <p:cBhvr>
                                        <p:cTn id="15" dur="500"/>
                                        <p:tgtEl>
                                          <p:spTgt spid="20"/>
                                        </p:tgtEl>
                                      </p:cBhvr>
                                    </p:animEffect>
                                    <p:set>
                                      <p:cBhvr>
                                        <p:cTn id="16"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7" restart="whenNotActive" fill="hold" evtFilter="cancelBubble" nodeType="interactiveSeq">
                <p:stCondLst>
                  <p:cond evt="onClick" delay="0">
                    <p:tgtEl>
                      <p:spTgt spid="21"/>
                    </p:tgtEl>
                  </p:cond>
                </p:stCondLst>
                <p:endSync evt="end" delay="0">
                  <p:rtn val="all"/>
                </p:endSync>
                <p:childTnLst>
                  <p:par>
                    <p:cTn id="18" fill="hold">
                      <p:stCondLst>
                        <p:cond delay="0"/>
                      </p:stCondLst>
                      <p:childTnLst>
                        <p:par>
                          <p:cTn id="19" fill="hold">
                            <p:stCondLst>
                              <p:cond delay="0"/>
                            </p:stCondLst>
                            <p:childTnLst>
                              <p:par>
                                <p:cTn id="20" presetID="10" presetClass="exit" presetSubtype="0" fill="hold" grpId="0" nodeType="clickEffect">
                                  <p:stCondLst>
                                    <p:cond delay="0"/>
                                  </p:stCondLst>
                                  <p:childTnLst>
                                    <p:animEffect transition="out" filter="fade">
                                      <p:cBhvr>
                                        <p:cTn id="21" dur="500"/>
                                        <p:tgtEl>
                                          <p:spTgt spid="21"/>
                                        </p:tgtEl>
                                      </p:cBhvr>
                                    </p:animEffect>
                                    <p:set>
                                      <p:cBhvr>
                                        <p:cTn id="22"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3" restart="whenNotActive" fill="hold" evtFilter="cancelBubble" nodeType="interactiveSeq">
                <p:stCondLst>
                  <p:cond evt="onClick" delay="0">
                    <p:tgtEl>
                      <p:spTgt spid="30"/>
                    </p:tgtEl>
                  </p:cond>
                </p:stCondLst>
                <p:endSync evt="end" delay="0">
                  <p:rtn val="all"/>
                </p:endSync>
                <p:childTnLst>
                  <p:par>
                    <p:cTn id="24" fill="hold">
                      <p:stCondLst>
                        <p:cond delay="0"/>
                      </p:stCondLst>
                      <p:childTnLst>
                        <p:par>
                          <p:cTn id="25" fill="hold">
                            <p:stCondLst>
                              <p:cond delay="0"/>
                            </p:stCondLst>
                            <p:childTnLst>
                              <p:par>
                                <p:cTn id="26" presetID="10" presetClass="exit" presetSubtype="0" fill="hold" grpId="0" nodeType="clickEffect">
                                  <p:stCondLst>
                                    <p:cond delay="0"/>
                                  </p:stCondLst>
                                  <p:childTnLst>
                                    <p:animEffect transition="out" filter="fade">
                                      <p:cBhvr>
                                        <p:cTn id="27" dur="500"/>
                                        <p:tgtEl>
                                          <p:spTgt spid="30"/>
                                        </p:tgtEl>
                                      </p:cBhvr>
                                    </p:animEffect>
                                    <p:set>
                                      <p:cBhvr>
                                        <p:cTn id="28" dur="1" fill="hold">
                                          <p:stCondLst>
                                            <p:cond delay="499"/>
                                          </p:stCondLst>
                                        </p:cTn>
                                        <p:tgtEl>
                                          <p:spTgt spid="30"/>
                                        </p:tgtEl>
                                        <p:attrNameLst>
                                          <p:attrName>style.visibility</p:attrName>
                                        </p:attrNameLst>
                                      </p:cBhvr>
                                      <p:to>
                                        <p:strVal val="hidden"/>
                                      </p:to>
                                    </p:set>
                                  </p:childTnLst>
                                </p:cTn>
                              </p:par>
                            </p:childTnLst>
                          </p:cTn>
                        </p:par>
                      </p:childTnLst>
                    </p:cTn>
                  </p:par>
                </p:childTnLst>
              </p:cTn>
              <p:nextCondLst>
                <p:cond evt="onClick" delay="0">
                  <p:tgtEl>
                    <p:spTgt spid="30"/>
                  </p:tgtEl>
                </p:cond>
              </p:nextCondLst>
            </p:seq>
            <p:seq concurrent="1" nextAc="seek">
              <p:cTn id="29" restart="whenNotActive" fill="hold" evtFilter="cancelBubble" nodeType="interactiveSeq">
                <p:stCondLst>
                  <p:cond evt="onClick" delay="0">
                    <p:tgtEl>
                      <p:spTgt spid="31"/>
                    </p:tgtEl>
                  </p:cond>
                </p:stCondLst>
                <p:endSync evt="end" delay="0">
                  <p:rtn val="all"/>
                </p:endSync>
                <p:childTnLst>
                  <p:par>
                    <p:cTn id="30" fill="hold">
                      <p:stCondLst>
                        <p:cond delay="0"/>
                      </p:stCondLst>
                      <p:childTnLst>
                        <p:par>
                          <p:cTn id="31" fill="hold">
                            <p:stCondLst>
                              <p:cond delay="0"/>
                            </p:stCondLst>
                            <p:childTnLst>
                              <p:par>
                                <p:cTn id="32" presetID="10" presetClass="exit" presetSubtype="0" fill="hold" grpId="0" nodeType="clickEffect">
                                  <p:stCondLst>
                                    <p:cond delay="0"/>
                                  </p:stCondLst>
                                  <p:childTnLst>
                                    <p:animEffect transition="out" filter="fade">
                                      <p:cBhvr>
                                        <p:cTn id="33" dur="500"/>
                                        <p:tgtEl>
                                          <p:spTgt spid="31"/>
                                        </p:tgtEl>
                                      </p:cBhvr>
                                    </p:animEffect>
                                    <p:set>
                                      <p:cBhvr>
                                        <p:cTn id="34" dur="1" fill="hold">
                                          <p:stCondLst>
                                            <p:cond delay="499"/>
                                          </p:stCondLst>
                                        </p:cTn>
                                        <p:tgtEl>
                                          <p:spTgt spid="31"/>
                                        </p:tgtEl>
                                        <p:attrNameLst>
                                          <p:attrName>style.visibility</p:attrName>
                                        </p:attrNameLst>
                                      </p:cBhvr>
                                      <p:to>
                                        <p:strVal val="hidden"/>
                                      </p:to>
                                    </p:set>
                                  </p:childTnLst>
                                </p:cTn>
                              </p:par>
                            </p:childTnLst>
                          </p:cTn>
                        </p:par>
                      </p:childTnLst>
                    </p:cTn>
                  </p:par>
                </p:childTnLst>
              </p:cTn>
              <p:nextCondLst>
                <p:cond evt="onClick" delay="0">
                  <p:tgtEl>
                    <p:spTgt spid="31"/>
                  </p:tgtEl>
                </p:cond>
              </p:nextCondLst>
            </p:seq>
            <p:seq concurrent="1" nextAc="seek">
              <p:cTn id="35" restart="whenNotActive" fill="hold" evtFilter="cancelBubble" nodeType="interactiveSeq">
                <p:stCondLst>
                  <p:cond evt="onClick" delay="0">
                    <p:tgtEl>
                      <p:spTgt spid="34"/>
                    </p:tgtEl>
                  </p:cond>
                </p:stCondLst>
                <p:endSync evt="end" delay="0">
                  <p:rtn val="all"/>
                </p:endSync>
                <p:childTnLst>
                  <p:par>
                    <p:cTn id="36" fill="hold">
                      <p:stCondLst>
                        <p:cond delay="0"/>
                      </p:stCondLst>
                      <p:childTnLst>
                        <p:par>
                          <p:cTn id="37" fill="hold">
                            <p:stCondLst>
                              <p:cond delay="0"/>
                            </p:stCondLst>
                            <p:childTnLst>
                              <p:par>
                                <p:cTn id="38" presetID="10" presetClass="exit" presetSubtype="0" fill="hold" grpId="0" nodeType="clickEffect">
                                  <p:stCondLst>
                                    <p:cond delay="0"/>
                                  </p:stCondLst>
                                  <p:childTnLst>
                                    <p:animEffect transition="out" filter="fade">
                                      <p:cBhvr>
                                        <p:cTn id="39" dur="500"/>
                                        <p:tgtEl>
                                          <p:spTgt spid="34"/>
                                        </p:tgtEl>
                                      </p:cBhvr>
                                    </p:animEffect>
                                    <p:set>
                                      <p:cBhvr>
                                        <p:cTn id="40" dur="1" fill="hold">
                                          <p:stCondLst>
                                            <p:cond delay="499"/>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seq concurrent="1" nextAc="seek">
              <p:cTn id="41" restart="whenNotActive" fill="hold" evtFilter="cancelBubble" nodeType="interactiveSeq">
                <p:stCondLst>
                  <p:cond evt="onClick" delay="0">
                    <p:tgtEl>
                      <p:spTgt spid="35"/>
                    </p:tgtEl>
                  </p:cond>
                </p:stCondLst>
                <p:endSync evt="end" delay="0">
                  <p:rtn val="all"/>
                </p:endSync>
                <p:childTnLst>
                  <p:par>
                    <p:cTn id="42" fill="hold">
                      <p:stCondLst>
                        <p:cond delay="0"/>
                      </p:stCondLst>
                      <p:childTnLst>
                        <p:par>
                          <p:cTn id="43" fill="hold">
                            <p:stCondLst>
                              <p:cond delay="0"/>
                            </p:stCondLst>
                            <p:childTnLst>
                              <p:par>
                                <p:cTn id="44" presetID="10" presetClass="exit" presetSubtype="0" fill="hold" grpId="0" nodeType="clickEffect">
                                  <p:stCondLst>
                                    <p:cond delay="0"/>
                                  </p:stCondLst>
                                  <p:childTnLst>
                                    <p:animEffect transition="out" filter="fade">
                                      <p:cBhvr>
                                        <p:cTn id="45" dur="500"/>
                                        <p:tgtEl>
                                          <p:spTgt spid="35"/>
                                        </p:tgtEl>
                                      </p:cBhvr>
                                    </p:animEffect>
                                    <p:set>
                                      <p:cBhvr>
                                        <p:cTn id="46" dur="1" fill="hold">
                                          <p:stCondLst>
                                            <p:cond delay="499"/>
                                          </p:stCondLst>
                                        </p:cTn>
                                        <p:tgtEl>
                                          <p:spTgt spid="35"/>
                                        </p:tgtEl>
                                        <p:attrNameLst>
                                          <p:attrName>style.visibility</p:attrName>
                                        </p:attrNameLst>
                                      </p:cBhvr>
                                      <p:to>
                                        <p:strVal val="hidden"/>
                                      </p:to>
                                    </p:set>
                                  </p:childTnLst>
                                </p:cTn>
                              </p:par>
                            </p:childTnLst>
                          </p:cTn>
                        </p:par>
                      </p:childTnLst>
                    </p:cTn>
                  </p:par>
                </p:childTnLst>
              </p:cTn>
              <p:nextCondLst>
                <p:cond evt="onClick" delay="0">
                  <p:tgtEl>
                    <p:spTgt spid="35"/>
                  </p:tgtEl>
                </p:cond>
              </p:nextCondLst>
            </p:seq>
            <p:seq concurrent="1" nextAc="seek">
              <p:cTn id="47" restart="whenNotActive" fill="hold" evtFilter="cancelBubble" nodeType="interactiveSeq">
                <p:stCondLst>
                  <p:cond evt="onClick" delay="0">
                    <p:tgtEl>
                      <p:spTgt spid="37"/>
                    </p:tgtEl>
                  </p:cond>
                </p:stCondLst>
                <p:endSync evt="end" delay="0">
                  <p:rtn val="all"/>
                </p:endSync>
                <p:childTnLst>
                  <p:par>
                    <p:cTn id="48" fill="hold">
                      <p:stCondLst>
                        <p:cond delay="0"/>
                      </p:stCondLst>
                      <p:childTnLst>
                        <p:par>
                          <p:cTn id="49" fill="hold">
                            <p:stCondLst>
                              <p:cond delay="0"/>
                            </p:stCondLst>
                            <p:childTnLst>
                              <p:par>
                                <p:cTn id="50" presetID="10" presetClass="exit" presetSubtype="0" fill="hold" grpId="0" nodeType="clickEffect">
                                  <p:stCondLst>
                                    <p:cond delay="0"/>
                                  </p:stCondLst>
                                  <p:childTnLst>
                                    <p:animEffect transition="out" filter="fade">
                                      <p:cBhvr>
                                        <p:cTn id="51" dur="500"/>
                                        <p:tgtEl>
                                          <p:spTgt spid="37"/>
                                        </p:tgtEl>
                                      </p:cBhvr>
                                    </p:animEffect>
                                    <p:set>
                                      <p:cBhvr>
                                        <p:cTn id="52" dur="1" fill="hold">
                                          <p:stCondLst>
                                            <p:cond delay="499"/>
                                          </p:stCondLst>
                                        </p:cTn>
                                        <p:tgtEl>
                                          <p:spTgt spid="37"/>
                                        </p:tgtEl>
                                        <p:attrNameLst>
                                          <p:attrName>style.visibility</p:attrName>
                                        </p:attrNameLst>
                                      </p:cBhvr>
                                      <p:to>
                                        <p:strVal val="hidden"/>
                                      </p:to>
                                    </p:set>
                                  </p:childTnLst>
                                </p:cTn>
                              </p:par>
                            </p:childTnLst>
                          </p:cTn>
                        </p:par>
                      </p:childTnLst>
                    </p:cTn>
                  </p:par>
                </p:childTnLst>
              </p:cTn>
              <p:nextCondLst>
                <p:cond evt="onClick" delay="0">
                  <p:tgtEl>
                    <p:spTgt spid="37"/>
                  </p:tgtEl>
                </p:cond>
              </p:nextCondLst>
            </p:seq>
          </p:childTnLst>
        </p:cTn>
      </p:par>
    </p:tnLst>
    <p:bldLst>
      <p:bldP spid="20" grpId="0" animBg="1"/>
      <p:bldP spid="21" grpId="0" animBg="1"/>
      <p:bldP spid="30" grpId="0" animBg="1"/>
      <p:bldP spid="31" grpId="0" animBg="1"/>
      <p:bldP spid="34" grpId="0" animBg="1"/>
      <p:bldP spid="35" grpId="0" animBg="1"/>
      <p:bldP spid="37"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Important correlation concepts</a:t>
              </a:r>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302263" y="1310338"/>
            <a:ext cx="6696744" cy="584775"/>
          </a:xfrm>
          <a:prstGeom prst="rect">
            <a:avLst/>
          </a:prstGeom>
          <a:noFill/>
        </p:spPr>
        <p:txBody>
          <a:bodyPr wrap="square" rtlCol="0">
            <a:spAutoFit/>
          </a:bodyPr>
          <a:lstStyle/>
          <a:p>
            <a:r>
              <a:rPr lang="en-GB" sz="1600" dirty="0"/>
              <a:t>To </a:t>
            </a:r>
            <a:r>
              <a:rPr lang="en-GB" sz="1600" b="1" u="sng" dirty="0"/>
              <a:t>interpret</a:t>
            </a:r>
            <a:r>
              <a:rPr lang="en-GB" sz="1600" dirty="0"/>
              <a:t> the correlation between two variables is to give a worded description in the context of the problem.</a:t>
            </a:r>
          </a:p>
        </p:txBody>
      </p:sp>
      <p:sp>
        <p:nvSpPr>
          <p:cNvPr id="6" name="TextBox 5"/>
          <p:cNvSpPr txBox="1"/>
          <p:nvPr/>
        </p:nvSpPr>
        <p:spPr>
          <a:xfrm>
            <a:off x="344793" y="908720"/>
            <a:ext cx="1994959"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a:t>Important Point 1</a:t>
            </a:r>
          </a:p>
        </p:txBody>
      </p:sp>
      <p:graphicFrame>
        <p:nvGraphicFramePr>
          <p:cNvPr id="7" name="Chart 6"/>
          <p:cNvGraphicFramePr/>
          <p:nvPr>
            <p:extLst>
              <p:ext uri="{D42A27DB-BD31-4B8C-83A1-F6EECF244321}">
                <p14:modId xmlns:p14="http://schemas.microsoft.com/office/powerpoint/2010/main" val="2383345993"/>
              </p:ext>
            </p:extLst>
          </p:nvPr>
        </p:nvGraphicFramePr>
        <p:xfrm>
          <a:off x="497975" y="1914525"/>
          <a:ext cx="2448272" cy="1819275"/>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3527101" y="1968561"/>
            <a:ext cx="4752528" cy="830997"/>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pPr marL="342900" indent="-342900">
              <a:buAutoNum type="alphaLcParenR"/>
            </a:pPr>
            <a:r>
              <a:rPr lang="en-GB" sz="1600" dirty="0"/>
              <a:t>State the correlation shown.</a:t>
            </a:r>
          </a:p>
          <a:p>
            <a:pPr marL="342900" indent="-342900">
              <a:buAutoNum type="alphaLcParenR"/>
            </a:pPr>
            <a:r>
              <a:rPr lang="en-GB" sz="1600" dirty="0"/>
              <a:t>Describe/interpret the relationship between age and weekly time on the internet.</a:t>
            </a:r>
          </a:p>
        </p:txBody>
      </p:sp>
      <p:sp>
        <p:nvSpPr>
          <p:cNvPr id="9" name="TextBox 8"/>
          <p:cNvSpPr txBox="1"/>
          <p:nvPr/>
        </p:nvSpPr>
        <p:spPr>
          <a:xfrm>
            <a:off x="3807790" y="2900063"/>
            <a:ext cx="4032448" cy="923330"/>
          </a:xfrm>
          <a:prstGeom prst="rect">
            <a:avLst/>
          </a:prstGeom>
          <a:noFill/>
        </p:spPr>
        <p:txBody>
          <a:bodyPr wrap="square" rtlCol="0">
            <a:spAutoFit/>
          </a:bodyPr>
          <a:lstStyle/>
          <a:p>
            <a:pPr marL="342900" indent="-342900">
              <a:buAutoNum type="alphaLcParenR"/>
            </a:pPr>
            <a:r>
              <a:rPr lang="en-GB" dirty="0"/>
              <a:t>Negative correlation.</a:t>
            </a:r>
          </a:p>
          <a:p>
            <a:pPr marL="342900" indent="-342900">
              <a:buAutoNum type="alphaLcParenR"/>
            </a:pPr>
            <a:r>
              <a:rPr lang="en-GB" dirty="0"/>
              <a:t>As age increases, the weekly time on the internet tends to decrease.</a:t>
            </a:r>
          </a:p>
        </p:txBody>
      </p:sp>
      <p:sp>
        <p:nvSpPr>
          <p:cNvPr id="10" name="Rectangle 9"/>
          <p:cNvSpPr/>
          <p:nvPr/>
        </p:nvSpPr>
        <p:spPr>
          <a:xfrm>
            <a:off x="4205668" y="2867689"/>
            <a:ext cx="3727993" cy="340241"/>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1" name="Rectangle 10"/>
          <p:cNvSpPr/>
          <p:nvPr/>
        </p:nvSpPr>
        <p:spPr>
          <a:xfrm>
            <a:off x="4205667" y="3207930"/>
            <a:ext cx="3727993" cy="574159"/>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12" name="TextBox 11"/>
          <p:cNvSpPr txBox="1"/>
          <p:nvPr/>
        </p:nvSpPr>
        <p:spPr>
          <a:xfrm>
            <a:off x="407322" y="3860387"/>
            <a:ext cx="1994959" cy="369332"/>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dirty="0"/>
              <a:t>Important Point 2</a:t>
            </a:r>
          </a:p>
        </p:txBody>
      </p:sp>
      <p:sp>
        <p:nvSpPr>
          <p:cNvPr id="13" name="TextBox 12"/>
          <p:cNvSpPr txBox="1"/>
          <p:nvPr/>
        </p:nvSpPr>
        <p:spPr>
          <a:xfrm>
            <a:off x="254000" y="4281206"/>
            <a:ext cx="6654800" cy="830997"/>
          </a:xfrm>
          <a:prstGeom prst="rect">
            <a:avLst/>
          </a:prstGeom>
          <a:noFill/>
        </p:spPr>
        <p:txBody>
          <a:bodyPr wrap="square" rtlCol="0">
            <a:spAutoFit/>
          </a:bodyPr>
          <a:lstStyle/>
          <a:p>
            <a:r>
              <a:rPr lang="en-GB" sz="1600" dirty="0"/>
              <a:t>[Textbook] Two variables have a </a:t>
            </a:r>
            <a:r>
              <a:rPr lang="en-GB" sz="1600" b="1" u="sng" dirty="0"/>
              <a:t>causal relationship</a:t>
            </a:r>
            <a:r>
              <a:rPr lang="en-GB" sz="1600" dirty="0"/>
              <a:t> if a change in one variable directly causes a change in the other. Just because two variables show correlation it does not necessarily mean that they have a causal relationship.</a:t>
            </a:r>
          </a:p>
        </p:txBody>
      </p:sp>
      <p:cxnSp>
        <p:nvCxnSpPr>
          <p:cNvPr id="16" name="Straight Arrow Connector 15"/>
          <p:cNvCxnSpPr/>
          <p:nvPr/>
        </p:nvCxnSpPr>
        <p:spPr>
          <a:xfrm flipV="1">
            <a:off x="7291774" y="4623215"/>
            <a:ext cx="0" cy="14401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Straight Arrow Connector 16"/>
          <p:cNvCxnSpPr/>
          <p:nvPr/>
        </p:nvCxnSpPr>
        <p:spPr>
          <a:xfrm>
            <a:off x="7291774" y="6063375"/>
            <a:ext cx="1728192"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0" name="TextBox 19"/>
          <p:cNvSpPr txBox="1"/>
          <p:nvPr/>
        </p:nvSpPr>
        <p:spPr>
          <a:xfrm>
            <a:off x="7291774" y="6063375"/>
            <a:ext cx="1728192" cy="261610"/>
          </a:xfrm>
          <a:prstGeom prst="rect">
            <a:avLst/>
          </a:prstGeom>
          <a:noFill/>
        </p:spPr>
        <p:txBody>
          <a:bodyPr wrap="square" rtlCol="0">
            <a:spAutoFit/>
          </a:bodyPr>
          <a:lstStyle/>
          <a:p>
            <a:r>
              <a:rPr lang="en-GB" sz="1100" dirty="0"/>
              <a:t>15             20               25</a:t>
            </a:r>
          </a:p>
        </p:txBody>
      </p:sp>
      <p:sp>
        <p:nvSpPr>
          <p:cNvPr id="21" name="TextBox 20"/>
          <p:cNvSpPr txBox="1"/>
          <p:nvPr/>
        </p:nvSpPr>
        <p:spPr>
          <a:xfrm>
            <a:off x="7010697" y="4850189"/>
            <a:ext cx="347995" cy="1277273"/>
          </a:xfrm>
          <a:prstGeom prst="rect">
            <a:avLst/>
          </a:prstGeom>
          <a:noFill/>
        </p:spPr>
        <p:txBody>
          <a:bodyPr wrap="square" rtlCol="0">
            <a:spAutoFit/>
          </a:bodyPr>
          <a:lstStyle/>
          <a:p>
            <a:r>
              <a:rPr lang="en-GB" sz="1100" dirty="0"/>
              <a:t>20</a:t>
            </a:r>
          </a:p>
          <a:p>
            <a:endParaRPr lang="en-GB" sz="1100" dirty="0"/>
          </a:p>
          <a:p>
            <a:r>
              <a:rPr lang="en-GB" sz="1100" dirty="0"/>
              <a:t>15</a:t>
            </a:r>
          </a:p>
          <a:p>
            <a:endParaRPr lang="en-GB" sz="1100" dirty="0"/>
          </a:p>
          <a:p>
            <a:r>
              <a:rPr lang="en-GB" sz="1100" dirty="0"/>
              <a:t>5</a:t>
            </a:r>
          </a:p>
          <a:p>
            <a:endParaRPr lang="en-GB" sz="1100" dirty="0"/>
          </a:p>
          <a:p>
            <a:r>
              <a:rPr lang="en-GB" sz="1100" dirty="0"/>
              <a:t>0</a:t>
            </a:r>
          </a:p>
        </p:txBody>
      </p:sp>
      <p:sp>
        <p:nvSpPr>
          <p:cNvPr id="22" name="Oval 21"/>
          <p:cNvSpPr/>
          <p:nvPr/>
        </p:nvSpPr>
        <p:spPr>
          <a:xfrm>
            <a:off x="7496363" y="5234075"/>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7639769" y="5310577"/>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7785412" y="5310577"/>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7988364" y="5391347"/>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8217460" y="5343294"/>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8189580" y="5506816"/>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8361476" y="5464585"/>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8555576" y="5525740"/>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8398339" y="5017484"/>
            <a:ext cx="67518" cy="6543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p:cNvSpPr txBox="1"/>
          <p:nvPr/>
        </p:nvSpPr>
        <p:spPr>
          <a:xfrm>
            <a:off x="7401114" y="4461155"/>
            <a:ext cx="1566118" cy="307777"/>
          </a:xfrm>
          <a:prstGeom prst="rect">
            <a:avLst/>
          </a:prstGeom>
          <a:noFill/>
        </p:spPr>
        <p:txBody>
          <a:bodyPr wrap="square" rtlCol="0">
            <a:spAutoFit/>
          </a:bodyPr>
          <a:lstStyle/>
          <a:p>
            <a:r>
              <a:rPr lang="en-GB" sz="1400" b="1" dirty="0"/>
              <a:t>Hourly pay at 25</a:t>
            </a:r>
          </a:p>
        </p:txBody>
      </p:sp>
      <p:sp>
        <p:nvSpPr>
          <p:cNvPr id="32" name="TextBox 31"/>
          <p:cNvSpPr txBox="1"/>
          <p:nvPr/>
        </p:nvSpPr>
        <p:spPr>
          <a:xfrm>
            <a:off x="340220" y="5150655"/>
            <a:ext cx="6192781" cy="954107"/>
          </a:xfrm>
          <a:prstGeom prst="rect">
            <a:avLst/>
          </a:prstGeom>
          <a:solidFill>
            <a:schemeClr val="bg1"/>
          </a:solidFill>
          <a:effectLst>
            <a:outerShdw blurRad="63500" sx="102000" sy="102000" algn="ctr" rotWithShape="0">
              <a:prstClr val="black">
                <a:alpha val="40000"/>
              </a:prstClr>
            </a:outerShdw>
          </a:effectLst>
        </p:spPr>
        <p:txBody>
          <a:bodyPr wrap="square" rtlCol="0">
            <a:spAutoFit/>
          </a:bodyPr>
          <a:lstStyle/>
          <a:p>
            <a:r>
              <a:rPr lang="en-GB" sz="1400" dirty="0"/>
              <a:t>Hideko was interested to see if there was a relationship between what people earn and the age which they left education or training. She says her data supports the conclusion that more education causes people to earn a lower hourly rate of pay. Give one reason why Hideko’s conclusion might not be valid.</a:t>
            </a:r>
          </a:p>
        </p:txBody>
      </p:sp>
      <p:sp>
        <p:nvSpPr>
          <p:cNvPr id="33" name="TextBox 32"/>
          <p:cNvSpPr txBox="1"/>
          <p:nvPr/>
        </p:nvSpPr>
        <p:spPr>
          <a:xfrm>
            <a:off x="407321" y="6235650"/>
            <a:ext cx="6138379" cy="461665"/>
          </a:xfrm>
          <a:prstGeom prst="rect">
            <a:avLst/>
          </a:prstGeom>
          <a:noFill/>
        </p:spPr>
        <p:txBody>
          <a:bodyPr wrap="square" rtlCol="0">
            <a:spAutoFit/>
          </a:bodyPr>
          <a:lstStyle/>
          <a:p>
            <a:r>
              <a:rPr lang="en-GB" sz="1200" dirty="0"/>
              <a:t>“Respondents who left education later would have significantly less work experience than those who left education earlier. This could be the cause of the reduced income shown in her results.”</a:t>
            </a:r>
          </a:p>
        </p:txBody>
      </p:sp>
      <p:sp>
        <p:nvSpPr>
          <p:cNvPr id="34" name="Rectangle 33"/>
          <p:cNvSpPr/>
          <p:nvPr/>
        </p:nvSpPr>
        <p:spPr>
          <a:xfrm>
            <a:off x="462604" y="6270699"/>
            <a:ext cx="6072791" cy="440513"/>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lang="en-GB" sz="2800" dirty="0"/>
              <a:t>?</a:t>
            </a:r>
          </a:p>
        </p:txBody>
      </p:sp>
      <p:sp>
        <p:nvSpPr>
          <p:cNvPr id="35" name="TextBox 34"/>
          <p:cNvSpPr txBox="1"/>
          <p:nvPr/>
        </p:nvSpPr>
        <p:spPr>
          <a:xfrm>
            <a:off x="7689537" y="6279114"/>
            <a:ext cx="1278305" cy="276999"/>
          </a:xfrm>
          <a:prstGeom prst="rect">
            <a:avLst/>
          </a:prstGeom>
          <a:noFill/>
        </p:spPr>
        <p:txBody>
          <a:bodyPr wrap="square" rtlCol="0">
            <a:spAutoFit/>
          </a:bodyPr>
          <a:lstStyle/>
          <a:p>
            <a:r>
              <a:rPr lang="en-GB" sz="1200" dirty="0"/>
              <a:t>Age (years)</a:t>
            </a:r>
            <a:endParaRPr lang="en-GB" sz="1600" dirty="0"/>
          </a:p>
        </p:txBody>
      </p:sp>
      <p:sp>
        <p:nvSpPr>
          <p:cNvPr id="36" name="TextBox 35"/>
          <p:cNvSpPr txBox="1"/>
          <p:nvPr/>
        </p:nvSpPr>
        <p:spPr>
          <a:xfrm rot="16200000">
            <a:off x="6318572" y="5211528"/>
            <a:ext cx="1278305" cy="276999"/>
          </a:xfrm>
          <a:prstGeom prst="rect">
            <a:avLst/>
          </a:prstGeom>
          <a:noFill/>
        </p:spPr>
        <p:txBody>
          <a:bodyPr wrap="square" rtlCol="0">
            <a:spAutoFit/>
          </a:bodyPr>
          <a:lstStyle/>
          <a:p>
            <a:r>
              <a:rPr lang="en-GB" sz="1200" dirty="0"/>
              <a:t>Hourly Pay (£)</a:t>
            </a:r>
            <a:endParaRPr lang="en-GB" sz="1600" dirty="0"/>
          </a:p>
        </p:txBody>
      </p:sp>
    </p:spTree>
    <p:extLst>
      <p:ext uri="{BB962C8B-B14F-4D97-AF65-F5344CB8AC3E}">
        <p14:creationId xmlns:p14="http://schemas.microsoft.com/office/powerpoint/2010/main" val="86155894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grpId="0"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14" restart="whenNotActive" fill="hold" evtFilter="cancelBubble" nodeType="interactiveSeq">
                <p:stCondLst>
                  <p:cond evt="onClick" delay="0">
                    <p:tgtEl>
                      <p:spTgt spid="34"/>
                    </p:tgtEl>
                  </p:cond>
                </p:stCondLst>
                <p:endSync evt="end" delay="0">
                  <p:rtn val="all"/>
                </p:endSync>
                <p:childTnLst>
                  <p:par>
                    <p:cTn id="15" fill="hold">
                      <p:stCondLst>
                        <p:cond delay="0"/>
                      </p:stCondLst>
                      <p:childTnLst>
                        <p:par>
                          <p:cTn id="16" fill="hold">
                            <p:stCondLst>
                              <p:cond delay="0"/>
                            </p:stCondLst>
                            <p:childTnLst>
                              <p:par>
                                <p:cTn id="17" presetID="10" presetClass="exit" presetSubtype="0" fill="hold" grpId="0" nodeType="clickEffect">
                                  <p:stCondLst>
                                    <p:cond delay="0"/>
                                  </p:stCondLst>
                                  <p:childTnLst>
                                    <p:animEffect transition="out" filter="fade">
                                      <p:cBhvr>
                                        <p:cTn id="18" dur="500"/>
                                        <p:tgtEl>
                                          <p:spTgt spid="34"/>
                                        </p:tgtEl>
                                      </p:cBhvr>
                                    </p:animEffect>
                                    <p:set>
                                      <p:cBhvr>
                                        <p:cTn id="19" dur="1" fill="hold">
                                          <p:stCondLst>
                                            <p:cond delay="499"/>
                                          </p:stCondLst>
                                        </p:cTn>
                                        <p:tgtEl>
                                          <p:spTgt spid="34"/>
                                        </p:tgtEl>
                                        <p:attrNameLst>
                                          <p:attrName>style.visibility</p:attrName>
                                        </p:attrNameLst>
                                      </p:cBhvr>
                                      <p:to>
                                        <p:strVal val="hidden"/>
                                      </p:to>
                                    </p:set>
                                  </p:childTnLst>
                                </p:cTn>
                              </p:par>
                            </p:childTnLst>
                          </p:cTn>
                        </p:par>
                      </p:childTnLst>
                    </p:cTn>
                  </p:par>
                </p:childTnLst>
              </p:cTn>
              <p:nextCondLst>
                <p:cond evt="onClick" delay="0">
                  <p:tgtEl>
                    <p:spTgt spid="34"/>
                  </p:tgtEl>
                </p:cond>
              </p:nextCondLst>
            </p:seq>
          </p:childTnLst>
        </p:cTn>
      </p:par>
    </p:tnLst>
    <p:bldLst>
      <p:bldP spid="10" grpId="0" animBg="1"/>
      <p:bldP spid="11" grpId="0" animBg="1"/>
      <p:bldP spid="3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0" y="0"/>
            <a:ext cx="9143074" cy="599127"/>
            <a:chOff x="0" y="13335"/>
            <a:chExt cx="9144218" cy="599127"/>
          </a:xfrm>
        </p:grpSpPr>
        <p:sp>
          <p:nvSpPr>
            <p:cNvPr id="3"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latin typeface="+mj-lt"/>
                </a:rPr>
                <a:t>Exercise 4A</a:t>
              </a:r>
              <a:endParaRPr lang="en-GB" sz="3200" dirty="0"/>
            </a:p>
          </p:txBody>
        </p:sp>
        <p:cxnSp>
          <p:nvCxnSpPr>
            <p:cNvPr id="4" name="Straight Connector 3"/>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sp>
        <p:nvSpPr>
          <p:cNvPr id="5" name="TextBox 4"/>
          <p:cNvSpPr txBox="1"/>
          <p:nvPr/>
        </p:nvSpPr>
        <p:spPr>
          <a:xfrm>
            <a:off x="395536" y="725840"/>
            <a:ext cx="7920880" cy="830997"/>
          </a:xfrm>
          <a:prstGeom prst="rect">
            <a:avLst/>
          </a:prstGeom>
          <a:noFill/>
        </p:spPr>
        <p:txBody>
          <a:bodyPr wrap="square" rtlCol="0">
            <a:spAutoFit/>
          </a:bodyPr>
          <a:lstStyle/>
          <a:p>
            <a:r>
              <a:rPr lang="en-GB" sz="2400" dirty="0"/>
              <a:t>Pearson Statistics/Mechanics Year 1/AS</a:t>
            </a:r>
          </a:p>
          <a:p>
            <a:r>
              <a:rPr lang="en-GB" sz="2400" dirty="0"/>
              <a:t>Pages 61-62</a:t>
            </a:r>
          </a:p>
        </p:txBody>
      </p:sp>
      <p:cxnSp>
        <p:nvCxnSpPr>
          <p:cNvPr id="6" name="Straight Connector 5"/>
          <p:cNvCxnSpPr/>
          <p:nvPr/>
        </p:nvCxnSpPr>
        <p:spPr>
          <a:xfrm>
            <a:off x="0" y="1739717"/>
            <a:ext cx="91440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159167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9143074" cy="599127"/>
            <a:chOff x="0" y="13335"/>
            <a:chExt cx="9144218" cy="599127"/>
          </a:xfrm>
        </p:grpSpPr>
        <p:sp>
          <p:nvSpPr>
            <p:cNvPr id="5"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What is regression?</a:t>
              </a:r>
            </a:p>
          </p:txBody>
        </p:sp>
        <p:cxnSp>
          <p:nvCxnSpPr>
            <p:cNvPr id="6" name="Straight Connector 5"/>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cxnSp>
        <p:nvCxnSpPr>
          <p:cNvPr id="8" name="Straight Arrow Connector 7"/>
          <p:cNvCxnSpPr/>
          <p:nvPr/>
        </p:nvCxnSpPr>
        <p:spPr>
          <a:xfrm flipV="1">
            <a:off x="755576" y="1010761"/>
            <a:ext cx="0" cy="280831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 name="Straight Arrow Connector 8"/>
          <p:cNvCxnSpPr/>
          <p:nvPr/>
        </p:nvCxnSpPr>
        <p:spPr>
          <a:xfrm flipV="1">
            <a:off x="755576" y="3819073"/>
            <a:ext cx="4680520" cy="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mc:AlternateContent xmlns:mc="http://schemas.openxmlformats.org/markup-compatibility/2006" xmlns:a14="http://schemas.microsoft.com/office/drawing/2010/main">
        <mc:Choice Requires="a14">
          <p:sp>
            <p:nvSpPr>
              <p:cNvPr id="12" name="TextBox 11"/>
              <p:cNvSpPr txBox="1"/>
              <p:nvPr/>
            </p:nvSpPr>
            <p:spPr>
              <a:xfrm>
                <a:off x="3164121" y="3868890"/>
                <a:ext cx="2520280" cy="369332"/>
              </a:xfrm>
              <a:prstGeom prst="rect">
                <a:avLst/>
              </a:prstGeom>
              <a:noFill/>
            </p:spPr>
            <p:txBody>
              <a:bodyPr wrap="square" rtlCol="0">
                <a:spAutoFit/>
              </a:bodyPr>
              <a:lstStyle/>
              <a:p>
                <a:r>
                  <a:rPr lang="en-GB" dirty="0"/>
                  <a:t>Time spent revising </a:t>
                </a:r>
                <a14:m>
                  <m:oMath xmlns:m="http://schemas.openxmlformats.org/officeDocument/2006/math">
                    <m:r>
                      <a:rPr lang="en-GB" b="0" i="1" smtClean="0">
                        <a:latin typeface="Cambria Math"/>
                      </a:rPr>
                      <m:t>(</m:t>
                    </m:r>
                    <m:r>
                      <a:rPr lang="en-GB" b="0" i="1" smtClean="0">
                        <a:latin typeface="Cambria Math"/>
                      </a:rPr>
                      <m:t>𝑥</m:t>
                    </m:r>
                    <m:r>
                      <a:rPr lang="en-GB" b="0" i="1" smtClean="0">
                        <a:latin typeface="Cambria Math"/>
                      </a:rPr>
                      <m:t>)</m:t>
                    </m:r>
                  </m:oMath>
                </a14:m>
                <a:endParaRPr lang="en-GB" dirty="0"/>
              </a:p>
            </p:txBody>
          </p:sp>
        </mc:Choice>
        <mc:Fallback xmlns="">
          <p:sp>
            <p:nvSpPr>
              <p:cNvPr id="12" name="TextBox 11"/>
              <p:cNvSpPr txBox="1">
                <a:spLocks noRot="1" noChangeAspect="1" noMove="1" noResize="1" noEditPoints="1" noAdjustHandles="1" noChangeArrowheads="1" noChangeShapeType="1" noTextEdit="1"/>
              </p:cNvSpPr>
              <p:nvPr/>
            </p:nvSpPr>
            <p:spPr>
              <a:xfrm>
                <a:off x="3164121" y="3868890"/>
                <a:ext cx="2520280" cy="369332"/>
              </a:xfrm>
              <a:prstGeom prst="rect">
                <a:avLst/>
              </a:prstGeom>
              <a:blipFill>
                <a:blip r:embed="rId2"/>
                <a:stretch>
                  <a:fillRect l="-1937" t="-10000" b="-2666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rot="16200000">
                <a:off x="-369839" y="2037531"/>
                <a:ext cx="1728192" cy="369332"/>
              </a:xfrm>
              <a:prstGeom prst="rect">
                <a:avLst/>
              </a:prstGeom>
              <a:noFill/>
            </p:spPr>
            <p:txBody>
              <a:bodyPr wrap="square" rtlCol="0">
                <a:spAutoFit/>
              </a:bodyPr>
              <a:lstStyle/>
              <a:p>
                <a:r>
                  <a:rPr lang="en-GB" dirty="0"/>
                  <a:t>Exam mark </a:t>
                </a:r>
                <a14:m>
                  <m:oMath xmlns:m="http://schemas.openxmlformats.org/officeDocument/2006/math">
                    <m:r>
                      <a:rPr lang="en-GB" b="0" i="1" smtClean="0">
                        <a:latin typeface="Cambria Math"/>
                      </a:rPr>
                      <m:t>(</m:t>
                    </m:r>
                    <m:r>
                      <a:rPr lang="en-GB" b="0" i="1" smtClean="0">
                        <a:latin typeface="Cambria Math"/>
                      </a:rPr>
                      <m:t>𝑦</m:t>
                    </m:r>
                    <m:r>
                      <a:rPr lang="en-GB" b="0" i="1" smtClean="0">
                        <a:latin typeface="Cambria Math"/>
                      </a:rPr>
                      <m:t>)</m:t>
                    </m:r>
                  </m:oMath>
                </a14:m>
                <a:endParaRPr lang="en-GB" dirty="0"/>
              </a:p>
            </p:txBody>
          </p:sp>
        </mc:Choice>
        <mc:Fallback xmlns="">
          <p:sp>
            <p:nvSpPr>
              <p:cNvPr id="13" name="TextBox 12"/>
              <p:cNvSpPr txBox="1">
                <a:spLocks noRot="1" noChangeAspect="1" noMove="1" noResize="1" noEditPoints="1" noAdjustHandles="1" noChangeArrowheads="1" noChangeShapeType="1" noTextEdit="1"/>
              </p:cNvSpPr>
              <p:nvPr/>
            </p:nvSpPr>
            <p:spPr>
              <a:xfrm rot="16200000">
                <a:off x="-369839" y="2037531"/>
                <a:ext cx="1728192" cy="369332"/>
              </a:xfrm>
              <a:prstGeom prst="rect">
                <a:avLst/>
              </a:prstGeom>
              <a:blipFill>
                <a:blip r:embed="rId3"/>
                <a:stretch>
                  <a:fillRect l="-10000" r="-26667" b="-3180"/>
                </a:stretch>
              </a:blipFill>
            </p:spPr>
            <p:txBody>
              <a:bodyPr/>
              <a:lstStyle/>
              <a:p>
                <a:r>
                  <a:rPr lang="en-GB">
                    <a:noFill/>
                  </a:rPr>
                  <a:t> </a:t>
                </a:r>
              </a:p>
            </p:txBody>
          </p:sp>
        </mc:Fallback>
      </mc:AlternateContent>
      <p:grpSp>
        <p:nvGrpSpPr>
          <p:cNvPr id="19" name="Group 18"/>
          <p:cNvGrpSpPr/>
          <p:nvPr/>
        </p:nvGrpSpPr>
        <p:grpSpPr>
          <a:xfrm>
            <a:off x="1043608" y="3098993"/>
            <a:ext cx="216024" cy="216024"/>
            <a:chOff x="3347864" y="2780928"/>
            <a:chExt cx="216024" cy="216024"/>
          </a:xfrm>
        </p:grpSpPr>
        <p:cxnSp>
          <p:nvCxnSpPr>
            <p:cNvPr id="15" name="Straight Connector 14"/>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20" name="Group 19"/>
          <p:cNvGrpSpPr/>
          <p:nvPr/>
        </p:nvGrpSpPr>
        <p:grpSpPr>
          <a:xfrm>
            <a:off x="1619672" y="3098993"/>
            <a:ext cx="216024" cy="216024"/>
            <a:chOff x="3347864" y="2780928"/>
            <a:chExt cx="216024" cy="216024"/>
          </a:xfrm>
        </p:grpSpPr>
        <p:cxnSp>
          <p:nvCxnSpPr>
            <p:cNvPr id="21" name="Straight Connector 20"/>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23" name="Group 22"/>
          <p:cNvGrpSpPr/>
          <p:nvPr/>
        </p:nvGrpSpPr>
        <p:grpSpPr>
          <a:xfrm>
            <a:off x="2017812" y="2494354"/>
            <a:ext cx="216024" cy="216024"/>
            <a:chOff x="3347864" y="2780928"/>
            <a:chExt cx="216024" cy="216024"/>
          </a:xfrm>
        </p:grpSpPr>
        <p:cxnSp>
          <p:nvCxnSpPr>
            <p:cNvPr id="24" name="Straight Connector 23"/>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26" name="Group 25"/>
          <p:cNvGrpSpPr/>
          <p:nvPr/>
        </p:nvGrpSpPr>
        <p:grpSpPr>
          <a:xfrm>
            <a:off x="2593876" y="2624467"/>
            <a:ext cx="216024" cy="216024"/>
            <a:chOff x="3347864" y="2780928"/>
            <a:chExt cx="216024" cy="216024"/>
          </a:xfrm>
        </p:grpSpPr>
        <p:cxnSp>
          <p:nvCxnSpPr>
            <p:cNvPr id="27" name="Straight Connector 26"/>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29" name="Group 28"/>
          <p:cNvGrpSpPr/>
          <p:nvPr/>
        </p:nvGrpSpPr>
        <p:grpSpPr>
          <a:xfrm>
            <a:off x="2930674" y="1607569"/>
            <a:ext cx="216024" cy="216024"/>
            <a:chOff x="3347864" y="2780928"/>
            <a:chExt cx="216024" cy="216024"/>
          </a:xfrm>
        </p:grpSpPr>
        <p:cxnSp>
          <p:nvCxnSpPr>
            <p:cNvPr id="30" name="Straight Connector 29"/>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32" name="Group 31"/>
          <p:cNvGrpSpPr/>
          <p:nvPr/>
        </p:nvGrpSpPr>
        <p:grpSpPr>
          <a:xfrm>
            <a:off x="3624499" y="1915420"/>
            <a:ext cx="216024" cy="216024"/>
            <a:chOff x="3347864" y="2780928"/>
            <a:chExt cx="216024" cy="216024"/>
          </a:xfrm>
        </p:grpSpPr>
        <p:cxnSp>
          <p:nvCxnSpPr>
            <p:cNvPr id="33" name="Straight Connector 32"/>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34" name="Straight Connector 33"/>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35" name="Group 34"/>
          <p:cNvGrpSpPr/>
          <p:nvPr/>
        </p:nvGrpSpPr>
        <p:grpSpPr>
          <a:xfrm>
            <a:off x="4202435" y="984468"/>
            <a:ext cx="216024" cy="216024"/>
            <a:chOff x="3347864" y="2780928"/>
            <a:chExt cx="216024" cy="216024"/>
          </a:xfrm>
        </p:grpSpPr>
        <p:cxnSp>
          <p:nvCxnSpPr>
            <p:cNvPr id="36" name="Straight Connector 35"/>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Connector 36"/>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cxnSp>
        <p:nvCxnSpPr>
          <p:cNvPr id="39" name="Straight Connector 38"/>
          <p:cNvCxnSpPr/>
          <p:nvPr/>
        </p:nvCxnSpPr>
        <p:spPr>
          <a:xfrm flipV="1">
            <a:off x="755576" y="1154777"/>
            <a:ext cx="4032448" cy="2376264"/>
          </a:xfrm>
          <a:prstGeom prst="line">
            <a:avLst/>
          </a:prstGeom>
          <a:ln>
            <a:prstDash val="sysDash"/>
          </a:ln>
        </p:spPr>
        <p:style>
          <a:lnRef idx="1">
            <a:schemeClr val="dk1"/>
          </a:lnRef>
          <a:fillRef idx="0">
            <a:schemeClr val="dk1"/>
          </a:fillRef>
          <a:effectRef idx="0">
            <a:schemeClr val="dk1"/>
          </a:effectRef>
          <a:fontRef idx="minor">
            <a:schemeClr val="tx1"/>
          </a:fontRef>
        </p:style>
      </p:cxnSp>
      <p:sp>
        <p:nvSpPr>
          <p:cNvPr id="42" name="TextBox 41"/>
          <p:cNvSpPr txBox="1"/>
          <p:nvPr/>
        </p:nvSpPr>
        <p:spPr>
          <a:xfrm>
            <a:off x="564912" y="4558618"/>
            <a:ext cx="5058743" cy="1200329"/>
          </a:xfrm>
          <a:prstGeom prst="rect">
            <a:avLst/>
          </a:prstGeom>
          <a:noFill/>
        </p:spPr>
        <p:txBody>
          <a:bodyPr wrap="square" rtlCol="0">
            <a:spAutoFit/>
          </a:bodyPr>
          <a:lstStyle/>
          <a:p>
            <a:r>
              <a:rPr lang="en-GB" dirty="0"/>
              <a:t>I record people’s exam marks as well as the time they spent revising. I want to predict how well someone will do based on the time they spent revising. How would I do this?</a:t>
            </a:r>
          </a:p>
        </p:txBody>
      </p:sp>
      <mc:AlternateContent xmlns:mc="http://schemas.openxmlformats.org/markup-compatibility/2006" xmlns:a14="http://schemas.microsoft.com/office/drawing/2010/main">
        <mc:Choice Requires="a14">
          <p:sp>
            <p:nvSpPr>
              <p:cNvPr id="43" name="TextBox 42"/>
              <p:cNvSpPr txBox="1"/>
              <p:nvPr/>
            </p:nvSpPr>
            <p:spPr>
              <a:xfrm>
                <a:off x="3563534" y="2137918"/>
                <a:ext cx="1656538"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GB" b="0" i="1" smtClean="0">
                          <a:latin typeface="Cambria Math"/>
                        </a:rPr>
                        <m:t>𝑦</m:t>
                      </m:r>
                      <m:r>
                        <a:rPr lang="en-GB" b="0" i="1" smtClean="0">
                          <a:latin typeface="Cambria Math"/>
                        </a:rPr>
                        <m:t>=20+3</m:t>
                      </m:r>
                      <m:r>
                        <a:rPr lang="en-GB" b="0" i="1" smtClean="0">
                          <a:latin typeface="Cambria Math"/>
                        </a:rPr>
                        <m:t>𝑥</m:t>
                      </m:r>
                    </m:oMath>
                  </m:oMathPara>
                </a14:m>
                <a:endParaRPr lang="en-GB" dirty="0"/>
              </a:p>
            </p:txBody>
          </p:sp>
        </mc:Choice>
        <mc:Fallback xmlns="">
          <p:sp>
            <p:nvSpPr>
              <p:cNvPr id="43" name="TextBox 42"/>
              <p:cNvSpPr txBox="1">
                <a:spLocks noRot="1" noChangeAspect="1" noMove="1" noResize="1" noEditPoints="1" noAdjustHandles="1" noChangeArrowheads="1" noChangeShapeType="1" noTextEdit="1"/>
              </p:cNvSpPr>
              <p:nvPr/>
            </p:nvSpPr>
            <p:spPr>
              <a:xfrm>
                <a:off x="3563534" y="2137918"/>
                <a:ext cx="1656538" cy="369332"/>
              </a:xfrm>
              <a:prstGeom prst="rect">
                <a:avLst/>
              </a:prstGeom>
              <a:blipFill>
                <a:blip r:embed="rId4"/>
                <a:stretch>
                  <a:fillRect b="-6667"/>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44" name="TextBox 43"/>
              <p:cNvSpPr txBox="1"/>
              <p:nvPr/>
            </p:nvSpPr>
            <p:spPr>
              <a:xfrm>
                <a:off x="5331035" y="870451"/>
                <a:ext cx="3599109" cy="2554545"/>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dirty="0"/>
                  <a:t>What we’ve done here is come up with a </a:t>
                </a:r>
                <a:r>
                  <a:rPr lang="en-GB" sz="1600" b="1" dirty="0"/>
                  <a:t>model</a:t>
                </a:r>
                <a:r>
                  <a:rPr lang="en-GB" sz="1600" dirty="0"/>
                  <a:t> to explain the data, in this case, a line </a:t>
                </a:r>
                <a14:m>
                  <m:oMath xmlns:m="http://schemas.openxmlformats.org/officeDocument/2006/math">
                    <m:r>
                      <a:rPr lang="en-GB" sz="1600" b="0" i="1" smtClean="0">
                        <a:latin typeface="Cambria Math"/>
                      </a:rPr>
                      <m:t>𝑦</m:t>
                    </m:r>
                    <m:r>
                      <a:rPr lang="en-GB" sz="1600" b="0" i="1" smtClean="0">
                        <a:latin typeface="Cambria Math"/>
                      </a:rPr>
                      <m:t>=</m:t>
                    </m:r>
                    <m:r>
                      <a:rPr lang="en-GB" sz="1600" b="0" i="1" smtClean="0">
                        <a:latin typeface="Cambria Math"/>
                      </a:rPr>
                      <m:t>𝑎</m:t>
                    </m:r>
                    <m:r>
                      <a:rPr lang="en-GB" sz="1600" b="0" i="1" smtClean="0">
                        <a:latin typeface="Cambria Math"/>
                      </a:rPr>
                      <m:t>+</m:t>
                    </m:r>
                    <m:r>
                      <a:rPr lang="en-GB" sz="1600" b="0" i="1" smtClean="0">
                        <a:latin typeface="Cambria Math"/>
                      </a:rPr>
                      <m:t>𝑏𝑥</m:t>
                    </m:r>
                  </m:oMath>
                </a14:m>
                <a:r>
                  <a:rPr lang="en-GB" sz="1600" dirty="0"/>
                  <a:t>. We’ve then tried to set </a:t>
                </a:r>
                <a14:m>
                  <m:oMath xmlns:m="http://schemas.openxmlformats.org/officeDocument/2006/math">
                    <m:r>
                      <a:rPr lang="en-GB" sz="1600" b="0" i="1" smtClean="0">
                        <a:latin typeface="Cambria Math"/>
                      </a:rPr>
                      <m:t>𝑎</m:t>
                    </m:r>
                  </m:oMath>
                </a14:m>
                <a:r>
                  <a:rPr lang="en-GB" sz="1600" dirty="0"/>
                  <a:t> and </a:t>
                </a:r>
                <a14:m>
                  <m:oMath xmlns:m="http://schemas.openxmlformats.org/officeDocument/2006/math">
                    <m:r>
                      <a:rPr lang="en-GB" sz="1600" b="0" i="1" smtClean="0">
                        <a:latin typeface="Cambria Math"/>
                      </a:rPr>
                      <m:t>𝑏</m:t>
                    </m:r>
                  </m:oMath>
                </a14:m>
                <a:r>
                  <a:rPr lang="en-GB" sz="1600" dirty="0"/>
                  <a:t> such that the resulting </a:t>
                </a:r>
                <a14:m>
                  <m:oMath xmlns:m="http://schemas.openxmlformats.org/officeDocument/2006/math">
                    <m:r>
                      <a:rPr lang="en-GB" sz="1600" b="0" i="1" smtClean="0">
                        <a:latin typeface="Cambria Math"/>
                      </a:rPr>
                      <m:t>𝑦</m:t>
                    </m:r>
                  </m:oMath>
                </a14:m>
                <a:r>
                  <a:rPr lang="en-GB" sz="1600" dirty="0"/>
                  <a:t> value matches the actual exam marks as closely as possible.</a:t>
                </a:r>
              </a:p>
              <a:p>
                <a:r>
                  <a:rPr lang="en-GB" sz="1600" u="sng" dirty="0"/>
                  <a:t>The ‘regression’ bit is the act of setting the parameters of our model (here the gradient and y-intercept of the line of best fit) to best explain the data.</a:t>
                </a:r>
              </a:p>
            </p:txBody>
          </p:sp>
        </mc:Choice>
        <mc:Fallback xmlns="">
          <p:sp>
            <p:nvSpPr>
              <p:cNvPr id="44" name="TextBox 43"/>
              <p:cNvSpPr txBox="1">
                <a:spLocks noRot="1" noChangeAspect="1" noMove="1" noResize="1" noEditPoints="1" noAdjustHandles="1" noChangeArrowheads="1" noChangeShapeType="1" noTextEdit="1"/>
              </p:cNvSpPr>
              <p:nvPr/>
            </p:nvSpPr>
            <p:spPr>
              <a:xfrm>
                <a:off x="5331035" y="870451"/>
                <a:ext cx="3599109" cy="2554545"/>
              </a:xfrm>
              <a:prstGeom prst="rect">
                <a:avLst/>
              </a:prstGeom>
              <a:blipFill>
                <a:blip r:embed="rId5"/>
                <a:stretch>
                  <a:fillRect l="-673" t="-236" r="-337" b="-1655"/>
                </a:stretch>
              </a:blipFill>
            </p:spPr>
            <p:txBody>
              <a:bodyPr/>
              <a:lstStyle/>
              <a:p>
                <a:r>
                  <a:rPr lang="en-GB">
                    <a:noFill/>
                  </a:rPr>
                  <a:t> </a:t>
                </a:r>
              </a:p>
            </p:txBody>
          </p:sp>
        </mc:Fallback>
      </mc:AlternateContent>
      <p:grpSp>
        <p:nvGrpSpPr>
          <p:cNvPr id="58" name="Group 57"/>
          <p:cNvGrpSpPr/>
          <p:nvPr/>
        </p:nvGrpSpPr>
        <p:grpSpPr>
          <a:xfrm>
            <a:off x="1091476" y="1092480"/>
            <a:ext cx="3727488" cy="2217458"/>
            <a:chOff x="1091476" y="1092480"/>
            <a:chExt cx="3727488" cy="2217458"/>
          </a:xfrm>
        </p:grpSpPr>
        <p:grpSp>
          <p:nvGrpSpPr>
            <p:cNvPr id="57" name="Group 56"/>
            <p:cNvGrpSpPr/>
            <p:nvPr/>
          </p:nvGrpSpPr>
          <p:grpSpPr>
            <a:xfrm>
              <a:off x="1152525" y="1092480"/>
              <a:ext cx="3154536" cy="2217458"/>
              <a:chOff x="1152525" y="1092480"/>
              <a:chExt cx="3154536" cy="2217458"/>
            </a:xfrm>
          </p:grpSpPr>
          <p:cxnSp>
            <p:nvCxnSpPr>
              <p:cNvPr id="3" name="Straight Connector 2"/>
              <p:cNvCxnSpPr/>
              <p:nvPr/>
            </p:nvCxnSpPr>
            <p:spPr>
              <a:xfrm>
                <a:off x="3040782" y="1738908"/>
                <a:ext cx="0" cy="437110"/>
              </a:xfrm>
              <a:prstGeom prst="line">
                <a:avLst/>
              </a:prstGeom>
              <a:ln w="57150"/>
            </p:spPr>
            <p:style>
              <a:lnRef idx="1">
                <a:schemeClr val="dk1"/>
              </a:lnRef>
              <a:fillRef idx="0">
                <a:schemeClr val="dk1"/>
              </a:fillRef>
              <a:effectRef idx="0">
                <a:schemeClr val="dk1"/>
              </a:effectRef>
              <a:fontRef idx="minor">
                <a:schemeClr val="tx1"/>
              </a:fontRef>
            </p:style>
          </p:cxnSp>
          <p:cxnSp>
            <p:nvCxnSpPr>
              <p:cNvPr id="38" name="Straight Connector 37"/>
              <p:cNvCxnSpPr/>
              <p:nvPr/>
            </p:nvCxnSpPr>
            <p:spPr>
              <a:xfrm flipH="1">
                <a:off x="3735462" y="1771650"/>
                <a:ext cx="4688" cy="259461"/>
              </a:xfrm>
              <a:prstGeom prst="line">
                <a:avLst/>
              </a:prstGeom>
              <a:ln w="57150"/>
            </p:spPr>
            <p:style>
              <a:lnRef idx="1">
                <a:schemeClr val="dk1"/>
              </a:lnRef>
              <a:fillRef idx="0">
                <a:schemeClr val="dk1"/>
              </a:fillRef>
              <a:effectRef idx="0">
                <a:schemeClr val="dk1"/>
              </a:effectRef>
              <a:fontRef idx="minor">
                <a:schemeClr val="tx1"/>
              </a:fontRef>
            </p:style>
          </p:cxnSp>
          <p:cxnSp>
            <p:nvCxnSpPr>
              <p:cNvPr id="40" name="Straight Connector 39"/>
              <p:cNvCxnSpPr/>
              <p:nvPr/>
            </p:nvCxnSpPr>
            <p:spPr>
              <a:xfrm flipH="1">
                <a:off x="4305300" y="1092480"/>
                <a:ext cx="1761" cy="342620"/>
              </a:xfrm>
              <a:prstGeom prst="line">
                <a:avLst/>
              </a:prstGeom>
              <a:ln w="57150"/>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flipH="1">
                <a:off x="2686050" y="2368003"/>
                <a:ext cx="8216" cy="394247"/>
              </a:xfrm>
              <a:prstGeom prst="line">
                <a:avLst/>
              </a:prstGeom>
              <a:ln w="57150"/>
            </p:spPr>
            <p:style>
              <a:lnRef idx="1">
                <a:schemeClr val="dk1"/>
              </a:lnRef>
              <a:fillRef idx="0">
                <a:schemeClr val="dk1"/>
              </a:fillRef>
              <a:effectRef idx="0">
                <a:schemeClr val="dk1"/>
              </a:effectRef>
              <a:fontRef idx="minor">
                <a:schemeClr val="tx1"/>
              </a:fontRef>
            </p:style>
          </p:cxnSp>
          <p:cxnSp>
            <p:nvCxnSpPr>
              <p:cNvPr id="45" name="Straight Connector 44"/>
              <p:cNvCxnSpPr/>
              <p:nvPr/>
            </p:nvCxnSpPr>
            <p:spPr>
              <a:xfrm flipH="1">
                <a:off x="2124075" y="2597800"/>
                <a:ext cx="1748" cy="164450"/>
              </a:xfrm>
              <a:prstGeom prst="line">
                <a:avLst/>
              </a:prstGeom>
              <a:ln w="57150"/>
            </p:spPr>
            <p:style>
              <a:lnRef idx="1">
                <a:schemeClr val="dk1"/>
              </a:lnRef>
              <a:fillRef idx="0">
                <a:schemeClr val="dk1"/>
              </a:fillRef>
              <a:effectRef idx="0">
                <a:schemeClr val="dk1"/>
              </a:effectRef>
              <a:fontRef idx="minor">
                <a:schemeClr val="tx1"/>
              </a:fontRef>
            </p:style>
          </p:cxnSp>
          <p:cxnSp>
            <p:nvCxnSpPr>
              <p:cNvPr id="46" name="Straight Connector 45"/>
              <p:cNvCxnSpPr/>
              <p:nvPr/>
            </p:nvCxnSpPr>
            <p:spPr>
              <a:xfrm flipH="1">
                <a:off x="1724700" y="2957513"/>
                <a:ext cx="4088" cy="262517"/>
              </a:xfrm>
              <a:prstGeom prst="line">
                <a:avLst/>
              </a:prstGeom>
              <a:ln w="57150"/>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1152525" y="3185502"/>
                <a:ext cx="3184" cy="124436"/>
              </a:xfrm>
              <a:prstGeom prst="line">
                <a:avLst/>
              </a:prstGeom>
              <a:ln w="57150"/>
            </p:spPr>
            <p:style>
              <a:lnRef idx="1">
                <a:schemeClr val="dk1"/>
              </a:lnRef>
              <a:fillRef idx="0">
                <a:schemeClr val="dk1"/>
              </a:fillRef>
              <a:effectRef idx="0">
                <a:schemeClr val="dk1"/>
              </a:effectRef>
              <a:fontRef idx="minor">
                <a:schemeClr val="tx1"/>
              </a:fontRef>
            </p:style>
          </p:cxnSp>
        </p:grpSp>
        <p:grpSp>
          <p:nvGrpSpPr>
            <p:cNvPr id="56" name="Group 55"/>
            <p:cNvGrpSpPr/>
            <p:nvPr/>
          </p:nvGrpSpPr>
          <p:grpSpPr>
            <a:xfrm>
              <a:off x="1091476" y="1104133"/>
              <a:ext cx="3727488" cy="2197208"/>
              <a:chOff x="5915452" y="963999"/>
              <a:chExt cx="3727488" cy="2197208"/>
            </a:xfrm>
          </p:grpSpPr>
          <mc:AlternateContent xmlns:mc="http://schemas.openxmlformats.org/markup-compatibility/2006" xmlns:a14="http://schemas.microsoft.com/office/drawing/2010/main">
            <mc:Choice Requires="a14">
              <p:sp>
                <p:nvSpPr>
                  <p:cNvPr id="49" name="TextBox 48"/>
                  <p:cNvSpPr txBox="1"/>
                  <p:nvPr/>
                </p:nvSpPr>
                <p:spPr>
                  <a:xfrm>
                    <a:off x="5915452" y="2853430"/>
                    <a:ext cx="57606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panose="02040503050406030204" pitchFamily="18" charset="0"/>
                                </a:rPr>
                              </m:ctrlPr>
                            </m:sSubPr>
                            <m:e>
                              <m:r>
                                <a:rPr lang="en-GB" sz="1400" b="0" i="1" smtClean="0">
                                  <a:latin typeface="Cambria Math" panose="02040503050406030204" pitchFamily="18" charset="0"/>
                                </a:rPr>
                                <m:t>𝑑</m:t>
                              </m:r>
                            </m:e>
                            <m:sub>
                              <m:r>
                                <a:rPr lang="en-GB" sz="1400" b="0" i="1" smtClean="0">
                                  <a:latin typeface="Cambria Math" panose="02040503050406030204" pitchFamily="18" charset="0"/>
                                </a:rPr>
                                <m:t>1</m:t>
                              </m:r>
                            </m:sub>
                          </m:sSub>
                        </m:oMath>
                      </m:oMathPara>
                    </a14:m>
                    <a:endParaRPr lang="en-GB" dirty="0"/>
                  </a:p>
                </p:txBody>
              </p:sp>
            </mc:Choice>
            <mc:Fallback xmlns="">
              <p:sp>
                <p:nvSpPr>
                  <p:cNvPr id="49" name="TextBox 48"/>
                  <p:cNvSpPr txBox="1">
                    <a:spLocks noRot="1" noChangeAspect="1" noMove="1" noResize="1" noEditPoints="1" noAdjustHandles="1" noChangeArrowheads="1" noChangeShapeType="1" noTextEdit="1"/>
                  </p:cNvSpPr>
                  <p:nvPr/>
                </p:nvSpPr>
                <p:spPr>
                  <a:xfrm>
                    <a:off x="5915452" y="2853430"/>
                    <a:ext cx="576064" cy="307777"/>
                  </a:xfrm>
                  <a:prstGeom prst="rect">
                    <a:avLst/>
                  </a:prstGeom>
                  <a:blipFill>
                    <a:blip r:embed="rId6"/>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0" name="TextBox 49"/>
                  <p:cNvSpPr txBox="1"/>
                  <p:nvPr/>
                </p:nvSpPr>
                <p:spPr>
                  <a:xfrm>
                    <a:off x="6466488" y="2702869"/>
                    <a:ext cx="57606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panose="02040503050406030204" pitchFamily="18" charset="0"/>
                                </a:rPr>
                              </m:ctrlPr>
                            </m:sSubPr>
                            <m:e>
                              <m:r>
                                <a:rPr lang="en-GB" sz="1400" b="0" i="1" smtClean="0">
                                  <a:latin typeface="Cambria Math" panose="02040503050406030204" pitchFamily="18" charset="0"/>
                                </a:rPr>
                                <m:t>𝑑</m:t>
                              </m:r>
                            </m:e>
                            <m:sub>
                              <m:r>
                                <a:rPr lang="en-GB" sz="1400" b="0" i="1" smtClean="0">
                                  <a:latin typeface="Cambria Math" panose="02040503050406030204" pitchFamily="18" charset="0"/>
                                </a:rPr>
                                <m:t>2</m:t>
                              </m:r>
                            </m:sub>
                          </m:sSub>
                        </m:oMath>
                      </m:oMathPara>
                    </a14:m>
                    <a:endParaRPr lang="en-GB" dirty="0"/>
                  </a:p>
                </p:txBody>
              </p:sp>
            </mc:Choice>
            <mc:Fallback xmlns="">
              <p:sp>
                <p:nvSpPr>
                  <p:cNvPr id="50" name="TextBox 49"/>
                  <p:cNvSpPr txBox="1">
                    <a:spLocks noRot="1" noChangeAspect="1" noMove="1" noResize="1" noEditPoints="1" noAdjustHandles="1" noChangeArrowheads="1" noChangeShapeType="1" noTextEdit="1"/>
                  </p:cNvSpPr>
                  <p:nvPr/>
                </p:nvSpPr>
                <p:spPr>
                  <a:xfrm>
                    <a:off x="6466488" y="2702869"/>
                    <a:ext cx="576064" cy="307777"/>
                  </a:xfrm>
                  <a:prstGeom prst="rect">
                    <a:avLst/>
                  </a:prstGeom>
                  <a:blipFill>
                    <a:blip r:embed="rId7"/>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1" name="TextBox 50"/>
                  <p:cNvSpPr txBox="1"/>
                  <p:nvPr/>
                </p:nvSpPr>
                <p:spPr>
                  <a:xfrm>
                    <a:off x="6878933" y="2283401"/>
                    <a:ext cx="57606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panose="02040503050406030204" pitchFamily="18" charset="0"/>
                                </a:rPr>
                              </m:ctrlPr>
                            </m:sSubPr>
                            <m:e>
                              <m:r>
                                <a:rPr lang="en-GB" sz="1400" b="0" i="1" smtClean="0">
                                  <a:latin typeface="Cambria Math" panose="02040503050406030204" pitchFamily="18" charset="0"/>
                                </a:rPr>
                                <m:t>𝑑</m:t>
                              </m:r>
                            </m:e>
                            <m:sub>
                              <m:r>
                                <a:rPr lang="en-GB" sz="1400" b="0" i="1" smtClean="0">
                                  <a:latin typeface="Cambria Math" panose="02040503050406030204" pitchFamily="18" charset="0"/>
                                </a:rPr>
                                <m:t>3</m:t>
                              </m:r>
                            </m:sub>
                          </m:sSub>
                        </m:oMath>
                      </m:oMathPara>
                    </a14:m>
                    <a:endParaRPr lang="en-GB" dirty="0"/>
                  </a:p>
                </p:txBody>
              </p:sp>
            </mc:Choice>
            <mc:Fallback xmlns="">
              <p:sp>
                <p:nvSpPr>
                  <p:cNvPr id="51" name="TextBox 50"/>
                  <p:cNvSpPr txBox="1">
                    <a:spLocks noRot="1" noChangeAspect="1" noMove="1" noResize="1" noEditPoints="1" noAdjustHandles="1" noChangeArrowheads="1" noChangeShapeType="1" noTextEdit="1"/>
                  </p:cNvSpPr>
                  <p:nvPr/>
                </p:nvSpPr>
                <p:spPr>
                  <a:xfrm>
                    <a:off x="6878933" y="2283401"/>
                    <a:ext cx="576064" cy="307777"/>
                  </a:xfrm>
                  <a:prstGeom prst="rect">
                    <a:avLst/>
                  </a:prstGeom>
                  <a:blipFill>
                    <a:blip r:embed="rId8"/>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2" name="TextBox 51"/>
                  <p:cNvSpPr txBox="1"/>
                  <p:nvPr/>
                </p:nvSpPr>
                <p:spPr>
                  <a:xfrm>
                    <a:off x="7412033" y="2193704"/>
                    <a:ext cx="57606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panose="02040503050406030204" pitchFamily="18" charset="0"/>
                                </a:rPr>
                              </m:ctrlPr>
                            </m:sSubPr>
                            <m:e>
                              <m:r>
                                <a:rPr lang="en-GB" sz="1400" b="0" i="1" smtClean="0">
                                  <a:latin typeface="Cambria Math" panose="02040503050406030204" pitchFamily="18" charset="0"/>
                                </a:rPr>
                                <m:t>𝑑</m:t>
                              </m:r>
                            </m:e>
                            <m:sub>
                              <m:r>
                                <a:rPr lang="en-GB" sz="1400" b="0" i="1" smtClean="0">
                                  <a:latin typeface="Cambria Math" panose="02040503050406030204" pitchFamily="18" charset="0"/>
                                </a:rPr>
                                <m:t>4</m:t>
                              </m:r>
                            </m:sub>
                          </m:sSub>
                        </m:oMath>
                      </m:oMathPara>
                    </a14:m>
                    <a:endParaRPr lang="en-GB" dirty="0"/>
                  </a:p>
                </p:txBody>
              </p:sp>
            </mc:Choice>
            <mc:Fallback xmlns="">
              <p:sp>
                <p:nvSpPr>
                  <p:cNvPr id="52" name="TextBox 51"/>
                  <p:cNvSpPr txBox="1">
                    <a:spLocks noRot="1" noChangeAspect="1" noMove="1" noResize="1" noEditPoints="1" noAdjustHandles="1" noChangeArrowheads="1" noChangeShapeType="1" noTextEdit="1"/>
                  </p:cNvSpPr>
                  <p:nvPr/>
                </p:nvSpPr>
                <p:spPr>
                  <a:xfrm>
                    <a:off x="7412033" y="2193704"/>
                    <a:ext cx="576064" cy="307777"/>
                  </a:xfrm>
                  <a:prstGeom prst="rect">
                    <a:avLst/>
                  </a:prstGeom>
                  <a:blipFill>
                    <a:blip r:embed="rId9"/>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3" name="TextBox 52"/>
                  <p:cNvSpPr txBox="1"/>
                  <p:nvPr/>
                </p:nvSpPr>
                <p:spPr>
                  <a:xfrm>
                    <a:off x="7800015" y="1621042"/>
                    <a:ext cx="57606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panose="02040503050406030204" pitchFamily="18" charset="0"/>
                                </a:rPr>
                              </m:ctrlPr>
                            </m:sSubPr>
                            <m:e>
                              <m:r>
                                <a:rPr lang="en-GB" sz="1400" b="0" i="1" smtClean="0">
                                  <a:latin typeface="Cambria Math" panose="02040503050406030204" pitchFamily="18" charset="0"/>
                                </a:rPr>
                                <m:t>𝑑</m:t>
                              </m:r>
                            </m:e>
                            <m:sub>
                              <m:r>
                                <a:rPr lang="en-GB" sz="1400" b="0" i="1" smtClean="0">
                                  <a:latin typeface="Cambria Math" panose="02040503050406030204" pitchFamily="18" charset="0"/>
                                </a:rPr>
                                <m:t>5</m:t>
                              </m:r>
                            </m:sub>
                          </m:sSub>
                        </m:oMath>
                      </m:oMathPara>
                    </a14:m>
                    <a:endParaRPr lang="en-GB" dirty="0"/>
                  </a:p>
                </p:txBody>
              </p:sp>
            </mc:Choice>
            <mc:Fallback xmlns="">
              <p:sp>
                <p:nvSpPr>
                  <p:cNvPr id="53" name="TextBox 52"/>
                  <p:cNvSpPr txBox="1">
                    <a:spLocks noRot="1" noChangeAspect="1" noMove="1" noResize="1" noEditPoints="1" noAdjustHandles="1" noChangeArrowheads="1" noChangeShapeType="1" noTextEdit="1"/>
                  </p:cNvSpPr>
                  <p:nvPr/>
                </p:nvSpPr>
                <p:spPr>
                  <a:xfrm>
                    <a:off x="7800015" y="1621042"/>
                    <a:ext cx="576064" cy="307777"/>
                  </a:xfrm>
                  <a:prstGeom prst="rect">
                    <a:avLst/>
                  </a:prstGeom>
                  <a:blipFill>
                    <a:blip r:embed="rId10"/>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4" name="TextBox 53"/>
                  <p:cNvSpPr txBox="1"/>
                  <p:nvPr/>
                </p:nvSpPr>
                <p:spPr>
                  <a:xfrm>
                    <a:off x="8503171" y="1559808"/>
                    <a:ext cx="57606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panose="02040503050406030204" pitchFamily="18" charset="0"/>
                                </a:rPr>
                              </m:ctrlPr>
                            </m:sSubPr>
                            <m:e>
                              <m:r>
                                <a:rPr lang="en-GB" sz="1400" b="0" i="1" smtClean="0">
                                  <a:latin typeface="Cambria Math" panose="02040503050406030204" pitchFamily="18" charset="0"/>
                                </a:rPr>
                                <m:t>𝑑</m:t>
                              </m:r>
                            </m:e>
                            <m:sub>
                              <m:r>
                                <a:rPr lang="en-GB" sz="1400" b="0" i="1" smtClean="0">
                                  <a:latin typeface="Cambria Math" panose="02040503050406030204" pitchFamily="18" charset="0"/>
                                </a:rPr>
                                <m:t>6</m:t>
                              </m:r>
                            </m:sub>
                          </m:sSub>
                        </m:oMath>
                      </m:oMathPara>
                    </a14:m>
                    <a:endParaRPr lang="en-GB" dirty="0"/>
                  </a:p>
                </p:txBody>
              </p:sp>
            </mc:Choice>
            <mc:Fallback xmlns="">
              <p:sp>
                <p:nvSpPr>
                  <p:cNvPr id="54" name="TextBox 53"/>
                  <p:cNvSpPr txBox="1">
                    <a:spLocks noRot="1" noChangeAspect="1" noMove="1" noResize="1" noEditPoints="1" noAdjustHandles="1" noChangeArrowheads="1" noChangeShapeType="1" noTextEdit="1"/>
                  </p:cNvSpPr>
                  <p:nvPr/>
                </p:nvSpPr>
                <p:spPr>
                  <a:xfrm>
                    <a:off x="8503171" y="1559808"/>
                    <a:ext cx="576064" cy="307777"/>
                  </a:xfrm>
                  <a:prstGeom prst="rect">
                    <a:avLst/>
                  </a:prstGeom>
                  <a:blipFill>
                    <a:blip r:embed="rId11"/>
                    <a:stretch>
                      <a:fillRect/>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55" name="TextBox 54"/>
                  <p:cNvSpPr txBox="1"/>
                  <p:nvPr/>
                </p:nvSpPr>
                <p:spPr>
                  <a:xfrm>
                    <a:off x="9066876" y="963999"/>
                    <a:ext cx="57606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GB" sz="1400" b="0" i="1" smtClean="0">
                                  <a:latin typeface="Cambria Math" panose="02040503050406030204" pitchFamily="18" charset="0"/>
                                </a:rPr>
                              </m:ctrlPr>
                            </m:sSubPr>
                            <m:e>
                              <m:r>
                                <a:rPr lang="en-GB" sz="1400" b="0" i="1" smtClean="0">
                                  <a:latin typeface="Cambria Math" panose="02040503050406030204" pitchFamily="18" charset="0"/>
                                </a:rPr>
                                <m:t>𝑑</m:t>
                              </m:r>
                            </m:e>
                            <m:sub>
                              <m:r>
                                <a:rPr lang="en-GB" sz="1400" b="0" i="1" smtClean="0">
                                  <a:latin typeface="Cambria Math" panose="02040503050406030204" pitchFamily="18" charset="0"/>
                                </a:rPr>
                                <m:t>7</m:t>
                              </m:r>
                            </m:sub>
                          </m:sSub>
                        </m:oMath>
                      </m:oMathPara>
                    </a14:m>
                    <a:endParaRPr lang="en-GB" dirty="0"/>
                  </a:p>
                </p:txBody>
              </p:sp>
            </mc:Choice>
            <mc:Fallback xmlns="">
              <p:sp>
                <p:nvSpPr>
                  <p:cNvPr id="55" name="TextBox 54"/>
                  <p:cNvSpPr txBox="1">
                    <a:spLocks noRot="1" noChangeAspect="1" noMove="1" noResize="1" noEditPoints="1" noAdjustHandles="1" noChangeArrowheads="1" noChangeShapeType="1" noTextEdit="1"/>
                  </p:cNvSpPr>
                  <p:nvPr/>
                </p:nvSpPr>
                <p:spPr>
                  <a:xfrm>
                    <a:off x="9066876" y="963999"/>
                    <a:ext cx="576064" cy="307777"/>
                  </a:xfrm>
                  <a:prstGeom prst="rect">
                    <a:avLst/>
                  </a:prstGeom>
                  <a:blipFill>
                    <a:blip r:embed="rId12"/>
                    <a:stretch>
                      <a:fillRect/>
                    </a:stretch>
                  </a:blipFill>
                </p:spPr>
                <p:txBody>
                  <a:bodyPr/>
                  <a:lstStyle/>
                  <a:p>
                    <a:r>
                      <a:rPr lang="en-GB">
                        <a:noFill/>
                      </a:rPr>
                      <a:t> </a:t>
                    </a:r>
                  </a:p>
                </p:txBody>
              </p:sp>
            </mc:Fallback>
          </mc:AlternateContent>
        </p:grpSp>
      </p:grpSp>
      <mc:AlternateContent xmlns:mc="http://schemas.openxmlformats.org/markup-compatibility/2006" xmlns:a14="http://schemas.microsoft.com/office/drawing/2010/main">
        <mc:Choice Requires="a14">
          <p:sp>
            <p:nvSpPr>
              <p:cNvPr id="59" name="TextBox 58"/>
              <p:cNvSpPr txBox="1"/>
              <p:nvPr/>
            </p:nvSpPr>
            <p:spPr>
              <a:xfrm>
                <a:off x="5558751" y="3532857"/>
                <a:ext cx="3511533" cy="3306546"/>
              </a:xfrm>
              <a:prstGeom prst="rect">
                <a:avLst/>
              </a:prstGeom>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r>
                  <a:rPr lang="en-GB" sz="1600" dirty="0"/>
                  <a:t>One type of line of best fit is the </a:t>
                </a:r>
                <a:r>
                  <a:rPr lang="en-GB" sz="1600" b="1" dirty="0"/>
                  <a:t>least squares regression line</a:t>
                </a:r>
                <a:r>
                  <a:rPr lang="en-GB" sz="1600" dirty="0"/>
                  <a:t>. This minimises the sum of the square of these ‘errors’, i.e. </a:t>
                </a:r>
              </a:p>
              <a:p>
                <a:pPr/>
                <a14:m>
                  <m:oMathPara xmlns:m="http://schemas.openxmlformats.org/officeDocument/2006/math">
                    <m:oMathParaPr>
                      <m:jc m:val="centerGroup"/>
                    </m:oMathParaPr>
                    <m:oMath xmlns:m="http://schemas.openxmlformats.org/officeDocument/2006/math">
                      <m:sSubSup>
                        <m:sSubSupPr>
                          <m:ctrlPr>
                            <a:rPr lang="en-GB" sz="1600" b="0" i="1" smtClean="0">
                              <a:latin typeface="Cambria Math" panose="02040503050406030204" pitchFamily="18" charset="0"/>
                            </a:rPr>
                          </m:ctrlPr>
                        </m:sSubSupPr>
                        <m:e>
                          <m:r>
                            <a:rPr lang="en-GB" sz="1600" b="0" i="1" smtClean="0">
                              <a:latin typeface="Cambria Math" panose="02040503050406030204" pitchFamily="18" charset="0"/>
                            </a:rPr>
                            <m:t>𝑑</m:t>
                          </m:r>
                        </m:e>
                        <m:sub>
                          <m:r>
                            <a:rPr lang="en-GB" sz="1600" b="0" i="1" smtClean="0">
                              <a:latin typeface="Cambria Math" panose="02040503050406030204" pitchFamily="18" charset="0"/>
                            </a:rPr>
                            <m:t>1</m:t>
                          </m:r>
                        </m:sub>
                        <m:sup>
                          <m:r>
                            <a:rPr lang="en-GB" sz="1600" b="0" i="1" smtClean="0">
                              <a:latin typeface="Cambria Math" panose="02040503050406030204" pitchFamily="18" charset="0"/>
                            </a:rPr>
                            <m:t>2</m:t>
                          </m:r>
                        </m:sup>
                      </m:sSubSup>
                      <m:r>
                        <a:rPr lang="en-GB" sz="1600" b="0" i="1" smtClean="0">
                          <a:latin typeface="Cambria Math" panose="02040503050406030204" pitchFamily="18" charset="0"/>
                        </a:rPr>
                        <m:t>+</m:t>
                      </m:r>
                      <m:sSubSup>
                        <m:sSubSupPr>
                          <m:ctrlPr>
                            <a:rPr lang="en-GB" sz="1600" b="0" i="1" smtClean="0">
                              <a:latin typeface="Cambria Math" panose="02040503050406030204" pitchFamily="18" charset="0"/>
                            </a:rPr>
                          </m:ctrlPr>
                        </m:sSubSupPr>
                        <m:e>
                          <m:r>
                            <a:rPr lang="en-GB" sz="1600" b="0" i="1" smtClean="0">
                              <a:latin typeface="Cambria Math" panose="02040503050406030204" pitchFamily="18" charset="0"/>
                            </a:rPr>
                            <m:t>𝑑</m:t>
                          </m:r>
                        </m:e>
                        <m:sub>
                          <m:r>
                            <a:rPr lang="en-GB" sz="1600" b="0" i="1" smtClean="0">
                              <a:latin typeface="Cambria Math" panose="02040503050406030204" pitchFamily="18" charset="0"/>
                            </a:rPr>
                            <m:t>2</m:t>
                          </m:r>
                        </m:sub>
                        <m:sup>
                          <m:r>
                            <a:rPr lang="en-GB" sz="1600" b="0" i="1" smtClean="0">
                              <a:latin typeface="Cambria Math" panose="02040503050406030204" pitchFamily="18" charset="0"/>
                            </a:rPr>
                            <m:t>2</m:t>
                          </m:r>
                        </m:sup>
                      </m:sSubSup>
                      <m:r>
                        <a:rPr lang="en-GB" sz="1600" b="0" i="1" smtClean="0">
                          <a:latin typeface="Cambria Math" panose="02040503050406030204" pitchFamily="18" charset="0"/>
                        </a:rPr>
                        <m:t>+…=</m:t>
                      </m:r>
                      <m:r>
                        <m:rPr>
                          <m:sty m:val="p"/>
                        </m:rPr>
                        <a:rPr lang="en-GB" sz="1600" b="0" i="0" smtClean="0">
                          <a:latin typeface="Cambria Math" panose="02040503050406030204" pitchFamily="18" charset="0"/>
                        </a:rPr>
                        <m:t>Σ</m:t>
                      </m:r>
                      <m:sSubSup>
                        <m:sSubSupPr>
                          <m:ctrlPr>
                            <a:rPr lang="en-GB" sz="1600" b="0" i="1" smtClean="0">
                              <a:latin typeface="Cambria Math" panose="02040503050406030204" pitchFamily="18" charset="0"/>
                            </a:rPr>
                          </m:ctrlPr>
                        </m:sSubSupPr>
                        <m:e>
                          <m:r>
                            <a:rPr lang="en-GB" sz="1600" b="0" i="1" smtClean="0">
                              <a:latin typeface="Cambria Math" panose="02040503050406030204" pitchFamily="18" charset="0"/>
                            </a:rPr>
                            <m:t>𝑑</m:t>
                          </m:r>
                        </m:e>
                        <m:sub>
                          <m:r>
                            <a:rPr lang="en-GB" sz="1600" b="0" i="1" smtClean="0">
                              <a:latin typeface="Cambria Math" panose="02040503050406030204" pitchFamily="18" charset="0"/>
                            </a:rPr>
                            <m:t>𝑖</m:t>
                          </m:r>
                        </m:sub>
                        <m:sup>
                          <m:r>
                            <a:rPr lang="en-GB" sz="1600" b="0" i="1" smtClean="0">
                              <a:latin typeface="Cambria Math" panose="02040503050406030204" pitchFamily="18" charset="0"/>
                            </a:rPr>
                            <m:t>2</m:t>
                          </m:r>
                        </m:sup>
                      </m:sSubSup>
                    </m:oMath>
                  </m:oMathPara>
                </a14:m>
                <a:endParaRPr lang="en-GB" sz="1600" u="sng" dirty="0"/>
              </a:p>
              <a:p>
                <a:r>
                  <a:rPr lang="en-GB" sz="1600" dirty="0"/>
                  <a:t>Part of the reason we square these errors is so that each distance is treated as a positive value.</a:t>
                </a:r>
              </a:p>
              <a:p>
                <a:endParaRPr lang="en-GB" sz="1100" dirty="0"/>
              </a:p>
              <a:p>
                <a:r>
                  <a:rPr lang="en-GB" sz="1600" dirty="0"/>
                  <a:t>Unlike in the old S1, you are no longer required to work out the equation of the least squares regression line yourself; you will be given the equation.</a:t>
                </a:r>
              </a:p>
            </p:txBody>
          </p:sp>
        </mc:Choice>
        <mc:Fallback xmlns="">
          <p:sp>
            <p:nvSpPr>
              <p:cNvPr id="59" name="TextBox 58"/>
              <p:cNvSpPr txBox="1">
                <a:spLocks noRot="1" noChangeAspect="1" noMove="1" noResize="1" noEditPoints="1" noAdjustHandles="1" noChangeArrowheads="1" noChangeShapeType="1" noTextEdit="1"/>
              </p:cNvSpPr>
              <p:nvPr/>
            </p:nvSpPr>
            <p:spPr>
              <a:xfrm>
                <a:off x="5558751" y="3532857"/>
                <a:ext cx="3511533" cy="3306546"/>
              </a:xfrm>
              <a:prstGeom prst="rect">
                <a:avLst/>
              </a:prstGeom>
              <a:blipFill>
                <a:blip r:embed="rId13"/>
                <a:stretch>
                  <a:fillRect l="-690" t="-183" r="-345"/>
                </a:stretch>
              </a:blipFill>
            </p:spPr>
            <p:txBody>
              <a:bodyPr/>
              <a:lstStyle/>
              <a:p>
                <a:r>
                  <a:rPr lang="en-GB">
                    <a:noFill/>
                  </a:rPr>
                  <a:t> </a:t>
                </a:r>
              </a:p>
            </p:txBody>
          </p:sp>
        </mc:Fallback>
      </mc:AlternateContent>
      <p:cxnSp>
        <p:nvCxnSpPr>
          <p:cNvPr id="61" name="Straight Arrow Connector 60"/>
          <p:cNvCxnSpPr/>
          <p:nvPr/>
        </p:nvCxnSpPr>
        <p:spPr>
          <a:xfrm flipH="1" flipV="1">
            <a:off x="3062515" y="2583543"/>
            <a:ext cx="2481942" cy="1103086"/>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311709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500"/>
                                        <p:tgtEl>
                                          <p:spTgt spid="43"/>
                                        </p:tgtEl>
                                      </p:cBhvr>
                                    </p:animEffect>
                                  </p:childTnLst>
                                </p:cTn>
                              </p:par>
                              <p:par>
                                <p:cTn id="8" presetID="10" presetClass="entr" presetSubtype="0" fill="hold"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fade">
                                      <p:cBhvr>
                                        <p:cTn id="10" dur="500"/>
                                        <p:tgtEl>
                                          <p:spTgt spid="39"/>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44"/>
                                        </p:tgtEl>
                                        <p:attrNameLst>
                                          <p:attrName>style.visibility</p:attrName>
                                        </p:attrNameLst>
                                      </p:cBhvr>
                                      <p:to>
                                        <p:strVal val="visible"/>
                                      </p:to>
                                    </p:set>
                                    <p:animEffect transition="in" filter="fade">
                                      <p:cBhvr>
                                        <p:cTn id="14" dur="500"/>
                                        <p:tgtEl>
                                          <p:spTgt spid="4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8"/>
                                        </p:tgtEl>
                                        <p:attrNameLst>
                                          <p:attrName>style.visibility</p:attrName>
                                        </p:attrNameLst>
                                      </p:cBhvr>
                                      <p:to>
                                        <p:strVal val="visible"/>
                                      </p:to>
                                    </p:set>
                                    <p:animEffect transition="in" filter="fade">
                                      <p:cBhvr>
                                        <p:cTn id="19" dur="500"/>
                                        <p:tgtEl>
                                          <p:spTgt spid="5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9"/>
                                        </p:tgtEl>
                                        <p:attrNameLst>
                                          <p:attrName>style.visibility</p:attrName>
                                        </p:attrNameLst>
                                      </p:cBhvr>
                                      <p:to>
                                        <p:strVal val="visible"/>
                                      </p:to>
                                    </p:set>
                                    <p:animEffect transition="in" filter="fade">
                                      <p:cBhvr>
                                        <p:cTn id="22" dur="500"/>
                                        <p:tgtEl>
                                          <p:spTgt spid="59"/>
                                        </p:tgtEl>
                                      </p:cBhvr>
                                    </p:animEffect>
                                  </p:childTnLst>
                                </p:cTn>
                              </p:par>
                              <p:par>
                                <p:cTn id="23" presetID="10" presetClass="entr" presetSubtype="0"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animEffect transition="in" filter="fade">
                                      <p:cBhvr>
                                        <p:cTn id="25"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P spid="44" grpId="0" animBg="1"/>
      <p:bldP spid="5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0" y="0"/>
            <a:ext cx="9143074" cy="599127"/>
            <a:chOff x="0" y="13335"/>
            <a:chExt cx="9144218" cy="599127"/>
          </a:xfrm>
        </p:grpSpPr>
        <p:sp>
          <p:nvSpPr>
            <p:cNvPr id="5" name="TextBox 32"/>
            <p:cNvSpPr txBox="1"/>
            <p:nvPr/>
          </p:nvSpPr>
          <p:spPr>
            <a:xfrm>
              <a:off x="0" y="13335"/>
              <a:ext cx="9144000" cy="599127"/>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wrap="square" lIns="324000" rtlCol="0">
              <a:sp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r>
                <a:rPr lang="en-GB" sz="3200" dirty="0"/>
                <a:t>What is regression?</a:t>
              </a:r>
            </a:p>
          </p:txBody>
        </p:sp>
        <p:cxnSp>
          <p:nvCxnSpPr>
            <p:cNvPr id="6" name="Straight Connector 5"/>
            <p:cNvCxnSpPr/>
            <p:nvPr/>
          </p:nvCxnSpPr>
          <p:spPr>
            <a:xfrm>
              <a:off x="218" y="601079"/>
              <a:ext cx="9144000" cy="0"/>
            </a:xfrm>
            <a:prstGeom prst="line">
              <a:avLst/>
            </a:prstGeom>
            <a:effectLst/>
          </p:spPr>
          <p:style>
            <a:lnRef idx="3">
              <a:schemeClr val="accent3"/>
            </a:lnRef>
            <a:fillRef idx="0">
              <a:schemeClr val="accent3"/>
            </a:fillRef>
            <a:effectRef idx="2">
              <a:schemeClr val="accent3"/>
            </a:effectRef>
            <a:fontRef idx="minor">
              <a:schemeClr val="tx1"/>
            </a:fontRef>
          </p:style>
        </p:cxnSp>
      </p:grpSp>
      <p:cxnSp>
        <p:nvCxnSpPr>
          <p:cNvPr id="8" name="Straight Arrow Connector 7"/>
          <p:cNvCxnSpPr/>
          <p:nvPr/>
        </p:nvCxnSpPr>
        <p:spPr>
          <a:xfrm flipV="1">
            <a:off x="1763688" y="908720"/>
            <a:ext cx="0" cy="2808312"/>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9" name="Straight Arrow Connector 8"/>
          <p:cNvCxnSpPr/>
          <p:nvPr/>
        </p:nvCxnSpPr>
        <p:spPr>
          <a:xfrm flipV="1">
            <a:off x="1763688" y="3717032"/>
            <a:ext cx="4680520" cy="1"/>
          </a:xfrm>
          <a:prstGeom prst="straightConnector1">
            <a:avLst/>
          </a:prstGeom>
          <a:ln>
            <a:tailEnd type="arrow"/>
          </a:ln>
        </p:spPr>
        <p:style>
          <a:lnRef idx="3">
            <a:schemeClr val="dk1"/>
          </a:lnRef>
          <a:fillRef idx="0">
            <a:schemeClr val="dk1"/>
          </a:fillRef>
          <a:effectRef idx="2">
            <a:schemeClr val="dk1"/>
          </a:effectRef>
          <a:fontRef idx="minor">
            <a:schemeClr val="tx1"/>
          </a:fontRef>
        </p:style>
      </p:cxnSp>
      <mc:AlternateContent xmlns:mc="http://schemas.openxmlformats.org/markup-compatibility/2006" xmlns:a14="http://schemas.microsoft.com/office/drawing/2010/main">
        <mc:Choice Requires="a14">
          <p:sp>
            <p:nvSpPr>
              <p:cNvPr id="12" name="TextBox 11"/>
              <p:cNvSpPr txBox="1"/>
              <p:nvPr/>
            </p:nvSpPr>
            <p:spPr>
              <a:xfrm>
                <a:off x="6444208" y="3573016"/>
                <a:ext cx="1440160" cy="369332"/>
              </a:xfrm>
              <a:prstGeom prst="rect">
                <a:avLst/>
              </a:prstGeom>
              <a:noFill/>
            </p:spPr>
            <p:txBody>
              <a:bodyPr wrap="square" rtlCol="0">
                <a:spAutoFit/>
              </a:bodyPr>
              <a:lstStyle/>
              <a:p>
                <a:r>
                  <a:rPr lang="en-GB" dirty="0"/>
                  <a:t>Time</a:t>
                </a:r>
                <a14:m>
                  <m:oMath xmlns:m="http://schemas.openxmlformats.org/officeDocument/2006/math">
                    <m:r>
                      <a:rPr lang="en-GB" b="0" i="0" smtClean="0">
                        <a:latin typeface="Cambria Math"/>
                      </a:rPr>
                      <m:t> </m:t>
                    </m:r>
                    <m:r>
                      <a:rPr lang="en-GB" b="0" i="1" smtClean="0">
                        <a:latin typeface="Cambria Math"/>
                      </a:rPr>
                      <m:t>(</m:t>
                    </m:r>
                    <m:r>
                      <a:rPr lang="en-GB" b="0" i="1" smtClean="0">
                        <a:latin typeface="Cambria Math"/>
                      </a:rPr>
                      <m:t>𝑥</m:t>
                    </m:r>
                    <m:r>
                      <a:rPr lang="en-GB" b="0" i="1" smtClean="0">
                        <a:latin typeface="Cambria Math"/>
                      </a:rPr>
                      <m:t>)</m:t>
                    </m:r>
                  </m:oMath>
                </a14:m>
                <a:endParaRPr lang="en-GB" dirty="0"/>
              </a:p>
            </p:txBody>
          </p:sp>
        </mc:Choice>
        <mc:Fallback xmlns="">
          <p:sp>
            <p:nvSpPr>
              <p:cNvPr id="12" name="TextBox 11"/>
              <p:cNvSpPr txBox="1">
                <a:spLocks noRot="1" noChangeAspect="1" noMove="1" noResize="1" noEditPoints="1" noAdjustHandles="1" noChangeArrowheads="1" noChangeShapeType="1" noTextEdit="1"/>
              </p:cNvSpPr>
              <p:nvPr/>
            </p:nvSpPr>
            <p:spPr>
              <a:xfrm>
                <a:off x="6444208" y="3573016"/>
                <a:ext cx="1440160" cy="369332"/>
              </a:xfrm>
              <a:prstGeom prst="rect">
                <a:avLst/>
              </a:prstGeom>
              <a:blipFill rotWithShape="1">
                <a:blip r:embed="rId2"/>
                <a:stretch>
                  <a:fillRect l="-3390" t="-8197" b="-24590"/>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323528" y="1666545"/>
                <a:ext cx="1440160" cy="923330"/>
              </a:xfrm>
              <a:prstGeom prst="rect">
                <a:avLst/>
              </a:prstGeom>
              <a:noFill/>
            </p:spPr>
            <p:txBody>
              <a:bodyPr wrap="square" rtlCol="0">
                <a:spAutoFit/>
              </a:bodyPr>
              <a:lstStyle/>
              <a:p>
                <a:r>
                  <a:rPr lang="en-GB" dirty="0"/>
                  <a:t>Rabbit population </a:t>
                </a:r>
                <a14:m>
                  <m:oMath xmlns:m="http://schemas.openxmlformats.org/officeDocument/2006/math">
                    <m:r>
                      <a:rPr lang="en-GB" b="0" i="1" smtClean="0">
                        <a:latin typeface="Cambria Math"/>
                      </a:rPr>
                      <m:t>(</m:t>
                    </m:r>
                    <m:r>
                      <a:rPr lang="en-GB" b="0" i="1" smtClean="0">
                        <a:latin typeface="Cambria Math"/>
                      </a:rPr>
                      <m:t>𝑦</m:t>
                    </m:r>
                    <m:r>
                      <a:rPr lang="en-GB" b="0" i="1" smtClean="0">
                        <a:latin typeface="Cambria Math"/>
                      </a:rPr>
                      <m:t>)</m:t>
                    </m:r>
                  </m:oMath>
                </a14:m>
                <a:endParaRPr lang="en-GB" dirty="0"/>
              </a:p>
            </p:txBody>
          </p:sp>
        </mc:Choice>
        <mc:Fallback xmlns="">
          <p:sp>
            <p:nvSpPr>
              <p:cNvPr id="13" name="TextBox 12"/>
              <p:cNvSpPr txBox="1">
                <a:spLocks noRot="1" noChangeAspect="1" noMove="1" noResize="1" noEditPoints="1" noAdjustHandles="1" noChangeArrowheads="1" noChangeShapeType="1" noTextEdit="1"/>
              </p:cNvSpPr>
              <p:nvPr/>
            </p:nvSpPr>
            <p:spPr>
              <a:xfrm>
                <a:off x="323528" y="1666545"/>
                <a:ext cx="1440160" cy="923330"/>
              </a:xfrm>
              <a:prstGeom prst="rect">
                <a:avLst/>
              </a:prstGeom>
              <a:blipFill rotWithShape="1">
                <a:blip r:embed="rId3"/>
                <a:stretch>
                  <a:fillRect l="-3390" t="-3289" b="-3947"/>
                </a:stretch>
              </a:blipFill>
            </p:spPr>
            <p:txBody>
              <a:bodyPr/>
              <a:lstStyle/>
              <a:p>
                <a:r>
                  <a:rPr lang="en-GB">
                    <a:noFill/>
                  </a:rPr>
                  <a:t> </a:t>
                </a:r>
              </a:p>
            </p:txBody>
          </p:sp>
        </mc:Fallback>
      </mc:AlternateContent>
      <p:grpSp>
        <p:nvGrpSpPr>
          <p:cNvPr id="38" name="Group 37"/>
          <p:cNvGrpSpPr/>
          <p:nvPr/>
        </p:nvGrpSpPr>
        <p:grpSpPr>
          <a:xfrm>
            <a:off x="1655676" y="3295678"/>
            <a:ext cx="216024" cy="216024"/>
            <a:chOff x="3347864" y="2780928"/>
            <a:chExt cx="216024" cy="216024"/>
          </a:xfrm>
        </p:grpSpPr>
        <p:cxnSp>
          <p:nvCxnSpPr>
            <p:cNvPr id="40" name="Straight Connector 39"/>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41" name="Straight Connector 40"/>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45" name="Group 44"/>
          <p:cNvGrpSpPr/>
          <p:nvPr/>
        </p:nvGrpSpPr>
        <p:grpSpPr>
          <a:xfrm>
            <a:off x="2436546" y="3134326"/>
            <a:ext cx="216024" cy="216024"/>
            <a:chOff x="3347864" y="2780928"/>
            <a:chExt cx="216024" cy="216024"/>
          </a:xfrm>
        </p:grpSpPr>
        <p:cxnSp>
          <p:nvCxnSpPr>
            <p:cNvPr id="46" name="Straight Connector 45"/>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47" name="Straight Connector 46"/>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48" name="Group 47"/>
          <p:cNvGrpSpPr/>
          <p:nvPr/>
        </p:nvGrpSpPr>
        <p:grpSpPr>
          <a:xfrm>
            <a:off x="3337497" y="2942799"/>
            <a:ext cx="216024" cy="216024"/>
            <a:chOff x="3347864" y="2780928"/>
            <a:chExt cx="216024" cy="216024"/>
          </a:xfrm>
        </p:grpSpPr>
        <p:cxnSp>
          <p:nvCxnSpPr>
            <p:cNvPr id="49" name="Straight Connector 48"/>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50" name="Straight Connector 49"/>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51" name="Group 50"/>
          <p:cNvGrpSpPr/>
          <p:nvPr/>
        </p:nvGrpSpPr>
        <p:grpSpPr>
          <a:xfrm>
            <a:off x="4103948" y="2263552"/>
            <a:ext cx="216024" cy="216024"/>
            <a:chOff x="3347864" y="2780928"/>
            <a:chExt cx="216024" cy="216024"/>
          </a:xfrm>
        </p:grpSpPr>
        <p:cxnSp>
          <p:nvCxnSpPr>
            <p:cNvPr id="52" name="Straight Connector 51"/>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Connector 52"/>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54" name="Group 53"/>
          <p:cNvGrpSpPr/>
          <p:nvPr/>
        </p:nvGrpSpPr>
        <p:grpSpPr>
          <a:xfrm>
            <a:off x="4791037" y="1612512"/>
            <a:ext cx="216024" cy="216024"/>
            <a:chOff x="3347864" y="2780928"/>
            <a:chExt cx="216024" cy="216024"/>
          </a:xfrm>
        </p:grpSpPr>
        <p:cxnSp>
          <p:nvCxnSpPr>
            <p:cNvPr id="55" name="Straight Connector 54"/>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56" name="Straight Connector 55"/>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p:grpSp>
        <p:nvGrpSpPr>
          <p:cNvPr id="57" name="Group 56"/>
          <p:cNvGrpSpPr/>
          <p:nvPr/>
        </p:nvGrpSpPr>
        <p:grpSpPr>
          <a:xfrm>
            <a:off x="5485886" y="746331"/>
            <a:ext cx="216024" cy="216024"/>
            <a:chOff x="3347864" y="2780928"/>
            <a:chExt cx="216024" cy="216024"/>
          </a:xfrm>
        </p:grpSpPr>
        <p:cxnSp>
          <p:nvCxnSpPr>
            <p:cNvPr id="58" name="Straight Connector 57"/>
            <p:cNvCxnSpPr/>
            <p:nvPr/>
          </p:nvCxnSpPr>
          <p:spPr>
            <a:xfrm>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flipH="1">
              <a:off x="3347864" y="2780928"/>
              <a:ext cx="216024" cy="216024"/>
            </a:xfrm>
            <a:prstGeom prst="line">
              <a:avLst/>
            </a:prstGeom>
          </p:spPr>
          <p:style>
            <a:lnRef idx="1">
              <a:schemeClr val="dk1"/>
            </a:lnRef>
            <a:fillRef idx="0">
              <a:schemeClr val="dk1"/>
            </a:fillRef>
            <a:effectRef idx="0">
              <a:schemeClr val="dk1"/>
            </a:effectRef>
            <a:fontRef idx="minor">
              <a:schemeClr val="tx1"/>
            </a:fontRef>
          </p:style>
        </p:cxnSp>
      </p:grpSp>
      <mc:AlternateContent xmlns:mc="http://schemas.openxmlformats.org/markup-compatibility/2006" xmlns:a14="http://schemas.microsoft.com/office/drawing/2010/main">
        <mc:Choice Requires="a14">
          <p:sp>
            <p:nvSpPr>
              <p:cNvPr id="2" name="TextBox 1"/>
              <p:cNvSpPr txBox="1"/>
              <p:nvPr/>
            </p:nvSpPr>
            <p:spPr>
              <a:xfrm>
                <a:off x="827584" y="4293096"/>
                <a:ext cx="7704856" cy="2031325"/>
              </a:xfrm>
              <a:prstGeom prst="rect">
                <a:avLst/>
              </a:prstGeom>
              <a:noFill/>
            </p:spPr>
            <p:txBody>
              <a:bodyPr wrap="square" rtlCol="0">
                <a:spAutoFit/>
              </a:bodyPr>
              <a:lstStyle/>
              <a:p>
                <a:r>
                  <a:rPr lang="en-GB" dirty="0"/>
                  <a:t>In this chapter we only cover </a:t>
                </a:r>
                <a:r>
                  <a:rPr lang="en-GB" b="1" dirty="0"/>
                  <a:t>linear regression</a:t>
                </a:r>
                <a:r>
                  <a:rPr lang="en-GB" dirty="0"/>
                  <a:t>, where our chosen model is a straight line.</a:t>
                </a:r>
              </a:p>
              <a:p>
                <a:endParaRPr lang="en-GB" dirty="0"/>
              </a:p>
              <a:p>
                <a:r>
                  <a:rPr lang="en-GB" dirty="0"/>
                  <a:t>But in general we could use any model that might best explain the data. Population tends to grow exponentially rather than linearly, so we might make our model </a:t>
                </a:r>
                <a14:m>
                  <m:oMath xmlns:m="http://schemas.openxmlformats.org/officeDocument/2006/math">
                    <m:r>
                      <a:rPr lang="en-GB" b="0" i="1" smtClean="0">
                        <a:latin typeface="Cambria Math"/>
                      </a:rPr>
                      <m:t>𝑦</m:t>
                    </m:r>
                    <m:r>
                      <a:rPr lang="en-GB" b="0" i="1" smtClean="0">
                        <a:latin typeface="Cambria Math"/>
                      </a:rPr>
                      <m:t>=</m:t>
                    </m:r>
                    <m:r>
                      <a:rPr lang="en-GB" b="0" i="1" smtClean="0">
                        <a:latin typeface="Cambria Math"/>
                      </a:rPr>
                      <m:t>𝑎</m:t>
                    </m:r>
                    <m:r>
                      <a:rPr lang="en-GB" b="0" i="1" smtClean="0">
                        <a:latin typeface="Cambria Math"/>
                      </a:rPr>
                      <m:t>×</m:t>
                    </m:r>
                    <m:sSup>
                      <m:sSupPr>
                        <m:ctrlPr>
                          <a:rPr lang="en-GB" b="0" i="1" smtClean="0">
                            <a:latin typeface="Cambria Math" panose="02040503050406030204" pitchFamily="18" charset="0"/>
                          </a:rPr>
                        </m:ctrlPr>
                      </m:sSupPr>
                      <m:e>
                        <m:r>
                          <a:rPr lang="en-GB" b="0" i="1" smtClean="0">
                            <a:latin typeface="Cambria Math"/>
                          </a:rPr>
                          <m:t>𝑏</m:t>
                        </m:r>
                      </m:e>
                      <m:sup>
                        <m:r>
                          <a:rPr lang="en-GB" b="0" i="1" smtClean="0">
                            <a:latin typeface="Cambria Math"/>
                          </a:rPr>
                          <m:t>𝑥</m:t>
                        </m:r>
                      </m:sup>
                    </m:sSup>
                  </m:oMath>
                </a14:m>
                <a:r>
                  <a:rPr lang="en-GB" dirty="0"/>
                  <a:t> and then try to use regression to work out the best </a:t>
                </a:r>
                <a14:m>
                  <m:oMath xmlns:m="http://schemas.openxmlformats.org/officeDocument/2006/math">
                    <m:r>
                      <a:rPr lang="en-GB" b="0" i="1" smtClean="0">
                        <a:latin typeface="Cambria Math"/>
                      </a:rPr>
                      <m:t>𝑎</m:t>
                    </m:r>
                  </m:oMath>
                </a14:m>
                <a:r>
                  <a:rPr lang="en-GB" dirty="0"/>
                  <a:t> and </a:t>
                </a:r>
                <a14:m>
                  <m:oMath xmlns:m="http://schemas.openxmlformats.org/officeDocument/2006/math">
                    <m:r>
                      <a:rPr lang="en-GB" b="0" i="1" smtClean="0">
                        <a:latin typeface="Cambria Math"/>
                      </a:rPr>
                      <m:t>𝑏</m:t>
                    </m:r>
                  </m:oMath>
                </a14:m>
                <a:r>
                  <a:rPr lang="en-GB" dirty="0"/>
                  <a:t> to use. </a:t>
                </a:r>
                <a:r>
                  <a:rPr lang="en-GB" b="1" dirty="0"/>
                  <a:t>You will do exponential regression in Chapter 14 of Pure Year 1.</a:t>
                </a:r>
              </a:p>
            </p:txBody>
          </p:sp>
        </mc:Choice>
        <mc:Fallback xmlns="">
          <p:sp>
            <p:nvSpPr>
              <p:cNvPr id="2" name="TextBox 1"/>
              <p:cNvSpPr txBox="1">
                <a:spLocks noRot="1" noChangeAspect="1" noMove="1" noResize="1" noEditPoints="1" noAdjustHandles="1" noChangeArrowheads="1" noChangeShapeType="1" noTextEdit="1"/>
              </p:cNvSpPr>
              <p:nvPr/>
            </p:nvSpPr>
            <p:spPr>
              <a:xfrm>
                <a:off x="827584" y="4293096"/>
                <a:ext cx="7704856" cy="2031325"/>
              </a:xfrm>
              <a:prstGeom prst="rect">
                <a:avLst/>
              </a:prstGeom>
              <a:blipFill>
                <a:blip r:embed="rId4"/>
                <a:stretch>
                  <a:fillRect l="-712" t="-1502" r="-633" b="-3904"/>
                </a:stretch>
              </a:blipFill>
            </p:spPr>
            <p:txBody>
              <a:bodyPr/>
              <a:lstStyle/>
              <a:p>
                <a:r>
                  <a:rPr lang="en-GB">
                    <a:noFill/>
                  </a:rPr>
                  <a:t> </a:t>
                </a:r>
              </a:p>
            </p:txBody>
          </p:sp>
        </mc:Fallback>
      </mc:AlternateContent>
      <p:sp>
        <p:nvSpPr>
          <p:cNvPr id="3" name="Freeform: Shape 2"/>
          <p:cNvSpPr/>
          <p:nvPr/>
        </p:nvSpPr>
        <p:spPr>
          <a:xfrm>
            <a:off x="1765005" y="733647"/>
            <a:ext cx="3902148" cy="2668772"/>
          </a:xfrm>
          <a:custGeom>
            <a:avLst/>
            <a:gdLst>
              <a:gd name="connsiteX0" fmla="*/ 0 w 3902148"/>
              <a:gd name="connsiteY0" fmla="*/ 2668772 h 2668772"/>
              <a:gd name="connsiteX1" fmla="*/ 1424762 w 3902148"/>
              <a:gd name="connsiteY1" fmla="*/ 2339162 h 2668772"/>
              <a:gd name="connsiteX2" fmla="*/ 2509283 w 3902148"/>
              <a:gd name="connsiteY2" fmla="*/ 1733106 h 2668772"/>
              <a:gd name="connsiteX3" fmla="*/ 3519376 w 3902148"/>
              <a:gd name="connsiteY3" fmla="*/ 648586 h 2668772"/>
              <a:gd name="connsiteX4" fmla="*/ 3902148 w 3902148"/>
              <a:gd name="connsiteY4" fmla="*/ 0 h 266877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02148" h="2668772">
                <a:moveTo>
                  <a:pt x="0" y="2668772"/>
                </a:moveTo>
                <a:cubicBezTo>
                  <a:pt x="503274" y="2581939"/>
                  <a:pt x="1006548" y="2495106"/>
                  <a:pt x="1424762" y="2339162"/>
                </a:cubicBezTo>
                <a:cubicBezTo>
                  <a:pt x="1842976" y="2183218"/>
                  <a:pt x="2160181" y="2014869"/>
                  <a:pt x="2509283" y="1733106"/>
                </a:cubicBezTo>
                <a:cubicBezTo>
                  <a:pt x="2858385" y="1451343"/>
                  <a:pt x="3287232" y="937437"/>
                  <a:pt x="3519376" y="648586"/>
                </a:cubicBezTo>
                <a:cubicBezTo>
                  <a:pt x="3751520" y="359735"/>
                  <a:pt x="3826834" y="179867"/>
                  <a:pt x="3902148" y="0"/>
                </a:cubicBezTo>
              </a:path>
            </a:pathLst>
          </a:cu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0" name="Straight Connector 9"/>
          <p:cNvCxnSpPr/>
          <p:nvPr/>
        </p:nvCxnSpPr>
        <p:spPr>
          <a:xfrm flipV="1">
            <a:off x="1655676" y="1268760"/>
            <a:ext cx="4284476" cy="2304256"/>
          </a:xfrm>
          <a:prstGeom prst="line">
            <a:avLst/>
          </a:prstGeom>
          <a:ln w="19050">
            <a:prstDash val="dash"/>
          </a:ln>
        </p:spPr>
        <p:style>
          <a:lnRef idx="1">
            <a:schemeClr val="accent3"/>
          </a:lnRef>
          <a:fillRef idx="0">
            <a:schemeClr val="accent3"/>
          </a:fillRef>
          <a:effectRef idx="0">
            <a:schemeClr val="accent3"/>
          </a:effectRef>
          <a:fontRef idx="minor">
            <a:schemeClr val="tx1"/>
          </a:fontRef>
        </p:style>
      </p:cxnSp>
      <mc:AlternateContent xmlns:mc="http://schemas.openxmlformats.org/markup-compatibility/2006" xmlns:a14="http://schemas.microsoft.com/office/drawing/2010/main">
        <mc:Choice Requires="a14">
          <p:sp>
            <p:nvSpPr>
              <p:cNvPr id="11" name="TextBox 10"/>
              <p:cNvSpPr txBox="1"/>
              <p:nvPr/>
            </p:nvSpPr>
            <p:spPr>
              <a:xfrm>
                <a:off x="6009076" y="918856"/>
                <a:ext cx="2682853" cy="92333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r>
                  <a:rPr lang="en-GB" dirty="0"/>
                  <a:t>Linear regression line not a good fit for the data.</a:t>
                </a:r>
              </a:p>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𝑦</m:t>
                      </m:r>
                      <m:r>
                        <a:rPr lang="en-GB" b="0" i="1" smtClean="0">
                          <a:latin typeface="Cambria Math" panose="02040503050406030204" pitchFamily="18" charset="0"/>
                        </a:rPr>
                        <m:t>=</m:t>
                      </m:r>
                      <m:r>
                        <a:rPr lang="en-GB" b="0" i="1" smtClean="0">
                          <a:latin typeface="Cambria Math" panose="02040503050406030204" pitchFamily="18" charset="0"/>
                        </a:rPr>
                        <m:t>𝑎</m:t>
                      </m:r>
                      <m:r>
                        <a:rPr lang="en-GB" b="0" i="1" smtClean="0">
                          <a:latin typeface="Cambria Math" panose="02040503050406030204" pitchFamily="18" charset="0"/>
                        </a:rPr>
                        <m:t>+</m:t>
                      </m:r>
                      <m:r>
                        <a:rPr lang="en-GB" b="0" i="1" smtClean="0">
                          <a:latin typeface="Cambria Math" panose="02040503050406030204" pitchFamily="18" charset="0"/>
                        </a:rPr>
                        <m:t>𝑏𝑥</m:t>
                      </m:r>
                    </m:oMath>
                  </m:oMathPara>
                </a14:m>
                <a:endParaRPr lang="en-GB" dirty="0"/>
              </a:p>
            </p:txBody>
          </p:sp>
        </mc:Choice>
        <mc:Fallback xmlns="">
          <p:sp>
            <p:nvSpPr>
              <p:cNvPr id="11" name="TextBox 10"/>
              <p:cNvSpPr txBox="1">
                <a:spLocks noRot="1" noChangeAspect="1" noMove="1" noResize="1" noEditPoints="1" noAdjustHandles="1" noChangeArrowheads="1" noChangeShapeType="1" noTextEdit="1"/>
              </p:cNvSpPr>
              <p:nvPr/>
            </p:nvSpPr>
            <p:spPr>
              <a:xfrm>
                <a:off x="6009076" y="918856"/>
                <a:ext cx="2682853" cy="923330"/>
              </a:xfrm>
              <a:prstGeom prst="rect">
                <a:avLst/>
              </a:prstGeom>
              <a:blipFill>
                <a:blip r:embed="rId5"/>
                <a:stretch>
                  <a:fillRect l="-1577" t="-2581" b="-645"/>
                </a:stretch>
              </a:blipFill>
            </p:spPr>
            <p:txBody>
              <a:bodyPr/>
              <a:lstStyle/>
              <a:p>
                <a:r>
                  <a:rPr lang="en-GB">
                    <a:noFill/>
                  </a:rPr>
                  <a:t> </a:t>
                </a:r>
              </a:p>
            </p:txBody>
          </p:sp>
        </mc:Fallback>
      </mc:AlternateContent>
      <mc:AlternateContent xmlns:mc="http://schemas.openxmlformats.org/markup-compatibility/2006" xmlns:a14="http://schemas.microsoft.com/office/drawing/2010/main">
        <mc:Choice Requires="a14">
          <p:sp>
            <p:nvSpPr>
              <p:cNvPr id="32" name="TextBox 31"/>
              <p:cNvSpPr txBox="1"/>
              <p:nvPr/>
            </p:nvSpPr>
            <p:spPr>
              <a:xfrm>
                <a:off x="4559236" y="2072280"/>
                <a:ext cx="1730324" cy="9233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n-GB" dirty="0"/>
                  <a:t>Exponential line much better fit.</a:t>
                </a:r>
              </a:p>
              <a:p>
                <a:pPr/>
                <a14:m>
                  <m:oMathPara xmlns:m="http://schemas.openxmlformats.org/officeDocument/2006/math">
                    <m:oMathParaPr>
                      <m:jc m:val="centerGroup"/>
                    </m:oMathParaPr>
                    <m:oMath xmlns:m="http://schemas.openxmlformats.org/officeDocument/2006/math">
                      <m:r>
                        <a:rPr lang="en-GB" b="0" i="1" smtClean="0">
                          <a:latin typeface="Cambria Math" panose="02040503050406030204" pitchFamily="18" charset="0"/>
                        </a:rPr>
                        <m:t>𝑦</m:t>
                      </m:r>
                      <m:r>
                        <a:rPr lang="en-GB" b="0" i="1" smtClean="0">
                          <a:latin typeface="Cambria Math" panose="02040503050406030204" pitchFamily="18" charset="0"/>
                        </a:rPr>
                        <m:t>=</m:t>
                      </m:r>
                      <m:r>
                        <a:rPr lang="en-GB" b="0" i="1" smtClean="0">
                          <a:latin typeface="Cambria Math" panose="02040503050406030204" pitchFamily="18" charset="0"/>
                        </a:rPr>
                        <m:t>𝑎</m:t>
                      </m:r>
                      <m:sSup>
                        <m:sSupPr>
                          <m:ctrlPr>
                            <a:rPr lang="en-GB" b="0" i="1" smtClean="0">
                              <a:latin typeface="Cambria Math" panose="02040503050406030204" pitchFamily="18" charset="0"/>
                            </a:rPr>
                          </m:ctrlPr>
                        </m:sSupPr>
                        <m:e>
                          <m:r>
                            <a:rPr lang="en-GB" b="0" i="1" smtClean="0">
                              <a:latin typeface="Cambria Math" panose="02040503050406030204" pitchFamily="18" charset="0"/>
                            </a:rPr>
                            <m:t>𝑏</m:t>
                          </m:r>
                        </m:e>
                        <m:sup>
                          <m:r>
                            <a:rPr lang="en-GB" b="0" i="1" smtClean="0">
                              <a:latin typeface="Cambria Math" panose="02040503050406030204" pitchFamily="18" charset="0"/>
                            </a:rPr>
                            <m:t>𝑥</m:t>
                          </m:r>
                        </m:sup>
                      </m:sSup>
                    </m:oMath>
                  </m:oMathPara>
                </a14:m>
                <a:endParaRPr lang="en-GB" dirty="0"/>
              </a:p>
            </p:txBody>
          </p:sp>
        </mc:Choice>
        <mc:Fallback xmlns="">
          <p:sp>
            <p:nvSpPr>
              <p:cNvPr id="32" name="TextBox 31"/>
              <p:cNvSpPr txBox="1">
                <a:spLocks noRot="1" noChangeAspect="1" noMove="1" noResize="1" noEditPoints="1" noAdjustHandles="1" noChangeArrowheads="1" noChangeShapeType="1" noTextEdit="1"/>
              </p:cNvSpPr>
              <p:nvPr/>
            </p:nvSpPr>
            <p:spPr>
              <a:xfrm>
                <a:off x="4559236" y="2072280"/>
                <a:ext cx="1730324" cy="923330"/>
              </a:xfrm>
              <a:prstGeom prst="rect">
                <a:avLst/>
              </a:prstGeom>
              <a:blipFill>
                <a:blip r:embed="rId6"/>
                <a:stretch>
                  <a:fillRect l="-2431" t="-2581" r="-1736" b="-645"/>
                </a:stretch>
              </a:blipFill>
            </p:spPr>
            <p:txBody>
              <a:bodyPr/>
              <a:lstStyle/>
              <a:p>
                <a:r>
                  <a:rPr lang="en-GB">
                    <a:noFill/>
                  </a:rPr>
                  <a:t> </a:t>
                </a:r>
              </a:p>
            </p:txBody>
          </p:sp>
        </mc:Fallback>
      </mc:AlternateContent>
    </p:spTree>
    <p:extLst>
      <p:ext uri="{BB962C8B-B14F-4D97-AF65-F5344CB8AC3E}">
        <p14:creationId xmlns:p14="http://schemas.microsoft.com/office/powerpoint/2010/main" val="4081317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500"/>
                                        <p:tgtEl>
                                          <p:spTgt spid="11"/>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fade">
                                      <p:cBhvr>
                                        <p:cTn id="1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animBg="1"/>
      <p:bldP spid="3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20993</TotalTime>
  <Words>1787</Words>
  <Application>Microsoft Office PowerPoint</Application>
  <PresentationFormat>On-screen Show (4:3)</PresentationFormat>
  <Paragraphs>288</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Cambria Math</vt:lpstr>
      <vt:lpstr>Office Theme</vt:lpstr>
      <vt:lpstr>Stats1 Chapter 4 :: Correlation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RM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Frost J</dc:creator>
  <cp:lastModifiedBy>Wall, Martin</cp:lastModifiedBy>
  <cp:revision>789</cp:revision>
  <dcterms:created xsi:type="dcterms:W3CDTF">2013-02-28T07:36:55Z</dcterms:created>
  <dcterms:modified xsi:type="dcterms:W3CDTF">2020-02-10T14:54:47Z</dcterms:modified>
</cp:coreProperties>
</file>