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481" r:id="rId2"/>
    <p:sldId id="671" r:id="rId3"/>
    <p:sldId id="483" r:id="rId4"/>
    <p:sldId id="618" r:id="rId5"/>
    <p:sldId id="627" r:id="rId6"/>
    <p:sldId id="628" r:id="rId7"/>
    <p:sldId id="629" r:id="rId8"/>
    <p:sldId id="630" r:id="rId9"/>
    <p:sldId id="633" r:id="rId10"/>
    <p:sldId id="631" r:id="rId11"/>
    <p:sldId id="632" r:id="rId12"/>
    <p:sldId id="624" r:id="rId13"/>
    <p:sldId id="635" r:id="rId14"/>
    <p:sldId id="636" r:id="rId15"/>
    <p:sldId id="637" r:id="rId16"/>
    <p:sldId id="634" r:id="rId17"/>
    <p:sldId id="638" r:id="rId18"/>
    <p:sldId id="639" r:id="rId19"/>
    <p:sldId id="641" r:id="rId20"/>
    <p:sldId id="642" r:id="rId21"/>
    <p:sldId id="640" r:id="rId22"/>
    <p:sldId id="645" r:id="rId23"/>
    <p:sldId id="644" r:id="rId24"/>
    <p:sldId id="646" r:id="rId25"/>
    <p:sldId id="647" r:id="rId26"/>
    <p:sldId id="649" r:id="rId27"/>
    <p:sldId id="650" r:id="rId28"/>
    <p:sldId id="651" r:id="rId29"/>
    <p:sldId id="652" r:id="rId30"/>
    <p:sldId id="653" r:id="rId31"/>
    <p:sldId id="654" r:id="rId32"/>
    <p:sldId id="655" r:id="rId33"/>
    <p:sldId id="656" r:id="rId34"/>
    <p:sldId id="648" r:id="rId35"/>
    <p:sldId id="657" r:id="rId36"/>
    <p:sldId id="658" r:id="rId37"/>
    <p:sldId id="659" r:id="rId38"/>
    <p:sldId id="661" r:id="rId39"/>
    <p:sldId id="660" r:id="rId40"/>
    <p:sldId id="662" r:id="rId41"/>
    <p:sldId id="664" r:id="rId42"/>
    <p:sldId id="669" r:id="rId43"/>
    <p:sldId id="665" r:id="rId44"/>
    <p:sldId id="667" r:id="rId45"/>
    <p:sldId id="668" r:id="rId46"/>
    <p:sldId id="663" r:id="rId47"/>
    <p:sldId id="666" r:id="rId48"/>
    <p:sldId id="670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2" autoAdjust="0"/>
    <p:restoredTop sz="88534" autoAdjust="0"/>
  </p:normalViewPr>
  <p:slideViewPr>
    <p:cSldViewPr>
      <p:cViewPr varScale="1">
        <p:scale>
          <a:sx n="82" d="100"/>
          <a:sy n="82" d="100"/>
        </p:scale>
        <p:origin x="235" y="4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14/02/2020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14/02/2020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14/02/2020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14/02/2020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205.png"/><Relationship Id="rId3" Type="http://schemas.openxmlformats.org/officeDocument/2006/relationships/image" Target="../media/image195.png"/><Relationship Id="rId7" Type="http://schemas.openxmlformats.org/officeDocument/2006/relationships/image" Target="../media/image199.png"/><Relationship Id="rId12" Type="http://schemas.openxmlformats.org/officeDocument/2006/relationships/image" Target="../media/image204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203.png"/><Relationship Id="rId5" Type="http://schemas.openxmlformats.org/officeDocument/2006/relationships/image" Target="../media/image72.png"/><Relationship Id="rId10" Type="http://schemas.openxmlformats.org/officeDocument/2006/relationships/image" Target="../media/image202.png"/><Relationship Id="rId4" Type="http://schemas.openxmlformats.org/officeDocument/2006/relationships/image" Target="../media/image196.png"/><Relationship Id="rId9" Type="http://schemas.openxmlformats.org/officeDocument/2006/relationships/image" Target="../media/image710.png"/><Relationship Id="rId1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7" Type="http://schemas.openxmlformats.org/officeDocument/2006/relationships/image" Target="../media/image77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0.png"/><Relationship Id="rId4" Type="http://schemas.openxmlformats.org/officeDocument/2006/relationships/image" Target="../media/image7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0.png"/><Relationship Id="rId4" Type="http://schemas.openxmlformats.org/officeDocument/2006/relationships/image" Target="../media/image80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870.png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0.png"/><Relationship Id="rId5" Type="http://schemas.openxmlformats.org/officeDocument/2006/relationships/image" Target="../media/image850.png"/><Relationship Id="rId4" Type="http://schemas.openxmlformats.org/officeDocument/2006/relationships/image" Target="../media/image8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png"/><Relationship Id="rId7" Type="http://schemas.openxmlformats.org/officeDocument/2006/relationships/image" Target="../media/image1090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0.png"/><Relationship Id="rId5" Type="http://schemas.openxmlformats.org/officeDocument/2006/relationships/image" Target="../media/image1070.png"/><Relationship Id="rId4" Type="http://schemas.openxmlformats.org/officeDocument/2006/relationships/image" Target="../media/image1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940.png"/><Relationship Id="rId7" Type="http://schemas.openxmlformats.org/officeDocument/2006/relationships/image" Target="../media/image980.png"/><Relationship Id="rId12" Type="http://schemas.openxmlformats.org/officeDocument/2006/relationships/image" Target="../media/image1030.png"/><Relationship Id="rId2" Type="http://schemas.openxmlformats.org/officeDocument/2006/relationships/image" Target="../media/image9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0.png"/><Relationship Id="rId11" Type="http://schemas.openxmlformats.org/officeDocument/2006/relationships/image" Target="../media/image1020.png"/><Relationship Id="rId5" Type="http://schemas.openxmlformats.org/officeDocument/2006/relationships/image" Target="../media/image960.png"/><Relationship Id="rId10" Type="http://schemas.openxmlformats.org/officeDocument/2006/relationships/image" Target="../media/image1010.png"/><Relationship Id="rId4" Type="http://schemas.openxmlformats.org/officeDocument/2006/relationships/image" Target="../media/image9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12" Type="http://schemas.openxmlformats.org/officeDocument/2006/relationships/image" Target="../media/image127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5" Type="http://schemas.openxmlformats.org/officeDocument/2006/relationships/image" Target="../media/image168.png"/><Relationship Id="rId10" Type="http://schemas.openxmlformats.org/officeDocument/2006/relationships/image" Target="../media/image173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0.png"/><Relationship Id="rId4" Type="http://schemas.openxmlformats.org/officeDocument/2006/relationships/image" Target="../media/image18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3" Type="http://schemas.openxmlformats.org/officeDocument/2006/relationships/image" Target="../media/image244.png"/><Relationship Id="rId7" Type="http://schemas.openxmlformats.org/officeDocument/2006/relationships/image" Target="../media/image248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7.png"/><Relationship Id="rId5" Type="http://schemas.openxmlformats.org/officeDocument/2006/relationships/image" Target="../media/image246.png"/><Relationship Id="rId4" Type="http://schemas.openxmlformats.org/officeDocument/2006/relationships/image" Target="../media/image245.png"/><Relationship Id="rId9" Type="http://schemas.openxmlformats.org/officeDocument/2006/relationships/image" Target="../media/image2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7" Type="http://schemas.openxmlformats.org/officeDocument/2006/relationships/image" Target="../media/image9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1.png"/><Relationship Id="rId5" Type="http://schemas.openxmlformats.org/officeDocument/2006/relationships/image" Target="../media/image711.png"/><Relationship Id="rId4" Type="http://schemas.openxmlformats.org/officeDocument/2006/relationships/image" Target="../media/image6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3" Type="http://schemas.openxmlformats.org/officeDocument/2006/relationships/image" Target="../media/image133.png"/><Relationship Id="rId7" Type="http://schemas.openxmlformats.org/officeDocument/2006/relationships/image" Target="../media/image258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7.png"/><Relationship Id="rId5" Type="http://schemas.openxmlformats.org/officeDocument/2006/relationships/image" Target="../media/image256.png"/><Relationship Id="rId10" Type="http://schemas.openxmlformats.org/officeDocument/2006/relationships/image" Target="../media/image261.png"/><Relationship Id="rId4" Type="http://schemas.openxmlformats.org/officeDocument/2006/relationships/image" Target="../media/image255.png"/><Relationship Id="rId9" Type="http://schemas.openxmlformats.org/officeDocument/2006/relationships/image" Target="../media/image2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0.png"/><Relationship Id="rId2" Type="http://schemas.openxmlformats.org/officeDocument/2006/relationships/image" Target="../media/image13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0" Type="http://schemas.openxmlformats.org/officeDocument/2006/relationships/image" Target="../media/image157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Relationship Id="rId9" Type="http://schemas.openxmlformats.org/officeDocument/2006/relationships/image" Target="../media/image18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186.png"/><Relationship Id="rId7" Type="http://schemas.openxmlformats.org/officeDocument/2006/relationships/image" Target="../media/image190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4" Type="http://schemas.openxmlformats.org/officeDocument/2006/relationships/image" Target="../media/image187.png"/><Relationship Id="rId9" Type="http://schemas.openxmlformats.org/officeDocument/2006/relationships/image" Target="../media/image19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65.png"/><Relationship Id="rId7" Type="http://schemas.openxmlformats.org/officeDocument/2006/relationships/image" Target="../media/image269.png"/><Relationship Id="rId12" Type="http://schemas.openxmlformats.org/officeDocument/2006/relationships/image" Target="../media/image274.png"/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8.png"/><Relationship Id="rId11" Type="http://schemas.openxmlformats.org/officeDocument/2006/relationships/image" Target="../media/image273.png"/><Relationship Id="rId5" Type="http://schemas.openxmlformats.org/officeDocument/2006/relationships/image" Target="../media/image267.png"/><Relationship Id="rId10" Type="http://schemas.openxmlformats.org/officeDocument/2006/relationships/image" Target="../media/image272.png"/><Relationship Id="rId4" Type="http://schemas.openxmlformats.org/officeDocument/2006/relationships/image" Target="../media/image266.png"/><Relationship Id="rId9" Type="http://schemas.openxmlformats.org/officeDocument/2006/relationships/image" Target="../media/image2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3" Type="http://schemas.openxmlformats.org/officeDocument/2006/relationships/image" Target="../media/image210.png"/><Relationship Id="rId7" Type="http://schemas.openxmlformats.org/officeDocument/2006/relationships/image" Target="../media/image214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3.png"/><Relationship Id="rId5" Type="http://schemas.openxmlformats.org/officeDocument/2006/relationships/image" Target="../media/image212.png"/><Relationship Id="rId4" Type="http://schemas.openxmlformats.org/officeDocument/2006/relationships/image" Target="../media/image211.png"/><Relationship Id="rId9" Type="http://schemas.openxmlformats.org/officeDocument/2006/relationships/image" Target="../media/image21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3" Type="http://schemas.openxmlformats.org/officeDocument/2006/relationships/image" Target="../media/image218.png"/><Relationship Id="rId7" Type="http://schemas.openxmlformats.org/officeDocument/2006/relationships/image" Target="../media/image222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1.png"/><Relationship Id="rId5" Type="http://schemas.openxmlformats.org/officeDocument/2006/relationships/image" Target="../media/image220.png"/><Relationship Id="rId4" Type="http://schemas.openxmlformats.org/officeDocument/2006/relationships/image" Target="../media/image219.png"/><Relationship Id="rId9" Type="http://schemas.openxmlformats.org/officeDocument/2006/relationships/image" Target="../media/image22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688" y="2130425"/>
            <a:ext cx="8001000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CorePure1 Chapter 9 :: </a:t>
            </a:r>
            <a:br>
              <a:rPr lang="en-GB" b="1" dirty="0">
                <a:solidFill>
                  <a:srgbClr val="92D050"/>
                </a:solidFill>
              </a:rPr>
            </a:br>
            <a:r>
              <a:rPr lang="en-GB" dirty="0"/>
              <a:t>Vectors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</a:t>
            </a:r>
            <a:r>
              <a:rPr lang="en-GB" dirty="0" smtClean="0"/>
              <a:t>14</a:t>
            </a:r>
            <a:r>
              <a:rPr lang="en-GB" baseline="30000" dirty="0" smtClean="0"/>
              <a:t>th</a:t>
            </a:r>
            <a:r>
              <a:rPr lang="en-GB" dirty="0" smtClean="0"/>
              <a:t> September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Cartesian form of equation of straight line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980728"/>
                <a:ext cx="5472608" cy="4377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saw that we could get the coordinate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of some point on a 3D line using: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r>
                  <a:rPr lang="en-GB" dirty="0"/>
                  <a:t>Therefore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    →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GB" dirty="0"/>
              </a:p>
              <a:p>
                <a:r>
                  <a:rPr lang="en-GB" b="0" dirty="0"/>
                  <a:t>         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    →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r>
                  <a:rPr lang="en-GB" dirty="0"/>
                  <a:t>         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     →  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  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0728"/>
                <a:ext cx="5472608" cy="4377352"/>
              </a:xfrm>
              <a:prstGeom prst="rect">
                <a:avLst/>
              </a:prstGeom>
              <a:blipFill>
                <a:blip r:embed="rId2"/>
                <a:stretch>
                  <a:fillRect l="-1002" t="-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24710" y="4258047"/>
                <a:ext cx="2843039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Recall that a Cartesian equation is one involving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1400" dirty="0"/>
                  <a:t> and no variable parameters (i.e. no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400" dirty="0"/>
                  <a:t>).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710" y="4258047"/>
                <a:ext cx="2843039" cy="738664"/>
              </a:xfrm>
              <a:prstGeom prst="rect">
                <a:avLst/>
              </a:prstGeom>
              <a:blipFill>
                <a:blip r:embed="rId3"/>
                <a:stretch>
                  <a:fillRect l="-212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4905375" y="4653136"/>
            <a:ext cx="890761" cy="90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81783" y="5216624"/>
                <a:ext cx="5904656" cy="14066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Wingdings" panose="05000000000000000000" pitchFamily="2" charset="2"/>
                  </a:rPr>
                  <a:t>!</a:t>
                </a:r>
                <a:r>
                  <a:rPr lang="en-GB" sz="1400" dirty="0"/>
                  <a:t> If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400" dirty="0"/>
                  <a:t> is equation of straight line, then its Cartesian form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783" y="5216624"/>
                <a:ext cx="5904656" cy="1406604"/>
              </a:xfrm>
              <a:prstGeom prst="rect">
                <a:avLst/>
              </a:prstGeom>
              <a:blipFill>
                <a:blip r:embed="rId4"/>
                <a:stretch>
                  <a:fillRect l="-1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75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836712"/>
                <a:ext cx="4032448" cy="98975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Find the Cartesian equation of the line with equation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4032448" cy="9897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8624" y="1908324"/>
                <a:ext cx="3998788" cy="609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24" y="1908324"/>
                <a:ext cx="3998788" cy="6099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22056" y="852410"/>
                <a:ext cx="3982392" cy="98975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Find the Cartesian equation of the line with equation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056" y="852410"/>
                <a:ext cx="3982392" cy="9897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49180" y="1897032"/>
                <a:ext cx="3672408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180" y="1897032"/>
                <a:ext cx="3672408" cy="6183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7841" y="2738431"/>
                <a:ext cx="8583807" cy="33855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Cartesian equation of a line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1600" dirty="0"/>
                  <a:t>. Find the vector form of the equation of the line.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41" y="2738431"/>
                <a:ext cx="8583807" cy="338554"/>
              </a:xfrm>
              <a:prstGeom prst="rect">
                <a:avLst/>
              </a:prstGeom>
              <a:blipFill>
                <a:blip r:embed="rId6"/>
                <a:stretch>
                  <a:fillRect b="-128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0280" y="3214779"/>
                <a:ext cx="5649912" cy="1848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1600" dirty="0"/>
                  <a:t> then 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 on the line can be represented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→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0+1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→ 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Therefore vector equation of line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80" y="3214779"/>
                <a:ext cx="5649912" cy="1848583"/>
              </a:xfrm>
              <a:prstGeom prst="rect">
                <a:avLst/>
              </a:prstGeom>
              <a:blipFill>
                <a:blip r:embed="rId7"/>
                <a:stretch>
                  <a:fillRect l="-6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45204" y="4192699"/>
                <a:ext cx="3467216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This makes sense: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-intercept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1200" dirty="0"/>
                  <a:t> is 2 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0,2</m:t>
                        </m:r>
                      </m:e>
                    </m:d>
                  </m:oMath>
                </a14:m>
                <a:r>
                  <a:rPr lang="en-GB" sz="1200" dirty="0"/>
                  <a:t> is on the line. Since the gradient is 3, each time we move across 1 unit, we move up 3 units.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204" y="4192699"/>
                <a:ext cx="3467216" cy="646331"/>
              </a:xfrm>
              <a:prstGeom prst="rect">
                <a:avLst/>
              </a:prstGeom>
              <a:blipFill>
                <a:blip r:embed="rId8"/>
                <a:stretch>
                  <a:fillRect r="-175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8624" y="5219704"/>
                <a:ext cx="8449840" cy="44531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Cartesian equation of a line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600" dirty="0"/>
                  <a:t>. Find the vector form of the equation of the line.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24" y="5219704"/>
                <a:ext cx="8449840" cy="4453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5536" y="5733256"/>
                <a:ext cx="7488832" cy="832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(If doing from scratch)</a:t>
                </a:r>
              </a:p>
              <a:p>
                <a:r>
                  <a:rPr lang="en-GB" sz="1400" dirty="0"/>
                  <a:t>Let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GB" sz="1400" dirty="0"/>
              </a:p>
              <a:p>
                <a:r>
                  <a:rPr lang="en-GB" sz="1400" dirty="0"/>
                  <a:t>Then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+2,  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−5,  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GB" sz="1400" b="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733256"/>
                <a:ext cx="7488832" cy="832023"/>
              </a:xfrm>
              <a:prstGeom prst="rect">
                <a:avLst/>
              </a:prstGeom>
              <a:blipFill>
                <a:blip r:embed="rId10"/>
                <a:stretch>
                  <a:fillRect l="-244" t="-730" b="-7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94025" y="5870229"/>
                <a:ext cx="3462935" cy="6664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    →  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025" y="5870229"/>
                <a:ext cx="3462935" cy="6664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14"/>
          <p:cNvSpPr/>
          <p:nvPr/>
        </p:nvSpPr>
        <p:spPr>
          <a:xfrm>
            <a:off x="4031077" y="6090901"/>
            <a:ext cx="571524" cy="16005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/>
          <p:cNvCxnSpPr>
            <a:cxnSpLocks/>
            <a:stCxn id="11" idx="1"/>
          </p:cNvCxnSpPr>
          <p:nvPr/>
        </p:nvCxnSpPr>
        <p:spPr>
          <a:xfrm flipH="1" flipV="1">
            <a:off x="4488180" y="4511040"/>
            <a:ext cx="457024" cy="4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80831" y="1811973"/>
            <a:ext cx="4047153" cy="7307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02601" y="1811973"/>
            <a:ext cx="4001847" cy="7307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8624" y="5691248"/>
            <a:ext cx="8438976" cy="10433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64CB0FD-7BEE-40C1-8137-06C034D69287}"/>
                  </a:ext>
                </a:extLst>
              </p:cNvPr>
              <p:cNvSpPr txBox="1"/>
              <p:nvPr/>
            </p:nvSpPr>
            <p:spPr>
              <a:xfrm>
                <a:off x="5485701" y="3625598"/>
                <a:ext cx="3244095" cy="46166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This is the opposite of combining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200" dirty="0"/>
                  <a:t> into a single vector: we’re splitting it up instead!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64CB0FD-7BEE-40C1-8137-06C034D69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701" y="3625598"/>
                <a:ext cx="3244095" cy="461665"/>
              </a:xfrm>
              <a:prstGeom prst="rect">
                <a:avLst/>
              </a:prstGeom>
              <a:blipFill>
                <a:blip r:embed="rId12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E90CB6A-A8F4-4F80-BA67-B423405B5418}"/>
              </a:ext>
            </a:extLst>
          </p:cNvPr>
          <p:cNvCxnSpPr>
            <a:cxnSpLocks/>
          </p:cNvCxnSpPr>
          <p:nvPr/>
        </p:nvCxnSpPr>
        <p:spPr>
          <a:xfrm flipH="1" flipV="1">
            <a:off x="5250180" y="3787140"/>
            <a:ext cx="235521" cy="43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66290" y="3078220"/>
            <a:ext cx="8606908" cy="18442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880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Core Pure Year 1</a:t>
            </a:r>
          </a:p>
          <a:p>
            <a:r>
              <a:rPr lang="en-GB" sz="2400" dirty="0"/>
              <a:t>Pages 173-175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737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Equation of plane 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2078" y="716809"/>
                <a:ext cx="778674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dirty="0"/>
                  <a:t> is the position vector of a point on a plane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dirty="0"/>
                  <a:t> are non-parallel vectors on the plane, how could we write the equation of the plane in vector form?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78" y="716809"/>
                <a:ext cx="7786742" cy="646331"/>
              </a:xfrm>
              <a:prstGeom prst="rect">
                <a:avLst/>
              </a:prstGeom>
              <a:blipFill>
                <a:blip r:embed="rId2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1012396" y="3730506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9210" y="3802514"/>
                <a:ext cx="437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10" y="3802514"/>
                <a:ext cx="43720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V="1">
            <a:off x="95126" y="1887567"/>
            <a:ext cx="3759200" cy="635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974776" y="2132084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>
            <a:stCxn id="9" idx="6"/>
          </p:cNvCxnSpPr>
          <p:nvPr/>
        </p:nvCxnSpPr>
        <p:spPr>
          <a:xfrm flipV="1">
            <a:off x="2118792" y="2090440"/>
            <a:ext cx="603374" cy="1136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086506" y="1988840"/>
            <a:ext cx="1168524" cy="2152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5473" y="1589392"/>
                <a:ext cx="437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473" y="1589392"/>
                <a:ext cx="43720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57183" y="1659408"/>
                <a:ext cx="437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183" y="1659408"/>
                <a:ext cx="43720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59149" y="2657366"/>
                <a:ext cx="437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49" y="2657366"/>
                <a:ext cx="43720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V="1">
            <a:off x="1067991" y="2169815"/>
            <a:ext cx="1000125" cy="16668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115616" y="2941340"/>
            <a:ext cx="485775" cy="857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192066" y="1916832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>
            <a:endCxn id="17" idx="4"/>
          </p:cNvCxnSpPr>
          <p:nvPr/>
        </p:nvCxnSpPr>
        <p:spPr>
          <a:xfrm flipV="1">
            <a:off x="1115616" y="2060848"/>
            <a:ext cx="2148458" cy="17758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134666" y="2934990"/>
            <a:ext cx="1069975" cy="892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2242" y="2014408"/>
                <a:ext cx="437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42" y="2014408"/>
                <a:ext cx="43720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334556" y="2757273"/>
                <a:ext cx="437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556" y="2757273"/>
                <a:ext cx="43720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39361" y="2124307"/>
                <a:ext cx="482890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Recall the we could get to a generic point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dirty="0"/>
                  <a:t> on a line by first getting to the line using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dirty="0"/>
                  <a:t>, followed by some amount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, i.e.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Could we do a similar thing with a plane?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361" y="2124307"/>
                <a:ext cx="4828906" cy="1477328"/>
              </a:xfrm>
              <a:prstGeom prst="rect">
                <a:avLst/>
              </a:prstGeom>
              <a:blipFill>
                <a:blip r:embed="rId9"/>
                <a:stretch>
                  <a:fillRect l="-1009" t="-2058" b="-5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Parallelogram 22"/>
          <p:cNvSpPr/>
          <p:nvPr/>
        </p:nvSpPr>
        <p:spPr>
          <a:xfrm rot="20925063">
            <a:off x="710126" y="4737015"/>
            <a:ext cx="3414125" cy="864096"/>
          </a:xfrm>
          <a:prstGeom prst="parallelogram">
            <a:avLst>
              <a:gd name="adj" fmla="val 114287"/>
            </a:avLst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1607820" y="5120640"/>
            <a:ext cx="470751" cy="320708"/>
          </a:xfrm>
          <a:prstGeom prst="line">
            <a:avLst/>
          </a:prstGeom>
          <a:ln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506259" y="4811702"/>
                <a:ext cx="3779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59" y="4811702"/>
                <a:ext cx="37792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70900" y="6508152"/>
                <a:ext cx="437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900" y="6508152"/>
                <a:ext cx="43720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1272540" y="6185589"/>
            <a:ext cx="271125" cy="3599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1272540" y="5423590"/>
            <a:ext cx="819765" cy="1137230"/>
          </a:xfrm>
          <a:prstGeom prst="line">
            <a:avLst/>
          </a:prstGeom>
          <a:ln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513389" y="6012602"/>
                <a:ext cx="437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389" y="6012602"/>
                <a:ext cx="437202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 flipV="1">
            <a:off x="2087880" y="5280661"/>
            <a:ext cx="777240" cy="152399"/>
          </a:xfrm>
          <a:prstGeom prst="line">
            <a:avLst/>
          </a:prstGeom>
          <a:ln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2749230" y="4975761"/>
                <a:ext cx="3545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30" y="4975761"/>
                <a:ext cx="354584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242300" y="4453543"/>
                <a:ext cx="482890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Once on the plane using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dirty="0"/>
                  <a:t>, we could get to any other point on the plane using ‘some amount’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dirty="0"/>
                  <a:t> and ‘some amount’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dirty="0"/>
                  <a:t>, i.e.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300" y="4453543"/>
                <a:ext cx="4828906" cy="1477328"/>
              </a:xfrm>
              <a:prstGeom prst="rect">
                <a:avLst/>
              </a:prstGeom>
              <a:blipFill>
                <a:blip r:embed="rId14"/>
                <a:stretch>
                  <a:fillRect l="-1136" t="-2479" b="-4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4175737" y="4406197"/>
            <a:ext cx="4730743" cy="17793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522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836712"/>
                <a:ext cx="778674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A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dirty="0"/>
                  <a:t> passes through the points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2,2−1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3,2,−1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4,3,5</m:t>
                        </m:r>
                      </m:e>
                    </m:d>
                  </m:oMath>
                </a14:m>
                <a:endParaRPr lang="en-GB" b="0" dirty="0"/>
              </a:p>
              <a:p>
                <a:r>
                  <a:rPr lang="en-GB" dirty="0"/>
                  <a:t>Find the equation of 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dirty="0"/>
                  <a:t> in the form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7786742" cy="646331"/>
              </a:xfrm>
              <a:prstGeom prst="rect">
                <a:avLst/>
              </a:prstGeom>
              <a:blipFill>
                <a:blip r:embed="rId2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20555" y="1720628"/>
                <a:ext cx="6336704" cy="1412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1,0,0</m:t>
                        </m:r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2,1,6</m:t>
                        </m:r>
                      </m:e>
                    </m:d>
                  </m:oMath>
                </a14:m>
                <a:r>
                  <a:rPr lang="en-GB" dirty="0"/>
                  <a:t> are vectors lying on the plane.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555" y="1720628"/>
                <a:ext cx="6336704" cy="14125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3312323"/>
                <a:ext cx="8054676" cy="122905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Verify that the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with position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 lies in the plane with vector equation </a:t>
                </a:r>
                <a:br>
                  <a:rPr lang="en-GB" sz="1400" dirty="0"/>
                </a:b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12323"/>
                <a:ext cx="8054676" cy="1229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2474" y="4780676"/>
                <a:ext cx="4401534" cy="1377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As with straight lines, we can write plane equation as a single vector: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3+2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4+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−2+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74" y="4780676"/>
                <a:ext cx="4401534" cy="1377493"/>
              </a:xfrm>
              <a:prstGeom prst="rect">
                <a:avLst/>
              </a:prstGeom>
              <a:blipFill>
                <a:blip r:embed="rId5"/>
                <a:stretch>
                  <a:fillRect l="-831" t="-13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95536" y="1477724"/>
            <a:ext cx="7786742" cy="16554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77804" y="4664348"/>
                <a:ext cx="3672408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We have two unknowns, so only need to solve the first two equations simultaneously. But we must then check that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1200" dirty="0"/>
                  <a:t> values agree for these values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804" y="4664348"/>
                <a:ext cx="3672408" cy="646331"/>
              </a:xfrm>
              <a:prstGeom prst="rect">
                <a:avLst/>
              </a:prstGeom>
              <a:blipFill>
                <a:blip r:embed="rId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83762" y="5313218"/>
                <a:ext cx="374441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=−1,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Checking in last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−2+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Therefore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lies on plane.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762" y="5313218"/>
                <a:ext cx="3744416" cy="1384995"/>
              </a:xfrm>
              <a:prstGeom prst="rect">
                <a:avLst/>
              </a:prstGeom>
              <a:blipFill>
                <a:blip r:embed="rId7"/>
                <a:stretch>
                  <a:fillRect l="-488" b="-3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/>
          <p:cNvSpPr/>
          <p:nvPr/>
        </p:nvSpPr>
        <p:spPr>
          <a:xfrm>
            <a:off x="3923928" y="5688587"/>
            <a:ext cx="504056" cy="21602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82584" y="4541377"/>
            <a:ext cx="8167627" cy="21279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755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836712"/>
            <a:ext cx="6934200" cy="22669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671991" y="2708920"/>
            <a:ext cx="165618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68760" y="3356992"/>
                <a:ext cx="5976664" cy="2107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Two vectors on the plane: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</m:t>
                      </m:r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Possible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760" y="3356992"/>
                <a:ext cx="5976664" cy="2107885"/>
              </a:xfrm>
              <a:prstGeom prst="rect">
                <a:avLst/>
              </a:prstGeom>
              <a:blipFill>
                <a:blip r:embed="rId3"/>
                <a:stretch>
                  <a:fillRect l="-815" t="-1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95237" y="3119740"/>
            <a:ext cx="6938555" cy="32213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4897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9460" y="5134194"/>
            <a:ext cx="9133395" cy="1723805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Cartesian equation of a plane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 flipV="1">
            <a:off x="4860032" y="1499026"/>
            <a:ext cx="3816424" cy="10081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28" y="704401"/>
                <a:ext cx="3991618" cy="2579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For the Cartesian equation of a straight line, we made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600" dirty="0"/>
                  <a:t> the subject of each of the three equations so that we could equate: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     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We can’t use that same strategy as easily with a plane as there are two unknowns,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04401"/>
                <a:ext cx="3991618" cy="2579424"/>
              </a:xfrm>
              <a:prstGeom prst="rect">
                <a:avLst/>
              </a:prstGeom>
              <a:blipFill>
                <a:blip r:embed="rId2"/>
                <a:stretch>
                  <a:fillRect l="-763" t="-709" r="-1374" b="-2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91654" y="2026997"/>
                <a:ext cx="5773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654" y="2026997"/>
                <a:ext cx="5773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93742" y="1208322"/>
                <a:ext cx="853455" cy="554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742" y="1208322"/>
                <a:ext cx="853455" cy="5543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5508104" y="1127609"/>
            <a:ext cx="0" cy="1967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508104" y="3094982"/>
            <a:ext cx="265420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048489" y="2894153"/>
                <a:ext cx="5141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489" y="2894153"/>
                <a:ext cx="51415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51028" y="776434"/>
                <a:ext cx="5141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028" y="776434"/>
                <a:ext cx="514151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 flipV="1">
            <a:off x="6670328" y="1237937"/>
            <a:ext cx="184845" cy="7582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 rot="3338911">
            <a:off x="7343998" y="1765922"/>
            <a:ext cx="110331" cy="114299"/>
            <a:chOff x="6010275" y="5199857"/>
            <a:chExt cx="110331" cy="114299"/>
          </a:xfrm>
        </p:grpSpPr>
        <p:cxnSp>
          <p:nvCxnSpPr>
            <p:cNvPr id="20" name="Straight Connector 19"/>
            <p:cNvCxnSpPr/>
            <p:nvPr/>
          </p:nvCxnSpPr>
          <p:spPr>
            <a:xfrm flipH="1" flipV="1">
              <a:off x="6095207" y="5199857"/>
              <a:ext cx="25399" cy="1142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010275" y="5203031"/>
              <a:ext cx="88106" cy="476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623289" y="1476686"/>
                <a:ext cx="1239847" cy="552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1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289" y="1476686"/>
                <a:ext cx="1239847" cy="5524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7819" y="3970681"/>
                <a:ext cx="7531023" cy="994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, then the equation of the turns out to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 is a constant to be found. (We will prove this once we cover the scalar product of two vectors)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19" y="3970681"/>
                <a:ext cx="7531023" cy="994759"/>
              </a:xfrm>
              <a:prstGeom prst="rect">
                <a:avLst/>
              </a:prstGeom>
              <a:blipFill>
                <a:blip r:embed="rId8"/>
                <a:stretch>
                  <a:fillRect l="-405" b="-6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402477" y="2736368"/>
                <a:ext cx="2821769" cy="11695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400" dirty="0"/>
                  <a:t>An alternative approach we could have used for the Cartesian equation of a straight line is to find a vector, perpendicular to the line (known as the </a:t>
                </a:r>
                <a:r>
                  <a:rPr lang="en-GB" sz="1400" b="1" dirty="0"/>
                  <a:t>normal vector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400" dirty="0"/>
                  <a:t>).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477" y="2736368"/>
                <a:ext cx="2821769" cy="1169551"/>
              </a:xfrm>
              <a:prstGeom prst="rect">
                <a:avLst/>
              </a:prstGeom>
              <a:blipFill>
                <a:blip r:embed="rId9"/>
                <a:stretch>
                  <a:fillRect l="-214" b="-3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6156176" y="2204864"/>
            <a:ext cx="432048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73007" y="5311764"/>
                <a:ext cx="5150282" cy="1240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For example above: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 (by observation)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∴−1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As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(0,3)</m:t>
                    </m:r>
                  </m:oMath>
                </a14:m>
                <a:r>
                  <a:rPr lang="en-GB" sz="1600" dirty="0"/>
                  <a:t> is on the line: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−1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    →  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007" y="5311764"/>
                <a:ext cx="5150282" cy="1240019"/>
              </a:xfrm>
              <a:prstGeom prst="rect">
                <a:avLst/>
              </a:prstGeom>
              <a:blipFill>
                <a:blip r:embed="rId10"/>
                <a:stretch>
                  <a:fillRect l="-711"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782403" y="5438799"/>
                <a:ext cx="3120297" cy="106215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400" dirty="0"/>
                  <a:t>This is one reason in Pure Year 1 we might want the equation of a straight line equation in the form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400" dirty="0"/>
                  <a:t>: the </a:t>
                </a:r>
                <a:r>
                  <a:rPr lang="en-GB" sz="1400" b="1" dirty="0"/>
                  <a:t>normal</a:t>
                </a:r>
                <a:r>
                  <a:rPr lang="en-GB" sz="1400" dirty="0"/>
                  <a:t> to the line will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403" y="5438799"/>
                <a:ext cx="3120297" cy="1062150"/>
              </a:xfrm>
              <a:prstGeom prst="rect">
                <a:avLst/>
              </a:prstGeom>
              <a:blipFill>
                <a:blip r:embed="rId11"/>
                <a:stretch>
                  <a:fillRect l="-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7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2" grpId="0"/>
      <p:bldP spid="23" grpId="0"/>
      <p:bldP spid="24" grpId="0" animBg="1"/>
      <p:bldP spid="27" grpId="0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Cartesian equation of a plane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14048" y="1736224"/>
                <a:ext cx="3479526" cy="70788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2000" dirty="0">
                    <a:latin typeface="Wingdings" panose="05000000000000000000" pitchFamily="2" charset="2"/>
                  </a:rPr>
                  <a:t>!</a:t>
                </a:r>
                <a:r>
                  <a:rPr lang="en-GB" sz="2000" dirty="0"/>
                  <a:t> Equation of plane: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048" y="1736224"/>
                <a:ext cx="3479526" cy="707886"/>
              </a:xfrm>
              <a:prstGeom prst="rect">
                <a:avLst/>
              </a:prstGeom>
              <a:blipFill>
                <a:blip r:embed="rId2"/>
                <a:stretch>
                  <a:fillRect l="-1568" t="-4167"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arallelogram 7"/>
          <p:cNvSpPr/>
          <p:nvPr/>
        </p:nvSpPr>
        <p:spPr>
          <a:xfrm rot="20925063">
            <a:off x="595474" y="1908458"/>
            <a:ext cx="2952328" cy="864096"/>
          </a:xfrm>
          <a:prstGeom prst="parallelogram">
            <a:avLst>
              <a:gd name="adj" fmla="val 114287"/>
            </a:avLst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40135" y="1871113"/>
                <a:ext cx="5314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35" y="1871113"/>
                <a:ext cx="53146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 flipV="1">
            <a:off x="2131695" y="1326262"/>
            <a:ext cx="209550" cy="962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23674" y="848111"/>
                <a:ext cx="1567124" cy="829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674" y="848111"/>
                <a:ext cx="1567124" cy="8295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 flipH="1">
            <a:off x="1652588" y="2285430"/>
            <a:ext cx="690562" cy="200025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105025" y="2137793"/>
            <a:ext cx="44289" cy="1979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105025" y="2090167"/>
            <a:ext cx="190500" cy="47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84017" y="1262872"/>
            <a:ext cx="290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extends to planes: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36508" y="3354750"/>
                <a:ext cx="7157066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dirty="0"/>
                  <a:t> is perpendicular to the normal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dirty="0"/>
                  <a:t> and passes through the point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with position vector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dirty="0"/>
                  <a:t>. Find the Cartesian equation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08" y="3354750"/>
                <a:ext cx="7157066" cy="923330"/>
              </a:xfrm>
              <a:prstGeom prst="rect">
                <a:avLst/>
              </a:prstGeom>
              <a:blipFill>
                <a:blip r:embed="rId5"/>
                <a:stretch>
                  <a:fillRect b="-11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65963" y="4465014"/>
                <a:ext cx="740427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It passes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8,4,−7</m:t>
                        </m:r>
                      </m:e>
                    </m:d>
                  </m:oMath>
                </a14:m>
                <a:r>
                  <a:rPr lang="en-GB" dirty="0"/>
                  <a:t> therefore: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Therefore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63" y="4465014"/>
                <a:ext cx="7404273" cy="1477328"/>
              </a:xfrm>
              <a:prstGeom prst="rect">
                <a:avLst/>
              </a:prstGeom>
              <a:blipFill>
                <a:blip r:embed="rId6"/>
                <a:stretch>
                  <a:fillRect l="-658" b="-2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636508" y="4278080"/>
            <a:ext cx="7157067" cy="19703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184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Pearson Core Pure Year 1</a:t>
            </a:r>
          </a:p>
          <a:p>
            <a:r>
              <a:rPr lang="en-GB" sz="2400" dirty="0"/>
              <a:t>Pages 177-178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460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Scalar Product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908720"/>
                <a:ext cx="8280920" cy="131709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!"/>
                </a:pPr>
                <a:r>
                  <a:rPr lang="en-GB" dirty="0"/>
                  <a:t>The scalar/dot product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dirty="0"/>
                  <a:t> of two vectors is the sum of the products of the components.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8720"/>
                <a:ext cx="8280920" cy="1317092"/>
              </a:xfrm>
              <a:prstGeom prst="rect">
                <a:avLst/>
              </a:prstGeom>
              <a:blipFill>
                <a:blip r:embed="rId2"/>
                <a:stretch>
                  <a:fillRect l="-367" t="-1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87624" y="2348880"/>
                <a:ext cx="2664296" cy="823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348880"/>
                <a:ext cx="2664296" cy="823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27984" y="2348880"/>
                <a:ext cx="2664296" cy="823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348880"/>
                <a:ext cx="2664296" cy="823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15616" y="3554038"/>
                <a:ext cx="3960440" cy="824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554038"/>
                <a:ext cx="3960440" cy="82490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980554" y="2359120"/>
            <a:ext cx="943374" cy="7379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72200" y="2348880"/>
            <a:ext cx="943374" cy="7379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95836" y="3595918"/>
            <a:ext cx="1692188" cy="7379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26937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1958049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Angle between two vectors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6470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Remarkably, if the two vectors are unit vectors, the dot product gives us the cosine of the angle between them.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123728" y="1700808"/>
            <a:ext cx="2156069" cy="11859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 rot="19928487">
            <a:off x="3129753" y="2149751"/>
            <a:ext cx="144016" cy="288032"/>
            <a:chOff x="4139952" y="1772816"/>
            <a:chExt cx="144016" cy="288032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4139952" y="1916832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139952" y="1772816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2123728" y="2886727"/>
            <a:ext cx="2647359" cy="5896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 rot="758927">
            <a:off x="3487310" y="3061326"/>
            <a:ext cx="144016" cy="288032"/>
            <a:chOff x="4139952" y="1772816"/>
            <a:chExt cx="144016" cy="288032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4139952" y="1916832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139952" y="1772816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Freeform 18"/>
          <p:cNvSpPr/>
          <p:nvPr/>
        </p:nvSpPr>
        <p:spPr>
          <a:xfrm>
            <a:off x="2599586" y="2615745"/>
            <a:ext cx="67020" cy="385762"/>
          </a:xfrm>
          <a:custGeom>
            <a:avLst/>
            <a:gdLst>
              <a:gd name="connsiteX0" fmla="*/ 0 w 67020"/>
              <a:gd name="connsiteY0" fmla="*/ 0 h 385762"/>
              <a:gd name="connsiteX1" fmla="*/ 47625 w 67020"/>
              <a:gd name="connsiteY1" fmla="*/ 71437 h 385762"/>
              <a:gd name="connsiteX2" fmla="*/ 66675 w 67020"/>
              <a:gd name="connsiteY2" fmla="*/ 228600 h 385762"/>
              <a:gd name="connsiteX3" fmla="*/ 33337 w 67020"/>
              <a:gd name="connsiteY3" fmla="*/ 385762 h 38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20" h="385762">
                <a:moveTo>
                  <a:pt x="0" y="0"/>
                </a:moveTo>
                <a:cubicBezTo>
                  <a:pt x="18256" y="16668"/>
                  <a:pt x="36513" y="33337"/>
                  <a:pt x="47625" y="71437"/>
                </a:cubicBezTo>
                <a:cubicBezTo>
                  <a:pt x="58737" y="109537"/>
                  <a:pt x="69056" y="176213"/>
                  <a:pt x="66675" y="228600"/>
                </a:cubicBezTo>
                <a:cubicBezTo>
                  <a:pt x="64294" y="280987"/>
                  <a:pt x="48815" y="333374"/>
                  <a:pt x="33337" y="385762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700498" y="2552876"/>
                <a:ext cx="3832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498" y="2552876"/>
                <a:ext cx="383235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26869" y="1666511"/>
                <a:ext cx="2808312" cy="17727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>
                    <a:latin typeface="+mj-lt"/>
                  </a:rPr>
                  <a:t> Angle between vectors: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but use: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869" y="1666511"/>
                <a:ext cx="2808312" cy="1772729"/>
              </a:xfrm>
              <a:prstGeom prst="rect">
                <a:avLst/>
              </a:prstGeom>
              <a:blipFill>
                <a:blip r:embed="rId3"/>
                <a:stretch>
                  <a:fillRect l="-1290" t="-1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976494" y="1677320"/>
                <a:ext cx="3832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494" y="1677320"/>
                <a:ext cx="383235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83468" y="3348514"/>
                <a:ext cx="3832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468" y="3348514"/>
                <a:ext cx="38323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175" r="-31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83568" y="4226147"/>
                <a:ext cx="6552728" cy="82881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acute angle between the vectors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226147"/>
                <a:ext cx="6552728" cy="82881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67187" y="5147957"/>
                <a:ext cx="3960440" cy="153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=5+0+5=10</m:t>
                      </m:r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e>
                      </m:rad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26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=0.331496…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=70.64°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187" y="5147957"/>
                <a:ext cx="3960440" cy="153657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1723232" y="5101973"/>
            <a:ext cx="3424832" cy="15233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4756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Important point…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 flipV="1">
            <a:off x="1213174" y="2209507"/>
            <a:ext cx="2016224" cy="12241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333453" y="2727850"/>
            <a:ext cx="36612" cy="1291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257253" y="2714109"/>
            <a:ext cx="109537" cy="166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23790" y="3430071"/>
            <a:ext cx="2216150" cy="825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 rot="13022855">
            <a:off x="2409305" y="3395145"/>
            <a:ext cx="112812" cy="142874"/>
            <a:chOff x="3167807" y="2493442"/>
            <a:chExt cx="112812" cy="142874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3244007" y="2507183"/>
              <a:ext cx="36612" cy="1291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3167807" y="2493442"/>
              <a:ext cx="109537" cy="166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009262" y="2326049"/>
                <a:ext cx="4066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262" y="2326049"/>
                <a:ext cx="40664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60654" y="3545607"/>
                <a:ext cx="4066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654" y="3545607"/>
                <a:ext cx="40664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18971" y="733248"/>
            <a:ext cx="3463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When finding an angle between two vectors using this method, ensure that the vectors point </a:t>
            </a:r>
            <a:r>
              <a:rPr lang="en-GB" sz="1600" b="1" dirty="0"/>
              <a:t>away</a:t>
            </a:r>
            <a:r>
              <a:rPr lang="en-GB" sz="1600" dirty="0"/>
              <a:t> from the point at which the angle is being measured.</a:t>
            </a:r>
          </a:p>
        </p:txBody>
      </p:sp>
      <p:sp>
        <p:nvSpPr>
          <p:cNvPr id="25" name="Freeform 24"/>
          <p:cNvSpPr/>
          <p:nvPr/>
        </p:nvSpPr>
        <p:spPr>
          <a:xfrm>
            <a:off x="1782590" y="3074471"/>
            <a:ext cx="125298" cy="406400"/>
          </a:xfrm>
          <a:custGeom>
            <a:avLst/>
            <a:gdLst>
              <a:gd name="connsiteX0" fmla="*/ 0 w 125298"/>
              <a:gd name="connsiteY0" fmla="*/ 0 h 406400"/>
              <a:gd name="connsiteX1" fmla="*/ 114300 w 125298"/>
              <a:gd name="connsiteY1" fmla="*/ 190500 h 406400"/>
              <a:gd name="connsiteX2" fmla="*/ 114300 w 125298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298" h="406400">
                <a:moveTo>
                  <a:pt x="0" y="0"/>
                </a:moveTo>
                <a:cubicBezTo>
                  <a:pt x="47625" y="61383"/>
                  <a:pt x="95250" y="122767"/>
                  <a:pt x="114300" y="190500"/>
                </a:cubicBezTo>
                <a:cubicBezTo>
                  <a:pt x="133350" y="258233"/>
                  <a:pt x="123825" y="332316"/>
                  <a:pt x="114300" y="4064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903450" y="3027358"/>
                <a:ext cx="4066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50" y="3027358"/>
                <a:ext cx="406641" cy="369332"/>
              </a:xfrm>
              <a:prstGeom prst="rect">
                <a:avLst/>
              </a:prstGeom>
              <a:blipFill>
                <a:blip r:embed="rId4"/>
                <a:stretch>
                  <a:fillRect r="-268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Down Arrow 26"/>
          <p:cNvSpPr/>
          <p:nvPr/>
        </p:nvSpPr>
        <p:spPr>
          <a:xfrm>
            <a:off x="2212582" y="4225731"/>
            <a:ext cx="368744" cy="43204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865859" y="5160497"/>
            <a:ext cx="2016224" cy="12241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986138" y="5678840"/>
            <a:ext cx="36612" cy="1291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909938" y="5665099"/>
            <a:ext cx="109537" cy="166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57275" y="6335341"/>
            <a:ext cx="1199928" cy="506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 rot="13022855">
            <a:off x="1499889" y="6292795"/>
            <a:ext cx="112812" cy="142874"/>
            <a:chOff x="3167807" y="2493442"/>
            <a:chExt cx="112812" cy="142874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3244007" y="2507183"/>
              <a:ext cx="36612" cy="1291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3167807" y="2493442"/>
              <a:ext cx="109537" cy="166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661947" y="5277039"/>
                <a:ext cx="4066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947" y="5277039"/>
                <a:ext cx="40664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55939" y="5963197"/>
                <a:ext cx="4066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39" y="5963197"/>
                <a:ext cx="40664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reeform 36"/>
          <p:cNvSpPr/>
          <p:nvPr/>
        </p:nvSpPr>
        <p:spPr>
          <a:xfrm>
            <a:off x="2473375" y="6011174"/>
            <a:ext cx="125298" cy="406400"/>
          </a:xfrm>
          <a:custGeom>
            <a:avLst/>
            <a:gdLst>
              <a:gd name="connsiteX0" fmla="*/ 0 w 125298"/>
              <a:gd name="connsiteY0" fmla="*/ 0 h 406400"/>
              <a:gd name="connsiteX1" fmla="*/ 114300 w 125298"/>
              <a:gd name="connsiteY1" fmla="*/ 190500 h 406400"/>
              <a:gd name="connsiteX2" fmla="*/ 114300 w 125298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298" h="406400">
                <a:moveTo>
                  <a:pt x="0" y="0"/>
                </a:moveTo>
                <a:cubicBezTo>
                  <a:pt x="47625" y="61383"/>
                  <a:pt x="95250" y="122767"/>
                  <a:pt x="114300" y="190500"/>
                </a:cubicBezTo>
                <a:cubicBezTo>
                  <a:pt x="133350" y="258233"/>
                  <a:pt x="123825" y="332316"/>
                  <a:pt x="114300" y="4064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571375" y="5970728"/>
                <a:ext cx="4066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375" y="5970728"/>
                <a:ext cx="406641" cy="369332"/>
              </a:xfrm>
              <a:prstGeom prst="rect">
                <a:avLst/>
              </a:prstGeom>
              <a:blipFill>
                <a:blip r:embed="rId7"/>
                <a:stretch>
                  <a:fillRect r="-25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403890" y="5606246"/>
                <a:ext cx="4066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150°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890" y="5606246"/>
                <a:ext cx="406641" cy="369332"/>
              </a:xfrm>
              <a:prstGeom prst="rect">
                <a:avLst/>
              </a:prstGeom>
              <a:blipFill>
                <a:blip r:embed="rId8"/>
                <a:stretch>
                  <a:fillRect r="-582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reeform 39"/>
          <p:cNvSpPr/>
          <p:nvPr/>
        </p:nvSpPr>
        <p:spPr>
          <a:xfrm>
            <a:off x="1665750" y="6076427"/>
            <a:ext cx="617220" cy="292424"/>
          </a:xfrm>
          <a:custGeom>
            <a:avLst/>
            <a:gdLst>
              <a:gd name="connsiteX0" fmla="*/ 617220 w 617220"/>
              <a:gd name="connsiteY0" fmla="*/ 48584 h 292424"/>
              <a:gd name="connsiteX1" fmla="*/ 167640 w 617220"/>
              <a:gd name="connsiteY1" fmla="*/ 18104 h 292424"/>
              <a:gd name="connsiteX2" fmla="*/ 0 w 617220"/>
              <a:gd name="connsiteY2" fmla="*/ 292424 h 29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7220" h="292424">
                <a:moveTo>
                  <a:pt x="617220" y="48584"/>
                </a:moveTo>
                <a:cubicBezTo>
                  <a:pt x="443865" y="13024"/>
                  <a:pt x="270510" y="-22536"/>
                  <a:pt x="167640" y="18104"/>
                </a:cubicBezTo>
                <a:cubicBezTo>
                  <a:pt x="64770" y="58744"/>
                  <a:pt x="32385" y="175584"/>
                  <a:pt x="0" y="292424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41"/>
          <p:cNvCxnSpPr/>
          <p:nvPr/>
        </p:nvCxnSpPr>
        <p:spPr>
          <a:xfrm>
            <a:off x="1825897" y="6379424"/>
            <a:ext cx="1199928" cy="5065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745549" y="799350"/>
            <a:ext cx="3463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The angle between two vectors may be acute or obtuse.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860032" y="2020682"/>
                <a:ext cx="3558254" cy="98815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Find the angle between the vectors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020682"/>
                <a:ext cx="3558254" cy="9881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004048" y="3545607"/>
                <a:ext cx="3797052" cy="2638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e>
                      </m:rad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65</m:t>
                          </m:r>
                        </m:e>
                      </m:rad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65</m:t>
                              </m:r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=96.2°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545607"/>
                <a:ext cx="3797052" cy="26382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4814488" y="3008838"/>
            <a:ext cx="3861968" cy="31749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49281" y="4833257"/>
            <a:ext cx="3687290" cy="18870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52116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1213" y="802928"/>
                <a:ext cx="3927355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2,3,5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(5,0,4)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4,−3,2</m:t>
                        </m:r>
                      </m:e>
                    </m:d>
                  </m:oMath>
                </a14:m>
                <a:r>
                  <a:rPr lang="en-GB" dirty="0"/>
                  <a:t>, determine the angle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13" y="802928"/>
                <a:ext cx="3927355" cy="646331"/>
              </a:xfrm>
              <a:prstGeom prst="rect">
                <a:avLst/>
              </a:prstGeom>
              <a:blipFill>
                <a:blip r:embed="rId2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1003653" y="2879964"/>
            <a:ext cx="2016224" cy="12241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123932" y="3398307"/>
            <a:ext cx="36612" cy="1291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047732" y="3384566"/>
            <a:ext cx="109537" cy="166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14269" y="4100528"/>
            <a:ext cx="2216150" cy="825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1935782">
            <a:off x="2161685" y="4091796"/>
            <a:ext cx="112812" cy="142874"/>
            <a:chOff x="3167807" y="2493442"/>
            <a:chExt cx="112812" cy="142874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3244007" y="2507183"/>
              <a:ext cx="36612" cy="1291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3167807" y="2493442"/>
              <a:ext cx="109537" cy="166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99741" y="2996506"/>
                <a:ext cx="4066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741" y="2996506"/>
                <a:ext cx="40664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51133" y="4216064"/>
                <a:ext cx="4066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133" y="4216064"/>
                <a:ext cx="40664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4"/>
          <p:cNvSpPr/>
          <p:nvPr/>
        </p:nvSpPr>
        <p:spPr>
          <a:xfrm>
            <a:off x="1590704" y="3751794"/>
            <a:ext cx="71438" cy="369093"/>
          </a:xfrm>
          <a:custGeom>
            <a:avLst/>
            <a:gdLst>
              <a:gd name="connsiteX0" fmla="*/ 0 w 125298"/>
              <a:gd name="connsiteY0" fmla="*/ 0 h 406400"/>
              <a:gd name="connsiteX1" fmla="*/ 114300 w 125298"/>
              <a:gd name="connsiteY1" fmla="*/ 190500 h 406400"/>
              <a:gd name="connsiteX2" fmla="*/ 114300 w 125298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298" h="406400">
                <a:moveTo>
                  <a:pt x="0" y="0"/>
                </a:moveTo>
                <a:cubicBezTo>
                  <a:pt x="47625" y="61383"/>
                  <a:pt x="95250" y="122767"/>
                  <a:pt x="114300" y="190500"/>
                </a:cubicBezTo>
                <a:cubicBezTo>
                  <a:pt x="133350" y="258233"/>
                  <a:pt x="123825" y="332316"/>
                  <a:pt x="114300" y="4064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96298" y="3714484"/>
                <a:ext cx="4066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298" y="3714484"/>
                <a:ext cx="40664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45919" y="2645754"/>
                <a:ext cx="4066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919" y="2645754"/>
                <a:ext cx="40664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41715" y="3923934"/>
                <a:ext cx="4066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15" y="3923934"/>
                <a:ext cx="40664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46709" y="4068397"/>
                <a:ext cx="4066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709" y="4068397"/>
                <a:ext cx="40664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4084" y="1550347"/>
                <a:ext cx="3561541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Tip</a:t>
                </a:r>
                <a:r>
                  <a:rPr lang="en-GB" sz="1400" dirty="0"/>
                  <a:t>: When finding an angle, always draw the diagram as pictured (with the points labelled) and explicitly write out what your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400" dirty="0"/>
                  <a:t> are before doing further calculation.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84" y="1550347"/>
                <a:ext cx="3561541" cy="954107"/>
              </a:xfrm>
              <a:prstGeom prst="rect">
                <a:avLst/>
              </a:prstGeom>
              <a:blipFill>
                <a:blip r:embed="rId9"/>
                <a:stretch>
                  <a:fillRect l="-170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1525" y="4637776"/>
                <a:ext cx="3924841" cy="2161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=3−9−2=−8</m:t>
                      </m:r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9+9+1</m:t>
                          </m:r>
                        </m:e>
                      </m:ra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e>
                      </m:rad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1+9+4</m:t>
                          </m:r>
                        </m:e>
                      </m:ra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19</m:t>
                                      </m:r>
                                    </m:e>
                                  </m:rad>
                                  <m:rad>
                                    <m:radPr>
                                      <m:degHide m:val="on"/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=119.4°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25" y="4637776"/>
                <a:ext cx="3924841" cy="21610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331213" y="1461210"/>
            <a:ext cx="3927355" cy="52309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16016" y="802928"/>
                <a:ext cx="3927355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Hence find the area of triangle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802928"/>
                <a:ext cx="3927355" cy="369332"/>
              </a:xfrm>
              <a:prstGeom prst="rect">
                <a:avLst/>
              </a:prstGeom>
              <a:blipFill>
                <a:blip r:embed="rId11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96656" y="1399879"/>
                <a:ext cx="3924841" cy="2346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In general, area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𝑎𝑏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func>
                  </m:oMath>
                </a14:m>
                <a:endParaRPr lang="en-GB" sz="1600" dirty="0"/>
              </a:p>
              <a:p>
                <a:r>
                  <a:rPr lang="en-GB" sz="1600" dirty="0"/>
                  <a:t>So in this case:</a:t>
                </a:r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e>
                      </m:ra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ra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119.4°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=7.10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656" y="1399879"/>
                <a:ext cx="3924841" cy="2346925"/>
              </a:xfrm>
              <a:prstGeom prst="rect">
                <a:avLst/>
              </a:prstGeom>
              <a:blipFill>
                <a:blip r:embed="rId12"/>
                <a:stretch>
                  <a:fillRect l="-9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499844" y="4037758"/>
            <a:ext cx="2952328" cy="11695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Exam Note:</a:t>
            </a:r>
            <a:r>
              <a:rPr lang="en-GB" sz="1400" dirty="0"/>
              <a:t> Typically area questions come up within the last few parts of an exam question, where you have previously calculated an angle that can be used.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25168" y="1177314"/>
            <a:ext cx="3927355" cy="4029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53154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Perpendicular vectors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/>
        </p:nvCxnSpPr>
        <p:spPr>
          <a:xfrm flipH="1" flipV="1">
            <a:off x="1231900" y="863600"/>
            <a:ext cx="4549" cy="11748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 rot="16200000">
            <a:off x="1164440" y="970477"/>
            <a:ext cx="144016" cy="288032"/>
            <a:chOff x="4139952" y="1772816"/>
            <a:chExt cx="144016" cy="28803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4139952" y="1916832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139952" y="1772816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 flipV="1">
            <a:off x="1236449" y="2032000"/>
            <a:ext cx="1544851" cy="64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953775" y="1881704"/>
            <a:ext cx="144016" cy="288032"/>
            <a:chOff x="4139952" y="1772816"/>
            <a:chExt cx="144016" cy="28803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4139952" y="1916832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139952" y="1772816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9737" y="3906167"/>
                <a:ext cx="4058302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>
                    <a:latin typeface="+mj-lt"/>
                  </a:rPr>
                  <a:t> If two vectors are perpendicular then: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37" y="3906167"/>
                <a:ext cx="4058302" cy="646331"/>
              </a:xfrm>
              <a:prstGeom prst="rect">
                <a:avLst/>
              </a:prstGeom>
              <a:blipFill>
                <a:blip r:embed="rId2"/>
                <a:stretch>
                  <a:fillRect l="-1046" t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98809" y="1148128"/>
                <a:ext cx="3832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809" y="1148128"/>
                <a:ext cx="38323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18415" y="1971216"/>
                <a:ext cx="305686" cy="479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415" y="1971216"/>
                <a:ext cx="305686" cy="479884"/>
              </a:xfrm>
              <a:prstGeom prst="rect">
                <a:avLst/>
              </a:prstGeom>
              <a:blipFill>
                <a:blip r:embed="rId4"/>
                <a:stretch>
                  <a:fillRect l="-6000" r="-2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 flipV="1">
            <a:off x="1535679" y="1727568"/>
            <a:ext cx="0" cy="3108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36448" y="1729260"/>
            <a:ext cx="299231" cy="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3103" y="2389637"/>
            <a:ext cx="368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Using the equation from the previous slide…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11342" y="4750242"/>
                <a:ext cx="4175601" cy="98828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Show that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 are perpendicular.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42" y="4750242"/>
                <a:ext cx="4175601" cy="9882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30627" y="5937532"/>
                <a:ext cx="43217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𝑎</m:t>
                    </m:r>
                    <m:r>
                      <a:rPr lang="en-GB" b="0" i="1" smtClean="0">
                        <a:latin typeface="Cambria Math"/>
                      </a:rPr>
                      <m:t>⋅</m:t>
                    </m:r>
                    <m:r>
                      <a:rPr lang="en-GB" b="0" i="1" smtClean="0">
                        <a:latin typeface="Cambria Math"/>
                      </a:rPr>
                      <m:t>𝑏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2×1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3×0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1×−2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b="0" i="1" dirty="0">
                    <a:latin typeface="Cambria Math" panose="02040503050406030204" pitchFamily="18" charset="0"/>
                  </a:rPr>
                  <a:t> </a:t>
                </a:r>
                <a:br>
                  <a:rPr lang="en-GB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b="0" i="0" dirty="0">
                    <a:latin typeface="+mj-lt"/>
                  </a:rPr>
                  <a:t>perpendicular</a:t>
                </a:r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27" y="5937532"/>
                <a:ext cx="4321787" cy="646331"/>
              </a:xfrm>
              <a:prstGeom prst="rect">
                <a:avLst/>
              </a:prstGeom>
              <a:blipFill>
                <a:blip r:embed="rId6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135142" y="5805112"/>
            <a:ext cx="4249300" cy="9290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59089" y="2992724"/>
                <a:ext cx="2304256" cy="932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90°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089" y="2992724"/>
                <a:ext cx="2304256" cy="9324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1150058" y="2999064"/>
            <a:ext cx="2296626" cy="8808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49004" y="797759"/>
                <a:ext cx="4258900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Given that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600" dirty="0"/>
                  <a:t>, find a vector which is perpendicular to both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004" y="797759"/>
                <a:ext cx="4258900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94317" y="1714440"/>
                <a:ext cx="4213587" cy="4257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Let this vector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r>
                  <a:rPr lang="en-GB" dirty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So possible vector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GB" b="1" dirty="0"/>
              </a:p>
              <a:p>
                <a:r>
                  <a:rPr lang="en-GB" dirty="0"/>
                  <a:t>(or scaling,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317" y="1714440"/>
                <a:ext cx="4213587" cy="4257769"/>
              </a:xfrm>
              <a:prstGeom prst="rect">
                <a:avLst/>
              </a:prstGeom>
              <a:blipFill>
                <a:blip r:embed="rId9"/>
                <a:stretch>
                  <a:fillRect l="-1302" b="-12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678913" y="3750359"/>
            <a:ext cx="1440160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Because the scaling of the vector doesn’t matter, we can set one of the values arbitrarily.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529330" y="1628756"/>
            <a:ext cx="4593851" cy="46553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9367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5" grpId="0" animBg="1"/>
      <p:bldP spid="29" grpId="0" animBg="1"/>
      <p:bldP spid="30" grpId="0"/>
      <p:bldP spid="31" grpId="0" animBg="1"/>
      <p:bldP spid="31" grpId="1" animBg="1"/>
      <p:bldP spid="28" grpId="0" animBg="1"/>
      <p:bldP spid="25" grpId="0" animBg="1"/>
      <p:bldP spid="14" grpId="0"/>
      <p:bldP spid="20" grpId="0" animBg="1"/>
      <p:bldP spid="32" grpId="0" animBg="1"/>
      <p:bldP spid="3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26" y="702358"/>
            <a:ext cx="6757417" cy="14077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47664" y="2160584"/>
                <a:ext cx="5400600" cy="877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2×3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1×−1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−1×5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=6−1−5=0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160584"/>
                <a:ext cx="5400600" cy="87754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124300"/>
            <a:ext cx="6829425" cy="34385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23601" y="1498480"/>
                <a:ext cx="1368152" cy="662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601" y="1498480"/>
                <a:ext cx="1368152" cy="6621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384887" y="2160584"/>
                <a:ext cx="1645579" cy="662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887" y="2160584"/>
                <a:ext cx="1645579" cy="6621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236128" y="2822688"/>
                <a:ext cx="2069413" cy="41322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𝐴𝐷</m:t>
                              </m:r>
                            </m:e>
                          </m:acc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rad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43</m:t>
                          </m:r>
                        </m:e>
                      </m:rad>
                    </m:oMath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GB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14</m:t>
                                      </m:r>
                                    </m:e>
                                  </m:rad>
                                  <m:rad>
                                    <m:radPr>
                                      <m:degHide m:val="on"/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43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=109.03°</m:t>
                      </m:r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𝑂𝐶</m:t>
                          </m:r>
                        </m:e>
                      </m:ac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𝑂𝐵</m:t>
                          </m:r>
                        </m:e>
                      </m:ac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r>
                  <a:rPr lang="en-GB" sz="1400" b="0" dirty="0"/>
                  <a:t/>
                </a:r>
                <a:br>
                  <a:rPr lang="en-GB" sz="1400" b="0" dirty="0"/>
                </a:br>
                <a:endParaRPr lang="en-GB" sz="1400" b="0" dirty="0"/>
              </a:p>
              <a:p>
                <a:endParaRPr lang="en-GB" sz="1400" dirty="0"/>
              </a:p>
              <a:p>
                <a:pPr/>
                <a:r>
                  <a:rPr lang="en-GB" sz="1400" dirty="0"/>
                  <a:t>Area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=2×</m:t>
                    </m:r>
                    <m:f>
                      <m:f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400" i="1"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rad>
                    <m:r>
                      <a:rPr lang="en-GB" sz="14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400" i="1" dirty="0">
                    <a:latin typeface="Cambria Math" panose="02040503050406030204" pitchFamily="18" charset="0"/>
                  </a:rPr>
                  <a:t/>
                </a:r>
                <a:br>
                  <a:rPr lang="en-GB" sz="14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43</m:t>
                          </m:r>
                        </m:e>
                      </m:rad>
                      <m:r>
                        <a:rPr lang="en-GB" sz="1400" i="1">
                          <a:latin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109.03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=23.2</m:t>
                      </m:r>
                    </m:oMath>
                  </m:oMathPara>
                </a14:m>
                <a:r>
                  <a:rPr lang="en-GB" sz="1400" b="0" dirty="0"/>
                  <a:t/>
                </a:r>
                <a:br>
                  <a:rPr lang="en-GB" sz="1400" b="0" dirty="0"/>
                </a:br>
                <a:endParaRPr lang="en-GB" sz="1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128" y="2822688"/>
                <a:ext cx="2069413" cy="4132285"/>
              </a:xfrm>
              <a:prstGeom prst="rect">
                <a:avLst/>
              </a:prstGeom>
              <a:blipFill rotWithShape="0">
                <a:blip r:embed="rId7"/>
                <a:stretch>
                  <a:fillRect l="-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endCxn id="8" idx="1"/>
          </p:cNvCxnSpPr>
          <p:nvPr/>
        </p:nvCxnSpPr>
        <p:spPr>
          <a:xfrm flipV="1">
            <a:off x="6073477" y="1829532"/>
            <a:ext cx="1450124" cy="28057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0" idx="1"/>
          </p:cNvCxnSpPr>
          <p:nvPr/>
        </p:nvCxnSpPr>
        <p:spPr>
          <a:xfrm flipV="1">
            <a:off x="6116267" y="2491636"/>
            <a:ext cx="1268620" cy="24602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102645" y="3289313"/>
            <a:ext cx="1187222" cy="2044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847609" y="6244936"/>
            <a:ext cx="446809" cy="935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547343" y="1461920"/>
            <a:ext cx="1483123" cy="698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484033" y="2197144"/>
            <a:ext cx="1483123" cy="6499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383911" y="2158001"/>
            <a:ext cx="3771538" cy="8147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315200" y="2914249"/>
            <a:ext cx="1828800" cy="20318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352928" y="5013212"/>
            <a:ext cx="1780681" cy="9511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514171" y="5455227"/>
            <a:ext cx="790638" cy="7003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342538" y="6047508"/>
            <a:ext cx="1770290" cy="8104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98127" y="5859454"/>
            <a:ext cx="3166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(Hint: a parallelogram consists of two non-right angled triangles)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3251201" y="6083300"/>
            <a:ext cx="393699" cy="2159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13C75E7-8C8F-49DA-8558-524A6BB99F28}"/>
              </a:ext>
            </a:extLst>
          </p:cNvPr>
          <p:cNvSpPr txBox="1"/>
          <p:nvPr/>
        </p:nvSpPr>
        <p:spPr>
          <a:xfrm>
            <a:off x="394133" y="2219210"/>
            <a:ext cx="18002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Note: It’s the directions of the two lines which are perpendicular.</a:t>
            </a:r>
          </a:p>
        </p:txBody>
      </p:sp>
    </p:spTree>
    <p:extLst>
      <p:ext uri="{BB962C8B-B14F-4D97-AF65-F5344CB8AC3E}">
        <p14:creationId xmlns:p14="http://schemas.microsoft.com/office/powerpoint/2010/main" val="107263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Core Pure Year 1</a:t>
            </a:r>
          </a:p>
          <a:p>
            <a:r>
              <a:rPr lang="en-GB" sz="2400" dirty="0"/>
              <a:t>Pages 183-184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70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Angles between straight lines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/>
        </p:nvCxnSpPr>
        <p:spPr>
          <a:xfrm flipV="1">
            <a:off x="755576" y="1049532"/>
            <a:ext cx="4015511" cy="16656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 rot="19928487">
            <a:off x="3742513" y="1322732"/>
            <a:ext cx="144016" cy="288032"/>
            <a:chOff x="4139952" y="1772816"/>
            <a:chExt cx="144016" cy="28803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4139952" y="1916832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139952" y="1772816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728677" y="1464142"/>
            <a:ext cx="4635411" cy="1019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758927">
            <a:off x="4788902" y="2249601"/>
            <a:ext cx="144016" cy="288032"/>
            <a:chOff x="4139952" y="1772816"/>
            <a:chExt cx="144016" cy="28803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4139952" y="1916832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139952" y="1772816"/>
              <a:ext cx="144016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Freeform 12"/>
          <p:cNvSpPr/>
          <p:nvPr/>
        </p:nvSpPr>
        <p:spPr>
          <a:xfrm>
            <a:off x="3262288" y="1669204"/>
            <a:ext cx="67020" cy="385762"/>
          </a:xfrm>
          <a:custGeom>
            <a:avLst/>
            <a:gdLst>
              <a:gd name="connsiteX0" fmla="*/ 0 w 67020"/>
              <a:gd name="connsiteY0" fmla="*/ 0 h 385762"/>
              <a:gd name="connsiteX1" fmla="*/ 47625 w 67020"/>
              <a:gd name="connsiteY1" fmla="*/ 71437 h 385762"/>
              <a:gd name="connsiteX2" fmla="*/ 66675 w 67020"/>
              <a:gd name="connsiteY2" fmla="*/ 228600 h 385762"/>
              <a:gd name="connsiteX3" fmla="*/ 33337 w 67020"/>
              <a:gd name="connsiteY3" fmla="*/ 385762 h 38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20" h="385762">
                <a:moveTo>
                  <a:pt x="0" y="0"/>
                </a:moveTo>
                <a:cubicBezTo>
                  <a:pt x="18256" y="16668"/>
                  <a:pt x="36513" y="33337"/>
                  <a:pt x="47625" y="71437"/>
                </a:cubicBezTo>
                <a:cubicBezTo>
                  <a:pt x="58737" y="109537"/>
                  <a:pt x="69056" y="176213"/>
                  <a:pt x="66675" y="228600"/>
                </a:cubicBezTo>
                <a:cubicBezTo>
                  <a:pt x="64294" y="280987"/>
                  <a:pt x="48815" y="333374"/>
                  <a:pt x="33337" y="385762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67623" y="1593301"/>
                <a:ext cx="3832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623" y="1593301"/>
                <a:ext cx="383235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99520" y="941420"/>
                <a:ext cx="3832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520" y="941420"/>
                <a:ext cx="383235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4762" r="-30159" b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59987" y="2849587"/>
                <a:ext cx="3832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987" y="2849587"/>
                <a:ext cx="383235" cy="461665"/>
              </a:xfrm>
              <a:prstGeom prst="rect">
                <a:avLst/>
              </a:prstGeom>
              <a:blipFill rotWithShape="0">
                <a:blip r:embed="rId4"/>
                <a:stretch>
                  <a:fillRect r="-28571" b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 flipV="1">
            <a:off x="1138807" y="2230105"/>
            <a:ext cx="768897" cy="158007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47189" y="3803846"/>
                <a:ext cx="3832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89" y="3803846"/>
                <a:ext cx="38323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175" r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>
            <a:stCxn id="24" idx="0"/>
          </p:cNvCxnSpPr>
          <p:nvPr/>
        </p:nvCxnSpPr>
        <p:spPr>
          <a:xfrm flipV="1">
            <a:off x="1138807" y="2223772"/>
            <a:ext cx="3028224" cy="158007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119139" y="2721536"/>
                <a:ext cx="3832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139" y="2721536"/>
                <a:ext cx="383235" cy="461665"/>
              </a:xfrm>
              <a:prstGeom prst="rect">
                <a:avLst/>
              </a:prstGeom>
              <a:blipFill rotWithShape="0">
                <a:blip r:embed="rId6"/>
                <a:stretch>
                  <a:fillRect r="-30645" b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83892" y="1783872"/>
                <a:ext cx="3832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892" y="1783872"/>
                <a:ext cx="38323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4762" r="-30159"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5891906" y="781665"/>
            <a:ext cx="2952329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!</a:t>
            </a:r>
            <a:r>
              <a:rPr lang="en-GB" dirty="0"/>
              <a:t> To find angle between two lines:</a:t>
            </a:r>
          </a:p>
          <a:p>
            <a:r>
              <a:rPr lang="en-GB" b="1" dirty="0"/>
              <a:t>Find the angle between their </a:t>
            </a:r>
            <a:r>
              <a:rPr lang="en-GB" b="1" u="sng" dirty="0"/>
              <a:t>direction</a:t>
            </a:r>
            <a:r>
              <a:rPr lang="en-GB" b="1" dirty="0"/>
              <a:t> vectors.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36020" y="2256101"/>
            <a:ext cx="3159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i.e. we only care about the directional part of the line, not how we got to the line.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867842" y="1404055"/>
            <a:ext cx="2957466" cy="6010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965" y="4321729"/>
            <a:ext cx="6756550" cy="23298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098001" y="4800118"/>
                <a:ext cx="946853" cy="579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001" y="4800118"/>
                <a:ext cx="946853" cy="579518"/>
              </a:xfrm>
              <a:prstGeom prst="rect">
                <a:avLst/>
              </a:prstGeom>
              <a:blipFill rotWithShape="0">
                <a:blip r:embed="rId10"/>
                <a:stretch>
                  <a:fillRect b="-2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233894" y="5348818"/>
                <a:ext cx="1584176" cy="579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2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894" y="5348818"/>
                <a:ext cx="1584176" cy="579518"/>
              </a:xfrm>
              <a:prstGeom prst="rect">
                <a:avLst/>
              </a:prstGeom>
              <a:blipFill rotWithShape="0">
                <a:blip r:embed="rId11"/>
                <a:stretch>
                  <a:fillRect b="-2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204173" y="5287762"/>
                <a:ext cx="1938683" cy="1570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=3   </m:t>
                      </m:r>
                    </m:oMath>
                  </m:oMathPara>
                </a14:m>
                <a:endParaRPr lang="en-GB" sz="1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=3  </m:t>
                      </m:r>
                    </m:oMath>
                  </m:oMathPara>
                </a14:m>
                <a:endParaRPr lang="en-GB" sz="1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=45°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173" y="5287762"/>
                <a:ext cx="1938683" cy="157023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V="1">
            <a:off x="3499520" y="5089877"/>
            <a:ext cx="734374" cy="3967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3537813" y="5641509"/>
            <a:ext cx="696081" cy="997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862023" y="6238874"/>
            <a:ext cx="3342150" cy="2572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391515" y="4676358"/>
            <a:ext cx="571192" cy="7032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334906" y="5359448"/>
            <a:ext cx="1483164" cy="5688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272053" y="5202206"/>
            <a:ext cx="1723389" cy="16557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76772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43" grpId="0" animBg="1"/>
      <p:bldP spid="44" grpId="0" animBg="1"/>
      <p:bldP spid="4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3822947" y="2298371"/>
            <a:ext cx="430500" cy="1335951"/>
          </a:xfrm>
          <a:prstGeom prst="line">
            <a:avLst/>
          </a:prstGeom>
          <a:ln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841997" y="2976551"/>
            <a:ext cx="198090" cy="648245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Vector Equations of Planes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Parallelogram 4"/>
          <p:cNvSpPr/>
          <p:nvPr/>
        </p:nvSpPr>
        <p:spPr>
          <a:xfrm rot="20925063">
            <a:off x="3187761" y="1741377"/>
            <a:ext cx="2952328" cy="864096"/>
          </a:xfrm>
          <a:prstGeom prst="parallelogram">
            <a:avLst>
              <a:gd name="adj" fmla="val 114287"/>
            </a:avLst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32422" y="1704032"/>
                <a:ext cx="5314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422" y="1704032"/>
                <a:ext cx="53146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05472" y="1234832"/>
                <a:ext cx="244827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400" dirty="0"/>
                  <a:t> (the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400" dirty="0"/>
                  <a:t> stands for “normal”) always indicates a vector perpendicular to the plane.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472" y="1234832"/>
                <a:ext cx="2448272" cy="738664"/>
              </a:xfrm>
              <a:prstGeom prst="rect">
                <a:avLst/>
              </a:prstGeom>
              <a:blipFill>
                <a:blip r:embed="rId3"/>
                <a:stretch>
                  <a:fillRect l="-746"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86901" y="2845506"/>
                <a:ext cx="437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901" y="2845506"/>
                <a:ext cx="43720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 flipV="1">
            <a:off x="4723982" y="1159181"/>
            <a:ext cx="209550" cy="962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36210" y="3545328"/>
                <a:ext cx="437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210" y="3545328"/>
                <a:ext cx="43720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32076" y="1232572"/>
                <a:ext cx="437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076" y="1232572"/>
                <a:ext cx="43720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V="1">
            <a:off x="3857207" y="2869871"/>
            <a:ext cx="525780" cy="7467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841967" y="2107871"/>
            <a:ext cx="1089660" cy="1508761"/>
          </a:xfrm>
          <a:prstGeom prst="line">
            <a:avLst/>
          </a:prstGeom>
          <a:ln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352711" y="2696884"/>
                <a:ext cx="4372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711" y="2696884"/>
                <a:ext cx="43720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 flipH="1">
            <a:off x="4244875" y="2118349"/>
            <a:ext cx="690562" cy="200025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4697312" y="1970712"/>
            <a:ext cx="44289" cy="1979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697312" y="1923086"/>
            <a:ext cx="190500" cy="47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8015111" y="1061156"/>
            <a:ext cx="869245" cy="4445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53942" y="789849"/>
                <a:ext cx="2601812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/>
                  <a:t>We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sz="1400" dirty="0"/>
                  <a:t> to represent a plane (“capital pi”) in the same way we use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400" dirty="0"/>
                  <a:t> to represent a straight line.</a:t>
                </a: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42" y="789849"/>
                <a:ext cx="2601812" cy="738664"/>
              </a:xfrm>
              <a:prstGeom prst="rect">
                <a:avLst/>
              </a:prstGeom>
              <a:blipFill>
                <a:blip r:embed="rId8"/>
                <a:stretch>
                  <a:fillRect l="-704" t="-1653" r="-469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/>
          <p:nvPr/>
        </p:nvCxnSpPr>
        <p:spPr>
          <a:xfrm>
            <a:off x="2771800" y="1052736"/>
            <a:ext cx="705178" cy="640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6295275" y="2696884"/>
                <a:ext cx="2411312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/>
                  <a:t>We reuse the letter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400" dirty="0"/>
                  <a:t> to mean “the position vector of some point on the plane”.</a:t>
                </a: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275" y="2696884"/>
                <a:ext cx="2411312" cy="738664"/>
              </a:xfrm>
              <a:prstGeom prst="rect">
                <a:avLst/>
              </a:prstGeom>
              <a:blipFill>
                <a:blip r:embed="rId9"/>
                <a:stretch>
                  <a:fillRect l="-759" t="-820" r="-506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>
            <a:stCxn id="48" idx="1"/>
          </p:cNvCxnSpPr>
          <p:nvPr/>
        </p:nvCxnSpPr>
        <p:spPr>
          <a:xfrm flipH="1" flipV="1">
            <a:off x="4899378" y="2923822"/>
            <a:ext cx="1395897" cy="142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5597326" y="1221190"/>
            <a:ext cx="867693" cy="18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34137" y="3919027"/>
                <a:ext cx="777686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It’s important to realise here that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dirty="0"/>
                  <a:t> are </a:t>
                </a:r>
                <a:r>
                  <a:rPr lang="en-GB" b="1" dirty="0"/>
                  <a:t>fixed</a:t>
                </a:r>
                <a:r>
                  <a:rPr lang="en-GB" dirty="0"/>
                  <a:t> for a given plane (i.e. are constant vectors), whereas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dirty="0"/>
                  <a:t> can </a:t>
                </a:r>
                <a:r>
                  <a:rPr lang="en-GB" b="1" dirty="0"/>
                  <a:t>vary </a:t>
                </a:r>
                <a:r>
                  <a:rPr lang="en-GB" dirty="0"/>
                  <a:t>as it represents all the possible points on the plane</a:t>
                </a:r>
                <a:r>
                  <a:rPr lang="en-GB" b="1" dirty="0"/>
                  <a:t>.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37" y="3919027"/>
                <a:ext cx="7776864" cy="923330"/>
              </a:xfrm>
              <a:prstGeom prst="rect">
                <a:avLst/>
              </a:prstGeom>
              <a:blipFill>
                <a:blip r:embed="rId10"/>
                <a:stretch>
                  <a:fillRect l="-627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00695" y="4982888"/>
                <a:ext cx="8273971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How could we use the dot product to find some relationship between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95" y="4982888"/>
                <a:ext cx="8273971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43082" y="5393054"/>
                <a:ext cx="489654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is perpendicular to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dirty="0"/>
                  <a:t>, thus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dirty="0"/>
                  <a:t>But since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dirty="0"/>
                  <a:t>is a constant (as per discussion above), replace with constant scalar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82" y="5393054"/>
                <a:ext cx="4896544" cy="1477328"/>
              </a:xfrm>
              <a:prstGeom prst="rect">
                <a:avLst/>
              </a:prstGeom>
              <a:blipFill>
                <a:blip r:embed="rId12"/>
                <a:stretch>
                  <a:fillRect l="-1121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762269" y="5419906"/>
                <a:ext cx="3212398" cy="132343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Wingdings" panose="05000000000000000000" pitchFamily="2" charset="2"/>
                  </a:rPr>
                  <a:t>!</a:t>
                </a:r>
                <a:r>
                  <a:rPr lang="en-GB" sz="1600" dirty="0"/>
                  <a:t> Equation of plane: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where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600" dirty="0"/>
                  <a:t> is position vector of some point on the plane,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600" dirty="0"/>
                  <a:t> is normal to plane,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600" dirty="0"/>
                  <a:t> is a scalar constant.</a:t>
                </a: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269" y="5419906"/>
                <a:ext cx="3212398" cy="1323439"/>
              </a:xfrm>
              <a:prstGeom prst="rect">
                <a:avLst/>
              </a:prstGeom>
              <a:blipFill>
                <a:blip r:embed="rId13"/>
                <a:stretch>
                  <a:fillRect l="-565" t="-905" b="-40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/>
          <p:cNvSpPr/>
          <p:nvPr/>
        </p:nvSpPr>
        <p:spPr>
          <a:xfrm>
            <a:off x="668207" y="5352220"/>
            <a:ext cx="8306459" cy="14372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222552" y="2056182"/>
                <a:ext cx="241131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/>
                  <a:t>Just as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400" dirty="0"/>
                  <a:t> was used as the position vector of a </a:t>
                </a:r>
                <a:r>
                  <a:rPr lang="en-GB" sz="1400" b="1" dirty="0"/>
                  <a:t>fixed</a:t>
                </a:r>
                <a:r>
                  <a:rPr lang="en-GB" sz="1400" dirty="0"/>
                  <a:t> point on a line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400" dirty="0"/>
                  <a:t>, it is used in the same way for a plane.</a:t>
                </a: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52" y="2056182"/>
                <a:ext cx="2411312" cy="954107"/>
              </a:xfrm>
              <a:prstGeom prst="rect">
                <a:avLst/>
              </a:prstGeom>
              <a:blipFill>
                <a:blip r:embed="rId14"/>
                <a:stretch>
                  <a:fillRect l="-759" t="-637" r="-2025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/>
          <p:nvPr/>
        </p:nvCxnSpPr>
        <p:spPr>
          <a:xfrm>
            <a:off x="2348089" y="2867378"/>
            <a:ext cx="1128889" cy="146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94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44" grpId="0" animBg="1"/>
      <p:bldP spid="5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5658" y="790187"/>
                <a:ext cx="4114334" cy="156966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 point with position vector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600" dirty="0"/>
                  <a:t> lies on the plane and the vector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600" b="1" dirty="0"/>
                  <a:t> </a:t>
                </a:r>
                <a:r>
                  <a:rPr lang="en-GB" sz="1600" dirty="0"/>
                  <a:t>is perpendicular to the plane. Find the equation of the plane in: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Scalar product form.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Cartesian form.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58" y="790187"/>
                <a:ext cx="4114334" cy="15696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86641" y="2708920"/>
                <a:ext cx="3312368" cy="4079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=6+3+5=14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=14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−14=0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41" y="2708920"/>
                <a:ext cx="3312368" cy="4079258"/>
              </a:xfrm>
              <a:prstGeom prst="rect">
                <a:avLst/>
              </a:prstGeom>
              <a:blipFill>
                <a:blip r:embed="rId3"/>
                <a:stretch>
                  <a:fillRect l="-14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85658" y="2361630"/>
            <a:ext cx="4114334" cy="43095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92080" y="2564904"/>
                <a:ext cx="3312368" cy="16566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If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is the scalar product equation of a plane, then the Cartesian form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564904"/>
                <a:ext cx="3312368" cy="1656607"/>
              </a:xfrm>
              <a:prstGeom prst="rect">
                <a:avLst/>
              </a:prstGeom>
              <a:blipFill>
                <a:blip r:embed="rId4"/>
                <a:stretch>
                  <a:fillRect l="-10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292080" y="3865461"/>
            <a:ext cx="3312368" cy="3560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88124" y="1036408"/>
                <a:ext cx="237626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err="1"/>
                  <a:t>Fromemorisation</a:t>
                </a:r>
                <a:r>
                  <a:rPr lang="en-GB" sz="1600" dirty="0"/>
                  <a:t> Tip: In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600" b="1" dirty="0"/>
                  <a:t> </a:t>
                </a:r>
                <a:r>
                  <a:rPr lang="en-GB" sz="1600" dirty="0"/>
                  <a:t>, I remember that the normal vector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600" dirty="0"/>
                  <a:t> is the one common to both sides.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124" y="1036408"/>
                <a:ext cx="2376264" cy="1323439"/>
              </a:xfrm>
              <a:prstGeom prst="rect">
                <a:avLst/>
              </a:prstGeom>
              <a:blipFill>
                <a:blip r:embed="rId5"/>
                <a:stretch>
                  <a:fillRect l="-1282" t="-1382" r="-2564" b="-5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3964" y="5873788"/>
            <a:ext cx="4499992" cy="4999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04048" y="5229200"/>
                <a:ext cx="36724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How it appears in formula booklet. Note they use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instead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229200"/>
                <a:ext cx="3672408" cy="646331"/>
              </a:xfrm>
              <a:prstGeom prst="rect">
                <a:avLst/>
              </a:prstGeom>
              <a:blipFill>
                <a:blip r:embed="rId7"/>
                <a:stretch>
                  <a:fillRect l="-1495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65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/>
          <p:nvPr/>
        </p:nvCxnSpPr>
        <p:spPr>
          <a:xfrm flipV="1">
            <a:off x="1319808" y="4252872"/>
            <a:ext cx="1134126" cy="1669965"/>
          </a:xfrm>
          <a:prstGeom prst="straightConnector1">
            <a:avLst/>
          </a:prstGeom>
          <a:ln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Angle between line and plane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3075" y="793857"/>
                <a:ext cx="7541333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Find the acute angle between the line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2400" dirty="0"/>
                  <a:t> with equation </a:t>
                </a:r>
                <a:br>
                  <a:rPr lang="en-GB" sz="2400" dirty="0"/>
                </a:b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GB" sz="2400" dirty="0"/>
                  <a:t> and the plane with equation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75" y="793857"/>
                <a:ext cx="7541333" cy="1200329"/>
              </a:xfrm>
              <a:prstGeom prst="rect">
                <a:avLst/>
              </a:prstGeom>
              <a:blipFill>
                <a:blip r:embed="rId2"/>
                <a:stretch>
                  <a:fillRect b="-358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Parallelogram 17"/>
          <p:cNvSpPr/>
          <p:nvPr/>
        </p:nvSpPr>
        <p:spPr>
          <a:xfrm rot="20925063">
            <a:off x="224417" y="3852934"/>
            <a:ext cx="4438804" cy="937986"/>
          </a:xfrm>
          <a:prstGeom prst="parallelogram">
            <a:avLst>
              <a:gd name="adj" fmla="val 114287"/>
            </a:avLst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185510" y="2961800"/>
            <a:ext cx="282223" cy="1320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61149" y="3391569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149" y="3391569"/>
                <a:ext cx="38805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V="1">
            <a:off x="2443819" y="2612636"/>
            <a:ext cx="1134126" cy="16699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959251" y="3279238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251" y="3279238"/>
                <a:ext cx="3880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flipV="1">
            <a:off x="2460978" y="4052711"/>
            <a:ext cx="1027289" cy="191911"/>
          </a:xfrm>
          <a:prstGeom prst="straightConnector1">
            <a:avLst/>
          </a:prstGeom>
          <a:ln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2709333" y="3872089"/>
            <a:ext cx="180623" cy="293511"/>
          </a:xfrm>
          <a:custGeom>
            <a:avLst/>
            <a:gdLst>
              <a:gd name="connsiteX0" fmla="*/ 0 w 180623"/>
              <a:gd name="connsiteY0" fmla="*/ 0 h 293511"/>
              <a:gd name="connsiteX1" fmla="*/ 112889 w 180623"/>
              <a:gd name="connsiteY1" fmla="*/ 101600 h 293511"/>
              <a:gd name="connsiteX2" fmla="*/ 180623 w 180623"/>
              <a:gd name="connsiteY2" fmla="*/ 293511 h 29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623" h="293511">
                <a:moveTo>
                  <a:pt x="0" y="0"/>
                </a:moveTo>
                <a:cubicBezTo>
                  <a:pt x="41392" y="26341"/>
                  <a:pt x="82785" y="52682"/>
                  <a:pt x="112889" y="101600"/>
                </a:cubicBezTo>
                <a:cubicBezTo>
                  <a:pt x="142993" y="150519"/>
                  <a:pt x="161808" y="222015"/>
                  <a:pt x="180623" y="29351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780597" y="3699765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597" y="3699765"/>
                <a:ext cx="3880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521909" y="2323545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909" y="2323545"/>
                <a:ext cx="3880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10841" y="3996267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41" y="3996267"/>
                <a:ext cx="38805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773559" y="2187470"/>
                <a:ext cx="3760415" cy="3107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 the diagram, we want the angle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. We can see that the angle between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90−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. So…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−12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=10,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=13,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13×3</m:t>
                                  </m:r>
                                </m:den>
                              </m:f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=75.4°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=90−75.4=14.9°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559" y="2187470"/>
                <a:ext cx="3760415" cy="3107454"/>
              </a:xfrm>
              <a:prstGeom prst="rect">
                <a:avLst/>
              </a:prstGeom>
              <a:blipFill>
                <a:blip r:embed="rId8"/>
                <a:stretch>
                  <a:fillRect l="-1297" t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773559" y="5373216"/>
                <a:ext cx="3744416" cy="120943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Angle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between line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dirty="0"/>
                  <a:t> and plane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=90°−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559" y="5373216"/>
                <a:ext cx="3744416" cy="1209434"/>
              </a:xfrm>
              <a:prstGeom prst="rect">
                <a:avLst/>
              </a:prstGeom>
              <a:blipFill>
                <a:blip r:embed="rId9"/>
                <a:stretch>
                  <a:fillRect l="-971" t="-19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4773559" y="2188390"/>
            <a:ext cx="3760415" cy="43942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9957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343008" y="1410645"/>
            <a:ext cx="2822509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Equations of straight lines in 3D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7456" y="2704268"/>
            <a:ext cx="437896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Scalar product form of equation of plane.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37456" y="3088407"/>
                <a:ext cx="4378960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456" y="3088407"/>
                <a:ext cx="437896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945344" y="1138116"/>
            <a:ext cx="494713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Equations of planes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9843" y="772917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This will likely all be new content to you.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945344" y="1507799"/>
                <a:ext cx="4947136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“The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sz="1600" dirty="0"/>
                  <a:t> is perpendicular to the normal vector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600" dirty="0"/>
                  <a:t> and passes through 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with position vector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600" dirty="0"/>
                  <a:t>. Find the Cartesian equation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sz="1600" dirty="0"/>
                  <a:t>.”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344" y="1507799"/>
                <a:ext cx="4947136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21108" y="3219729"/>
            <a:ext cx="3158362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Scalar product and angles between line + line or plane + line or plane + plane.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30711" y="4163026"/>
                <a:ext cx="3148759" cy="172842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“If the line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600" dirty="0"/>
                  <a:t> has equation </a:t>
                </a:r>
                <a:br>
                  <a:rPr lang="en-GB" sz="1600" dirty="0"/>
                </a:b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 and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(3,−1,4)</m:t>
                    </m:r>
                  </m:oMath>
                </a14:m>
                <a:r>
                  <a:rPr lang="en-GB" sz="1600" dirty="0"/>
                  <a:t> is a point on the line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 has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5,6,6</m:t>
                        </m:r>
                      </m:e>
                    </m:d>
                  </m:oMath>
                </a14:m>
                <a:r>
                  <a:rPr lang="en-GB" sz="1600" dirty="0"/>
                  <a:t>, find the angle between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1600" dirty="0"/>
                  <a:t>.”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11" y="4163026"/>
                <a:ext cx="3148759" cy="17284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1108" y="2030258"/>
                <a:ext cx="2844409" cy="95410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“Find an equation of the line that passes through the points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(1,2,3)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4,0,−2</m:t>
                        </m:r>
                      </m:e>
                    </m:d>
                  </m:oMath>
                </a14:m>
                <a:r>
                  <a:rPr lang="en-GB" sz="1400" dirty="0"/>
                  <a:t>, giving your answer in the form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400" dirty="0"/>
                  <a:t>”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08" y="2030258"/>
                <a:ext cx="2844409" cy="954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942984" y="3813592"/>
            <a:ext cx="458945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  <a:r>
              <a:rPr lang="en-GB" dirty="0"/>
              <a:t>:: Point of intersection of two planes.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17010" y="4182924"/>
                <a:ext cx="4615430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“Show that the line with equations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GB" sz="1600" dirty="0"/>
                  <a:t> meet and find "the point of intersection.”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010" y="4182924"/>
                <a:ext cx="461543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912841" y="5135678"/>
            <a:ext cx="4480695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6</a:t>
            </a:r>
            <a:r>
              <a:rPr lang="en-GB" dirty="0"/>
              <a:t>:: Perpendicular distance between line + line or point + line or point + plane.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85222" y="5796445"/>
                <a:ext cx="4520755" cy="93294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“Find the shortest distance between the line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600" dirty="0"/>
                  <a:t> with equation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GB" sz="1600" dirty="0"/>
                  <a:t> and 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has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1,2,−1</m:t>
                        </m:r>
                      </m:e>
                    </m:d>
                  </m:oMath>
                </a14:m>
                <a:r>
                  <a:rPr lang="en-GB" sz="1600" dirty="0"/>
                  <a:t>.”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222" y="5796445"/>
                <a:ext cx="4520755" cy="9329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03200" y="6136276"/>
            <a:ext cx="3334328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b="1" dirty="0"/>
              <a:t>Teacher Note</a:t>
            </a:r>
            <a:r>
              <a:rPr lang="en-GB" sz="1200" dirty="0"/>
              <a:t>: This chapter is a combination of old C4 and FP3 content (although no cross product).</a:t>
            </a:r>
          </a:p>
        </p:txBody>
      </p:sp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835628"/>
            <a:ext cx="6818492" cy="3182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725144"/>
            <a:ext cx="6799883" cy="18882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88492" y="5359121"/>
            <a:ext cx="6255686" cy="12817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C5B093-7C8D-49DF-A45F-6BAB485B9CBB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5656976" y="4897933"/>
            <a:ext cx="265192" cy="64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5EB87E-9AFC-4B8F-93E9-915A756CEB20}"/>
                  </a:ext>
                </a:extLst>
              </p:cNvPr>
              <p:cNvSpPr txBox="1"/>
              <p:nvPr/>
            </p:nvSpPr>
            <p:spPr>
              <a:xfrm>
                <a:off x="1468073" y="3955373"/>
                <a:ext cx="6073630" cy="94884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Let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200" dirty="0"/>
                  <a:t>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/>
                  <a:t>.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GB" sz="12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/>
                  <a:t> giving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200" dirty="0"/>
                  <a:t>. As per earlier in the chapter, let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200" dirty="0"/>
                  <a:t> arbitrarily then find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, leading (after scaling) to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75EB87E-9AFC-4B8F-93E9-915A756CE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073" y="3955373"/>
                <a:ext cx="6073630" cy="948849"/>
              </a:xfrm>
              <a:prstGeom prst="rect">
                <a:avLst/>
              </a:prstGeom>
              <a:blipFill>
                <a:blip r:embed="rId4"/>
                <a:stretch>
                  <a:fillRect l="-100" b="-5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2571F5A-CB77-4A86-BB98-028687E3F758}"/>
              </a:ext>
            </a:extLst>
          </p:cNvPr>
          <p:cNvSpPr txBox="1"/>
          <p:nvPr/>
        </p:nvSpPr>
        <p:spPr>
          <a:xfrm>
            <a:off x="5922168" y="4767128"/>
            <a:ext cx="1753758" cy="2616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50" dirty="0"/>
              <a:t>You don’t know this method.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8B5B4B7-ABA9-4DF7-8AC3-3316F737CFD4}"/>
              </a:ext>
            </a:extLst>
          </p:cNvPr>
          <p:cNvCxnSpPr/>
          <p:nvPr/>
        </p:nvCxnSpPr>
        <p:spPr>
          <a:xfrm flipV="1">
            <a:off x="1572007" y="5008228"/>
            <a:ext cx="4098951" cy="1365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7E87C9-F3EF-4C9D-8482-41F6FC2EFD17}"/>
              </a:ext>
            </a:extLst>
          </p:cNvPr>
          <p:cNvCxnSpPr>
            <a:cxnSpLocks/>
          </p:cNvCxnSpPr>
          <p:nvPr/>
        </p:nvCxnSpPr>
        <p:spPr>
          <a:xfrm>
            <a:off x="1568741" y="4966283"/>
            <a:ext cx="4001549" cy="1761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93580" y="3932491"/>
            <a:ext cx="6250598" cy="14266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328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Angle between two planes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311" y="5799502"/>
            <a:ext cx="1057380" cy="10753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91022" y="5950725"/>
            <a:ext cx="1899688" cy="4770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100" dirty="0"/>
              <a:t>CATCHPHRASE INTERMISSION</a:t>
            </a: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/>
              <a:t>“Say what you see!”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138" y="5894593"/>
            <a:ext cx="426986" cy="5722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76317" y="6420559"/>
            <a:ext cx="2132369" cy="368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Snakes on a Plane</a:t>
            </a:r>
          </a:p>
        </p:txBody>
      </p:sp>
      <p:sp>
        <p:nvSpPr>
          <p:cNvPr id="9" name="Rectangle 8"/>
          <p:cNvSpPr/>
          <p:nvPr/>
        </p:nvSpPr>
        <p:spPr>
          <a:xfrm>
            <a:off x="7213600" y="6423376"/>
            <a:ext cx="1896534" cy="3725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Parallelogram 9"/>
          <p:cNvSpPr/>
          <p:nvPr/>
        </p:nvSpPr>
        <p:spPr>
          <a:xfrm rot="18233492">
            <a:off x="-352444" y="2867116"/>
            <a:ext cx="4534910" cy="348548"/>
          </a:xfrm>
          <a:prstGeom prst="parallelogram">
            <a:avLst>
              <a:gd name="adj" fmla="val 114287"/>
            </a:avLst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arallelogram 10"/>
          <p:cNvSpPr/>
          <p:nvPr/>
        </p:nvSpPr>
        <p:spPr>
          <a:xfrm rot="248149">
            <a:off x="175501" y="2748702"/>
            <a:ext cx="3986321" cy="326643"/>
          </a:xfrm>
          <a:prstGeom prst="parallelogram">
            <a:avLst>
              <a:gd name="adj" fmla="val 114287"/>
            </a:avLst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999750" y="1598088"/>
            <a:ext cx="857956" cy="128552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857706" y="1598088"/>
            <a:ext cx="781050" cy="53975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64051" y="2274352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051" y="2274352"/>
                <a:ext cx="3880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11258" y="1491039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258" y="1491039"/>
                <a:ext cx="3880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86881" y="1400668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881" y="1400668"/>
                <a:ext cx="388050" cy="369332"/>
              </a:xfrm>
              <a:prstGeom prst="rect">
                <a:avLst/>
              </a:prstGeom>
              <a:blipFill>
                <a:blip r:embed="rId6"/>
                <a:stretch>
                  <a:fillRect r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74907" y="3170850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907" y="3170850"/>
                <a:ext cx="388050" cy="369332"/>
              </a:xfrm>
              <a:prstGeom prst="rect">
                <a:avLst/>
              </a:prstGeom>
              <a:blipFill>
                <a:blip r:embed="rId7"/>
                <a:stretch>
                  <a:fillRect r="-4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2019506" y="2893489"/>
            <a:ext cx="1574800" cy="88899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81556" y="1782238"/>
            <a:ext cx="127000" cy="139700"/>
            <a:chOff x="3956050" y="1504950"/>
            <a:chExt cx="127000" cy="139700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4057650" y="1504950"/>
              <a:ext cx="12700" cy="11430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3956050" y="1631950"/>
              <a:ext cx="127000" cy="1270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/>
          <p:cNvCxnSpPr/>
          <p:nvPr/>
        </p:nvCxnSpPr>
        <p:spPr>
          <a:xfrm flipV="1">
            <a:off x="3575256" y="2131488"/>
            <a:ext cx="50800" cy="8509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 rot="14006120">
            <a:off x="3528149" y="2481783"/>
            <a:ext cx="127000" cy="139700"/>
            <a:chOff x="3956050" y="1504950"/>
            <a:chExt cx="127000" cy="139700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4057650" y="1504950"/>
              <a:ext cx="12700" cy="11430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3956050" y="1631950"/>
              <a:ext cx="127000" cy="1270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/>
          <p:cNvCxnSpPr/>
          <p:nvPr/>
        </p:nvCxnSpPr>
        <p:spPr>
          <a:xfrm flipV="1">
            <a:off x="2933906" y="1750488"/>
            <a:ext cx="120650" cy="20320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730706" y="1813988"/>
            <a:ext cx="209550" cy="13970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321256" y="2722038"/>
            <a:ext cx="12700" cy="24130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333957" y="2728388"/>
            <a:ext cx="241299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76621" y="821763"/>
                <a:ext cx="3659880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acute angle between the planes: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621" y="821763"/>
                <a:ext cx="3659880" cy="12003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646570" y="2081048"/>
                <a:ext cx="3791532" cy="2830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With a suitable diagram, we can see that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is the (obtuse) angle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=180°−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−16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9×9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=101.4°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=180−101.4=78.6°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570" y="2081048"/>
                <a:ext cx="3791532" cy="2830262"/>
              </a:xfrm>
              <a:prstGeom prst="rect">
                <a:avLst/>
              </a:prstGeom>
              <a:blipFill>
                <a:blip r:embed="rId9"/>
                <a:stretch>
                  <a:fillRect l="-1286" t="-1075" r="-1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Freeform 57"/>
          <p:cNvSpPr/>
          <p:nvPr/>
        </p:nvSpPr>
        <p:spPr>
          <a:xfrm>
            <a:off x="2257778" y="2517423"/>
            <a:ext cx="202143" cy="395111"/>
          </a:xfrm>
          <a:custGeom>
            <a:avLst/>
            <a:gdLst>
              <a:gd name="connsiteX0" fmla="*/ 0 w 202143"/>
              <a:gd name="connsiteY0" fmla="*/ 0 h 395111"/>
              <a:gd name="connsiteX1" fmla="*/ 180622 w 202143"/>
              <a:gd name="connsiteY1" fmla="*/ 180622 h 395111"/>
              <a:gd name="connsiteX2" fmla="*/ 191911 w 202143"/>
              <a:gd name="connsiteY2" fmla="*/ 395111 h 39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143" h="395111">
                <a:moveTo>
                  <a:pt x="0" y="0"/>
                </a:moveTo>
                <a:cubicBezTo>
                  <a:pt x="74318" y="57385"/>
                  <a:pt x="148637" y="114770"/>
                  <a:pt x="180622" y="180622"/>
                </a:cubicBezTo>
                <a:cubicBezTo>
                  <a:pt x="212607" y="246474"/>
                  <a:pt x="202259" y="320792"/>
                  <a:pt x="191911" y="39511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379698" y="2414285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698" y="2414285"/>
                <a:ext cx="38805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4676621" y="2122232"/>
            <a:ext cx="3659880" cy="26987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8357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9" grpId="0" animBg="1"/>
      <p:bldP spid="6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8856" y="912551"/>
                <a:ext cx="3659880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acute angle between the planes: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56" y="912551"/>
                <a:ext cx="3659880" cy="12003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7240" y="2472700"/>
                <a:ext cx="4896544" cy="2620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=6−3=3</m:t>
                      </m:r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9+1+1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rad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4+9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e>
                                  </m:rad>
                                  <m:rad>
                                    <m:radPr>
                                      <m:degHide m:val="o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=75.47°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=360°−90°−90°−75.47°=104.5°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40" y="2472700"/>
                <a:ext cx="4896544" cy="26205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68856" y="2348880"/>
            <a:ext cx="4851216" cy="26987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2196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Pearson Core Pure Year 1</a:t>
            </a:r>
          </a:p>
          <a:p>
            <a:r>
              <a:rPr lang="en-GB" sz="2400" dirty="0"/>
              <a:t>Pages 187-189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44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Points of intersection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4704" y="860047"/>
                <a:ext cx="4248472" cy="13234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The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/>
                  <a:t> have vector equations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GB" sz="1600" dirty="0"/>
                  <a:t> respectively. Show that the two lines intersect, and find the position vector of the point of intersection.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04" y="860047"/>
                <a:ext cx="4248472" cy="13234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V="1">
            <a:off x="5148064" y="946470"/>
            <a:ext cx="3037676" cy="15841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43232" y="873216"/>
                <a:ext cx="1015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232" y="873216"/>
                <a:ext cx="101583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5070764" y="1321724"/>
            <a:ext cx="3280387" cy="8617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23464" y="912804"/>
                <a:ext cx="10158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464" y="912804"/>
                <a:ext cx="101583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48013" y="1990821"/>
                <a:ext cx="3378026" cy="145591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050" dirty="0"/>
                  <a:t>We can represent any point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0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050" dirty="0"/>
                  <a:t> as the position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0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05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  <m:mr>
                            <m:e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  <m:mr>
                            <m:e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050" dirty="0"/>
                  <a:t> and any point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0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050" dirty="0"/>
                  <a:t>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0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05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mr>
                          <m:mr>
                            <m:e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−2+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mr>
                          <m:mr>
                            <m:e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3+4</m:t>
                              </m:r>
                              <m:r>
                                <a:rPr lang="en-GB" sz="105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050" dirty="0"/>
                  <a:t> . If the lines intersect, there must be a choice of </a:t>
                </a:r>
                <a14:m>
                  <m:oMath xmlns:m="http://schemas.openxmlformats.org/officeDocument/2006/math"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050" dirty="0"/>
                  <a:t> and </a:t>
                </a:r>
                <a14:m>
                  <m:oMath xmlns:m="http://schemas.openxmlformats.org/officeDocument/2006/math"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050" dirty="0"/>
                  <a:t> that makes those two points equal, i.e.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0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05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050" i="1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  <m:r>
                                <a:rPr lang="en-GB" sz="105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  <m:mr>
                            <m:e>
                              <m:r>
                                <a:rPr lang="en-GB" sz="1050" i="1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r>
                                <a:rPr lang="en-GB" sz="105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  <m:mr>
                            <m:e>
                              <m:r>
                                <a:rPr lang="en-GB" sz="105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GB" sz="105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</m:m>
                      </m:e>
                    </m:d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0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05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05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sz="105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mr>
                          <m:mr>
                            <m:e>
                              <m:r>
                                <a:rPr lang="en-GB" sz="1050" i="1">
                                  <a:latin typeface="Cambria Math" panose="02040503050406030204" pitchFamily="18" charset="0"/>
                                </a:rPr>
                                <m:t>−2+</m:t>
                              </m:r>
                              <m:r>
                                <a:rPr lang="en-GB" sz="105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mr>
                          <m:mr>
                            <m:e>
                              <m:r>
                                <a:rPr lang="en-GB" sz="1050" i="1">
                                  <a:latin typeface="Cambria Math" panose="02040503050406030204" pitchFamily="18" charset="0"/>
                                </a:rPr>
                                <m:t>3+4</m:t>
                              </m:r>
                              <m:r>
                                <a:rPr lang="en-GB" sz="105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13" y="1990821"/>
                <a:ext cx="3378026" cy="14559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6596536" y="1670364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1453" y="2314515"/>
                <a:ext cx="4823360" cy="425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</m:m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−2+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3+4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 </a:t>
                </a:r>
              </a:p>
              <a:p>
                <a:r>
                  <a:rPr lang="en-GB" sz="1600" dirty="0"/>
                  <a:t>Solve two of these equations simultaneously: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3+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=−5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1−2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=−2+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The lines may or may not intersect, so we need to check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1600" dirty="0"/>
                  <a:t>-values: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1−2=3+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−1=−1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Therefore lines intersect.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Use either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/>
                  <a:t> 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sz="1600" dirty="0"/>
                  <a:t> to get point of intersection: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3+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1−2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53" y="2314515"/>
                <a:ext cx="4823360" cy="4251613"/>
              </a:xfrm>
              <a:prstGeom prst="rect">
                <a:avLst/>
              </a:prstGeom>
              <a:blipFill>
                <a:blip r:embed="rId6"/>
                <a:stretch>
                  <a:fillRect l="-759" r="-1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324704" y="2314514"/>
            <a:ext cx="4823360" cy="42516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56176" y="5589240"/>
            <a:ext cx="2461612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Terminology</a:t>
            </a:r>
            <a:r>
              <a:rPr lang="en-GB" sz="1600" dirty="0"/>
              <a:t>: Two straight lines are </a:t>
            </a:r>
            <a:r>
              <a:rPr lang="en-GB" sz="1600" u="sng" dirty="0"/>
              <a:t>skew</a:t>
            </a:r>
            <a:r>
              <a:rPr lang="en-GB" sz="1600" dirty="0"/>
              <a:t> lines if they do not intersect.</a:t>
            </a:r>
          </a:p>
        </p:txBody>
      </p:sp>
    </p:spTree>
    <p:extLst>
      <p:ext uri="{BB962C8B-B14F-4D97-AF65-F5344CB8AC3E}">
        <p14:creationId xmlns:p14="http://schemas.microsoft.com/office/powerpoint/2010/main" val="40424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 So Far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924883"/>
            <a:ext cx="5019675" cy="2381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642" y="3681157"/>
            <a:ext cx="3851920" cy="13071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3" y="5172787"/>
            <a:ext cx="3860098" cy="125833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39752" y="3645024"/>
            <a:ext cx="3888551" cy="28692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70167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4383533" y="5042715"/>
            <a:ext cx="1353451" cy="100238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3122" y="854578"/>
                <a:ext cx="8285365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point of intersection of the line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dirty="0"/>
                  <a:t> and 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dirty="0"/>
                  <a:t> where: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22" y="854578"/>
                <a:ext cx="8285365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25632" y="1779147"/>
                <a:ext cx="58707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i="1" dirty="0"/>
                  <a:t>Big Hint: Again solve simultaneously, this time noting common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600" i="1" dirty="0"/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632" y="1779147"/>
                <a:ext cx="5870704" cy="338554"/>
              </a:xfrm>
              <a:prstGeom prst="rect">
                <a:avLst/>
              </a:prstGeom>
              <a:blipFill>
                <a:blip r:embed="rId3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6677" y="2069357"/>
                <a:ext cx="8401811" cy="1245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/>
                  <a:t>must satisfy both equations, so sub in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600" dirty="0"/>
                  <a:t> representing point on line into plane equation: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−1+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−5+2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1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→   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r>
                  <a:rPr lang="en-GB" sz="1600" b="1" i="1" dirty="0">
                    <a:latin typeface="Cambria Math" panose="02040503050406030204" pitchFamily="18" charset="0"/>
                  </a:rPr>
                  <a:t/>
                </a:r>
                <a:br>
                  <a:rPr lang="en-GB" sz="1600" b="1" i="1" dirty="0">
                    <a:latin typeface="Cambria Math" panose="02040503050406030204" pitchFamily="18" charset="0"/>
                  </a:rPr>
                </a:br>
                <a:r>
                  <a:rPr lang="en-GB" sz="1600" b="1" i="1" dirty="0">
                    <a:latin typeface="Cambria Math" panose="02040503050406030204" pitchFamily="18" charset="0"/>
                  </a:rPr>
                  <a:t>                                                               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→ 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      →  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(1,3,−1)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77" y="2069357"/>
                <a:ext cx="8401811" cy="1245084"/>
              </a:xfrm>
              <a:prstGeom prst="rect">
                <a:avLst/>
              </a:prstGeom>
              <a:blipFill>
                <a:blip r:embed="rId4"/>
                <a:stretch>
                  <a:fillRect l="-435" t="-1463" b="-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36962" y="2910918"/>
                <a:ext cx="2249286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Put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400" dirty="0"/>
                  <a:t> back into equation of line to fix point.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962" y="2910918"/>
                <a:ext cx="2249286" cy="523220"/>
              </a:xfrm>
              <a:prstGeom prst="rect">
                <a:avLst/>
              </a:prstGeom>
              <a:blipFill>
                <a:blip r:embed="rId5"/>
                <a:stretch>
                  <a:fillRect l="-268" b="-89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39551" y="2120197"/>
            <a:ext cx="8298936" cy="14677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8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Intersection of line and plane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" name="Parallelogram 9"/>
          <p:cNvSpPr/>
          <p:nvPr/>
        </p:nvSpPr>
        <p:spPr>
          <a:xfrm rot="248149">
            <a:off x="2329064" y="4732895"/>
            <a:ext cx="3986321" cy="597700"/>
          </a:xfrm>
          <a:prstGeom prst="parallelogram">
            <a:avLst>
              <a:gd name="adj" fmla="val 114287"/>
            </a:avLst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93672" y="5228358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672" y="5228358"/>
                <a:ext cx="3880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3075213" y="4073071"/>
            <a:ext cx="1353451" cy="1002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357189" y="5038725"/>
            <a:ext cx="138612" cy="6804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95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5026" y="1912615"/>
                <a:ext cx="6840760" cy="4877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600" dirty="0"/>
                  <a:t>    </a:t>
                </a:r>
              </a:p>
              <a:p>
                <a:r>
                  <a:rPr lang="en-GB" sz="1600" dirty="0"/>
                  <a:t>then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1600" dirty="0"/>
                  <a:t>,  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1600" dirty="0"/>
                  <a:t>,   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600" dirty="0"/>
                  <a:t>    </a:t>
                </a:r>
                <a14:m>
                  <m:oMath xmlns:m="http://schemas.openxmlformats.org/officeDocument/2006/math"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GB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600" b="0" i="1" dirty="0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GB" sz="1600" b="0" i="1" dirty="0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600" b="0" i="1" dirty="0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GB" sz="1600" b="0" i="1" dirty="0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dirty="0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GB" sz="1600" b="0" i="1" dirty="0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  <a:p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GB" sz="1600" dirty="0"/>
              </a:p>
              <a:p>
                <a:r>
                  <a:rPr lang="en-GB" sz="1600" dirty="0"/>
                  <a:t>Then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−1,     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sz="1600" dirty="0"/>
                  <a:t>      </a:t>
                </a:r>
                <a14:m>
                  <m:oMath xmlns:m="http://schemas.openxmlformats.org/officeDocument/2006/math"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→  </m:t>
                    </m:r>
                    <m:d>
                      <m:dPr>
                        <m:ctrlPr>
                          <a:rPr lang="en-GB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1600" b="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GB" sz="16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600" b="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dirty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600" b="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GB" sz="1600" b="0" i="1" dirty="0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1600" i="1" dirty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GB" sz="1600" i="1" dirty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600" i="1" dirty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GB" sz="1600" i="1" dirty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 dirty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GB" sz="1600" i="1" dirty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 dirty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GB" sz="1600" i="1" dirty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GB" sz="1600" i="1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1600" i="1" dirty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 dirty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GB" sz="1600" i="1" dirty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GB" sz="1600" i="1" dirty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+2=5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−3=4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Substituting into last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+1=−2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r>
                  <a:rPr lang="en-GB" sz="1600" b="0" dirty="0"/>
                  <a:t/>
                </a:r>
                <a:br>
                  <a:rPr lang="en-GB" sz="1600" b="0" dirty="0"/>
                </a:b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−3.5≠10</m:t>
                    </m:r>
                  </m:oMath>
                </a14:m>
                <a:r>
                  <a:rPr lang="en-GB" sz="1600" dirty="0"/>
                  <a:t> so lines do not intersect.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26" y="1912615"/>
                <a:ext cx="6840760" cy="4877361"/>
              </a:xfrm>
              <a:prstGeom prst="rect">
                <a:avLst/>
              </a:prstGeom>
              <a:blipFill>
                <a:blip r:embed="rId2"/>
                <a:stretch>
                  <a:fillRect l="-5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Intersection of lines in Cartesian form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3123" y="854578"/>
                <a:ext cx="6611166" cy="87690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The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have equations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GB" dirty="0"/>
                  <a:t> respectively. Prove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are skew.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23" y="854578"/>
                <a:ext cx="6611166" cy="8769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444208" y="1356689"/>
            <a:ext cx="2581455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Convert to vector form first then proceed as before.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968" y="1912614"/>
            <a:ext cx="5580208" cy="46847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7611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Pearson Core Pure Year 1</a:t>
            </a:r>
          </a:p>
          <a:p>
            <a:r>
              <a:rPr lang="en-GB" sz="2400" dirty="0"/>
              <a:t>Pages 191-192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5803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Shortest distance between parallel lines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764704"/>
                <a:ext cx="8064896" cy="108933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Show that the shortest distance between the parallel lines with equations:</a:t>
                </a:r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GB" dirty="0"/>
                  <a:t>,</a:t>
                </a:r>
              </a:p>
              <a:p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/>
                  <a:t> are scalars,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21</m:t>
                        </m:r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8064896" cy="10893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V="1">
            <a:off x="312614" y="2199707"/>
            <a:ext cx="3024336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23528" y="3573016"/>
            <a:ext cx="3024336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674019" y="2463642"/>
            <a:ext cx="76200" cy="685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1638" y="2424113"/>
            <a:ext cx="76200" cy="47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880939" y="3800615"/>
            <a:ext cx="76200" cy="685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78558" y="3761086"/>
            <a:ext cx="76200" cy="47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07344" y="2449763"/>
                <a:ext cx="678656" cy="543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344" y="2449763"/>
                <a:ext cx="678656" cy="5434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24782" y="3760925"/>
                <a:ext cx="678656" cy="543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782" y="3760925"/>
                <a:ext cx="678656" cy="5434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09950" y="2058036"/>
                <a:ext cx="6786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950" y="2058036"/>
                <a:ext cx="67865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09950" y="3422371"/>
                <a:ext cx="6786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950" y="3422371"/>
                <a:ext cx="678656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1020242" y="2516983"/>
            <a:ext cx="129108" cy="1246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161666" y="3869195"/>
            <a:ext cx="129108" cy="12461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33425" y="2230983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25" y="2230983"/>
                <a:ext cx="38100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29742" y="3527128"/>
                <a:ext cx="381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42" y="3527128"/>
                <a:ext cx="38100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47902" y="2641601"/>
                <a:ext cx="4608512" cy="4057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GB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sz="16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1600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16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en-GB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sz="16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1600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16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en-GB" sz="16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sz="16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sz="16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16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1600" i="1" dirty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GB" sz="16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i="1" dirty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GB" sz="16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sz="1600" i="1" dirty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1600" i="1" dirty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1600" i="1" dirty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r>
                  <a:rPr lang="en-GB" sz="1600" dirty="0"/>
                  <a:t/>
                </a:r>
                <a:br>
                  <a:rPr lang="en-GB" sz="1600" dirty="0"/>
                </a:b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    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1+5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−2+4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2+3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1+5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+4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−2+4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+3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2+3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=−0.06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1+5</m:t>
                                </m:r>
                                <m:d>
                                  <m:d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−0.06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−2+4</m:t>
                                </m:r>
                                <m:d>
                                  <m:d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−0.06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2+3</m:t>
                                </m:r>
                                <m:d>
                                  <m:d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−0.06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0.7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−2.24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1.82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0.7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2.24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1.82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  <m:rad>
                            <m:radPr>
                              <m:degHide m:val="on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902" y="2641601"/>
                <a:ext cx="4608512" cy="40579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105276" y="1392385"/>
                <a:ext cx="4952999" cy="116211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200" b="1" dirty="0"/>
                  <a:t>The key with such “shortest distance” problems is that the line connecting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sz="1200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GB" sz="1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GB" sz="1200" b="1" dirty="0"/>
                  <a:t> whose distance is shortest, is </a:t>
                </a:r>
                <a:r>
                  <a:rPr lang="en-GB" sz="1200" b="1" u="sng" dirty="0"/>
                  <a:t>perpendicular</a:t>
                </a:r>
                <a:r>
                  <a:rPr lang="en-GB" sz="1200" b="1" dirty="0"/>
                  <a:t> to the two lines.  </a:t>
                </a:r>
              </a:p>
              <a:p>
                <a:r>
                  <a:rPr lang="en-GB" sz="1200" dirty="0"/>
                  <a:t>In this example, if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200" dirty="0"/>
                  <a:t> is a general point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200" dirty="0"/>
                  <a:t> is a general point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200" dirty="0"/>
                  <a:t>, then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200" dirty="0"/>
                  <a:t> is perpendicular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276" y="1392385"/>
                <a:ext cx="4952999" cy="11621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287624" y="5589240"/>
                <a:ext cx="2736304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Note that it’s not possible to find the coordinates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 (these can both slide together along their respective lines)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624" y="5589240"/>
                <a:ext cx="2736304" cy="954107"/>
              </a:xfrm>
              <a:prstGeom prst="rect">
                <a:avLst/>
              </a:prstGeom>
              <a:blipFill>
                <a:blip r:embed="rId11"/>
                <a:stretch>
                  <a:fillRect l="-221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4252168" y="2636105"/>
            <a:ext cx="4557191" cy="40634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079500" y="2571750"/>
            <a:ext cx="139700" cy="13462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200150" y="3606800"/>
            <a:ext cx="260350" cy="444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428750" y="3619500"/>
            <a:ext cx="31750" cy="2667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11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3137384" y="5539529"/>
                <a:ext cx="5654513" cy="125258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Therefore what was the role of: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/>
                  <a:t>: Position vector of some arbitrary point on the line (it doesn’t matter which).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/>
                  <a:t>:  The </a:t>
                </a:r>
                <a:r>
                  <a:rPr lang="en-GB" sz="1200" b="1" dirty="0"/>
                  <a:t>direction</a:t>
                </a:r>
                <a:r>
                  <a:rPr lang="en-GB" sz="1200" dirty="0"/>
                  <a:t> of the line.</a:t>
                </a: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384" y="5539529"/>
                <a:ext cx="5654513" cy="12525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Vector equation of a straight line in 3D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89634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Consider the equation of a straight line in 2D: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31640" y="1246385"/>
                <a:ext cx="3600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246385"/>
                <a:ext cx="36004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1940932"/>
                <a:ext cx="39604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is obviously a variable (i.e. it can vary!). As we consider different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, we get different points on the line.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940932"/>
                <a:ext cx="3960440" cy="830997"/>
              </a:xfrm>
              <a:prstGeom prst="rect">
                <a:avLst/>
              </a:prstGeom>
              <a:blipFill>
                <a:blip r:embed="rId4"/>
                <a:stretch>
                  <a:fillRect l="-923" t="-2190" b="-80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V="1">
            <a:off x="5940152" y="1507995"/>
            <a:ext cx="0" cy="1704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724128" y="3068960"/>
            <a:ext cx="20882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741240" y="2913896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240" y="2913896"/>
                <a:ext cx="36004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760132" y="1248801"/>
                <a:ext cx="3600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132" y="1248801"/>
                <a:ext cx="360040" cy="307777"/>
              </a:xfrm>
              <a:prstGeom prst="rect">
                <a:avLst/>
              </a:prstGeom>
              <a:blipFill>
                <a:blip r:embed="rId6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5870302" y="2594496"/>
            <a:ext cx="124098" cy="1233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228317" y="2105702"/>
                <a:ext cx="866253" cy="45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=0  →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317" y="2105702"/>
                <a:ext cx="866253" cy="457433"/>
              </a:xfrm>
              <a:prstGeom prst="rect">
                <a:avLst/>
              </a:prstGeom>
              <a:blipFill>
                <a:blip r:embed="rId7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/>
          <p:cNvSpPr/>
          <p:nvPr/>
        </p:nvSpPr>
        <p:spPr>
          <a:xfrm>
            <a:off x="6680301" y="2213067"/>
            <a:ext cx="124098" cy="1233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404076" y="1724273"/>
                <a:ext cx="866253" cy="45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=1  →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076" y="1724273"/>
                <a:ext cx="866253" cy="457433"/>
              </a:xfrm>
              <a:prstGeom prst="rect">
                <a:avLst/>
              </a:prstGeom>
              <a:blipFill>
                <a:blip r:embed="rId8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/>
          <p:cNvSpPr/>
          <p:nvPr/>
        </p:nvSpPr>
        <p:spPr>
          <a:xfrm>
            <a:off x="7528610" y="1829825"/>
            <a:ext cx="124098" cy="1233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7221905" y="1341031"/>
                <a:ext cx="866253" cy="45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=2  →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sz="12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200" b="1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905" y="1341031"/>
                <a:ext cx="866253" cy="457433"/>
              </a:xfrm>
              <a:prstGeom prst="rect">
                <a:avLst/>
              </a:prstGeom>
              <a:blipFill>
                <a:blip r:embed="rId9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8558" y="2843644"/>
                <a:ext cx="3983602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It’s worth noting that 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400" dirty="0"/>
                  <a:t>, while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are variables,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400" dirty="0"/>
                  <a:t> are </a:t>
                </a:r>
                <a:r>
                  <a:rPr lang="en-GB" sz="1400" b="1" dirty="0"/>
                  <a:t>constants</a:t>
                </a:r>
                <a:r>
                  <a:rPr lang="en-GB" sz="1400" dirty="0"/>
                  <a:t>: after these are set for a particular line, they don’t change.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58" y="2843644"/>
                <a:ext cx="3983602" cy="738664"/>
              </a:xfrm>
              <a:prstGeom prst="rect">
                <a:avLst/>
              </a:prstGeom>
              <a:blipFill>
                <a:blip r:embed="rId10"/>
                <a:stretch>
                  <a:fillRect l="-152" r="-152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V="1">
            <a:off x="5724128" y="1645920"/>
            <a:ext cx="2383552" cy="1126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76372" y="3839964"/>
            <a:ext cx="573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Can we do something similar with vectors? Consider: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81688" y="4240128"/>
                <a:ext cx="2988136" cy="1068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88" y="4240128"/>
                <a:ext cx="2988136" cy="106894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38066" y="5330897"/>
                <a:ext cx="29042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What happens as we vary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600" dirty="0"/>
                  <a:t>?</a:t>
                </a: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66" y="5330897"/>
                <a:ext cx="2904244" cy="338554"/>
              </a:xfrm>
              <a:prstGeom prst="rect">
                <a:avLst/>
              </a:prstGeom>
              <a:blipFill>
                <a:blip r:embed="rId12"/>
                <a:stretch>
                  <a:fillRect l="-1048"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5863828" y="5289622"/>
            <a:ext cx="128032" cy="1370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98161" y="5075251"/>
                <a:ext cx="345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161" y="5075251"/>
                <a:ext cx="34544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/>
          <p:cNvCxnSpPr/>
          <p:nvPr/>
        </p:nvCxnSpPr>
        <p:spPr>
          <a:xfrm flipV="1">
            <a:off x="5937250" y="4654550"/>
            <a:ext cx="358775" cy="7048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>
            <a:off x="6010275" y="5034757"/>
            <a:ext cx="110331" cy="114299"/>
            <a:chOff x="6010275" y="5199857"/>
            <a:chExt cx="110331" cy="114299"/>
          </a:xfrm>
        </p:grpSpPr>
        <p:cxnSp>
          <p:nvCxnSpPr>
            <p:cNvPr id="81" name="Straight Connector 80"/>
            <p:cNvCxnSpPr/>
            <p:nvPr/>
          </p:nvCxnSpPr>
          <p:spPr>
            <a:xfrm flipH="1" flipV="1">
              <a:off x="6095207" y="5199857"/>
              <a:ext cx="25399" cy="11429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6010275" y="5203031"/>
              <a:ext cx="88106" cy="476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152628" y="4113324"/>
                <a:ext cx="1325860" cy="518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 →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628" y="4113324"/>
                <a:ext cx="1325860" cy="51828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/>
          <p:nvPr/>
        </p:nvCxnSpPr>
        <p:spPr>
          <a:xfrm flipV="1">
            <a:off x="6288636" y="4465089"/>
            <a:ext cx="910186" cy="1989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6705600" y="4514056"/>
            <a:ext cx="76200" cy="102394"/>
            <a:chOff x="6705600" y="4679156"/>
            <a:chExt cx="76200" cy="102394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6705600" y="4679156"/>
              <a:ext cx="73819" cy="428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6734175" y="4717257"/>
              <a:ext cx="47625" cy="642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Oval 87"/>
          <p:cNvSpPr/>
          <p:nvPr/>
        </p:nvSpPr>
        <p:spPr>
          <a:xfrm>
            <a:off x="6217533" y="4616450"/>
            <a:ext cx="128032" cy="1370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/>
          <p:cNvSpPr/>
          <p:nvPr/>
        </p:nvSpPr>
        <p:spPr>
          <a:xfrm>
            <a:off x="7134806" y="4396545"/>
            <a:ext cx="128032" cy="1370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7998742" y="4224034"/>
            <a:ext cx="128032" cy="1370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5354995" y="4776253"/>
            <a:ext cx="128032" cy="1370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389494" y="3889288"/>
                <a:ext cx="1325860" cy="518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 →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494" y="3889288"/>
                <a:ext cx="1325860" cy="51828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456190" y="3660235"/>
                <a:ext cx="1325860" cy="518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 →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190" y="3660235"/>
                <a:ext cx="1325860" cy="51828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070295" y="4372465"/>
                <a:ext cx="1325860" cy="518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=−1 →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295" y="4372465"/>
                <a:ext cx="1325860" cy="51828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Connector 94"/>
          <p:cNvCxnSpPr/>
          <p:nvPr/>
        </p:nvCxnSpPr>
        <p:spPr>
          <a:xfrm flipV="1">
            <a:off x="7203794" y="4298950"/>
            <a:ext cx="892456" cy="1694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5383970" y="4672825"/>
            <a:ext cx="892456" cy="1694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6067288" y="4932331"/>
                <a:ext cx="503734" cy="538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288" y="4932331"/>
                <a:ext cx="503734" cy="53880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6674763" y="4525701"/>
                <a:ext cx="503734" cy="538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763" y="4525701"/>
                <a:ext cx="503734" cy="53880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Rectangle 102"/>
          <p:cNvSpPr/>
          <p:nvPr/>
        </p:nvSpPr>
        <p:spPr>
          <a:xfrm>
            <a:off x="3693795" y="5814254"/>
            <a:ext cx="4768561" cy="4202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3580359" y="6287308"/>
            <a:ext cx="2246863" cy="4202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12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102" grpId="0" animBg="1"/>
      <p:bldP spid="20" grpId="0" animBg="1"/>
      <p:bldP spid="22" grpId="0"/>
      <p:bldP spid="74" grpId="0" animBg="1"/>
      <p:bldP spid="75" grpId="0"/>
      <p:bldP spid="76" grpId="0" animBg="1"/>
      <p:bldP spid="77" grpId="0"/>
      <p:bldP spid="23" grpId="0" animBg="1"/>
      <p:bldP spid="78" grpId="0"/>
      <p:bldP spid="79" grpId="0"/>
      <p:bldP spid="80" grpId="0"/>
      <p:bldP spid="27" grpId="0" animBg="1"/>
      <p:bldP spid="29" grpId="0"/>
      <p:bldP spid="83" grpId="0"/>
      <p:bldP spid="88" grpId="0" animBg="1"/>
      <p:bldP spid="89" grpId="0" animBg="1"/>
      <p:bldP spid="90" grpId="0" animBg="1"/>
      <p:bldP spid="91" grpId="0" animBg="1"/>
      <p:bldP spid="92" grpId="0"/>
      <p:bldP spid="93" grpId="0"/>
      <p:bldP spid="94" grpId="0"/>
      <p:bldP spid="98" grpId="0"/>
      <p:bldP spid="99" grpId="0"/>
      <p:bldP spid="103" grpId="0" animBg="1"/>
      <p:bldP spid="103" grpId="1" animBg="1"/>
      <p:bldP spid="104" grpId="0" animBg="1"/>
      <p:bldP spid="104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Shortest distance between any two lines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/>
        </p:nvCxnSpPr>
        <p:spPr>
          <a:xfrm flipV="1">
            <a:off x="323528" y="1340768"/>
            <a:ext cx="2952328" cy="1152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6255" y="3399408"/>
            <a:ext cx="29523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63946" y="1145065"/>
                <a:ext cx="4461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946" y="1145065"/>
                <a:ext cx="44619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81400" y="3214742"/>
                <a:ext cx="4461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400" y="3214742"/>
                <a:ext cx="44619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 flipV="1">
            <a:off x="1248344" y="2131358"/>
            <a:ext cx="473895" cy="12660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163390" y="2051437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647762" y="3355975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319808" y="2244874"/>
            <a:ext cx="171450" cy="698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21408" y="2067074"/>
            <a:ext cx="57150" cy="1714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662708" y="3233094"/>
            <a:ext cx="152400" cy="23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15108" y="3227388"/>
            <a:ext cx="57150" cy="1714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26697" y="1723003"/>
                <a:ext cx="262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697" y="1723003"/>
                <a:ext cx="262024" cy="369332"/>
              </a:xfrm>
              <a:prstGeom prst="rect">
                <a:avLst/>
              </a:prstGeom>
              <a:blipFill>
                <a:blip r:embed="rId4"/>
                <a:stretch>
                  <a:fillRect r="-23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37668" y="3436422"/>
                <a:ext cx="262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668" y="3436422"/>
                <a:ext cx="262024" cy="369332"/>
              </a:xfrm>
              <a:prstGeom prst="rect">
                <a:avLst/>
              </a:prstGeom>
              <a:blipFill>
                <a:blip r:embed="rId5"/>
                <a:stretch>
                  <a:fillRect r="-25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00672" y="857300"/>
                <a:ext cx="4303302" cy="166135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400" dirty="0"/>
                  <a:t> have equations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 respectively, 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400" dirty="0"/>
                  <a:t> are scalars.</a:t>
                </a:r>
              </a:p>
              <a:p>
                <a:r>
                  <a:rPr lang="en-GB" sz="1400" dirty="0"/>
                  <a:t>Find the shortest distance between these two lines.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672" y="857300"/>
                <a:ext cx="4303302" cy="16613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375026" y="2695203"/>
                <a:ext cx="3888432" cy="61632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Again, use same strategy, but this time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600" dirty="0"/>
                  <a:t> is perpendicular to </a:t>
                </a:r>
                <a:r>
                  <a:rPr lang="en-GB" sz="1600" b="1" dirty="0"/>
                  <a:t>both</a:t>
                </a: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/>
                  <a:t>.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026" y="2695203"/>
                <a:ext cx="3888432" cy="616323"/>
              </a:xfrm>
              <a:prstGeom prst="rect">
                <a:avLst/>
              </a:prstGeom>
              <a:blipFill>
                <a:blip r:embed="rId7"/>
                <a:stretch>
                  <a:fillRect l="-623" r="-312" b="-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15244" y="3800137"/>
                <a:ext cx="4793145" cy="2872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has position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,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</a:rPr>
                                <m:t>−1+2</m:t>
                              </m:r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</a:rPr>
                                <m:t>3−</m:t>
                              </m:r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mr>
                          <m:mr>
                            <m:e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</a:rPr>
                                <m:t>−1−</m:t>
                              </m:r>
                              <m:r>
                                <a:rPr lang="en-GB" sz="1400" b="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−1+2</m:t>
                                </m:r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dirty="0" smtClean="0">
                                    <a:latin typeface="Cambria Math" panose="02040503050406030204" pitchFamily="18" charset="0"/>
                                  </a:rPr>
                                  <m:t>−2+2</m:t>
                                </m:r>
                                <m:r>
                                  <a:rPr lang="en-GB" sz="1400" b="0" i="1" dirty="0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 dirty="0" smtClean="0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GB" sz="1400" b="0" i="1" dirty="0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GB" sz="1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GB" sz="14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400" dirty="0"/>
                  <a:t> is perpendicular to both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−2+2</m:t>
                                </m:r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=3−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−1−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44" y="3800137"/>
                <a:ext cx="4793145" cy="28727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08104" y="3788634"/>
                <a:ext cx="3606867" cy="2284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Similarly, using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, we obtain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400" dirty="0"/>
              </a:p>
              <a:p>
                <a:endParaRPr lang="en-GB" sz="1400" dirty="0"/>
              </a:p>
              <a:p>
                <a:r>
                  <a:rPr lang="en-GB" sz="1400" dirty="0"/>
                  <a:t>Solving simultaneously,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400" dirty="0"/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acc>
                        <m:accPr>
                          <m:chr m:val="⃗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−2+2</m:t>
                                </m:r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−1−</m:t>
                                </m:r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400" i="1" dirty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dirty="0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788634"/>
                <a:ext cx="3606867" cy="2284728"/>
              </a:xfrm>
              <a:prstGeom prst="rect">
                <a:avLst/>
              </a:prstGeom>
              <a:blipFill>
                <a:blip r:embed="rId9"/>
                <a:stretch>
                  <a:fillRect l="-5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5220072" y="4077072"/>
            <a:ext cx="0" cy="23042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56256" y="3805753"/>
            <a:ext cx="8353104" cy="28937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0006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Shortest distance between point and line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836712"/>
                <a:ext cx="7128792" cy="82785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line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400" dirty="0"/>
                  <a:t> has equation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GB" sz="1400" dirty="0"/>
                  <a:t>, and the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has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1,2,−1</m:t>
                        </m:r>
                      </m:e>
                    </m:d>
                  </m:oMath>
                </a14:m>
                <a:r>
                  <a:rPr lang="en-GB" sz="1400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Find the shortest distance between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Find the Cartesian equation of the line that is perpendicular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400" dirty="0"/>
                  <a:t> and passes through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836712"/>
                <a:ext cx="7128792" cy="8278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1988840"/>
                <a:ext cx="5484440" cy="1620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+1,   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+1,   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988840"/>
                <a:ext cx="5484440" cy="16205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V="1">
            <a:off x="179512" y="4221088"/>
            <a:ext cx="2808312" cy="12961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1701552" y="4800724"/>
            <a:ext cx="400050" cy="90646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899320" y="4705747"/>
            <a:ext cx="78457" cy="18705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777752" y="4897562"/>
            <a:ext cx="209550" cy="952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89324" y="4428455"/>
                <a:ext cx="792088" cy="579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324" y="4428455"/>
                <a:ext cx="792088" cy="579518"/>
              </a:xfrm>
              <a:prstGeom prst="rect">
                <a:avLst/>
              </a:prstGeom>
              <a:blipFill>
                <a:blip r:embed="rId4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3002" y="4433813"/>
                <a:ext cx="196249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, 1−2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, −3−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02" y="4433813"/>
                <a:ext cx="1962497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1675805" y="4764332"/>
            <a:ext cx="78358" cy="7625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925030" y="5716617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1,2,−1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030" y="5716617"/>
                <a:ext cx="792088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2075285" y="5673776"/>
            <a:ext cx="78358" cy="7625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2406402" y="4478464"/>
            <a:ext cx="23813" cy="88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334965" y="4459412"/>
            <a:ext cx="92868" cy="166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151407" y="3653655"/>
                <a:ext cx="3187257" cy="3094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Let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200" dirty="0"/>
                  <a:t> be generic point on line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200" dirty="0"/>
                  <a:t>.</a:t>
                </a:r>
              </a:p>
              <a:p>
                <a:r>
                  <a:rPr lang="en-GB" sz="1200" dirty="0"/>
                  <a:t>With a suitable diagram, we can see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200" dirty="0"/>
                  <a:t> is perpendicular to the direction of the line.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−1−2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−2−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−1−2</m:t>
                                </m:r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−2−</m:t>
                                </m:r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…   →  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  ∴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29</m:t>
                              </m:r>
                            </m:e>
                          </m:rad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407" y="3653655"/>
                <a:ext cx="3187257" cy="3094309"/>
              </a:xfrm>
              <a:prstGeom prst="rect">
                <a:avLst/>
              </a:prstGeom>
              <a:blipFill>
                <a:blip r:embed="rId7"/>
                <a:stretch>
                  <a:fillRect l="-1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 flipV="1">
            <a:off x="1866900" y="5253286"/>
            <a:ext cx="34317" cy="1092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1902620" y="5253039"/>
            <a:ext cx="100011" cy="476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596680" y="3791236"/>
                <a:ext cx="2457725" cy="2474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+mj-lt"/>
                  </a:rPr>
                  <a:t>Direction of line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b="0" dirty="0">
                    <a:latin typeface="+mj-lt"/>
                  </a:rPr>
                  <a:t> or more simplify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200" b="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r>
                  <a:rPr lang="en-GB" sz="1200" dirty="0"/>
                  <a:t/>
                </a:r>
                <a:br>
                  <a:rPr lang="en-GB" sz="1200" dirty="0"/>
                </a:br>
                <a:endParaRPr lang="en-GB" sz="1200" dirty="0"/>
              </a:p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sz="1200" dirty="0"/>
                  <a:t> Cartesian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680" y="3791236"/>
                <a:ext cx="2457725" cy="24748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216574" y="2060848"/>
            <a:ext cx="241445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355235" y="4149080"/>
            <a:ext cx="241445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13782" y="1805930"/>
            <a:ext cx="6191768" cy="48806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305550" y="3581425"/>
            <a:ext cx="2658406" cy="31051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475957" y="1968710"/>
                <a:ext cx="2487999" cy="110876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Again same strategy! 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 is a point on the line,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600" dirty="0"/>
                  <a:t> is perpendicular to the direction of the line.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957" y="1968710"/>
                <a:ext cx="2487999" cy="1108765"/>
              </a:xfrm>
              <a:prstGeom prst="rect">
                <a:avLst/>
              </a:prstGeom>
              <a:blipFill>
                <a:blip r:embed="rId9"/>
                <a:stretch>
                  <a:fillRect l="-728" t="-538" b="-4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58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Core Pure Year 1</a:t>
            </a:r>
          </a:p>
          <a:p>
            <a:r>
              <a:rPr lang="en-GB" sz="2400" dirty="0"/>
              <a:t>Pages 191-192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5536" y="220486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(Note: I have split this exercise in two. We will do the distance between planes and points in a separate lesson)</a:t>
            </a:r>
          </a:p>
        </p:txBody>
      </p:sp>
      <p:sp>
        <p:nvSpPr>
          <p:cNvPr id="8" name="Rectangle 7"/>
          <p:cNvSpPr/>
          <p:nvPr/>
        </p:nvSpPr>
        <p:spPr>
          <a:xfrm>
            <a:off x="410050" y="3073618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Q1-5, 7, 9, 11 </a:t>
            </a:r>
          </a:p>
        </p:txBody>
      </p:sp>
    </p:spTree>
    <p:extLst>
      <p:ext uri="{BB962C8B-B14F-4D97-AF65-F5344CB8AC3E}">
        <p14:creationId xmlns:p14="http://schemas.microsoft.com/office/powerpoint/2010/main" val="29041544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Shortest Distance from Plane to Origin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Parallelogram 4"/>
          <p:cNvSpPr/>
          <p:nvPr/>
        </p:nvSpPr>
        <p:spPr>
          <a:xfrm rot="1912729">
            <a:off x="217576" y="2583988"/>
            <a:ext cx="4534910" cy="348548"/>
          </a:xfrm>
          <a:prstGeom prst="parallelogram">
            <a:avLst>
              <a:gd name="adj" fmla="val 114287"/>
            </a:avLst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043610" y="3933056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66147" y="1292054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47" y="1292054"/>
                <a:ext cx="38805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19391" y="3987534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91" y="3987534"/>
                <a:ext cx="38805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35656" y="2914589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656" y="2914589"/>
                <a:ext cx="3880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18474" y="2296380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474" y="2296380"/>
                <a:ext cx="3880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V="1">
            <a:off x="1138645" y="2544276"/>
            <a:ext cx="1083733" cy="1433688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233667" y="2566853"/>
            <a:ext cx="790222" cy="530577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149934" y="3097430"/>
            <a:ext cx="1862666" cy="903111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222378" y="2679742"/>
            <a:ext cx="191911" cy="248355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2064334" y="2792630"/>
            <a:ext cx="169333" cy="124178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19046" y="3094688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046" y="3094688"/>
                <a:ext cx="3880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95564" y="783823"/>
                <a:ext cx="4756792" cy="175432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dirty="0"/>
                  <a:t> has equation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Suppose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is a generic point on 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dirty="0"/>
                  <a:t> is the foot of the perpendicular from the origin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dirty="0"/>
                  <a:t> to the plane.</a:t>
                </a:r>
              </a:p>
              <a:p>
                <a:r>
                  <a:rPr lang="en-GB" dirty="0"/>
                  <a:t>Suppose also that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dirty="0"/>
                  <a:t> is of unit length, i.e.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What is the distance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𝑂𝐹</m:t>
                    </m:r>
                  </m:oMath>
                </a14:m>
                <a:r>
                  <a:rPr lang="en-GB" dirty="0"/>
                  <a:t>? 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564" y="783823"/>
                <a:ext cx="4756792" cy="1754326"/>
              </a:xfrm>
              <a:prstGeom prst="rect">
                <a:avLst/>
              </a:prstGeom>
              <a:blipFill>
                <a:blip r:embed="rId7"/>
                <a:stretch>
                  <a:fillRect r="-170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28"/>
          <p:cNvSpPr/>
          <p:nvPr/>
        </p:nvSpPr>
        <p:spPr>
          <a:xfrm>
            <a:off x="1477311" y="3548986"/>
            <a:ext cx="169334" cy="203200"/>
          </a:xfrm>
          <a:custGeom>
            <a:avLst/>
            <a:gdLst>
              <a:gd name="connsiteX0" fmla="*/ 0 w 169334"/>
              <a:gd name="connsiteY0" fmla="*/ 0 h 203200"/>
              <a:gd name="connsiteX1" fmla="*/ 112889 w 169334"/>
              <a:gd name="connsiteY1" fmla="*/ 101600 h 203200"/>
              <a:gd name="connsiteX2" fmla="*/ 169334 w 169334"/>
              <a:gd name="connsiteY2" fmla="*/ 20320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334" h="203200">
                <a:moveTo>
                  <a:pt x="0" y="0"/>
                </a:moveTo>
                <a:cubicBezTo>
                  <a:pt x="42333" y="33866"/>
                  <a:pt x="84667" y="67733"/>
                  <a:pt x="112889" y="101600"/>
                </a:cubicBezTo>
                <a:cubicBezTo>
                  <a:pt x="141111" y="135467"/>
                  <a:pt x="155222" y="169333"/>
                  <a:pt x="169334" y="2032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506573" y="3347098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573" y="3347098"/>
                <a:ext cx="38805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 rot="17990348">
            <a:off x="2154267" y="3396550"/>
            <a:ext cx="127000" cy="139700"/>
            <a:chOff x="3956050" y="1504950"/>
            <a:chExt cx="127000" cy="139700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4057650" y="1504950"/>
              <a:ext cx="12700" cy="11430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3956050" y="1631950"/>
              <a:ext cx="127000" cy="1270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 rot="5400000">
            <a:off x="1672993" y="3135656"/>
            <a:ext cx="127000" cy="139700"/>
            <a:chOff x="3956050" y="1504950"/>
            <a:chExt cx="127000" cy="139700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4057650" y="1504950"/>
              <a:ext cx="12700" cy="11430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3956050" y="1631950"/>
              <a:ext cx="127000" cy="12700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152867" y="3446373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867" y="3446373"/>
                <a:ext cx="38805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368441" y="2881713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441" y="2881713"/>
                <a:ext cx="388050" cy="369332"/>
              </a:xfrm>
              <a:prstGeom prst="rect">
                <a:avLst/>
              </a:prstGeom>
              <a:blipFill>
                <a:blip r:embed="rId10"/>
                <a:stretch>
                  <a:fillRect t="-6667" r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725137" y="2673289"/>
                <a:ext cx="3968335" cy="3081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GB" sz="1600" dirty="0">
                    <a:solidFill>
                      <a:prstClr val="black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>
                    <a:solidFill>
                      <a:prstClr val="black"/>
                    </a:solidFill>
                  </a:rPr>
                  <a:t> is the angle between the between the vectors </a:t>
                </a:r>
                <a14:m>
                  <m:oMath xmlns:m="http://schemas.openxmlformats.org/officeDocument/2006/math">
                    <m:r>
                      <a:rPr lang="en-GB" sz="1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6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600" dirty="0">
                    <a:solidFill>
                      <a:prstClr val="black"/>
                    </a:solidFill>
                  </a:rPr>
                  <a:t>: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GB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̂"/>
                              <m:ctrlPr>
                                <a:rPr lang="en-GB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GB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GB" sz="1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6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GB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GB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̂"/>
                              <m:ctrlPr>
                                <a:rPr lang="en-GB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>
                  <a:solidFill>
                    <a:prstClr val="black"/>
                  </a:solidFill>
                </a:endParaRPr>
              </a:p>
              <a:p>
                <a:pPr lvl="0"/>
                <a:endParaRPr lang="en-GB" sz="1600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GB" sz="1600" dirty="0">
                    <a:solidFill>
                      <a:prstClr val="black"/>
                    </a:solidFill>
                  </a:rPr>
                  <a:t>But by basic trigonometry we can also see that: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𝑂𝐹</m:t>
                          </m:r>
                        </m:num>
                        <m:den>
                          <m:r>
                            <a:rPr lang="en-GB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𝑂𝑅</m:t>
                          </m:r>
                        </m:den>
                      </m:f>
                      <m:r>
                        <a:rPr lang="en-GB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600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GB" sz="1600" dirty="0">
                    <a:solidFill>
                      <a:prstClr val="black"/>
                    </a:solidFill>
                  </a:rPr>
                  <a:t>Thus: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den>
                      </m:f>
                      <m:r>
                        <a:rPr lang="en-GB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GB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̂"/>
                              <m:ctrlPr>
                                <a:rPr lang="en-GB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den>
                      </m:f>
                      <m:r>
                        <a:rPr lang="en-GB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∴</m:t>
                      </m:r>
                      <m:r>
                        <a:rPr lang="en-GB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̂"/>
                          <m:ctrlPr>
                            <a:rPr lang="en-GB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GB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137" y="2673289"/>
                <a:ext cx="3968335" cy="3081356"/>
              </a:xfrm>
              <a:prstGeom prst="rect">
                <a:avLst/>
              </a:prstGeom>
              <a:blipFill>
                <a:blip r:embed="rId11"/>
                <a:stretch>
                  <a:fillRect l="-768" t="-5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782679" y="6012746"/>
                <a:ext cx="6414147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If equation of plane is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̂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, 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is the shortest distance between the origin and a point on the plane.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679" y="6012746"/>
                <a:ext cx="6414147" cy="646331"/>
              </a:xfrm>
              <a:prstGeom prst="rect">
                <a:avLst/>
              </a:prstGeom>
              <a:blipFill>
                <a:blip r:embed="rId12"/>
                <a:stretch>
                  <a:fillRect l="-568" t="-3636" r="-284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4754365" y="2665712"/>
            <a:ext cx="3939107" cy="32115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537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Shortest distance between point and plane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2520534"/>
                <a:ext cx="6408712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Find the perpendicular distance from the point with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3,2,−1</m:t>
                        </m:r>
                      </m:e>
                    </m:d>
                  </m:oMath>
                </a14:m>
                <a:r>
                  <a:rPr lang="en-GB" sz="1600" dirty="0"/>
                  <a:t> to the plane with equation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520534"/>
                <a:ext cx="6408712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956659"/>
                <a:ext cx="3312368" cy="133151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Wingdings" panose="05000000000000000000" pitchFamily="2" charset="2"/>
                  </a:rPr>
                  <a:t>!</a:t>
                </a:r>
                <a:r>
                  <a:rPr lang="en-GB" sz="1600" dirty="0"/>
                  <a:t> The perpendicular distance from the point with position vector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dirty="0"/>
                  <a:t> to the plane with equation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1600" dirty="0"/>
                  <a:t>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56659"/>
                <a:ext cx="3312368" cy="1331518"/>
              </a:xfrm>
              <a:prstGeom prst="rect">
                <a:avLst/>
              </a:prstGeom>
              <a:blipFill>
                <a:blip r:embed="rId3"/>
                <a:stretch>
                  <a:fillRect l="-731" t="-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52338" y="3424687"/>
                <a:ext cx="5256584" cy="1734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=5,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:r>
                  <a:rPr lang="en-GB" b="0" dirty="0"/>
                  <a:t>Distance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2×3−3×2+1×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e>
                        </m:rad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So distance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e>
                        </m:rad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38" y="3424687"/>
                <a:ext cx="5256584" cy="1734514"/>
              </a:xfrm>
              <a:prstGeom prst="rect">
                <a:avLst/>
              </a:prstGeom>
              <a:blipFill>
                <a:blip r:embed="rId4"/>
                <a:stretch>
                  <a:fillRect l="-1044" b="-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860032" y="1089373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You are given this formula in the formula booklet. For the sake of time we will not prove it, but you can find it in my old FP3 Vectors slides.</a:t>
            </a: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4067944" y="1566427"/>
            <a:ext cx="792088" cy="134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92898" y="4833772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Distance is a positive value.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740770" y="4936855"/>
            <a:ext cx="1080120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5536" y="3316601"/>
            <a:ext cx="8245333" cy="2125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983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30" y="3356992"/>
            <a:ext cx="8036795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62" y="897431"/>
            <a:ext cx="8245333" cy="17554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32530" y="3158256"/>
            <a:ext cx="8245333" cy="2125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546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Reflections of points in planes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836712"/>
                <a:ext cx="7128792" cy="95410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sz="1400" dirty="0"/>
                  <a:t> has equation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400" dirty="0"/>
                  <a:t>. The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has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1,3,−2</m:t>
                        </m:r>
                      </m:e>
                    </m:d>
                  </m:oMath>
                </a14:m>
                <a:r>
                  <a:rPr lang="en-GB" sz="1400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Find the shortest distance between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The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/>
                  <a:t> is the reflection of the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(b) Find the coordinates of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7128792" cy="9541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1262" y="1723315"/>
                <a:ext cx="6912768" cy="124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=5,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Distance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1×1+2×+2×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rad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  → 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62" y="1723315"/>
                <a:ext cx="6912768" cy="1247777"/>
              </a:xfrm>
              <a:prstGeom prst="rect">
                <a:avLst/>
              </a:prstGeom>
              <a:blipFill>
                <a:blip r:embed="rId3"/>
                <a:stretch>
                  <a:fillRect l="-705"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arallelogram 6"/>
          <p:cNvSpPr/>
          <p:nvPr/>
        </p:nvSpPr>
        <p:spPr>
          <a:xfrm rot="1912729">
            <a:off x="-40905" y="4749865"/>
            <a:ext cx="4534910" cy="348548"/>
          </a:xfrm>
          <a:prstGeom prst="parallelogram">
            <a:avLst>
              <a:gd name="adj" fmla="val 114287"/>
            </a:avLst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7666" y="3457931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Π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66" y="3457931"/>
                <a:ext cx="3880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95716" y="5517704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16" y="5517704"/>
                <a:ext cx="3880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1297667" y="4724399"/>
            <a:ext cx="609600" cy="85725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921750" y="3826665"/>
            <a:ext cx="609600" cy="85725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57550" y="4599162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550" y="4599162"/>
                <a:ext cx="3880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35083" y="3567270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083" y="3567270"/>
                <a:ext cx="388050" cy="369332"/>
              </a:xfrm>
              <a:prstGeom prst="rect">
                <a:avLst/>
              </a:prstGeom>
              <a:blipFill>
                <a:blip r:embed="rId7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75516" y="3148995"/>
                <a:ext cx="4536504" cy="3756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From the diagram, we can see that the line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𝑃𝑄</m:t>
                    </m:r>
                  </m:oMath>
                </a14:m>
                <a:r>
                  <a:rPr lang="en-GB" sz="1600" dirty="0"/>
                  <a:t> is in the direction of the </a:t>
                </a:r>
                <a:r>
                  <a:rPr lang="en-GB" sz="1600" b="1" dirty="0"/>
                  <a:t>normal</a:t>
                </a:r>
                <a:r>
                  <a:rPr lang="en-GB" sz="1600" dirty="0"/>
                  <a:t> to the plane.</a:t>
                </a:r>
              </a:p>
              <a:p>
                <a:r>
                  <a:rPr lang="en-GB" sz="1600" dirty="0"/>
                  <a:t>Therefore: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: 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3+2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6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1600" dirty="0"/>
                  <a:t> is on the plane so satisfies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3+2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+6+4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−4+4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=5  →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We want to move two lots of this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endParaRPr lang="en-GB" sz="1600" dirty="0"/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 dirty="0"/>
                  <a:t> has coordinates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 →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35</m:t>
                            </m:r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516" y="3148995"/>
                <a:ext cx="4536504" cy="3756285"/>
              </a:xfrm>
              <a:prstGeom prst="rect">
                <a:avLst/>
              </a:prstGeom>
              <a:blipFill>
                <a:blip r:embed="rId8"/>
                <a:stretch>
                  <a:fillRect l="-806" t="-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09652" y="4871549"/>
                <a:ext cx="388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52" y="4871549"/>
                <a:ext cx="38805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179511" y="1988839"/>
            <a:ext cx="284945" cy="28990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45003" y="3954104"/>
            <a:ext cx="284945" cy="28990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4457" y="1822749"/>
            <a:ext cx="5835736" cy="11427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42181" y="3954104"/>
            <a:ext cx="4726966" cy="2853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445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Reflections of lines in planes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836712"/>
                <a:ext cx="7704856" cy="68672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/>
                  <a:t> has equation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+6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GB" sz="1600" dirty="0"/>
                  <a:t>. 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sz="1600" dirty="0"/>
                  <a:t> has equation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The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/>
                  <a:t> is the reflection of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/>
                  <a:t> in 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GB" sz="1600" dirty="0"/>
                  <a:t>. Find a vector equation of the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7704856" cy="6867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026646" y="1636248"/>
            <a:ext cx="2995364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The key here is that we need to reflect two points on the line through the plane, then find the equation of the line through these new points.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1222" y="1636248"/>
                <a:ext cx="5689204" cy="5049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dirty="0"/>
                  <a:t>Vector equation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300" dirty="0"/>
                  <a:t>:   </a:t>
                </a:r>
                <a14:m>
                  <m:oMath xmlns:m="http://schemas.openxmlformats.org/officeDocument/2006/math">
                    <m:r>
                      <a:rPr lang="en-GB" sz="13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mr>
                        </m:m>
                      </m:e>
                    </m:d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2+2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4−2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−6+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300" dirty="0"/>
              </a:p>
              <a:p>
                <a:r>
                  <a:rPr lang="en-GB" sz="1300" dirty="0"/>
                  <a:t>When it intersects the plane: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2+2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−3</m:t>
                      </m:r>
                      <m:d>
                        <m:dPr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4−2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−6+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  <m:oMath xmlns:m="http://schemas.openxmlformats.org/officeDocument/2006/math"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300" dirty="0"/>
              </a:p>
              <a:p>
                <a:r>
                  <a:rPr lang="en-GB" sz="1300" dirty="0"/>
                  <a:t>Therefore point of intersection: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3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300" i="1">
                                    <a:latin typeface="Cambria Math" panose="02040503050406030204" pitchFamily="18" charset="0"/>
                                  </a:rPr>
                                  <m:t>2+2</m:t>
                                </m:r>
                                <m:r>
                                  <a:rPr lang="en-GB" sz="1300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300" i="1">
                                    <a:latin typeface="Cambria Math" panose="02040503050406030204" pitchFamily="18" charset="0"/>
                                  </a:rPr>
                                  <m:t>4−2</m:t>
                                </m:r>
                                <m:r>
                                  <a:rPr lang="en-GB" sz="1300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300" i="1">
                                    <a:latin typeface="Cambria Math" panose="02040503050406030204" pitchFamily="18" charset="0"/>
                                  </a:rPr>
                                  <m:t>−6+</m:t>
                                </m:r>
                                <m:r>
                                  <a:rPr lang="en-GB" sz="13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3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3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300" b="0" i="1" smtClean="0">
                                    <a:latin typeface="Cambria Math" panose="02040503050406030204" pitchFamily="18" charset="0"/>
                                  </a:rPr>
                                  <m:t>−4 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  →   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6,0,−4</m:t>
                          </m:r>
                        </m:e>
                      </m:d>
                    </m:oMath>
                  </m:oMathPara>
                </a14:m>
                <a:endParaRPr lang="en-GB" sz="1300" dirty="0"/>
              </a:p>
              <a:p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2,4,−6</m:t>
                        </m:r>
                      </m:e>
                    </m:d>
                  </m:oMath>
                </a14:m>
                <a:r>
                  <a:rPr lang="en-GB" sz="1300" dirty="0"/>
                  <a:t> is a point on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300" dirty="0"/>
                  <a:t> (by arbitrarily letting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300" dirty="0"/>
                  <a:t>), so reflect in the plane using same method as previous question: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𝑃𝑄</m:t>
                          </m:r>
                        </m:sub>
                      </m:sSub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:    </m:t>
                      </m:r>
                      <m:d>
                        <m:dPr>
                          <m:ctrlPr>
                            <a:rPr lang="en-GB" sz="1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3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3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3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300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3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300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sz="1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3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3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3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3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3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3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3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z="13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GB" sz="13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3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13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GB" sz="13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300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r>
                                  <a:rPr lang="en-GB" sz="13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3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300" dirty="0"/>
              </a:p>
              <a:p>
                <a:r>
                  <a:rPr lang="en-GB" sz="1300" dirty="0"/>
                  <a:t>… and so on…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58</m:t>
                              </m:r>
                            </m:num>
                            <m:den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38</m:t>
                              </m:r>
                            </m:num>
                            <m:den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300" dirty="0"/>
              </a:p>
              <a:p>
                <a:r>
                  <a:rPr lang="en-GB" sz="1300" dirty="0"/>
                  <a:t>Since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300" dirty="0"/>
                  <a:t> and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300" dirty="0"/>
                  <a:t> are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300" dirty="0"/>
                  <a:t>, direction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300" dirty="0"/>
                  <a:t> is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𝐴𝑄</m:t>
                        </m:r>
                      </m:e>
                    </m:acc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num>
                                <m:den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38</m:t>
                                  </m:r>
                                </m:num>
                                <m:den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13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GB" sz="1300" b="0" dirty="0"/>
              </a:p>
              <a:p>
                <a:r>
                  <a:rPr lang="en-GB" sz="1300" dirty="0"/>
                  <a:t>Vector equation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300" dirty="0"/>
                  <a:t>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−19</m:t>
                              </m:r>
                            </m:e>
                          </m:mr>
                          <m:mr>
                            <m:e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3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22" y="1636248"/>
                <a:ext cx="5689204" cy="5049011"/>
              </a:xfrm>
              <a:prstGeom prst="rect">
                <a:avLst/>
              </a:prstGeom>
              <a:blipFill>
                <a:blip r:embed="rId3"/>
                <a:stretch>
                  <a:fillRect l="-214" r="-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28184" y="2685334"/>
                <a:ext cx="2592288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Note</a:t>
                </a:r>
                <a:r>
                  <a:rPr lang="en-GB" sz="1400" dirty="0"/>
                  <a:t>: We could technically pick any two points on the line, say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 and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400" dirty="0"/>
                  <a:t>, and reflect each in the plane as before. But we save some work if we find where the line intersects the plane, </a:t>
                </a:r>
                <a:r>
                  <a:rPr lang="en-GB" sz="1400" u="sng" dirty="0"/>
                  <a:t>as we don’t need to subsequently reflect it</a:t>
                </a:r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2685334"/>
                <a:ext cx="2592288" cy="1815882"/>
              </a:xfrm>
              <a:prstGeom prst="rect">
                <a:avLst/>
              </a:prstGeom>
              <a:blipFill>
                <a:blip r:embed="rId4"/>
                <a:stretch>
                  <a:fillRect l="-706" t="-673" r="-2353" b="-26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arallelogram 8"/>
          <p:cNvSpPr/>
          <p:nvPr/>
        </p:nvSpPr>
        <p:spPr>
          <a:xfrm rot="1912729">
            <a:off x="6324151" y="5198811"/>
            <a:ext cx="2193400" cy="444477"/>
          </a:xfrm>
          <a:prstGeom prst="parallelogram">
            <a:avLst>
              <a:gd name="adj" fmla="val 114287"/>
            </a:avLst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7231380" y="5695359"/>
            <a:ext cx="451460" cy="514941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269481" y="4800600"/>
            <a:ext cx="53339" cy="134112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515101" y="5166360"/>
            <a:ext cx="1592579" cy="35814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686702" y="5163578"/>
            <a:ext cx="451460" cy="514941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00639" y="4560570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639" y="4560570"/>
                <a:ext cx="57606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130536" y="6160179"/>
                <a:ext cx="13467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2,4,−6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536" y="6160179"/>
                <a:ext cx="134671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015804" y="4879851"/>
                <a:ext cx="5281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804" y="4879851"/>
                <a:ext cx="528122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130718" y="5053550"/>
                <a:ext cx="5281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718" y="5053550"/>
                <a:ext cx="52812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348234" y="5443125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234" y="5443125"/>
                <a:ext cx="57606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404435" y="1636248"/>
            <a:ext cx="5516667" cy="4961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615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9F (again)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Core Pure Year 1</a:t>
            </a:r>
          </a:p>
          <a:p>
            <a:r>
              <a:rPr lang="en-GB" sz="2400" dirty="0"/>
              <a:t>Pages 191-192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5536" y="2204864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Q6, 8, 10, 12</a:t>
            </a:r>
          </a:p>
        </p:txBody>
      </p:sp>
    </p:spTree>
    <p:extLst>
      <p:ext uri="{BB962C8B-B14F-4D97-AF65-F5344CB8AC3E}">
        <p14:creationId xmlns:p14="http://schemas.microsoft.com/office/powerpoint/2010/main" val="2282505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Vector equation of a straight line in 3D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27333" y="843394"/>
                <a:ext cx="3746752" cy="107721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Wingdings" panose="05000000000000000000" pitchFamily="2" charset="2"/>
                  </a:rPr>
                  <a:t>!</a:t>
                </a:r>
                <a:r>
                  <a:rPr lang="en-GB" sz="1600" dirty="0"/>
                  <a:t> Vector equation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600" dirty="0"/>
                  <a:t> of a straight line: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dirty="0"/>
                  <a:t>where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dirty="0"/>
                  <a:t> is (the position vector of) some point on the line,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dirty="0"/>
                  <a:t> is the direction vector.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333" y="843394"/>
                <a:ext cx="3746752" cy="1077218"/>
              </a:xfrm>
              <a:prstGeom prst="rect">
                <a:avLst/>
              </a:prstGeom>
              <a:blipFill>
                <a:blip r:embed="rId2"/>
                <a:stretch>
                  <a:fillRect l="-485" t="-1105" b="-49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3154" y="2031797"/>
                <a:ext cx="6840760" cy="2316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Important understanding points: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dirty="0"/>
                  <a:t> are constants (i.e. fixed for a given line) while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600" dirty="0"/>
                  <a:t> is a variable.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It is often helpful to write as a single position vector, </a:t>
                </a:r>
                <a:r>
                  <a:rPr lang="en-GB" sz="1600" dirty="0" err="1"/>
                  <a:t>e.g</a:t>
                </a:r>
                <a:r>
                  <a:rPr lang="en-GB" sz="1600" dirty="0"/>
                  <a:t>:</a:t>
                </a:r>
                <a:br>
                  <a:rPr lang="en-GB" sz="160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  →   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It is highly important the you can distinguish between the </a:t>
                </a:r>
                <a:r>
                  <a:rPr lang="en-GB" sz="1600" b="1" dirty="0"/>
                  <a:t>position vector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600" dirty="0"/>
                  <a:t> of a </a:t>
                </a:r>
                <a:r>
                  <a:rPr lang="en-GB" sz="1600" b="1" dirty="0"/>
                  <a:t>point on the line</a:t>
                </a:r>
                <a:r>
                  <a:rPr lang="en-GB" sz="1600" dirty="0"/>
                  <a:t>, and the </a:t>
                </a:r>
                <a:r>
                  <a:rPr lang="en-GB" sz="1600" b="1" dirty="0"/>
                  <a:t>direction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dirty="0"/>
                  <a:t> of the line: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54" y="2031797"/>
                <a:ext cx="6840760" cy="2316596"/>
              </a:xfrm>
              <a:prstGeom prst="rect">
                <a:avLst/>
              </a:prstGeom>
              <a:blipFill>
                <a:blip r:embed="rId3"/>
                <a:stretch>
                  <a:fillRect l="-445" t="-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1942" y="4557404"/>
                <a:ext cx="4088134" cy="123597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equation of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/>
                  <a:t> is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  <a:p>
                <a:r>
                  <a:rPr lang="en-GB" sz="1600" dirty="0"/>
                  <a:t>Find the vector equation of a line parallel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/>
                  <a:t> which passes through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2,5,1</m:t>
                        </m:r>
                      </m:e>
                    </m:d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42" y="4557404"/>
                <a:ext cx="4088134" cy="12359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160267" y="5990599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Same direction vector</a:t>
            </a:r>
            <a:r>
              <a:rPr lang="en-GB" sz="1100" dirty="0"/>
              <a:t>, but different ‘starting point’.</a:t>
            </a: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2961755" y="6336204"/>
            <a:ext cx="198512" cy="39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9949" y="4304428"/>
            <a:ext cx="198537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15670" y="4452629"/>
                <a:ext cx="4400549" cy="123597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equation of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/>
                  <a:t> is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  <a:p>
                <a:r>
                  <a:rPr lang="en-GB" sz="1600" dirty="0"/>
                  <a:t>Find the coordinates of the points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/>
                  <a:t> which are a distance of 3 away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(3,4,4)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670" y="4452629"/>
                <a:ext cx="4400549" cy="12359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496860" y="5959252"/>
                <a:ext cx="1495153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860" y="5959252"/>
                <a:ext cx="1495153" cy="8249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609447" y="4179484"/>
            <a:ext cx="198537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Example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62648" y="5666383"/>
                <a:ext cx="4596938" cy="1257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50" dirty="0"/>
                  <a:t>Coordinate of generic point on line: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0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−1+</m:t>
                        </m:r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</m:oMath>
                </a14:m>
                <a:endParaRPr lang="en-GB" sz="1050" dirty="0"/>
              </a:p>
              <a:p>
                <a:r>
                  <a:rPr lang="en-GB" sz="1050" dirty="0"/>
                  <a:t>Point off line: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0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3,4,4</m:t>
                        </m:r>
                      </m:e>
                    </m:d>
                  </m:oMath>
                </a14:m>
                <a:endParaRPr lang="en-GB" sz="1050" dirty="0"/>
              </a:p>
              <a:p>
                <a:pPr/>
                <a:r>
                  <a:rPr lang="en-GB" sz="1050" dirty="0"/>
                  <a:t>Distance between them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05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105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−1+</m:t>
                                </m:r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en-GB" sz="105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105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d>
                          </m:e>
                          <m:sup>
                            <m:r>
                              <a:rPr lang="en-GB" sz="105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105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050" b="0" i="1" smtClean="0">
                                    <a:latin typeface="Cambria Math" panose="02040503050406030204" pitchFamily="18" charset="0"/>
                                  </a:rPr>
                                  <m:t>3−4</m:t>
                                </m:r>
                              </m:e>
                            </m:d>
                          </m:e>
                          <m:sup>
                            <m:r>
                              <a:rPr lang="en-GB" sz="105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050" b="0" dirty="0"/>
                  <a:t/>
                </a:r>
                <a:br>
                  <a:rPr lang="en-GB" sz="105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+12=0   →  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1050" b="0" i="1" smtClean="0">
                          <a:latin typeface="Cambria Math" panose="02040503050406030204" pitchFamily="18" charset="0"/>
                        </a:rPr>
                        <m:t> 6</m:t>
                      </m:r>
                    </m:oMath>
                  </m:oMathPara>
                </a14:m>
                <a:endParaRPr lang="en-GB" sz="1050" dirty="0"/>
              </a:p>
              <a:p>
                <a:r>
                  <a:rPr lang="en-GB" sz="1050" dirty="0"/>
                  <a:t>We can sub these back into generic point on line:</a:t>
                </a:r>
              </a:p>
              <a:p>
                <a:r>
                  <a:rPr lang="en-GB" sz="1050" dirty="0"/>
                  <a:t>If </a:t>
                </a:r>
                <a14:m>
                  <m:oMath xmlns:m="http://schemas.openxmlformats.org/officeDocument/2006/math"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050" dirty="0"/>
                  <a:t>   </a:t>
                </a:r>
                <a14:m>
                  <m:oMath xmlns:m="http://schemas.openxmlformats.org/officeDocument/2006/math">
                    <m:r>
                      <a:rPr lang="en-GB" sz="1050" b="0" i="1" dirty="0" smtClean="0">
                        <a:latin typeface="Cambria Math" panose="02040503050406030204" pitchFamily="18" charset="0"/>
                      </a:rPr>
                      <m:t>→   </m:t>
                    </m:r>
                    <m:d>
                      <m:dPr>
                        <m:ctrlPr>
                          <a:rPr lang="en-GB" sz="105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050" b="0" i="1" dirty="0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</m:oMath>
                </a14:m>
                <a:r>
                  <a:rPr lang="en-GB" sz="1050" dirty="0"/>
                  <a:t/>
                </a:r>
                <a:br>
                  <a:rPr lang="en-GB" sz="1050" dirty="0"/>
                </a:br>
                <a:r>
                  <a:rPr lang="en-GB" sz="1050" dirty="0"/>
                  <a:t>If </a:t>
                </a:r>
                <a14:m>
                  <m:oMath xmlns:m="http://schemas.openxmlformats.org/officeDocument/2006/math"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050" b="0" i="1" smtClean="0">
                        <a:latin typeface="Cambria Math" panose="02040503050406030204" pitchFamily="18" charset="0"/>
                      </a:rPr>
                      <m:t>=6  →   </m:t>
                    </m:r>
                    <m:d>
                      <m:dPr>
                        <m:ctrlPr>
                          <a:rPr lang="en-GB" sz="105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050" b="0" i="1" smtClean="0">
                            <a:latin typeface="Cambria Math" panose="02040503050406030204" pitchFamily="18" charset="0"/>
                          </a:rPr>
                          <m:t>5,6,3</m:t>
                        </m:r>
                      </m:e>
                    </m:d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648" y="5666383"/>
                <a:ext cx="4596938" cy="1257524"/>
              </a:xfrm>
              <a:prstGeom prst="rect">
                <a:avLst/>
              </a:prstGeom>
              <a:blipFill>
                <a:blip r:embed="rId7"/>
                <a:stretch>
                  <a:fillRect b="-24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321943" y="5811138"/>
            <a:ext cx="4088134" cy="9489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21651" y="5688608"/>
            <a:ext cx="4394568" cy="11693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543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  <p:bldP spid="13" grpId="0" animBg="1"/>
      <p:bldP spid="14" grpId="0"/>
      <p:bldP spid="12" grpId="0" animBg="1"/>
      <p:bldP spid="15" grpId="0"/>
      <p:bldP spid="16" grpId="0" animBg="1"/>
      <p:bldP spid="16" grpId="2" animBg="1"/>
      <p:bldP spid="17" grpId="0" animBg="1"/>
      <p:bldP spid="17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836712"/>
                <a:ext cx="4088134" cy="10772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Find  a vector equation of the straight line which passes through 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, with position vector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600" dirty="0"/>
                  <a:t> and is parallel to the vector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4088134" cy="1077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8592" y="2041798"/>
                <a:ext cx="2016224" cy="1450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or as a single vector: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+7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92" y="2041798"/>
                <a:ext cx="2016224" cy="1450269"/>
              </a:xfrm>
              <a:prstGeom prst="rect">
                <a:avLst/>
              </a:prstGeom>
              <a:blipFill>
                <a:blip r:embed="rId3"/>
                <a:stretch>
                  <a:fillRect l="-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17490" y="2200672"/>
                <a:ext cx="1728192" cy="110286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Fro Tip</a:t>
                </a:r>
                <a:r>
                  <a:rPr lang="en-GB" sz="1200" dirty="0"/>
                  <a:t>: In general, I find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/>
                  <a:t> notation much easier to manipulate than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sz="1200" dirty="0"/>
                  <a:t>.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490" y="2200672"/>
                <a:ext cx="1728192" cy="1102866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1056" y="836712"/>
                <a:ext cx="4477694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Find a vector equation of the straight line which passes through the points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, with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4,5,−1</m:t>
                        </m:r>
                      </m:e>
                    </m:d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6,3,2</m:t>
                        </m:r>
                      </m:e>
                    </m:d>
                  </m:oMath>
                </a14:m>
                <a:r>
                  <a:rPr lang="en-GB" sz="1600" dirty="0"/>
                  <a:t> respectively.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056" y="836712"/>
                <a:ext cx="4477694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V="1">
            <a:off x="4908798" y="2196480"/>
            <a:ext cx="3096344" cy="792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916910" y="2636975"/>
            <a:ext cx="134640" cy="1316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380312" y="2276872"/>
            <a:ext cx="134640" cy="1316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13710" y="2792864"/>
                <a:ext cx="12473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4,5,−1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710" y="2792864"/>
                <a:ext cx="124737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33344" y="2374639"/>
                <a:ext cx="12473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6,3,2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344" y="2374639"/>
                <a:ext cx="124737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51623" y="3368242"/>
                <a:ext cx="3009195" cy="3357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direction of the line is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A point on the line: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4,5,−1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sz="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623" y="3368242"/>
                <a:ext cx="3009195" cy="3357971"/>
              </a:xfrm>
              <a:prstGeom prst="rect">
                <a:avLst/>
              </a:prstGeom>
              <a:blipFill>
                <a:blip r:embed="rId8"/>
                <a:stretch>
                  <a:fillRect l="-1619" t="-1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19106" y="3709644"/>
                <a:ext cx="2191544" cy="123758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Note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en-GB" sz="1100" dirty="0"/>
                  <a:t>, i.e.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GB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1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100" dirty="0"/>
                  <a:t>. But we can easily see by inspection that the change from 4 to 6 is -2, from 5 to 3 is -2, and so on.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106" y="3709644"/>
                <a:ext cx="2191544" cy="1237583"/>
              </a:xfrm>
              <a:prstGeom prst="rect">
                <a:avLst/>
              </a:prstGeom>
              <a:blipFill>
                <a:blip r:embed="rId9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14120" y="5059036"/>
                <a:ext cx="2191544" cy="6001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We could have similarly chosen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6,3,2</m:t>
                        </m:r>
                      </m:e>
                    </m:d>
                  </m:oMath>
                </a14:m>
                <a:r>
                  <a:rPr lang="en-GB" sz="1100" dirty="0"/>
                  <a:t>. The resulting vector equation for </a:t>
                </a:r>
                <a14:m>
                  <m:oMath xmlns:m="http://schemas.openxmlformats.org/officeDocument/2006/math">
                    <m:r>
                      <a:rPr lang="en-GB" sz="1100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100" dirty="0"/>
                  <a:t> is equivalent.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120" y="5059036"/>
                <a:ext cx="2191544" cy="600164"/>
              </a:xfrm>
              <a:prstGeom prst="rect">
                <a:avLst/>
              </a:prstGeom>
              <a:blipFill>
                <a:blip r:embed="rId10"/>
                <a:stretch>
                  <a:fillRect b="-4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89819" y="1913929"/>
            <a:ext cx="4088134" cy="48122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1056" y="1667709"/>
            <a:ext cx="4488124" cy="50585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21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836712"/>
                <a:ext cx="4386014" cy="10772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The straight line has vector equation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GB" sz="1600" dirty="0"/>
                  <a:t>. Given that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r>
                  <a:rPr lang="en-GB" sz="1600" dirty="0"/>
                  <a:t> lines 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600" dirty="0"/>
                  <a:t>, find the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and the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4386014" cy="1077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1437" y="2098948"/>
                <a:ext cx="4440113" cy="2814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We can represent a point on the line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2−6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−5−2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∴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3+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−5−2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Solving simultaneously: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−5−2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    →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 →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=2−6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→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37" y="2098948"/>
                <a:ext cx="4440113" cy="2814232"/>
              </a:xfrm>
              <a:prstGeom prst="rect">
                <a:avLst/>
              </a:prstGeom>
              <a:blipFill>
                <a:blip r:embed="rId3"/>
                <a:stretch>
                  <a:fillRect l="-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32039" y="836712"/>
                <a:ext cx="4069085" cy="13234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The straight line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600" dirty="0"/>
                  <a:t> has vector equation </a:t>
                </a:r>
                <a:br>
                  <a:rPr lang="en-GB" sz="1600" dirty="0"/>
                </a:b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GB" sz="1600" dirty="0"/>
                  <a:t>. </a:t>
                </a:r>
                <a:br>
                  <a:rPr lang="en-GB" sz="1600" dirty="0"/>
                </a:br>
                <a:r>
                  <a:rPr lang="en-GB" sz="1600" dirty="0"/>
                  <a:t>Show that another vector equation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600" dirty="0"/>
                  <a:t> is </a:t>
                </a:r>
                <a:br>
                  <a:rPr lang="en-GB" sz="1600" dirty="0"/>
                </a:b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GB" sz="1600" dirty="0"/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39" y="836712"/>
                <a:ext cx="4069085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064658" y="2276872"/>
            <a:ext cx="3767212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Fro Exam Note: </a:t>
            </a:r>
            <a:r>
              <a:rPr lang="en-GB" sz="1400" dirty="0"/>
              <a:t>This kind of question never appeared on the old Edexcel C4 papers. But they did come up in other exam boards such as OCR.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90331" y="3180209"/>
                <a:ext cx="2520280" cy="3450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strategy is to show the two lines (a) have a point in common, and (b) are parallel.</a:t>
                </a:r>
              </a:p>
              <a:p>
                <a:endParaRPr lang="en-GB" sz="160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 </a:t>
                </a:r>
                <a:br>
                  <a:rPr lang="en-GB" sz="1600" dirty="0"/>
                </a:br>
                <a14:m>
                  <m:oMath xmlns:m="http://schemas.openxmlformats.org/officeDocument/2006/math"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sz="1600" dirty="0"/>
                  <a:t> lines are parallel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Letting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  →  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2,5,−3</m:t>
                        </m:r>
                      </m:e>
                    </m:d>
                  </m:oMath>
                </a14:m>
                <a:endParaRPr lang="en-GB" sz="1600" dirty="0"/>
              </a:p>
              <a:p>
                <a:pPr/>
                <a:r>
                  <a:rPr lang="en-GB" sz="1600" dirty="0"/>
                  <a:t>We can obtain the same point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GB" sz="1600" dirty="0"/>
                  <a:t>:  </a:t>
                </a:r>
                <a:br>
                  <a:rPr lang="en-GB" sz="16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→ 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2,5,−3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331" y="3180209"/>
                <a:ext cx="2520280" cy="3450368"/>
              </a:xfrm>
              <a:prstGeom prst="rect">
                <a:avLst/>
              </a:prstGeom>
              <a:blipFill>
                <a:blip r:embed="rId5"/>
                <a:stretch>
                  <a:fillRect l="-1453" t="-530" r="-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71606" y="4452461"/>
                <a:ext cx="1429519" cy="12003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We can arbitrarily let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200" dirty="0"/>
                  <a:t> be 0. We can then find a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200" dirty="0"/>
                  <a:t> that gives us the same point by observation.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606" y="4452461"/>
                <a:ext cx="1429519" cy="1200329"/>
              </a:xfrm>
              <a:prstGeom prst="rect">
                <a:avLst/>
              </a:prstGeom>
              <a:blipFill>
                <a:blip r:embed="rId6"/>
                <a:stretch>
                  <a:fillRect b="-19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7162800" y="5052626"/>
            <a:ext cx="408806" cy="271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5536" y="1913931"/>
            <a:ext cx="4386014" cy="36033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32040" y="2160150"/>
            <a:ext cx="4069085" cy="45812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195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 So Far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916" y="861095"/>
                <a:ext cx="4477694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Find a vector equation of the straight line which passes through the points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, with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3,0,2</m:t>
                        </m:r>
                      </m:e>
                    </m:d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−6,1,0</m:t>
                        </m:r>
                      </m:e>
                    </m:d>
                  </m:oMath>
                </a14:m>
                <a:r>
                  <a:rPr lang="en-GB" sz="1600" dirty="0"/>
                  <a:t> respectively.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16" y="861095"/>
                <a:ext cx="4477694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5277" y="2007890"/>
                <a:ext cx="3744416" cy="1830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77" y="2007890"/>
                <a:ext cx="3744416" cy="1830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67916" y="1710373"/>
            <a:ext cx="4477694" cy="27987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518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8216" y="784895"/>
                <a:ext cx="8568580" cy="188718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The line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600" dirty="0"/>
                  <a:t> has equation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, and 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has position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Show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does not lie 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Given that a circle, centre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, intersects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600" dirty="0"/>
                  <a:t> at points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, and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has position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/>
                  <a:t>,</a:t>
                </a:r>
              </a:p>
              <a:p>
                <a:r>
                  <a:rPr lang="en-GB" sz="1600" dirty="0"/>
                  <a:t>(b) find the position vector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16" y="784895"/>
                <a:ext cx="8568580" cy="18871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0762" y="2996952"/>
                <a:ext cx="2442914" cy="2301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−2+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1−2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4+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(2,1,3)</m:t>
                    </m:r>
                  </m:oMath>
                </a14:m>
                <a:r>
                  <a:rPr lang="en-GB" sz="1400" dirty="0"/>
                  <a:t> lies on line therefore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2=−2+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⇒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r>
                  <a:rPr lang="en-GB" sz="1400" b="0" dirty="0"/>
                  <a:t/>
                </a:r>
                <a:br>
                  <a:rPr lang="en-GB" sz="1400" b="0" dirty="0"/>
                </a:br>
                <a:r>
                  <a:rPr lang="en-GB" sz="1400" b="0" dirty="0"/>
                  <a:t>But then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1−2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=−7≠1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4+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=8≠3</m:t>
                    </m:r>
                  </m:oMath>
                </a14:m>
                <a:r>
                  <a:rPr lang="en-GB" sz="1400" dirty="0"/>
                  <a:t>, so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does not lie 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62" y="2996952"/>
                <a:ext cx="2442914" cy="2301271"/>
              </a:xfrm>
              <a:prstGeom prst="rect">
                <a:avLst/>
              </a:prstGeom>
              <a:blipFill>
                <a:blip r:embed="rId3"/>
                <a:stretch>
                  <a:fillRect l="-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3541018" y="3017143"/>
            <a:ext cx="2016224" cy="20162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265562" y="3071242"/>
            <a:ext cx="2304678" cy="9380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526905" y="3997573"/>
            <a:ext cx="84584" cy="88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507035" y="3855715"/>
            <a:ext cx="84584" cy="88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131420" y="3191768"/>
            <a:ext cx="84584" cy="8800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97869" y="3626668"/>
                <a:ext cx="61004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0,−3,6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869" y="3626668"/>
                <a:ext cx="610047" cy="261610"/>
              </a:xfrm>
              <a:prstGeom prst="rect">
                <a:avLst/>
              </a:prstGeom>
              <a:blipFill>
                <a:blip r:embed="rId4"/>
                <a:stretch>
                  <a:fillRect r="-17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10027" y="3129920"/>
                <a:ext cx="32211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027" y="3129920"/>
                <a:ext cx="322114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55613" y="4020148"/>
                <a:ext cx="61004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2,1,3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613" y="4020148"/>
                <a:ext cx="610047" cy="2616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3560465" y="3899917"/>
            <a:ext cx="990600" cy="13811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589166" y="3237930"/>
            <a:ext cx="595312" cy="8001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276701" y="2873475"/>
                <a:ext cx="32211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701" y="2873475"/>
                <a:ext cx="322114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660380" y="3288283"/>
                <a:ext cx="2357661" cy="2985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We can use the fact that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𝐵𝑃</m:t>
                    </m:r>
                  </m:oMath>
                </a14:m>
                <a:r>
                  <a:rPr lang="en-GB" sz="1200" dirty="0"/>
                  <a:t>.</a:t>
                </a:r>
              </a:p>
              <a:p>
                <a:endParaRPr lang="en-GB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𝐴𝑃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29</m:t>
                          </m:r>
                        </m:e>
                      </m:rad>
                    </m:oMath>
                  </m:oMathPara>
                </a14:m>
                <a:endParaRPr lang="en-GB" sz="1200" dirty="0"/>
              </a:p>
              <a:p>
                <a:endParaRPr lang="en-GB" sz="1200" dirty="0"/>
              </a:p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200" dirty="0"/>
                  <a:t> is a generic point on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200" dirty="0"/>
                  <a:t> so use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−2+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, 1−2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, 4+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  <a:p>
                <a:endParaRPr lang="en-GB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𝐵𝑃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−2+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1−2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4+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+17</m:t>
                          </m:r>
                        </m:e>
                      </m:ra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29</m:t>
                          </m:r>
                        </m:e>
                      </m:ra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−2=0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=−1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r>
                  <a:rPr lang="en-GB" sz="1200" b="0" dirty="0"/>
                  <a:t/>
                </a:r>
                <a:br>
                  <a:rPr lang="en-GB" sz="1200" b="0" dirty="0"/>
                </a:br>
                <a:r>
                  <a:rPr lang="en-GB" sz="1200" b="0" dirty="0"/>
                  <a:t>If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=−1 →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(−3,3,3)</m:t>
                    </m:r>
                  </m:oMath>
                </a14:m>
                <a:endParaRPr lang="en-GB" sz="1200" b="0" dirty="0"/>
              </a:p>
              <a:p>
                <a:r>
                  <a:rPr lang="en-GB" sz="1200" dirty="0"/>
                  <a:t>If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=2   →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0,−3,6</m:t>
                        </m:r>
                      </m:e>
                    </m:d>
                  </m:oMath>
                </a14:m>
                <a:endParaRPr lang="en-GB" sz="1200" b="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380" y="3288283"/>
                <a:ext cx="2357661" cy="2985304"/>
              </a:xfrm>
              <a:prstGeom prst="rect">
                <a:avLst/>
              </a:prstGeom>
              <a:blipFill>
                <a:blip r:embed="rId8"/>
                <a:stretch>
                  <a:fillRect l="-259" r="-43782" b="-6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62003" y="5181575"/>
                <a:ext cx="1513830" cy="138499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Remember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400" dirty="0"/>
                  <a:t> is the coordinate of a generic point on the line. Point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400" dirty="0"/>
                  <a:t> is unknown so use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003" y="5181575"/>
                <a:ext cx="1513830" cy="1384995"/>
              </a:xfrm>
              <a:prstGeom prst="rect">
                <a:avLst/>
              </a:prstGeom>
              <a:blipFill>
                <a:blip r:embed="rId9"/>
                <a:stretch>
                  <a:fillRect l="-397" b="-25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337589" y="2876550"/>
            <a:ext cx="2354984" cy="36900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1880" y="2873475"/>
            <a:ext cx="239539" cy="2564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708743" y="2868729"/>
            <a:ext cx="186857" cy="2564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904726" y="2876550"/>
            <a:ext cx="6131770" cy="36900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00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39327</TotalTime>
  <Words>3075</Words>
  <Application>Microsoft Office PowerPoint</Application>
  <PresentationFormat>On-screen Show (4:3)</PresentationFormat>
  <Paragraphs>637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Cambria Math</vt:lpstr>
      <vt:lpstr>Wingdings</vt:lpstr>
      <vt:lpstr>Office Theme</vt:lpstr>
      <vt:lpstr>CorePure1 Chapter 9 ::  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Wall, Martin</cp:lastModifiedBy>
  <cp:revision>1475</cp:revision>
  <dcterms:created xsi:type="dcterms:W3CDTF">2013-02-28T07:36:55Z</dcterms:created>
  <dcterms:modified xsi:type="dcterms:W3CDTF">2020-02-14T13:06:42Z</dcterms:modified>
</cp:coreProperties>
</file>