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257" r:id="rId5"/>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A0EA"/>
    <a:srgbClr val="2760A0"/>
    <a:srgbClr val="619F3C"/>
    <a:srgbClr val="9BC97F"/>
    <a:srgbClr val="FEBE22"/>
    <a:srgbClr val="FD6ACA"/>
    <a:srgbClr val="EA7C38"/>
    <a:srgbClr val="F3B086"/>
    <a:srgbClr val="FFD76D"/>
    <a:srgbClr val="FE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4914" autoAdjust="0"/>
    <p:restoredTop sz="94660"/>
  </p:normalViewPr>
  <p:slideViewPr>
    <p:cSldViewPr snapToGrid="0">
      <p:cViewPr>
        <p:scale>
          <a:sx n="110" d="100"/>
          <a:sy n="110" d="100"/>
        </p:scale>
        <p:origin x="1186" y="-322"/>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5659" cy="498056"/>
          </a:xfrm>
          <a:prstGeom prst="rect">
            <a:avLst/>
          </a:prstGeom>
        </p:spPr>
        <p:txBody>
          <a:bodyPr vert="horz" lIns="91407" tIns="45704" rIns="91407" bIns="45704" rtlCol="0"/>
          <a:lstStyle>
            <a:lvl1pPr algn="l">
              <a:defRPr sz="1200"/>
            </a:lvl1pPr>
          </a:lstStyle>
          <a:p>
            <a:endParaRPr lang="en-GB"/>
          </a:p>
        </p:txBody>
      </p:sp>
      <p:sp>
        <p:nvSpPr>
          <p:cNvPr id="3" name="Date Placeholder 2"/>
          <p:cNvSpPr>
            <a:spLocks noGrp="1"/>
          </p:cNvSpPr>
          <p:nvPr>
            <p:ph type="dt" idx="1"/>
          </p:nvPr>
        </p:nvSpPr>
        <p:spPr>
          <a:xfrm>
            <a:off x="3850443" y="1"/>
            <a:ext cx="2945659" cy="498056"/>
          </a:xfrm>
          <a:prstGeom prst="rect">
            <a:avLst/>
          </a:prstGeom>
        </p:spPr>
        <p:txBody>
          <a:bodyPr vert="horz" lIns="91407" tIns="45704" rIns="91407" bIns="45704" rtlCol="0"/>
          <a:lstStyle>
            <a:lvl1pPr algn="r">
              <a:defRPr sz="1200"/>
            </a:lvl1pPr>
          </a:lstStyle>
          <a:p>
            <a:fld id="{24D8555F-C3BB-41E5-99E3-408F2C4C712C}" type="datetimeFigureOut">
              <a:rPr lang="en-GB" smtClean="0"/>
              <a:t>04/07/2024</a:t>
            </a:fld>
            <a:endParaRPr lang="en-GB"/>
          </a:p>
        </p:txBody>
      </p:sp>
      <p:sp>
        <p:nvSpPr>
          <p:cNvPr id="4" name="Slide Image Placeholder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1407" tIns="45704" rIns="91407" bIns="45704"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07" tIns="45704" rIns="91407" bIns="4570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07" tIns="45704" rIns="91407" bIns="45704"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07" tIns="45704" rIns="91407" bIns="45704" rtlCol="0" anchor="b"/>
          <a:lstStyle>
            <a:lvl1pPr algn="r">
              <a:defRPr sz="1200"/>
            </a:lvl1pPr>
          </a:lstStyle>
          <a:p>
            <a:fld id="{17B6E8E7-E69B-4E27-B3AE-9C05322EF10A}" type="slidenum">
              <a:rPr lang="en-GB" smtClean="0"/>
              <a:t>‹#›</a:t>
            </a:fld>
            <a:endParaRPr lang="en-GB"/>
          </a:p>
        </p:txBody>
      </p:sp>
    </p:spTree>
    <p:extLst>
      <p:ext uri="{BB962C8B-B14F-4D97-AF65-F5344CB8AC3E}">
        <p14:creationId xmlns:p14="http://schemas.microsoft.com/office/powerpoint/2010/main" val="42815564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09788" y="1347788"/>
            <a:ext cx="2516187" cy="36369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E0A575A-FE42-F34E-BE8D-35435E3FEA7C}" type="slidenum">
              <a:rPr lang="en-US" smtClean="0"/>
              <a:t>1</a:t>
            </a:fld>
            <a:endParaRPr lang="en-US"/>
          </a:p>
        </p:txBody>
      </p:sp>
    </p:spTree>
    <p:extLst>
      <p:ext uri="{BB962C8B-B14F-4D97-AF65-F5344CB8AC3E}">
        <p14:creationId xmlns:p14="http://schemas.microsoft.com/office/powerpoint/2010/main" val="25369845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EF78EA7-B45B-4203-B34C-5DDD6848E4EB}" type="datetimeFigureOut">
              <a:rPr lang="en-GB" smtClean="0"/>
              <a:t>04/07/2024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A1C11B-1A1E-4A23-94F2-7D1F368D8D64}" type="slidenum">
              <a:rPr lang="en-GB" smtClean="0"/>
              <a:t>‹#›</a:t>
            </a:fld>
            <a:endParaRPr lang="en-GB"/>
          </a:p>
        </p:txBody>
      </p:sp>
    </p:spTree>
    <p:extLst>
      <p:ext uri="{BB962C8B-B14F-4D97-AF65-F5344CB8AC3E}">
        <p14:creationId xmlns:p14="http://schemas.microsoft.com/office/powerpoint/2010/main" val="24605457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F78EA7-B45B-4203-B34C-5DDD6848E4EB}" type="datetimeFigureOut">
              <a:rPr lang="en-GB" smtClean="0"/>
              <a:t>04/07/2024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A1C11B-1A1E-4A23-94F2-7D1F368D8D64}" type="slidenum">
              <a:rPr lang="en-GB" smtClean="0"/>
              <a:t>‹#›</a:t>
            </a:fld>
            <a:endParaRPr lang="en-GB"/>
          </a:p>
        </p:txBody>
      </p:sp>
    </p:spTree>
    <p:extLst>
      <p:ext uri="{BB962C8B-B14F-4D97-AF65-F5344CB8AC3E}">
        <p14:creationId xmlns:p14="http://schemas.microsoft.com/office/powerpoint/2010/main" val="3044250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F78EA7-B45B-4203-B34C-5DDD6848E4EB}" type="datetimeFigureOut">
              <a:rPr lang="en-GB" smtClean="0"/>
              <a:t>04/07/2024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A1C11B-1A1E-4A23-94F2-7D1F368D8D64}" type="slidenum">
              <a:rPr lang="en-GB" smtClean="0"/>
              <a:t>‹#›</a:t>
            </a:fld>
            <a:endParaRPr lang="en-GB"/>
          </a:p>
        </p:txBody>
      </p:sp>
    </p:spTree>
    <p:extLst>
      <p:ext uri="{BB962C8B-B14F-4D97-AF65-F5344CB8AC3E}">
        <p14:creationId xmlns:p14="http://schemas.microsoft.com/office/powerpoint/2010/main" val="126512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F78EA7-B45B-4203-B34C-5DDD6848E4EB}" type="datetimeFigureOut">
              <a:rPr lang="en-GB" smtClean="0"/>
              <a:t>04/07/2024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A1C11B-1A1E-4A23-94F2-7D1F368D8D64}" type="slidenum">
              <a:rPr lang="en-GB" smtClean="0"/>
              <a:t>‹#›</a:t>
            </a:fld>
            <a:endParaRPr lang="en-GB"/>
          </a:p>
        </p:txBody>
      </p:sp>
    </p:spTree>
    <p:extLst>
      <p:ext uri="{BB962C8B-B14F-4D97-AF65-F5344CB8AC3E}">
        <p14:creationId xmlns:p14="http://schemas.microsoft.com/office/powerpoint/2010/main" val="2226283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EF78EA7-B45B-4203-B34C-5DDD6848E4EB}" type="datetimeFigureOut">
              <a:rPr lang="en-GB" smtClean="0"/>
              <a:t>04/07/2024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9A1C11B-1A1E-4A23-94F2-7D1F368D8D64}" type="slidenum">
              <a:rPr lang="en-GB" smtClean="0"/>
              <a:t>‹#›</a:t>
            </a:fld>
            <a:endParaRPr lang="en-GB"/>
          </a:p>
        </p:txBody>
      </p:sp>
    </p:spTree>
    <p:extLst>
      <p:ext uri="{BB962C8B-B14F-4D97-AF65-F5344CB8AC3E}">
        <p14:creationId xmlns:p14="http://schemas.microsoft.com/office/powerpoint/2010/main" val="19060366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EF78EA7-B45B-4203-B34C-5DDD6848E4EB}" type="datetimeFigureOut">
              <a:rPr lang="en-GB" smtClean="0"/>
              <a:t>04/07/2024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9A1C11B-1A1E-4A23-94F2-7D1F368D8D64}" type="slidenum">
              <a:rPr lang="en-GB" smtClean="0"/>
              <a:t>‹#›</a:t>
            </a:fld>
            <a:endParaRPr lang="en-GB"/>
          </a:p>
        </p:txBody>
      </p:sp>
    </p:spTree>
    <p:extLst>
      <p:ext uri="{BB962C8B-B14F-4D97-AF65-F5344CB8AC3E}">
        <p14:creationId xmlns:p14="http://schemas.microsoft.com/office/powerpoint/2010/main" val="3469488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EF78EA7-B45B-4203-B34C-5DDD6848E4EB}" type="datetimeFigureOut">
              <a:rPr lang="en-GB" smtClean="0"/>
              <a:t>04/07/2024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9A1C11B-1A1E-4A23-94F2-7D1F368D8D64}" type="slidenum">
              <a:rPr lang="en-GB" smtClean="0"/>
              <a:t>‹#›</a:t>
            </a:fld>
            <a:endParaRPr lang="en-GB"/>
          </a:p>
        </p:txBody>
      </p:sp>
    </p:spTree>
    <p:extLst>
      <p:ext uri="{BB962C8B-B14F-4D97-AF65-F5344CB8AC3E}">
        <p14:creationId xmlns:p14="http://schemas.microsoft.com/office/powerpoint/2010/main" val="3003911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EF78EA7-B45B-4203-B34C-5DDD6848E4EB}" type="datetimeFigureOut">
              <a:rPr lang="en-GB" smtClean="0"/>
              <a:t>04/07/2024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9A1C11B-1A1E-4A23-94F2-7D1F368D8D64}" type="slidenum">
              <a:rPr lang="en-GB" smtClean="0"/>
              <a:t>‹#›</a:t>
            </a:fld>
            <a:endParaRPr lang="en-GB"/>
          </a:p>
        </p:txBody>
      </p:sp>
    </p:spTree>
    <p:extLst>
      <p:ext uri="{BB962C8B-B14F-4D97-AF65-F5344CB8AC3E}">
        <p14:creationId xmlns:p14="http://schemas.microsoft.com/office/powerpoint/2010/main" val="1652139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F78EA7-B45B-4203-B34C-5DDD6848E4EB}" type="datetimeFigureOut">
              <a:rPr lang="en-GB" smtClean="0"/>
              <a:t>04/07/2024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9A1C11B-1A1E-4A23-94F2-7D1F368D8D64}" type="slidenum">
              <a:rPr lang="en-GB" smtClean="0"/>
              <a:t>‹#›</a:t>
            </a:fld>
            <a:endParaRPr lang="en-GB"/>
          </a:p>
        </p:txBody>
      </p:sp>
    </p:spTree>
    <p:extLst>
      <p:ext uri="{BB962C8B-B14F-4D97-AF65-F5344CB8AC3E}">
        <p14:creationId xmlns:p14="http://schemas.microsoft.com/office/powerpoint/2010/main" val="4612915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DEF78EA7-B45B-4203-B34C-5DDD6848E4EB}" type="datetimeFigureOut">
              <a:rPr lang="en-GB" smtClean="0"/>
              <a:t>04/07/2024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9A1C11B-1A1E-4A23-94F2-7D1F368D8D64}" type="slidenum">
              <a:rPr lang="en-GB" smtClean="0"/>
              <a:t>‹#›</a:t>
            </a:fld>
            <a:endParaRPr lang="en-GB"/>
          </a:p>
        </p:txBody>
      </p:sp>
    </p:spTree>
    <p:extLst>
      <p:ext uri="{BB962C8B-B14F-4D97-AF65-F5344CB8AC3E}">
        <p14:creationId xmlns:p14="http://schemas.microsoft.com/office/powerpoint/2010/main" val="949976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DEF78EA7-B45B-4203-B34C-5DDD6848E4EB}" type="datetimeFigureOut">
              <a:rPr lang="en-GB" smtClean="0"/>
              <a:t>04/07/2024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9A1C11B-1A1E-4A23-94F2-7D1F368D8D64}" type="slidenum">
              <a:rPr lang="en-GB" smtClean="0"/>
              <a:t>‹#›</a:t>
            </a:fld>
            <a:endParaRPr lang="en-GB"/>
          </a:p>
        </p:txBody>
      </p:sp>
    </p:spTree>
    <p:extLst>
      <p:ext uri="{BB962C8B-B14F-4D97-AF65-F5344CB8AC3E}">
        <p14:creationId xmlns:p14="http://schemas.microsoft.com/office/powerpoint/2010/main" val="10471541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EF78EA7-B45B-4203-B34C-5DDD6848E4EB}" type="datetimeFigureOut">
              <a:rPr lang="en-GB" smtClean="0"/>
              <a:t>04/07/2024</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D9A1C11B-1A1E-4A23-94F2-7D1F368D8D64}" type="slidenum">
              <a:rPr lang="en-GB" smtClean="0"/>
              <a:t>‹#›</a:t>
            </a:fld>
            <a:endParaRPr lang="en-GB"/>
          </a:p>
        </p:txBody>
      </p:sp>
    </p:spTree>
    <p:extLst>
      <p:ext uri="{BB962C8B-B14F-4D97-AF65-F5344CB8AC3E}">
        <p14:creationId xmlns:p14="http://schemas.microsoft.com/office/powerpoint/2010/main" val="1167418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png"/><Relationship Id="rId18" Type="http://schemas.openxmlformats.org/officeDocument/2006/relationships/image" Target="../media/image15.png"/><Relationship Id="rId26" Type="http://schemas.openxmlformats.org/officeDocument/2006/relationships/image" Target="../media/image23.png"/><Relationship Id="rId3" Type="http://schemas.openxmlformats.org/officeDocument/2006/relationships/image" Target="../media/image1.jpg"/><Relationship Id="rId21" Type="http://schemas.openxmlformats.org/officeDocument/2006/relationships/image" Target="../media/image18.png"/><Relationship Id="rId7" Type="http://schemas.openxmlformats.org/officeDocument/2006/relationships/image" Target="../media/image4.png"/><Relationship Id="rId12" Type="http://schemas.openxmlformats.org/officeDocument/2006/relationships/image" Target="../media/image9.png"/><Relationship Id="rId17" Type="http://schemas.openxmlformats.org/officeDocument/2006/relationships/image" Target="../media/image14.png"/><Relationship Id="rId25" Type="http://schemas.openxmlformats.org/officeDocument/2006/relationships/image" Target="../media/image22.png"/><Relationship Id="rId2" Type="http://schemas.openxmlformats.org/officeDocument/2006/relationships/notesSlide" Target="../notesSlides/notesSlide1.xml"/><Relationship Id="rId16" Type="http://schemas.openxmlformats.org/officeDocument/2006/relationships/image" Target="../media/image13.png"/><Relationship Id="rId20" Type="http://schemas.openxmlformats.org/officeDocument/2006/relationships/image" Target="../media/image17.png"/><Relationship Id="rId1" Type="http://schemas.openxmlformats.org/officeDocument/2006/relationships/slideLayout" Target="../slideLayouts/slideLayout1.xml"/><Relationship Id="rId6" Type="http://schemas.microsoft.com/office/2007/relationships/hdphoto" Target="../media/hdphoto1.wdp"/><Relationship Id="rId11" Type="http://schemas.openxmlformats.org/officeDocument/2006/relationships/image" Target="../media/image8.png"/><Relationship Id="rId24" Type="http://schemas.openxmlformats.org/officeDocument/2006/relationships/image" Target="../media/image21.jpeg"/><Relationship Id="rId5" Type="http://schemas.openxmlformats.org/officeDocument/2006/relationships/image" Target="../media/image3.png"/><Relationship Id="rId15" Type="http://schemas.openxmlformats.org/officeDocument/2006/relationships/image" Target="../media/image12.png"/><Relationship Id="rId23" Type="http://schemas.openxmlformats.org/officeDocument/2006/relationships/image" Target="../media/image20.png"/><Relationship Id="rId10" Type="http://schemas.openxmlformats.org/officeDocument/2006/relationships/image" Target="../media/image7.png"/><Relationship Id="rId19" Type="http://schemas.openxmlformats.org/officeDocument/2006/relationships/image" Target="../media/image16.png"/><Relationship Id="rId4" Type="http://schemas.openxmlformats.org/officeDocument/2006/relationships/image" Target="../media/image2.jpeg"/><Relationship Id="rId9" Type="http://schemas.openxmlformats.org/officeDocument/2006/relationships/image" Target="../media/image6.jpeg"/><Relationship Id="rId14" Type="http://schemas.openxmlformats.org/officeDocument/2006/relationships/image" Target="../media/image11.png"/><Relationship Id="rId22"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 name="Oval 243">
            <a:extLst>
              <a:ext uri="{FF2B5EF4-FFF2-40B4-BE49-F238E27FC236}">
                <a16:creationId xmlns:a16="http://schemas.microsoft.com/office/drawing/2014/main" id="{FA468CC4-DA3D-D04C-A0F3-908B66B1ED58}"/>
              </a:ext>
            </a:extLst>
          </p:cNvPr>
          <p:cNvSpPr/>
          <p:nvPr/>
        </p:nvSpPr>
        <p:spPr>
          <a:xfrm>
            <a:off x="4862316" y="5305401"/>
            <a:ext cx="488577" cy="50725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1"/>
          </a:p>
        </p:txBody>
      </p:sp>
      <p:sp>
        <p:nvSpPr>
          <p:cNvPr id="52" name="TextBox 51">
            <a:extLst>
              <a:ext uri="{FF2B5EF4-FFF2-40B4-BE49-F238E27FC236}">
                <a16:creationId xmlns:a16="http://schemas.microsoft.com/office/drawing/2014/main" id="{7D677EC0-7866-4F63-8A55-0722E37A073C}"/>
              </a:ext>
            </a:extLst>
          </p:cNvPr>
          <p:cNvSpPr txBox="1"/>
          <p:nvPr/>
        </p:nvSpPr>
        <p:spPr>
          <a:xfrm>
            <a:off x="1969146" y="0"/>
            <a:ext cx="4868241" cy="523220"/>
          </a:xfrm>
          <a:prstGeom prst="rect">
            <a:avLst/>
          </a:prstGeom>
          <a:noFill/>
        </p:spPr>
        <p:txBody>
          <a:bodyPr wrap="square" rtlCol="0">
            <a:spAutoFit/>
          </a:bodyPr>
          <a:lstStyle/>
          <a:p>
            <a:r>
              <a:rPr lang="en-GB" sz="2800" b="1" dirty="0">
                <a:solidFill>
                  <a:srgbClr val="002060"/>
                </a:solidFill>
                <a:latin typeface="Eras Bold ITC" panose="020B0907030504020204" pitchFamily="34" charset="0"/>
              </a:rPr>
              <a:t>Health and Social Care </a:t>
            </a:r>
          </a:p>
        </p:txBody>
      </p:sp>
      <p:pic>
        <p:nvPicPr>
          <p:cNvPr id="93" name="Picture 92" descr="gettyimages-466795076-612x612.jpg"/>
          <p:cNvPicPr>
            <a:picLocks noChangeAspect="1"/>
          </p:cNvPicPr>
          <p:nvPr/>
        </p:nvPicPr>
        <p:blipFill rotWithShape="1">
          <a:blip r:embed="rId3" cstate="print">
            <a:extLst>
              <a:ext uri="{28A0092B-C50C-407E-A947-70E740481C1C}">
                <a14:useLocalDpi xmlns:a14="http://schemas.microsoft.com/office/drawing/2010/main" val="0"/>
              </a:ext>
            </a:extLst>
          </a:blip>
          <a:srcRect l="25570" t="28374" r="57610" b="54405"/>
          <a:stretch/>
        </p:blipFill>
        <p:spPr>
          <a:xfrm>
            <a:off x="68852" y="4221389"/>
            <a:ext cx="425822" cy="435963"/>
          </a:xfrm>
          <a:prstGeom prst="rect">
            <a:avLst/>
          </a:prstGeom>
        </p:spPr>
      </p:pic>
      <p:pic>
        <p:nvPicPr>
          <p:cNvPr id="92" name="Picture 91" descr="obstacle-race-concept-flat-line-vector-17378657.jpg"/>
          <p:cNvPicPr>
            <a:picLocks noChangeAspect="1"/>
          </p:cNvPicPr>
          <p:nvPr/>
        </p:nvPicPr>
        <p:blipFill rotWithShape="1">
          <a:blip r:embed="rId4" cstate="print">
            <a:extLst>
              <a:ext uri="{28A0092B-C50C-407E-A947-70E740481C1C}">
                <a14:useLocalDpi xmlns:a14="http://schemas.microsoft.com/office/drawing/2010/main" val="0"/>
              </a:ext>
            </a:extLst>
          </a:blip>
          <a:srcRect b="7172"/>
          <a:stretch/>
        </p:blipFill>
        <p:spPr>
          <a:xfrm>
            <a:off x="4011140" y="918884"/>
            <a:ext cx="441847" cy="500528"/>
          </a:xfrm>
          <a:prstGeom prst="rect">
            <a:avLst/>
          </a:prstGeom>
        </p:spPr>
      </p:pic>
      <p:pic>
        <p:nvPicPr>
          <p:cNvPr id="91" name="Picture 90" descr="data-analysis-black-silhouette-vector-15798241.jpg"/>
          <p:cNvPicPr>
            <a:picLocks noChangeAspect="1"/>
          </p:cNvPicPr>
          <p:nvPr/>
        </p:nvPicPr>
        <p:blipFill rotWithShape="1">
          <a:blip r:embed="rId5" cstate="print">
            <a:grayscl/>
            <a:extLst>
              <a:ext uri="{BEBA8EAE-BF5A-486C-A8C5-ECC9F3942E4B}">
                <a14:imgProps xmlns:a14="http://schemas.microsoft.com/office/drawing/2010/main">
                  <a14:imgLayer r:embed="rId6">
                    <a14:imgEffect>
                      <a14:saturation sat="400000"/>
                    </a14:imgEffect>
                  </a14:imgLayer>
                </a14:imgProps>
              </a:ext>
              <a:ext uri="{28A0092B-C50C-407E-A947-70E740481C1C}">
                <a14:useLocalDpi xmlns:a14="http://schemas.microsoft.com/office/drawing/2010/main" val="0"/>
              </a:ext>
            </a:extLst>
          </a:blip>
          <a:srcRect b="10804"/>
          <a:stretch/>
        </p:blipFill>
        <p:spPr>
          <a:xfrm>
            <a:off x="5042646" y="2226236"/>
            <a:ext cx="468709" cy="451514"/>
          </a:xfrm>
          <a:prstGeom prst="rect">
            <a:avLst/>
          </a:prstGeom>
        </p:spPr>
      </p:pic>
      <p:pic>
        <p:nvPicPr>
          <p:cNvPr id="324" name="Picture 323"/>
          <p:cNvPicPr>
            <a:picLocks noChangeAspect="1"/>
          </p:cNvPicPr>
          <p:nvPr/>
        </p:nvPicPr>
        <p:blipFill rotWithShape="1">
          <a:blip r:embed="rId7"/>
          <a:srcRect l="23608" t="5997" r="60413" b="80415"/>
          <a:stretch/>
        </p:blipFill>
        <p:spPr>
          <a:xfrm>
            <a:off x="2810617" y="5830292"/>
            <a:ext cx="588300" cy="540283"/>
          </a:xfrm>
          <a:prstGeom prst="rect">
            <a:avLst/>
          </a:prstGeom>
        </p:spPr>
      </p:pic>
      <p:pic>
        <p:nvPicPr>
          <p:cNvPr id="321" name="Picture 320" descr="healthcare-black-white-icons-set-vector-8802905.jpg"/>
          <p:cNvPicPr>
            <a:picLocks noChangeAspect="1"/>
          </p:cNvPicPr>
          <p:nvPr/>
        </p:nvPicPr>
        <p:blipFill rotWithShape="1">
          <a:blip r:embed="rId8" cstate="print">
            <a:extLst>
              <a:ext uri="{28A0092B-C50C-407E-A947-70E740481C1C}">
                <a14:useLocalDpi xmlns:a14="http://schemas.microsoft.com/office/drawing/2010/main" val="0"/>
              </a:ext>
            </a:extLst>
          </a:blip>
          <a:srcRect l="83365" t="74604" r="542" b="8039"/>
          <a:stretch/>
        </p:blipFill>
        <p:spPr>
          <a:xfrm>
            <a:off x="1133597" y="2330205"/>
            <a:ext cx="482830" cy="589510"/>
          </a:xfrm>
          <a:prstGeom prst="rect">
            <a:avLst/>
          </a:prstGeom>
        </p:spPr>
      </p:pic>
      <p:pic>
        <p:nvPicPr>
          <p:cNvPr id="322" name="Picture 321" descr="healthcare-black-white-icons-set-vector-8802905.jpg"/>
          <p:cNvPicPr>
            <a:picLocks noChangeAspect="1"/>
          </p:cNvPicPr>
          <p:nvPr/>
        </p:nvPicPr>
        <p:blipFill rotWithShape="1">
          <a:blip r:embed="rId9" cstate="print">
            <a:biLevel thresh="50000"/>
            <a:extLst>
              <a:ext uri="{28A0092B-C50C-407E-A947-70E740481C1C}">
                <a14:useLocalDpi xmlns:a14="http://schemas.microsoft.com/office/drawing/2010/main" val="0"/>
              </a:ext>
            </a:extLst>
          </a:blip>
          <a:srcRect l="27037" t="28649" r="54811" b="58623"/>
          <a:stretch/>
        </p:blipFill>
        <p:spPr>
          <a:xfrm>
            <a:off x="4096206" y="4986807"/>
            <a:ext cx="577296" cy="458272"/>
          </a:xfrm>
          <a:prstGeom prst="rect">
            <a:avLst/>
          </a:prstGeom>
        </p:spPr>
      </p:pic>
      <p:pic>
        <p:nvPicPr>
          <p:cNvPr id="325" name="Picture 324"/>
          <p:cNvPicPr>
            <a:picLocks noChangeAspect="1"/>
          </p:cNvPicPr>
          <p:nvPr/>
        </p:nvPicPr>
        <p:blipFill rotWithShape="1">
          <a:blip r:embed="rId7"/>
          <a:srcRect l="61436" t="5695" r="25520" b="81321"/>
          <a:stretch/>
        </p:blipFill>
        <p:spPr>
          <a:xfrm>
            <a:off x="3383346" y="9251056"/>
            <a:ext cx="563250" cy="605503"/>
          </a:xfrm>
          <a:prstGeom prst="rect">
            <a:avLst/>
          </a:prstGeom>
        </p:spPr>
      </p:pic>
      <p:pic>
        <p:nvPicPr>
          <p:cNvPr id="73" name="Picture 72" descr="download.png"/>
          <p:cNvPicPr>
            <a:picLocks noChangeAspect="1"/>
          </p:cNvPicPr>
          <p:nvPr/>
        </p:nvPicPr>
        <p:blipFill rotWithShape="1">
          <a:blip r:embed="rId10" cstate="print">
            <a:extLst>
              <a:ext uri="{28A0092B-C50C-407E-A947-70E740481C1C}">
                <a14:useLocalDpi xmlns:a14="http://schemas.microsoft.com/office/drawing/2010/main" val="0"/>
              </a:ext>
            </a:extLst>
          </a:blip>
          <a:srcRect l="5455" r="-1"/>
          <a:stretch/>
        </p:blipFill>
        <p:spPr>
          <a:xfrm>
            <a:off x="0" y="2058458"/>
            <a:ext cx="917221" cy="645584"/>
          </a:xfrm>
          <a:prstGeom prst="rect">
            <a:avLst/>
          </a:prstGeom>
        </p:spPr>
      </p:pic>
      <p:sp>
        <p:nvSpPr>
          <p:cNvPr id="114" name="Rectangle 113">
            <a:extLst>
              <a:ext uri="{FF2B5EF4-FFF2-40B4-BE49-F238E27FC236}">
                <a16:creationId xmlns:a16="http://schemas.microsoft.com/office/drawing/2014/main" id="{361D24CC-941E-4C47-B0EC-E144352A4A74}"/>
              </a:ext>
            </a:extLst>
          </p:cNvPr>
          <p:cNvSpPr/>
          <p:nvPr/>
        </p:nvSpPr>
        <p:spPr>
          <a:xfrm>
            <a:off x="1254670" y="8724028"/>
            <a:ext cx="4658827" cy="34295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1"/>
          </a:p>
        </p:txBody>
      </p:sp>
      <p:sp>
        <p:nvSpPr>
          <p:cNvPr id="283" name="Oval 282">
            <a:extLst>
              <a:ext uri="{FF2B5EF4-FFF2-40B4-BE49-F238E27FC236}">
                <a16:creationId xmlns:a16="http://schemas.microsoft.com/office/drawing/2014/main" id="{FA468CC4-DA3D-D04C-A0F3-908B66B1ED58}"/>
              </a:ext>
            </a:extLst>
          </p:cNvPr>
          <p:cNvSpPr/>
          <p:nvPr/>
        </p:nvSpPr>
        <p:spPr>
          <a:xfrm>
            <a:off x="5360899" y="8511708"/>
            <a:ext cx="723489" cy="720384"/>
          </a:xfrm>
          <a:prstGeom prst="ellipse">
            <a:avLst/>
          </a:prstGeom>
          <a:solidFill>
            <a:schemeClr val="bg1"/>
          </a:solidFill>
          <a:ln w="76200">
            <a:solidFill>
              <a:srgbClr val="FEBE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b="1" dirty="0">
              <a:solidFill>
                <a:schemeClr val="tx1"/>
              </a:solidFill>
            </a:endParaRPr>
          </a:p>
        </p:txBody>
      </p:sp>
      <p:sp>
        <p:nvSpPr>
          <p:cNvPr id="42" name="Rectangle 41">
            <a:extLst>
              <a:ext uri="{FF2B5EF4-FFF2-40B4-BE49-F238E27FC236}">
                <a16:creationId xmlns:a16="http://schemas.microsoft.com/office/drawing/2014/main" id="{6B5CF508-9F97-7344-A588-8737134FC758}"/>
              </a:ext>
            </a:extLst>
          </p:cNvPr>
          <p:cNvSpPr/>
          <p:nvPr/>
        </p:nvSpPr>
        <p:spPr>
          <a:xfrm>
            <a:off x="769313" y="1710111"/>
            <a:ext cx="4918996" cy="353421"/>
          </a:xfrm>
          <a:prstGeom prst="rect">
            <a:avLst/>
          </a:prstGeom>
          <a:solidFill>
            <a:srgbClr val="9BC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1"/>
          </a:p>
        </p:txBody>
      </p:sp>
      <p:sp>
        <p:nvSpPr>
          <p:cNvPr id="214" name="Block Arc 213">
            <a:extLst>
              <a:ext uri="{FF2B5EF4-FFF2-40B4-BE49-F238E27FC236}">
                <a16:creationId xmlns:a16="http://schemas.microsoft.com/office/drawing/2014/main" id="{9BB00DD6-C4C4-7348-AD3E-28EAE4D8492B}"/>
              </a:ext>
            </a:extLst>
          </p:cNvPr>
          <p:cNvSpPr/>
          <p:nvPr/>
        </p:nvSpPr>
        <p:spPr>
          <a:xfrm rot="5400000" flipH="1">
            <a:off x="4891647" y="1867614"/>
            <a:ext cx="1589957" cy="1248969"/>
          </a:xfrm>
          <a:prstGeom prst="blockArc">
            <a:avLst>
              <a:gd name="adj1" fmla="val 10800000"/>
              <a:gd name="adj2" fmla="val 1572"/>
              <a:gd name="adj3" fmla="val 27649"/>
            </a:avLst>
          </a:prstGeom>
          <a:solidFill>
            <a:srgbClr val="9BC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1">
              <a:solidFill>
                <a:schemeClr val="tx1"/>
              </a:solidFill>
            </a:endParaRPr>
          </a:p>
        </p:txBody>
      </p:sp>
      <p:sp>
        <p:nvSpPr>
          <p:cNvPr id="15" name="Block Arc 14">
            <a:extLst>
              <a:ext uri="{FF2B5EF4-FFF2-40B4-BE49-F238E27FC236}">
                <a16:creationId xmlns:a16="http://schemas.microsoft.com/office/drawing/2014/main" id="{D2F97453-494C-5746-8E17-4A67EE1BF309}"/>
              </a:ext>
            </a:extLst>
          </p:cNvPr>
          <p:cNvSpPr/>
          <p:nvPr/>
        </p:nvSpPr>
        <p:spPr>
          <a:xfrm rot="16200000">
            <a:off x="742992" y="7766771"/>
            <a:ext cx="1402154" cy="1246052"/>
          </a:xfrm>
          <a:prstGeom prst="blockArc">
            <a:avLst>
              <a:gd name="adj1" fmla="val 10794187"/>
              <a:gd name="adj2" fmla="val 156513"/>
              <a:gd name="adj3" fmla="val 28217"/>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1">
              <a:solidFill>
                <a:schemeClr val="tx1"/>
              </a:solidFill>
            </a:endParaRPr>
          </a:p>
        </p:txBody>
      </p:sp>
      <p:sp>
        <p:nvSpPr>
          <p:cNvPr id="132" name="Block Arc 131">
            <a:extLst>
              <a:ext uri="{FF2B5EF4-FFF2-40B4-BE49-F238E27FC236}">
                <a16:creationId xmlns:a16="http://schemas.microsoft.com/office/drawing/2014/main" id="{2ABDDAA7-1330-5846-8957-036F466F9A01}"/>
              </a:ext>
            </a:extLst>
          </p:cNvPr>
          <p:cNvSpPr/>
          <p:nvPr/>
        </p:nvSpPr>
        <p:spPr>
          <a:xfrm rot="5400000" flipH="1">
            <a:off x="4604605" y="6659853"/>
            <a:ext cx="1554620" cy="1275961"/>
          </a:xfrm>
          <a:prstGeom prst="blockArc">
            <a:avLst>
              <a:gd name="adj1" fmla="val 10800009"/>
              <a:gd name="adj2" fmla="val 1572"/>
              <a:gd name="adj3" fmla="val 27649"/>
            </a:avLst>
          </a:prstGeom>
          <a:solidFill>
            <a:srgbClr val="FFD7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1" dirty="0">
              <a:solidFill>
                <a:schemeClr val="tx1"/>
              </a:solidFill>
            </a:endParaRPr>
          </a:p>
        </p:txBody>
      </p:sp>
      <p:sp>
        <p:nvSpPr>
          <p:cNvPr id="133" name="Rectangle 132">
            <a:extLst>
              <a:ext uri="{FF2B5EF4-FFF2-40B4-BE49-F238E27FC236}">
                <a16:creationId xmlns:a16="http://schemas.microsoft.com/office/drawing/2014/main" id="{8EE221F3-E29A-7E44-BA3E-4DDEF353168D}"/>
              </a:ext>
            </a:extLst>
          </p:cNvPr>
          <p:cNvSpPr/>
          <p:nvPr/>
        </p:nvSpPr>
        <p:spPr>
          <a:xfrm>
            <a:off x="1419746" y="7696532"/>
            <a:ext cx="4409713" cy="341387"/>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1"/>
          </a:p>
        </p:txBody>
      </p:sp>
      <p:sp>
        <p:nvSpPr>
          <p:cNvPr id="135" name="Rectangle 134">
            <a:extLst>
              <a:ext uri="{FF2B5EF4-FFF2-40B4-BE49-F238E27FC236}">
                <a16:creationId xmlns:a16="http://schemas.microsoft.com/office/drawing/2014/main" id="{BBA4EACD-79B2-9047-926C-4179677F6DF3}"/>
              </a:ext>
            </a:extLst>
          </p:cNvPr>
          <p:cNvSpPr/>
          <p:nvPr/>
        </p:nvSpPr>
        <p:spPr>
          <a:xfrm>
            <a:off x="1637781" y="6525421"/>
            <a:ext cx="4483884" cy="367802"/>
          </a:xfrm>
          <a:prstGeom prst="rect">
            <a:avLst/>
          </a:prstGeom>
          <a:solidFill>
            <a:srgbClr val="276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1"/>
          </a:p>
        </p:txBody>
      </p:sp>
      <p:sp>
        <p:nvSpPr>
          <p:cNvPr id="136" name="Block Arc 135">
            <a:extLst>
              <a:ext uri="{FF2B5EF4-FFF2-40B4-BE49-F238E27FC236}">
                <a16:creationId xmlns:a16="http://schemas.microsoft.com/office/drawing/2014/main" id="{28EF7BC0-BD7F-BD4C-8DBE-13C9030B0FE6}"/>
              </a:ext>
            </a:extLst>
          </p:cNvPr>
          <p:cNvSpPr/>
          <p:nvPr/>
        </p:nvSpPr>
        <p:spPr>
          <a:xfrm rot="16200000">
            <a:off x="467177" y="5526890"/>
            <a:ext cx="1505214" cy="1251875"/>
          </a:xfrm>
          <a:prstGeom prst="blockArc">
            <a:avLst>
              <a:gd name="adj1" fmla="val 10532807"/>
              <a:gd name="adj2" fmla="val 263439"/>
              <a:gd name="adj3" fmla="val 28511"/>
            </a:avLst>
          </a:prstGeom>
          <a:solidFill>
            <a:srgbClr val="276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1">
              <a:solidFill>
                <a:schemeClr val="tx1"/>
              </a:solidFill>
            </a:endParaRPr>
          </a:p>
        </p:txBody>
      </p:sp>
      <p:sp>
        <p:nvSpPr>
          <p:cNvPr id="140" name="Block Arc 139">
            <a:extLst>
              <a:ext uri="{FF2B5EF4-FFF2-40B4-BE49-F238E27FC236}">
                <a16:creationId xmlns:a16="http://schemas.microsoft.com/office/drawing/2014/main" id="{E050A4CB-2DFF-4C43-B71B-CB7634BAF8C7}"/>
              </a:ext>
            </a:extLst>
          </p:cNvPr>
          <p:cNvSpPr/>
          <p:nvPr/>
        </p:nvSpPr>
        <p:spPr>
          <a:xfrm rot="5400000" flipH="1">
            <a:off x="4582063" y="4315079"/>
            <a:ext cx="1560157" cy="1309607"/>
          </a:xfrm>
          <a:prstGeom prst="blockArc">
            <a:avLst>
              <a:gd name="adj1" fmla="val 10800000"/>
              <a:gd name="adj2" fmla="val 1517"/>
              <a:gd name="adj3" fmla="val 26435"/>
            </a:avLst>
          </a:prstGeom>
          <a:solidFill>
            <a:srgbClr val="276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1" dirty="0">
              <a:solidFill>
                <a:schemeClr val="tx1"/>
              </a:solidFill>
            </a:endParaRPr>
          </a:p>
        </p:txBody>
      </p:sp>
      <p:sp>
        <p:nvSpPr>
          <p:cNvPr id="141" name="Rectangle 140">
            <a:extLst>
              <a:ext uri="{FF2B5EF4-FFF2-40B4-BE49-F238E27FC236}">
                <a16:creationId xmlns:a16="http://schemas.microsoft.com/office/drawing/2014/main" id="{4ED9223C-B305-724C-860B-8788F8ED72BC}"/>
              </a:ext>
            </a:extLst>
          </p:cNvPr>
          <p:cNvSpPr/>
          <p:nvPr/>
        </p:nvSpPr>
        <p:spPr>
          <a:xfrm>
            <a:off x="1158480" y="5398060"/>
            <a:ext cx="3981157" cy="366567"/>
          </a:xfrm>
          <a:custGeom>
            <a:avLst/>
            <a:gdLst>
              <a:gd name="connsiteX0" fmla="*/ 0 w 5909338"/>
              <a:gd name="connsiteY0" fmla="*/ 0 h 642380"/>
              <a:gd name="connsiteX1" fmla="*/ 5909338 w 5909338"/>
              <a:gd name="connsiteY1" fmla="*/ 0 h 642380"/>
              <a:gd name="connsiteX2" fmla="*/ 5909338 w 5909338"/>
              <a:gd name="connsiteY2" fmla="*/ 642380 h 642380"/>
              <a:gd name="connsiteX3" fmla="*/ 0 w 5909338"/>
              <a:gd name="connsiteY3" fmla="*/ 642380 h 642380"/>
              <a:gd name="connsiteX4" fmla="*/ 0 w 5909338"/>
              <a:gd name="connsiteY4" fmla="*/ 0 h 642380"/>
              <a:gd name="connsiteX0" fmla="*/ 0 w 5909338"/>
              <a:gd name="connsiteY0" fmla="*/ 0 h 642380"/>
              <a:gd name="connsiteX1" fmla="*/ 5909338 w 5909338"/>
              <a:gd name="connsiteY1" fmla="*/ 0 h 642380"/>
              <a:gd name="connsiteX2" fmla="*/ 5909338 w 5909338"/>
              <a:gd name="connsiteY2" fmla="*/ 637185 h 642380"/>
              <a:gd name="connsiteX3" fmla="*/ 0 w 5909338"/>
              <a:gd name="connsiteY3" fmla="*/ 642380 h 642380"/>
              <a:gd name="connsiteX4" fmla="*/ 0 w 5909338"/>
              <a:gd name="connsiteY4" fmla="*/ 0 h 642380"/>
              <a:gd name="connsiteX0" fmla="*/ 0 w 5909338"/>
              <a:gd name="connsiteY0" fmla="*/ 0 h 642381"/>
              <a:gd name="connsiteX1" fmla="*/ 5909338 w 5909338"/>
              <a:gd name="connsiteY1" fmla="*/ 0 h 642381"/>
              <a:gd name="connsiteX2" fmla="*/ 5831406 w 5909338"/>
              <a:gd name="connsiteY2" fmla="*/ 642381 h 642381"/>
              <a:gd name="connsiteX3" fmla="*/ 0 w 5909338"/>
              <a:gd name="connsiteY3" fmla="*/ 642380 h 642381"/>
              <a:gd name="connsiteX4" fmla="*/ 0 w 5909338"/>
              <a:gd name="connsiteY4" fmla="*/ 0 h 642381"/>
              <a:gd name="connsiteX0" fmla="*/ 0 w 5909338"/>
              <a:gd name="connsiteY0" fmla="*/ 0 h 652772"/>
              <a:gd name="connsiteX1" fmla="*/ 5909338 w 5909338"/>
              <a:gd name="connsiteY1" fmla="*/ 0 h 652772"/>
              <a:gd name="connsiteX2" fmla="*/ 5826211 w 5909338"/>
              <a:gd name="connsiteY2" fmla="*/ 652772 h 652772"/>
              <a:gd name="connsiteX3" fmla="*/ 0 w 5909338"/>
              <a:gd name="connsiteY3" fmla="*/ 642380 h 652772"/>
              <a:gd name="connsiteX4" fmla="*/ 0 w 5909338"/>
              <a:gd name="connsiteY4" fmla="*/ 0 h 6527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09338" h="652772">
                <a:moveTo>
                  <a:pt x="0" y="0"/>
                </a:moveTo>
                <a:lnTo>
                  <a:pt x="5909338" y="0"/>
                </a:lnTo>
                <a:lnTo>
                  <a:pt x="5826211" y="652772"/>
                </a:lnTo>
                <a:lnTo>
                  <a:pt x="0" y="642380"/>
                </a:lnTo>
                <a:lnTo>
                  <a:pt x="0" y="0"/>
                </a:lnTo>
                <a:close/>
              </a:path>
            </a:pathLst>
          </a:custGeom>
          <a:solidFill>
            <a:srgbClr val="276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1"/>
          </a:p>
        </p:txBody>
      </p:sp>
      <p:sp>
        <p:nvSpPr>
          <p:cNvPr id="142" name="Rectangle 141">
            <a:extLst>
              <a:ext uri="{FF2B5EF4-FFF2-40B4-BE49-F238E27FC236}">
                <a16:creationId xmlns:a16="http://schemas.microsoft.com/office/drawing/2014/main" id="{5B6ECEE5-8B0A-BE49-88D6-380CCB5771D4}"/>
              </a:ext>
            </a:extLst>
          </p:cNvPr>
          <p:cNvSpPr/>
          <p:nvPr/>
        </p:nvSpPr>
        <p:spPr>
          <a:xfrm>
            <a:off x="800980" y="4203256"/>
            <a:ext cx="4621461" cy="346698"/>
          </a:xfrm>
          <a:prstGeom prst="rect">
            <a:avLst/>
          </a:prstGeom>
          <a:solidFill>
            <a:srgbClr val="276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1"/>
          </a:p>
        </p:txBody>
      </p:sp>
      <p:sp>
        <p:nvSpPr>
          <p:cNvPr id="143" name="Block Arc 142">
            <a:extLst>
              <a:ext uri="{FF2B5EF4-FFF2-40B4-BE49-F238E27FC236}">
                <a16:creationId xmlns:a16="http://schemas.microsoft.com/office/drawing/2014/main" id="{F9A4C65A-77AF-D444-B52E-87C937A7CC66}"/>
              </a:ext>
            </a:extLst>
          </p:cNvPr>
          <p:cNvSpPr/>
          <p:nvPr/>
        </p:nvSpPr>
        <p:spPr>
          <a:xfrm rot="16200000">
            <a:off x="170768" y="3141322"/>
            <a:ext cx="1633491" cy="1226661"/>
          </a:xfrm>
          <a:prstGeom prst="blockArc">
            <a:avLst>
              <a:gd name="adj1" fmla="val 10800000"/>
              <a:gd name="adj2" fmla="val 156513"/>
              <a:gd name="adj3" fmla="val 28217"/>
            </a:avLst>
          </a:prstGeom>
          <a:solidFill>
            <a:srgbClr val="9BC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1">
              <a:solidFill>
                <a:schemeClr val="tx1"/>
              </a:solidFill>
            </a:endParaRPr>
          </a:p>
        </p:txBody>
      </p:sp>
      <p:sp>
        <p:nvSpPr>
          <p:cNvPr id="215" name="Rectangle 214">
            <a:extLst>
              <a:ext uri="{FF2B5EF4-FFF2-40B4-BE49-F238E27FC236}">
                <a16:creationId xmlns:a16="http://schemas.microsoft.com/office/drawing/2014/main" id="{19CB39D4-AD12-0B45-8E85-C9D1845FD3AE}"/>
              </a:ext>
            </a:extLst>
          </p:cNvPr>
          <p:cNvSpPr/>
          <p:nvPr/>
        </p:nvSpPr>
        <p:spPr>
          <a:xfrm>
            <a:off x="935841" y="2943077"/>
            <a:ext cx="4812841" cy="339275"/>
          </a:xfrm>
          <a:prstGeom prst="rect">
            <a:avLst/>
          </a:prstGeom>
          <a:solidFill>
            <a:srgbClr val="9BC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1"/>
          </a:p>
        </p:txBody>
      </p:sp>
      <p:sp>
        <p:nvSpPr>
          <p:cNvPr id="46" name="Triangle 45">
            <a:extLst>
              <a:ext uri="{FF2B5EF4-FFF2-40B4-BE49-F238E27FC236}">
                <a16:creationId xmlns:a16="http://schemas.microsoft.com/office/drawing/2014/main" id="{B85D31BE-9BE0-3341-86C3-0BFD563EAA1B}"/>
              </a:ext>
            </a:extLst>
          </p:cNvPr>
          <p:cNvSpPr/>
          <p:nvPr/>
        </p:nvSpPr>
        <p:spPr>
          <a:xfrm rot="5400000">
            <a:off x="997941" y="90712"/>
            <a:ext cx="526978" cy="413286"/>
          </a:xfrm>
          <a:prstGeom prst="triangle">
            <a:avLst>
              <a:gd name="adj" fmla="val 45360"/>
            </a:avLst>
          </a:prstGeom>
          <a:solidFill>
            <a:srgbClr val="9BC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1" dirty="0"/>
          </a:p>
        </p:txBody>
      </p:sp>
      <p:sp>
        <p:nvSpPr>
          <p:cNvPr id="231" name="Oval 230">
            <a:extLst>
              <a:ext uri="{FF2B5EF4-FFF2-40B4-BE49-F238E27FC236}">
                <a16:creationId xmlns:a16="http://schemas.microsoft.com/office/drawing/2014/main" id="{FA468CC4-DA3D-D04C-A0F3-908B66B1ED58}"/>
              </a:ext>
            </a:extLst>
          </p:cNvPr>
          <p:cNvSpPr/>
          <p:nvPr/>
        </p:nvSpPr>
        <p:spPr>
          <a:xfrm>
            <a:off x="5404380" y="8625188"/>
            <a:ext cx="509117" cy="50725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1"/>
          </a:p>
        </p:txBody>
      </p:sp>
      <p:sp>
        <p:nvSpPr>
          <p:cNvPr id="54" name="TextBox 53">
            <a:extLst>
              <a:ext uri="{FF2B5EF4-FFF2-40B4-BE49-F238E27FC236}">
                <a16:creationId xmlns:a16="http://schemas.microsoft.com/office/drawing/2014/main" id="{B87A07DE-C984-5043-ABB4-D3D967D43357}"/>
              </a:ext>
            </a:extLst>
          </p:cNvPr>
          <p:cNvSpPr txBox="1"/>
          <p:nvPr/>
        </p:nvSpPr>
        <p:spPr>
          <a:xfrm>
            <a:off x="5495516" y="8640457"/>
            <a:ext cx="497686" cy="507062"/>
          </a:xfrm>
          <a:prstGeom prst="rect">
            <a:avLst/>
          </a:prstGeom>
          <a:noFill/>
        </p:spPr>
        <p:txBody>
          <a:bodyPr wrap="square" rtlCol="0">
            <a:spAutoFit/>
          </a:bodyPr>
          <a:lstStyle/>
          <a:p>
            <a:pPr algn="ctr"/>
            <a:r>
              <a:rPr lang="en-US" sz="2695" b="1" dirty="0"/>
              <a:t>9</a:t>
            </a:r>
          </a:p>
        </p:txBody>
      </p:sp>
      <p:sp>
        <p:nvSpPr>
          <p:cNvPr id="53" name="TextBox 52">
            <a:extLst>
              <a:ext uri="{FF2B5EF4-FFF2-40B4-BE49-F238E27FC236}">
                <a16:creationId xmlns:a16="http://schemas.microsoft.com/office/drawing/2014/main" id="{2BE9DFE9-D2AE-C14C-AB63-41C6DF192559}"/>
              </a:ext>
            </a:extLst>
          </p:cNvPr>
          <p:cNvSpPr txBox="1"/>
          <p:nvPr/>
        </p:nvSpPr>
        <p:spPr>
          <a:xfrm>
            <a:off x="5483326" y="8605144"/>
            <a:ext cx="492165" cy="196208"/>
          </a:xfrm>
          <a:prstGeom prst="rect">
            <a:avLst/>
          </a:prstGeom>
          <a:noFill/>
        </p:spPr>
        <p:txBody>
          <a:bodyPr wrap="square" rtlCol="0">
            <a:spAutoFit/>
          </a:bodyPr>
          <a:lstStyle/>
          <a:p>
            <a:pPr algn="ctr"/>
            <a:r>
              <a:rPr lang="en-US" sz="675" b="1" dirty="0"/>
              <a:t>YEAR</a:t>
            </a:r>
          </a:p>
        </p:txBody>
      </p:sp>
      <p:sp>
        <p:nvSpPr>
          <p:cNvPr id="574" name="Block Arc 573">
            <a:extLst>
              <a:ext uri="{FF2B5EF4-FFF2-40B4-BE49-F238E27FC236}">
                <a16:creationId xmlns:a16="http://schemas.microsoft.com/office/drawing/2014/main" id="{42DCC817-95A4-4F9E-B69E-5B3F826F1806}"/>
              </a:ext>
            </a:extLst>
          </p:cNvPr>
          <p:cNvSpPr/>
          <p:nvPr/>
        </p:nvSpPr>
        <p:spPr>
          <a:xfrm rot="16200000">
            <a:off x="159687" y="487099"/>
            <a:ext cx="1904980" cy="1205700"/>
          </a:xfrm>
          <a:prstGeom prst="blockArc">
            <a:avLst>
              <a:gd name="adj1" fmla="val 10799998"/>
              <a:gd name="adj2" fmla="val 156513"/>
              <a:gd name="adj3" fmla="val 28217"/>
            </a:avLst>
          </a:prstGeom>
          <a:solidFill>
            <a:srgbClr val="9BC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1">
              <a:solidFill>
                <a:schemeClr val="tx1"/>
              </a:solidFill>
            </a:endParaRPr>
          </a:p>
        </p:txBody>
      </p:sp>
      <p:pic>
        <p:nvPicPr>
          <p:cNvPr id="708" name="Picture 707" descr="A close up of a logo&#10;&#10;Description automatically generated">
            <a:extLst>
              <a:ext uri="{FF2B5EF4-FFF2-40B4-BE49-F238E27FC236}">
                <a16:creationId xmlns:a16="http://schemas.microsoft.com/office/drawing/2014/main" id="{1FDB4158-C97B-485A-9493-41C7BA2E0DF6}"/>
              </a:ext>
            </a:extLst>
          </p:cNvPr>
          <p:cNvPicPr>
            <a:picLocks noChangeAspect="1"/>
          </p:cNvPicPr>
          <p:nvPr/>
        </p:nvPicPr>
        <p:blipFill rotWithShape="1">
          <a:blip r:embed="rId11" cstate="print">
            <a:extLst>
              <a:ext uri="{28A0092B-C50C-407E-A947-70E740481C1C}">
                <a14:useLocalDpi xmlns:a14="http://schemas.microsoft.com/office/drawing/2010/main" val="0"/>
              </a:ext>
            </a:extLst>
          </a:blip>
          <a:srcRect b="18478"/>
          <a:stretch/>
        </p:blipFill>
        <p:spPr>
          <a:xfrm>
            <a:off x="14571" y="690726"/>
            <a:ext cx="786409" cy="641097"/>
          </a:xfrm>
          <a:prstGeom prst="rect">
            <a:avLst/>
          </a:prstGeom>
        </p:spPr>
      </p:pic>
      <p:sp>
        <p:nvSpPr>
          <p:cNvPr id="226" name="TextBox 225">
            <a:extLst>
              <a:ext uri="{FF2B5EF4-FFF2-40B4-BE49-F238E27FC236}">
                <a16:creationId xmlns:a16="http://schemas.microsoft.com/office/drawing/2014/main" id="{072D6B6F-C480-48A8-81BA-C93286A056C4}"/>
              </a:ext>
            </a:extLst>
          </p:cNvPr>
          <p:cNvSpPr txBox="1"/>
          <p:nvPr/>
        </p:nvSpPr>
        <p:spPr>
          <a:xfrm>
            <a:off x="4770397" y="9239169"/>
            <a:ext cx="744608" cy="553998"/>
          </a:xfrm>
          <a:prstGeom prst="rect">
            <a:avLst/>
          </a:prstGeom>
          <a:noFill/>
        </p:spPr>
        <p:txBody>
          <a:bodyPr wrap="square" rtlCol="0">
            <a:spAutoFit/>
          </a:bodyPr>
          <a:lstStyle/>
          <a:p>
            <a:pPr algn="ctr"/>
            <a:r>
              <a:rPr lang="en-US" sz="600" b="1" dirty="0"/>
              <a:t>Introduction to a new specification:</a:t>
            </a:r>
          </a:p>
          <a:p>
            <a:pPr algn="ctr"/>
            <a:r>
              <a:rPr lang="en-US" sz="600" dirty="0"/>
              <a:t>BTEC Health and Social Care</a:t>
            </a:r>
          </a:p>
        </p:txBody>
      </p:sp>
      <p:sp>
        <p:nvSpPr>
          <p:cNvPr id="233" name="Oval 232">
            <a:extLst>
              <a:ext uri="{FF2B5EF4-FFF2-40B4-BE49-F238E27FC236}">
                <a16:creationId xmlns:a16="http://schemas.microsoft.com/office/drawing/2014/main" id="{FA468CC4-DA3D-D04C-A0F3-908B66B1ED58}"/>
              </a:ext>
            </a:extLst>
          </p:cNvPr>
          <p:cNvSpPr/>
          <p:nvPr/>
        </p:nvSpPr>
        <p:spPr>
          <a:xfrm>
            <a:off x="2345484" y="8576400"/>
            <a:ext cx="734263" cy="701916"/>
          </a:xfrm>
          <a:prstGeom prst="ellipse">
            <a:avLst/>
          </a:prstGeom>
          <a:solidFill>
            <a:schemeClr val="bg1"/>
          </a:solid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 b="1" dirty="0">
              <a:solidFill>
                <a:schemeClr val="tx1"/>
              </a:solidFill>
            </a:endParaRPr>
          </a:p>
        </p:txBody>
      </p:sp>
      <p:sp>
        <p:nvSpPr>
          <p:cNvPr id="239" name="Oval 238">
            <a:extLst>
              <a:ext uri="{FF2B5EF4-FFF2-40B4-BE49-F238E27FC236}">
                <a16:creationId xmlns:a16="http://schemas.microsoft.com/office/drawing/2014/main" id="{FA468CC4-DA3D-D04C-A0F3-908B66B1ED58}"/>
              </a:ext>
            </a:extLst>
          </p:cNvPr>
          <p:cNvSpPr/>
          <p:nvPr/>
        </p:nvSpPr>
        <p:spPr>
          <a:xfrm>
            <a:off x="5134717" y="6241432"/>
            <a:ext cx="723489" cy="720384"/>
          </a:xfrm>
          <a:prstGeom prst="ellipse">
            <a:avLst/>
          </a:prstGeom>
          <a:solidFill>
            <a:schemeClr val="bg1"/>
          </a:solidFill>
          <a:ln w="76200">
            <a:solidFill>
              <a:srgbClr val="1FA0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b="1" dirty="0">
              <a:solidFill>
                <a:schemeClr val="tx1"/>
              </a:solidFill>
            </a:endParaRPr>
          </a:p>
        </p:txBody>
      </p:sp>
      <p:sp>
        <p:nvSpPr>
          <p:cNvPr id="240" name="Oval 239">
            <a:extLst>
              <a:ext uri="{FF2B5EF4-FFF2-40B4-BE49-F238E27FC236}">
                <a16:creationId xmlns:a16="http://schemas.microsoft.com/office/drawing/2014/main" id="{FA468CC4-DA3D-D04C-A0F3-908B66B1ED58}"/>
              </a:ext>
            </a:extLst>
          </p:cNvPr>
          <p:cNvSpPr/>
          <p:nvPr/>
        </p:nvSpPr>
        <p:spPr>
          <a:xfrm>
            <a:off x="3019801" y="6420184"/>
            <a:ext cx="718759" cy="674143"/>
          </a:xfrm>
          <a:prstGeom prst="ellipse">
            <a:avLst/>
          </a:prstGeom>
          <a:solidFill>
            <a:schemeClr val="bg1"/>
          </a:solidFill>
          <a:ln w="76200">
            <a:solidFill>
              <a:srgbClr val="1FA0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b="1" dirty="0">
                <a:solidFill>
                  <a:schemeClr val="tx1"/>
                </a:solidFill>
              </a:rPr>
              <a:t>Formal and informal Support</a:t>
            </a:r>
          </a:p>
        </p:txBody>
      </p:sp>
      <p:cxnSp>
        <p:nvCxnSpPr>
          <p:cNvPr id="250" name="Straight Connector 249">
            <a:extLst>
              <a:ext uri="{FF2B5EF4-FFF2-40B4-BE49-F238E27FC236}">
                <a16:creationId xmlns:a16="http://schemas.microsoft.com/office/drawing/2014/main" id="{206BE152-910A-2843-A2AB-7EEE1AB8E0D0}"/>
              </a:ext>
            </a:extLst>
          </p:cNvPr>
          <p:cNvCxnSpPr>
            <a:cxnSpLocks/>
          </p:cNvCxnSpPr>
          <p:nvPr/>
        </p:nvCxnSpPr>
        <p:spPr>
          <a:xfrm flipV="1">
            <a:off x="5120873" y="8996151"/>
            <a:ext cx="0" cy="183820"/>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cxnSp>
        <p:nvCxnSpPr>
          <p:cNvPr id="261" name="Straight Connector 260">
            <a:extLst>
              <a:ext uri="{FF2B5EF4-FFF2-40B4-BE49-F238E27FC236}">
                <a16:creationId xmlns:a16="http://schemas.microsoft.com/office/drawing/2014/main" id="{206BE152-910A-2843-A2AB-7EEE1AB8E0D0}"/>
              </a:ext>
            </a:extLst>
          </p:cNvPr>
          <p:cNvCxnSpPr>
            <a:cxnSpLocks/>
          </p:cNvCxnSpPr>
          <p:nvPr/>
        </p:nvCxnSpPr>
        <p:spPr>
          <a:xfrm flipV="1">
            <a:off x="3107184" y="9111154"/>
            <a:ext cx="69036" cy="208697"/>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cxnSp>
        <p:nvCxnSpPr>
          <p:cNvPr id="265" name="Straight Connector 264">
            <a:extLst>
              <a:ext uri="{FF2B5EF4-FFF2-40B4-BE49-F238E27FC236}">
                <a16:creationId xmlns:a16="http://schemas.microsoft.com/office/drawing/2014/main" id="{206BE152-910A-2843-A2AB-7EEE1AB8E0D0}"/>
              </a:ext>
            </a:extLst>
          </p:cNvPr>
          <p:cNvCxnSpPr>
            <a:cxnSpLocks/>
          </p:cNvCxnSpPr>
          <p:nvPr/>
        </p:nvCxnSpPr>
        <p:spPr>
          <a:xfrm flipV="1">
            <a:off x="1977231" y="8945413"/>
            <a:ext cx="182054" cy="249806"/>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269" name="TextBox 268">
            <a:extLst>
              <a:ext uri="{FF2B5EF4-FFF2-40B4-BE49-F238E27FC236}">
                <a16:creationId xmlns:a16="http://schemas.microsoft.com/office/drawing/2014/main" id="{072D6B6F-C480-48A8-81BA-C93286A056C4}"/>
              </a:ext>
            </a:extLst>
          </p:cNvPr>
          <p:cNvSpPr txBox="1"/>
          <p:nvPr/>
        </p:nvSpPr>
        <p:spPr>
          <a:xfrm>
            <a:off x="-31406" y="8374311"/>
            <a:ext cx="893889" cy="461665"/>
          </a:xfrm>
          <a:prstGeom prst="rect">
            <a:avLst/>
          </a:prstGeom>
          <a:noFill/>
        </p:spPr>
        <p:txBody>
          <a:bodyPr wrap="square" rtlCol="0">
            <a:spAutoFit/>
          </a:bodyPr>
          <a:lstStyle/>
          <a:p>
            <a:pPr algn="ctr"/>
            <a:r>
              <a:rPr lang="en-US" sz="600" b="1" dirty="0"/>
              <a:t>Understand: </a:t>
            </a:r>
          </a:p>
          <a:p>
            <a:pPr algn="ctr"/>
            <a:r>
              <a:rPr lang="en-US" sz="600" dirty="0"/>
              <a:t>What are the “factors” that could affect human development?</a:t>
            </a:r>
          </a:p>
        </p:txBody>
      </p:sp>
      <p:sp>
        <p:nvSpPr>
          <p:cNvPr id="275" name="TextBox 274">
            <a:extLst>
              <a:ext uri="{FF2B5EF4-FFF2-40B4-BE49-F238E27FC236}">
                <a16:creationId xmlns:a16="http://schemas.microsoft.com/office/drawing/2014/main" id="{072D6B6F-C480-48A8-81BA-C93286A056C4}"/>
              </a:ext>
            </a:extLst>
          </p:cNvPr>
          <p:cNvSpPr txBox="1"/>
          <p:nvPr/>
        </p:nvSpPr>
        <p:spPr>
          <a:xfrm>
            <a:off x="1452112" y="9189982"/>
            <a:ext cx="946204" cy="738664"/>
          </a:xfrm>
          <a:prstGeom prst="rect">
            <a:avLst/>
          </a:prstGeom>
          <a:noFill/>
        </p:spPr>
        <p:txBody>
          <a:bodyPr wrap="square" rtlCol="0">
            <a:spAutoFit/>
          </a:bodyPr>
          <a:lstStyle/>
          <a:p>
            <a:pPr algn="ctr"/>
            <a:r>
              <a:rPr lang="en-US" sz="600" b="1" dirty="0"/>
              <a:t>Identify:</a:t>
            </a:r>
          </a:p>
          <a:p>
            <a:pPr algn="ctr"/>
            <a:r>
              <a:rPr lang="en-US" sz="600" dirty="0"/>
              <a:t>The main life stages: infancy, </a:t>
            </a:r>
            <a:r>
              <a:rPr lang="en-GB" sz="600" dirty="0"/>
              <a:t>early childhood, adolescence, early adulthood, middle adulthood and later adulthood </a:t>
            </a:r>
            <a:endParaRPr lang="en-US" sz="400" dirty="0"/>
          </a:p>
        </p:txBody>
      </p:sp>
      <p:sp>
        <p:nvSpPr>
          <p:cNvPr id="279" name="TextBox 278">
            <a:extLst>
              <a:ext uri="{FF2B5EF4-FFF2-40B4-BE49-F238E27FC236}">
                <a16:creationId xmlns:a16="http://schemas.microsoft.com/office/drawing/2014/main" id="{072D6B6F-C480-48A8-81BA-C93286A056C4}"/>
              </a:ext>
            </a:extLst>
          </p:cNvPr>
          <p:cNvSpPr txBox="1"/>
          <p:nvPr/>
        </p:nvSpPr>
        <p:spPr>
          <a:xfrm>
            <a:off x="-92385" y="5945152"/>
            <a:ext cx="836792" cy="461665"/>
          </a:xfrm>
          <a:prstGeom prst="rect">
            <a:avLst/>
          </a:prstGeom>
          <a:noFill/>
        </p:spPr>
        <p:txBody>
          <a:bodyPr wrap="square" rtlCol="0">
            <a:spAutoFit/>
          </a:bodyPr>
          <a:lstStyle/>
          <a:p>
            <a:pPr algn="ctr"/>
            <a:r>
              <a:rPr lang="en-US" sz="600" b="1" dirty="0"/>
              <a:t>Research:</a:t>
            </a:r>
          </a:p>
          <a:p>
            <a:pPr algn="ctr"/>
            <a:r>
              <a:rPr lang="en-US" sz="600" dirty="0"/>
              <a:t>Independently research into the case study</a:t>
            </a:r>
          </a:p>
        </p:txBody>
      </p:sp>
      <p:pic>
        <p:nvPicPr>
          <p:cNvPr id="48" name="Picture 4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065069" y="9319851"/>
            <a:ext cx="509639" cy="509639"/>
          </a:xfrm>
          <a:prstGeom prst="rect">
            <a:avLst/>
          </a:prstGeom>
        </p:spPr>
      </p:pic>
      <p:sp>
        <p:nvSpPr>
          <p:cNvPr id="312" name="TextBox 311">
            <a:extLst>
              <a:ext uri="{FF2B5EF4-FFF2-40B4-BE49-F238E27FC236}">
                <a16:creationId xmlns:a16="http://schemas.microsoft.com/office/drawing/2014/main" id="{072D6B6F-C480-48A8-81BA-C93286A056C4}"/>
              </a:ext>
            </a:extLst>
          </p:cNvPr>
          <p:cNvSpPr txBox="1"/>
          <p:nvPr/>
        </p:nvSpPr>
        <p:spPr>
          <a:xfrm>
            <a:off x="2188732" y="6949724"/>
            <a:ext cx="873354" cy="461665"/>
          </a:xfrm>
          <a:prstGeom prst="rect">
            <a:avLst/>
          </a:prstGeom>
          <a:noFill/>
        </p:spPr>
        <p:txBody>
          <a:bodyPr wrap="square" rtlCol="0">
            <a:spAutoFit/>
          </a:bodyPr>
          <a:lstStyle/>
          <a:p>
            <a:pPr algn="ctr"/>
            <a:r>
              <a:rPr lang="en-US" sz="600" b="1" dirty="0" err="1"/>
              <a:t>Recognise</a:t>
            </a:r>
            <a:r>
              <a:rPr lang="en-US" sz="600" b="1" dirty="0"/>
              <a:t>: </a:t>
            </a:r>
          </a:p>
          <a:p>
            <a:pPr algn="ctr"/>
            <a:r>
              <a:rPr lang="en-US" sz="600" dirty="0"/>
              <a:t>The common life events that can occur</a:t>
            </a:r>
            <a:endParaRPr lang="en-US" sz="600" b="1" dirty="0"/>
          </a:p>
          <a:p>
            <a:pPr algn="ctr"/>
            <a:endParaRPr lang="en-US" sz="600" dirty="0"/>
          </a:p>
        </p:txBody>
      </p:sp>
      <p:sp>
        <p:nvSpPr>
          <p:cNvPr id="317" name="TextBox 316">
            <a:extLst>
              <a:ext uri="{FF2B5EF4-FFF2-40B4-BE49-F238E27FC236}">
                <a16:creationId xmlns:a16="http://schemas.microsoft.com/office/drawing/2014/main" id="{072D6B6F-C480-48A8-81BA-C93286A056C4}"/>
              </a:ext>
            </a:extLst>
          </p:cNvPr>
          <p:cNvSpPr txBox="1"/>
          <p:nvPr/>
        </p:nvSpPr>
        <p:spPr>
          <a:xfrm>
            <a:off x="695374" y="9394894"/>
            <a:ext cx="894197" cy="461665"/>
          </a:xfrm>
          <a:prstGeom prst="rect">
            <a:avLst/>
          </a:prstGeom>
          <a:noFill/>
        </p:spPr>
        <p:txBody>
          <a:bodyPr wrap="square" rtlCol="0">
            <a:spAutoFit/>
          </a:bodyPr>
          <a:lstStyle/>
          <a:p>
            <a:pPr algn="ctr"/>
            <a:r>
              <a:rPr lang="en-US" sz="600" b="1" dirty="0"/>
              <a:t>Understand:</a:t>
            </a:r>
          </a:p>
          <a:p>
            <a:pPr algn="ctr"/>
            <a:r>
              <a:rPr lang="en-US" sz="600" dirty="0"/>
              <a:t>The changing impact of life stages in human development</a:t>
            </a:r>
          </a:p>
        </p:txBody>
      </p:sp>
      <p:cxnSp>
        <p:nvCxnSpPr>
          <p:cNvPr id="318" name="Straight Connector 317">
            <a:extLst>
              <a:ext uri="{FF2B5EF4-FFF2-40B4-BE49-F238E27FC236}">
                <a16:creationId xmlns:a16="http://schemas.microsoft.com/office/drawing/2014/main" id="{206BE152-910A-2843-A2AB-7EEE1AB8E0D0}"/>
              </a:ext>
            </a:extLst>
          </p:cNvPr>
          <p:cNvCxnSpPr>
            <a:cxnSpLocks/>
          </p:cNvCxnSpPr>
          <p:nvPr/>
        </p:nvCxnSpPr>
        <p:spPr>
          <a:xfrm flipV="1">
            <a:off x="1315797" y="8927358"/>
            <a:ext cx="434920" cy="486314"/>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328" name="Oval 327">
            <a:extLst>
              <a:ext uri="{FF2B5EF4-FFF2-40B4-BE49-F238E27FC236}">
                <a16:creationId xmlns:a16="http://schemas.microsoft.com/office/drawing/2014/main" id="{FA468CC4-DA3D-D04C-A0F3-908B66B1ED58}"/>
              </a:ext>
            </a:extLst>
          </p:cNvPr>
          <p:cNvSpPr/>
          <p:nvPr/>
        </p:nvSpPr>
        <p:spPr>
          <a:xfrm>
            <a:off x="2401872" y="5147286"/>
            <a:ext cx="723489" cy="720384"/>
          </a:xfrm>
          <a:prstGeom prst="ellipse">
            <a:avLst/>
          </a:prstGeom>
          <a:solidFill>
            <a:schemeClr val="bg1"/>
          </a:solidFill>
          <a:ln w="76200">
            <a:solidFill>
              <a:srgbClr val="1FA0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b="1" dirty="0">
              <a:solidFill>
                <a:schemeClr val="tx1"/>
              </a:solidFill>
            </a:endParaRPr>
          </a:p>
        </p:txBody>
      </p:sp>
      <p:sp>
        <p:nvSpPr>
          <p:cNvPr id="332" name="Oval 331">
            <a:extLst>
              <a:ext uri="{FF2B5EF4-FFF2-40B4-BE49-F238E27FC236}">
                <a16:creationId xmlns:a16="http://schemas.microsoft.com/office/drawing/2014/main" id="{FA468CC4-DA3D-D04C-A0F3-908B66B1ED58}"/>
              </a:ext>
            </a:extLst>
          </p:cNvPr>
          <p:cNvSpPr/>
          <p:nvPr/>
        </p:nvSpPr>
        <p:spPr>
          <a:xfrm>
            <a:off x="4779252" y="5239004"/>
            <a:ext cx="723489" cy="720384"/>
          </a:xfrm>
          <a:prstGeom prst="ellipse">
            <a:avLst/>
          </a:prstGeom>
          <a:solidFill>
            <a:schemeClr val="bg1"/>
          </a:solidFill>
          <a:ln w="76200">
            <a:solidFill>
              <a:srgbClr val="1FA0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b="1" dirty="0">
                <a:solidFill>
                  <a:schemeClr val="tx1"/>
                </a:solidFill>
              </a:rPr>
              <a:t>LAA: Services and Barriers to access</a:t>
            </a:r>
          </a:p>
        </p:txBody>
      </p:sp>
      <p:sp>
        <p:nvSpPr>
          <p:cNvPr id="334" name="Oval 333">
            <a:extLst>
              <a:ext uri="{FF2B5EF4-FFF2-40B4-BE49-F238E27FC236}">
                <a16:creationId xmlns:a16="http://schemas.microsoft.com/office/drawing/2014/main" id="{FA468CC4-DA3D-D04C-A0F3-908B66B1ED58}"/>
              </a:ext>
            </a:extLst>
          </p:cNvPr>
          <p:cNvSpPr/>
          <p:nvPr/>
        </p:nvSpPr>
        <p:spPr>
          <a:xfrm>
            <a:off x="240804" y="2936782"/>
            <a:ext cx="723489" cy="720384"/>
          </a:xfrm>
          <a:prstGeom prst="ellipse">
            <a:avLst/>
          </a:prstGeom>
          <a:solidFill>
            <a:schemeClr val="bg1"/>
          </a:solidFill>
          <a:ln w="76200">
            <a:solidFill>
              <a:srgbClr val="619F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b="1" dirty="0">
              <a:solidFill>
                <a:schemeClr val="tx1"/>
              </a:solidFill>
            </a:endParaRPr>
          </a:p>
        </p:txBody>
      </p:sp>
      <p:sp>
        <p:nvSpPr>
          <p:cNvPr id="335" name="Oval 334">
            <a:extLst>
              <a:ext uri="{FF2B5EF4-FFF2-40B4-BE49-F238E27FC236}">
                <a16:creationId xmlns:a16="http://schemas.microsoft.com/office/drawing/2014/main" id="{FA468CC4-DA3D-D04C-A0F3-908B66B1ED58}"/>
              </a:ext>
            </a:extLst>
          </p:cNvPr>
          <p:cNvSpPr/>
          <p:nvPr/>
        </p:nvSpPr>
        <p:spPr>
          <a:xfrm>
            <a:off x="3583971" y="2763917"/>
            <a:ext cx="777972" cy="720384"/>
          </a:xfrm>
          <a:prstGeom prst="ellipse">
            <a:avLst/>
          </a:prstGeom>
          <a:solidFill>
            <a:schemeClr val="bg1"/>
          </a:solidFill>
          <a:ln w="76200">
            <a:solidFill>
              <a:srgbClr val="619F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b="1" dirty="0">
                <a:solidFill>
                  <a:schemeClr val="tx1"/>
                </a:solidFill>
              </a:rPr>
              <a:t>LAB: Health Indicators</a:t>
            </a:r>
          </a:p>
        </p:txBody>
      </p:sp>
      <p:sp>
        <p:nvSpPr>
          <p:cNvPr id="336" name="Oval 335">
            <a:extLst>
              <a:ext uri="{FF2B5EF4-FFF2-40B4-BE49-F238E27FC236}">
                <a16:creationId xmlns:a16="http://schemas.microsoft.com/office/drawing/2014/main" id="{FA468CC4-DA3D-D04C-A0F3-908B66B1ED58}"/>
              </a:ext>
            </a:extLst>
          </p:cNvPr>
          <p:cNvSpPr/>
          <p:nvPr/>
        </p:nvSpPr>
        <p:spPr>
          <a:xfrm>
            <a:off x="5351467" y="2710480"/>
            <a:ext cx="781037" cy="750676"/>
          </a:xfrm>
          <a:prstGeom prst="ellipse">
            <a:avLst/>
          </a:prstGeom>
          <a:solidFill>
            <a:schemeClr val="bg1"/>
          </a:solidFill>
          <a:ln w="76200">
            <a:solidFill>
              <a:srgbClr val="619F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b="1" dirty="0">
                <a:solidFill>
                  <a:schemeClr val="tx1"/>
                </a:solidFill>
              </a:rPr>
              <a:t>LAB: Assess Practice</a:t>
            </a:r>
          </a:p>
        </p:txBody>
      </p:sp>
      <p:sp>
        <p:nvSpPr>
          <p:cNvPr id="338" name="Oval 337">
            <a:extLst>
              <a:ext uri="{FF2B5EF4-FFF2-40B4-BE49-F238E27FC236}">
                <a16:creationId xmlns:a16="http://schemas.microsoft.com/office/drawing/2014/main" id="{FA468CC4-DA3D-D04C-A0F3-908B66B1ED58}"/>
              </a:ext>
            </a:extLst>
          </p:cNvPr>
          <p:cNvSpPr/>
          <p:nvPr/>
        </p:nvSpPr>
        <p:spPr>
          <a:xfrm>
            <a:off x="1739791" y="1525649"/>
            <a:ext cx="723489" cy="720384"/>
          </a:xfrm>
          <a:prstGeom prst="ellipse">
            <a:avLst/>
          </a:prstGeom>
          <a:solidFill>
            <a:schemeClr val="bg1"/>
          </a:solidFill>
          <a:ln w="762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b="1" dirty="0">
              <a:solidFill>
                <a:schemeClr val="tx1"/>
              </a:solidFill>
            </a:endParaRPr>
          </a:p>
        </p:txBody>
      </p:sp>
      <p:sp>
        <p:nvSpPr>
          <p:cNvPr id="341" name="TextBox 340"/>
          <p:cNvSpPr txBox="1"/>
          <p:nvPr/>
        </p:nvSpPr>
        <p:spPr>
          <a:xfrm>
            <a:off x="3339974" y="1687424"/>
            <a:ext cx="728016" cy="200055"/>
          </a:xfrm>
          <a:prstGeom prst="rect">
            <a:avLst/>
          </a:prstGeom>
          <a:noFill/>
        </p:spPr>
        <p:txBody>
          <a:bodyPr wrap="square" rtlCol="0">
            <a:spAutoFit/>
          </a:bodyPr>
          <a:lstStyle/>
          <a:p>
            <a:pPr algn="ctr"/>
            <a:r>
              <a:rPr lang="en-GB" sz="700" b="1" dirty="0"/>
              <a:t> </a:t>
            </a:r>
          </a:p>
        </p:txBody>
      </p:sp>
      <p:sp>
        <p:nvSpPr>
          <p:cNvPr id="342" name="TextBox 341"/>
          <p:cNvSpPr txBox="1"/>
          <p:nvPr/>
        </p:nvSpPr>
        <p:spPr>
          <a:xfrm>
            <a:off x="1729992" y="1597537"/>
            <a:ext cx="728016" cy="523220"/>
          </a:xfrm>
          <a:prstGeom prst="rect">
            <a:avLst/>
          </a:prstGeom>
          <a:noFill/>
        </p:spPr>
        <p:txBody>
          <a:bodyPr wrap="square" rtlCol="0">
            <a:spAutoFit/>
          </a:bodyPr>
          <a:lstStyle/>
          <a:p>
            <a:pPr algn="ctr"/>
            <a:r>
              <a:rPr lang="en-GB" sz="700" b="1" dirty="0"/>
              <a:t>EXAM REVISION and Intervention sessions</a:t>
            </a:r>
          </a:p>
        </p:txBody>
      </p:sp>
      <p:sp>
        <p:nvSpPr>
          <p:cNvPr id="343" name="TextBox 342">
            <a:extLst>
              <a:ext uri="{FF2B5EF4-FFF2-40B4-BE49-F238E27FC236}">
                <a16:creationId xmlns:a16="http://schemas.microsoft.com/office/drawing/2014/main" id="{072D6B6F-C480-48A8-81BA-C93286A056C4}"/>
              </a:ext>
            </a:extLst>
          </p:cNvPr>
          <p:cNvSpPr txBox="1"/>
          <p:nvPr/>
        </p:nvSpPr>
        <p:spPr>
          <a:xfrm>
            <a:off x="3050242" y="7116346"/>
            <a:ext cx="979639" cy="553998"/>
          </a:xfrm>
          <a:prstGeom prst="rect">
            <a:avLst/>
          </a:prstGeom>
          <a:noFill/>
        </p:spPr>
        <p:txBody>
          <a:bodyPr wrap="square" rtlCol="0">
            <a:spAutoFit/>
          </a:bodyPr>
          <a:lstStyle/>
          <a:p>
            <a:pPr algn="ctr"/>
            <a:r>
              <a:rPr lang="en-US" sz="600" b="1" dirty="0"/>
              <a:t>Discuss: </a:t>
            </a:r>
          </a:p>
          <a:p>
            <a:pPr algn="ctr"/>
            <a:r>
              <a:rPr lang="en-US" sz="600" dirty="0"/>
              <a:t>What different events can happen in life? Are they expected or unexpected?</a:t>
            </a:r>
          </a:p>
        </p:txBody>
      </p:sp>
      <p:cxnSp>
        <p:nvCxnSpPr>
          <p:cNvPr id="344" name="Straight Connector 343">
            <a:extLst>
              <a:ext uri="{FF2B5EF4-FFF2-40B4-BE49-F238E27FC236}">
                <a16:creationId xmlns:a16="http://schemas.microsoft.com/office/drawing/2014/main" id="{206BE152-910A-2843-A2AB-7EEE1AB8E0D0}"/>
              </a:ext>
            </a:extLst>
          </p:cNvPr>
          <p:cNvCxnSpPr>
            <a:cxnSpLocks/>
            <a:stCxn id="199" idx="2"/>
            <a:endCxn id="263" idx="0"/>
          </p:cNvCxnSpPr>
          <p:nvPr/>
        </p:nvCxnSpPr>
        <p:spPr>
          <a:xfrm>
            <a:off x="556913" y="5416372"/>
            <a:ext cx="188528" cy="156816"/>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347" name="TextBox 346">
            <a:extLst>
              <a:ext uri="{FF2B5EF4-FFF2-40B4-BE49-F238E27FC236}">
                <a16:creationId xmlns:a16="http://schemas.microsoft.com/office/drawing/2014/main" id="{072D6B6F-C480-48A8-81BA-C93286A056C4}"/>
              </a:ext>
            </a:extLst>
          </p:cNvPr>
          <p:cNvSpPr txBox="1"/>
          <p:nvPr/>
        </p:nvSpPr>
        <p:spPr>
          <a:xfrm>
            <a:off x="4615404" y="7116346"/>
            <a:ext cx="849579" cy="369332"/>
          </a:xfrm>
          <a:prstGeom prst="rect">
            <a:avLst/>
          </a:prstGeom>
          <a:noFill/>
        </p:spPr>
        <p:txBody>
          <a:bodyPr wrap="square" rtlCol="0">
            <a:spAutoFit/>
          </a:bodyPr>
          <a:lstStyle/>
          <a:p>
            <a:pPr algn="ctr"/>
            <a:r>
              <a:rPr lang="en-US" sz="600" b="1" dirty="0"/>
              <a:t>Compare:</a:t>
            </a:r>
          </a:p>
          <a:p>
            <a:pPr algn="ctr"/>
            <a:r>
              <a:rPr lang="en-US" sz="600" dirty="0"/>
              <a:t>The sources of support available</a:t>
            </a:r>
          </a:p>
        </p:txBody>
      </p:sp>
      <p:pic>
        <p:nvPicPr>
          <p:cNvPr id="11" name="Picture 1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592749" y="5707393"/>
            <a:ext cx="503519" cy="472294"/>
          </a:xfrm>
          <a:prstGeom prst="rect">
            <a:avLst/>
          </a:prstGeom>
        </p:spPr>
      </p:pic>
      <p:sp>
        <p:nvSpPr>
          <p:cNvPr id="111" name="TextBox 110">
            <a:extLst>
              <a:ext uri="{FF2B5EF4-FFF2-40B4-BE49-F238E27FC236}">
                <a16:creationId xmlns:a16="http://schemas.microsoft.com/office/drawing/2014/main" id="{072D6B6F-C480-48A8-81BA-C93286A056C4}"/>
              </a:ext>
            </a:extLst>
          </p:cNvPr>
          <p:cNvSpPr txBox="1"/>
          <p:nvPr/>
        </p:nvSpPr>
        <p:spPr>
          <a:xfrm>
            <a:off x="3748165" y="7321224"/>
            <a:ext cx="1060225" cy="369332"/>
          </a:xfrm>
          <a:prstGeom prst="rect">
            <a:avLst/>
          </a:prstGeom>
          <a:noFill/>
        </p:spPr>
        <p:txBody>
          <a:bodyPr wrap="square" rtlCol="0">
            <a:spAutoFit/>
          </a:bodyPr>
          <a:lstStyle/>
          <a:p>
            <a:pPr algn="ctr"/>
            <a:r>
              <a:rPr lang="en-US" sz="600" b="1" dirty="0"/>
              <a:t>Investigate: </a:t>
            </a:r>
            <a:r>
              <a:rPr lang="en-US" sz="600" dirty="0"/>
              <a:t> How individuals deal with life events</a:t>
            </a:r>
            <a:endParaRPr lang="en-US" sz="600" b="1" dirty="0"/>
          </a:p>
        </p:txBody>
      </p:sp>
      <p:sp>
        <p:nvSpPr>
          <p:cNvPr id="119" name="TextBox 118">
            <a:extLst>
              <a:ext uri="{FF2B5EF4-FFF2-40B4-BE49-F238E27FC236}">
                <a16:creationId xmlns:a16="http://schemas.microsoft.com/office/drawing/2014/main" id="{072D6B6F-C480-48A8-81BA-C93286A056C4}"/>
              </a:ext>
            </a:extLst>
          </p:cNvPr>
          <p:cNvSpPr txBox="1"/>
          <p:nvPr/>
        </p:nvSpPr>
        <p:spPr>
          <a:xfrm>
            <a:off x="3363207" y="5842162"/>
            <a:ext cx="888404" cy="461665"/>
          </a:xfrm>
          <a:prstGeom prst="rect">
            <a:avLst/>
          </a:prstGeom>
          <a:noFill/>
        </p:spPr>
        <p:txBody>
          <a:bodyPr wrap="square" rtlCol="0">
            <a:spAutoFit/>
          </a:bodyPr>
          <a:lstStyle/>
          <a:p>
            <a:pPr algn="ctr"/>
            <a:r>
              <a:rPr lang="en-US" sz="600" b="1" dirty="0"/>
              <a:t>Reasoning:</a:t>
            </a:r>
          </a:p>
          <a:p>
            <a:pPr algn="ctr"/>
            <a:r>
              <a:rPr lang="en-US" sz="600" dirty="0"/>
              <a:t>Which type of support is best or most effective?</a:t>
            </a:r>
          </a:p>
        </p:txBody>
      </p:sp>
      <p:cxnSp>
        <p:nvCxnSpPr>
          <p:cNvPr id="120" name="Straight Connector 119">
            <a:extLst>
              <a:ext uri="{FF2B5EF4-FFF2-40B4-BE49-F238E27FC236}">
                <a16:creationId xmlns:a16="http://schemas.microsoft.com/office/drawing/2014/main" id="{206BE152-910A-2843-A2AB-7EEE1AB8E0D0}"/>
              </a:ext>
            </a:extLst>
          </p:cNvPr>
          <p:cNvCxnSpPr>
            <a:cxnSpLocks/>
          </p:cNvCxnSpPr>
          <p:nvPr/>
        </p:nvCxnSpPr>
        <p:spPr>
          <a:xfrm>
            <a:off x="3541255" y="5198838"/>
            <a:ext cx="7350" cy="246732"/>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pic>
        <p:nvPicPr>
          <p:cNvPr id="28" name="Picture 2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099746" y="4648682"/>
            <a:ext cx="463448" cy="463448"/>
          </a:xfrm>
          <a:prstGeom prst="rect">
            <a:avLst/>
          </a:prstGeom>
        </p:spPr>
      </p:pic>
      <p:cxnSp>
        <p:nvCxnSpPr>
          <p:cNvPr id="127" name="Straight Connector 126">
            <a:extLst>
              <a:ext uri="{FF2B5EF4-FFF2-40B4-BE49-F238E27FC236}">
                <a16:creationId xmlns:a16="http://schemas.microsoft.com/office/drawing/2014/main" id="{206BE152-910A-2843-A2AB-7EEE1AB8E0D0}"/>
              </a:ext>
            </a:extLst>
          </p:cNvPr>
          <p:cNvCxnSpPr>
            <a:cxnSpLocks/>
            <a:stCxn id="322" idx="2"/>
          </p:cNvCxnSpPr>
          <p:nvPr/>
        </p:nvCxnSpPr>
        <p:spPr>
          <a:xfrm>
            <a:off x="4384854" y="5445079"/>
            <a:ext cx="41535" cy="286246"/>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206BE152-910A-2843-A2AB-7EEE1AB8E0D0}"/>
              </a:ext>
            </a:extLst>
          </p:cNvPr>
          <p:cNvCxnSpPr>
            <a:cxnSpLocks/>
          </p:cNvCxnSpPr>
          <p:nvPr/>
        </p:nvCxnSpPr>
        <p:spPr>
          <a:xfrm>
            <a:off x="2619375" y="7297208"/>
            <a:ext cx="30215" cy="426694"/>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128" name="TextBox 127">
            <a:extLst>
              <a:ext uri="{FF2B5EF4-FFF2-40B4-BE49-F238E27FC236}">
                <a16:creationId xmlns:a16="http://schemas.microsoft.com/office/drawing/2014/main" id="{072D6B6F-C480-48A8-81BA-C93286A056C4}"/>
              </a:ext>
            </a:extLst>
          </p:cNvPr>
          <p:cNvSpPr txBox="1"/>
          <p:nvPr/>
        </p:nvSpPr>
        <p:spPr>
          <a:xfrm>
            <a:off x="2934746" y="4650868"/>
            <a:ext cx="936456" cy="553998"/>
          </a:xfrm>
          <a:prstGeom prst="rect">
            <a:avLst/>
          </a:prstGeom>
          <a:noFill/>
        </p:spPr>
        <p:txBody>
          <a:bodyPr wrap="square" rtlCol="0">
            <a:spAutoFit/>
          </a:bodyPr>
          <a:lstStyle/>
          <a:p>
            <a:pPr algn="ctr"/>
            <a:r>
              <a:rPr lang="en-US" sz="600" b="1" dirty="0"/>
              <a:t>Compare:</a:t>
            </a:r>
          </a:p>
          <a:p>
            <a:pPr algn="ctr"/>
            <a:r>
              <a:rPr lang="en-US" sz="600" dirty="0"/>
              <a:t>What is the difference between a health service and a social care service</a:t>
            </a:r>
          </a:p>
        </p:txBody>
      </p:sp>
      <p:cxnSp>
        <p:nvCxnSpPr>
          <p:cNvPr id="129" name="Straight Connector 128">
            <a:extLst>
              <a:ext uri="{FF2B5EF4-FFF2-40B4-BE49-F238E27FC236}">
                <a16:creationId xmlns:a16="http://schemas.microsoft.com/office/drawing/2014/main" id="{206BE152-910A-2843-A2AB-7EEE1AB8E0D0}"/>
              </a:ext>
            </a:extLst>
          </p:cNvPr>
          <p:cNvCxnSpPr>
            <a:cxnSpLocks/>
          </p:cNvCxnSpPr>
          <p:nvPr/>
        </p:nvCxnSpPr>
        <p:spPr>
          <a:xfrm>
            <a:off x="3572549" y="7665754"/>
            <a:ext cx="44860" cy="119235"/>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134" name="TextBox 133">
            <a:extLst>
              <a:ext uri="{FF2B5EF4-FFF2-40B4-BE49-F238E27FC236}">
                <a16:creationId xmlns:a16="http://schemas.microsoft.com/office/drawing/2014/main" id="{072D6B6F-C480-48A8-81BA-C93286A056C4}"/>
              </a:ext>
            </a:extLst>
          </p:cNvPr>
          <p:cNvSpPr txBox="1"/>
          <p:nvPr/>
        </p:nvSpPr>
        <p:spPr>
          <a:xfrm>
            <a:off x="3789573" y="4680740"/>
            <a:ext cx="965827" cy="369332"/>
          </a:xfrm>
          <a:prstGeom prst="rect">
            <a:avLst/>
          </a:prstGeom>
          <a:noFill/>
        </p:spPr>
        <p:txBody>
          <a:bodyPr wrap="square" rtlCol="0">
            <a:spAutoFit/>
          </a:bodyPr>
          <a:lstStyle/>
          <a:p>
            <a:pPr algn="ctr"/>
            <a:r>
              <a:rPr lang="en-US" sz="600" b="1" dirty="0"/>
              <a:t>Research:</a:t>
            </a:r>
          </a:p>
          <a:p>
            <a:pPr algn="ctr"/>
            <a:r>
              <a:rPr lang="en-US" sz="600" dirty="0"/>
              <a:t>The health care services available in your area</a:t>
            </a:r>
          </a:p>
        </p:txBody>
      </p:sp>
      <p:cxnSp>
        <p:nvCxnSpPr>
          <p:cNvPr id="137" name="Straight Connector 136">
            <a:extLst>
              <a:ext uri="{FF2B5EF4-FFF2-40B4-BE49-F238E27FC236}">
                <a16:creationId xmlns:a16="http://schemas.microsoft.com/office/drawing/2014/main" id="{206BE152-910A-2843-A2AB-7EEE1AB8E0D0}"/>
              </a:ext>
            </a:extLst>
          </p:cNvPr>
          <p:cNvCxnSpPr>
            <a:cxnSpLocks/>
          </p:cNvCxnSpPr>
          <p:nvPr/>
        </p:nvCxnSpPr>
        <p:spPr>
          <a:xfrm>
            <a:off x="4409949" y="7606315"/>
            <a:ext cx="143548" cy="232782"/>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144" name="TextBox 143">
            <a:extLst>
              <a:ext uri="{FF2B5EF4-FFF2-40B4-BE49-F238E27FC236}">
                <a16:creationId xmlns:a16="http://schemas.microsoft.com/office/drawing/2014/main" id="{072D6B6F-C480-48A8-81BA-C93286A056C4}"/>
              </a:ext>
            </a:extLst>
          </p:cNvPr>
          <p:cNvSpPr txBox="1"/>
          <p:nvPr/>
        </p:nvSpPr>
        <p:spPr>
          <a:xfrm>
            <a:off x="991766" y="7058403"/>
            <a:ext cx="1149615" cy="461665"/>
          </a:xfrm>
          <a:prstGeom prst="rect">
            <a:avLst/>
          </a:prstGeom>
          <a:noFill/>
        </p:spPr>
        <p:txBody>
          <a:bodyPr wrap="square" rtlCol="0">
            <a:spAutoFit/>
          </a:bodyPr>
          <a:lstStyle/>
          <a:p>
            <a:pPr algn="ctr"/>
            <a:r>
              <a:rPr lang="en-US" sz="600" b="1" dirty="0"/>
              <a:t>Assess:</a:t>
            </a:r>
          </a:p>
          <a:p>
            <a:pPr algn="ctr"/>
            <a:r>
              <a:rPr lang="en-US" sz="600" dirty="0"/>
              <a:t>Which factor could impact someone the most and the least?</a:t>
            </a:r>
          </a:p>
        </p:txBody>
      </p:sp>
      <p:cxnSp>
        <p:nvCxnSpPr>
          <p:cNvPr id="145" name="Straight Connector 144">
            <a:extLst>
              <a:ext uri="{FF2B5EF4-FFF2-40B4-BE49-F238E27FC236}">
                <a16:creationId xmlns:a16="http://schemas.microsoft.com/office/drawing/2014/main" id="{206BE152-910A-2843-A2AB-7EEE1AB8E0D0}"/>
              </a:ext>
            </a:extLst>
          </p:cNvPr>
          <p:cNvCxnSpPr>
            <a:cxnSpLocks/>
          </p:cNvCxnSpPr>
          <p:nvPr/>
        </p:nvCxnSpPr>
        <p:spPr>
          <a:xfrm>
            <a:off x="1564565" y="7520054"/>
            <a:ext cx="9714" cy="211157"/>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139" name="TextBox 138">
            <a:extLst>
              <a:ext uri="{FF2B5EF4-FFF2-40B4-BE49-F238E27FC236}">
                <a16:creationId xmlns:a16="http://schemas.microsoft.com/office/drawing/2014/main" id="{072D6B6F-C480-48A8-81BA-C93286A056C4}"/>
              </a:ext>
            </a:extLst>
          </p:cNvPr>
          <p:cNvSpPr txBox="1"/>
          <p:nvPr/>
        </p:nvSpPr>
        <p:spPr>
          <a:xfrm>
            <a:off x="1790680" y="6064675"/>
            <a:ext cx="1144066" cy="369332"/>
          </a:xfrm>
          <a:prstGeom prst="rect">
            <a:avLst/>
          </a:prstGeom>
          <a:noFill/>
        </p:spPr>
        <p:txBody>
          <a:bodyPr wrap="square" rtlCol="0">
            <a:spAutoFit/>
          </a:bodyPr>
          <a:lstStyle/>
          <a:p>
            <a:pPr algn="ctr"/>
            <a:r>
              <a:rPr lang="en-US" sz="600" b="1" dirty="0"/>
              <a:t>Assess:</a:t>
            </a:r>
          </a:p>
          <a:p>
            <a:pPr algn="ctr"/>
            <a:r>
              <a:rPr lang="en-US" sz="600" dirty="0"/>
              <a:t>The changing impact a factor can have over time</a:t>
            </a:r>
          </a:p>
        </p:txBody>
      </p:sp>
      <p:cxnSp>
        <p:nvCxnSpPr>
          <p:cNvPr id="146" name="Straight Connector 145">
            <a:extLst>
              <a:ext uri="{FF2B5EF4-FFF2-40B4-BE49-F238E27FC236}">
                <a16:creationId xmlns:a16="http://schemas.microsoft.com/office/drawing/2014/main" id="{206BE152-910A-2843-A2AB-7EEE1AB8E0D0}"/>
              </a:ext>
            </a:extLst>
          </p:cNvPr>
          <p:cNvCxnSpPr>
            <a:cxnSpLocks/>
          </p:cNvCxnSpPr>
          <p:nvPr/>
        </p:nvCxnSpPr>
        <p:spPr>
          <a:xfrm>
            <a:off x="2693872" y="6350983"/>
            <a:ext cx="11934" cy="262390"/>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cxnSp>
        <p:nvCxnSpPr>
          <p:cNvPr id="147" name="Straight Connector 146">
            <a:extLst>
              <a:ext uri="{FF2B5EF4-FFF2-40B4-BE49-F238E27FC236}">
                <a16:creationId xmlns:a16="http://schemas.microsoft.com/office/drawing/2014/main" id="{206BE152-910A-2843-A2AB-7EEE1AB8E0D0}"/>
              </a:ext>
            </a:extLst>
          </p:cNvPr>
          <p:cNvCxnSpPr>
            <a:cxnSpLocks/>
          </p:cNvCxnSpPr>
          <p:nvPr/>
        </p:nvCxnSpPr>
        <p:spPr>
          <a:xfrm>
            <a:off x="3831955" y="6290851"/>
            <a:ext cx="6232" cy="277024"/>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pic>
        <p:nvPicPr>
          <p:cNvPr id="30" name="Picture 2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4134248" y="6238637"/>
            <a:ext cx="302732" cy="302732"/>
          </a:xfrm>
          <a:prstGeom prst="rect">
            <a:avLst/>
          </a:prstGeom>
        </p:spPr>
      </p:pic>
      <p:sp>
        <p:nvSpPr>
          <p:cNvPr id="156" name="TextBox 155">
            <a:extLst>
              <a:ext uri="{FF2B5EF4-FFF2-40B4-BE49-F238E27FC236}">
                <a16:creationId xmlns:a16="http://schemas.microsoft.com/office/drawing/2014/main" id="{072D6B6F-C480-48A8-81BA-C93286A056C4}"/>
              </a:ext>
            </a:extLst>
          </p:cNvPr>
          <p:cNvSpPr txBox="1"/>
          <p:nvPr/>
        </p:nvSpPr>
        <p:spPr>
          <a:xfrm>
            <a:off x="6206378" y="2484183"/>
            <a:ext cx="718917" cy="738664"/>
          </a:xfrm>
          <a:prstGeom prst="rect">
            <a:avLst/>
          </a:prstGeom>
          <a:noFill/>
        </p:spPr>
        <p:txBody>
          <a:bodyPr wrap="square" rtlCol="0">
            <a:spAutoFit/>
          </a:bodyPr>
          <a:lstStyle/>
          <a:p>
            <a:pPr algn="ctr"/>
            <a:r>
              <a:rPr lang="en-US" sz="600" b="1" dirty="0"/>
              <a:t>DIRT:</a:t>
            </a:r>
          </a:p>
          <a:p>
            <a:pPr algn="ctr"/>
            <a:r>
              <a:rPr lang="en-US" sz="600" dirty="0"/>
              <a:t>Dedicated improvement and reflection time. How can you reach your target grade?</a:t>
            </a:r>
          </a:p>
        </p:txBody>
      </p:sp>
      <p:cxnSp>
        <p:nvCxnSpPr>
          <p:cNvPr id="157" name="Straight Connector 156">
            <a:extLst>
              <a:ext uri="{FF2B5EF4-FFF2-40B4-BE49-F238E27FC236}">
                <a16:creationId xmlns:a16="http://schemas.microsoft.com/office/drawing/2014/main" id="{206BE152-910A-2843-A2AB-7EEE1AB8E0D0}"/>
              </a:ext>
            </a:extLst>
          </p:cNvPr>
          <p:cNvCxnSpPr>
            <a:cxnSpLocks/>
          </p:cNvCxnSpPr>
          <p:nvPr/>
        </p:nvCxnSpPr>
        <p:spPr>
          <a:xfrm flipH="1" flipV="1">
            <a:off x="6101068" y="2773910"/>
            <a:ext cx="226112" cy="76554"/>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pic>
        <p:nvPicPr>
          <p:cNvPr id="55" name="Picture 54"/>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3351167" y="3827658"/>
            <a:ext cx="310899" cy="310899"/>
          </a:xfrm>
          <a:prstGeom prst="rect">
            <a:avLst/>
          </a:prstGeom>
        </p:spPr>
      </p:pic>
      <p:sp>
        <p:nvSpPr>
          <p:cNvPr id="170" name="TextBox 169">
            <a:extLst>
              <a:ext uri="{FF2B5EF4-FFF2-40B4-BE49-F238E27FC236}">
                <a16:creationId xmlns:a16="http://schemas.microsoft.com/office/drawing/2014/main" id="{072D6B6F-C480-48A8-81BA-C93286A056C4}"/>
              </a:ext>
            </a:extLst>
          </p:cNvPr>
          <p:cNvSpPr txBox="1"/>
          <p:nvPr/>
        </p:nvSpPr>
        <p:spPr>
          <a:xfrm>
            <a:off x="917993" y="2085777"/>
            <a:ext cx="1051153" cy="276999"/>
          </a:xfrm>
          <a:prstGeom prst="rect">
            <a:avLst/>
          </a:prstGeom>
          <a:noFill/>
        </p:spPr>
        <p:txBody>
          <a:bodyPr wrap="square" rtlCol="0">
            <a:spAutoFit/>
          </a:bodyPr>
          <a:lstStyle/>
          <a:p>
            <a:pPr algn="ctr"/>
            <a:r>
              <a:rPr lang="en-US" sz="600" b="1" dirty="0"/>
              <a:t>Comprehension: </a:t>
            </a:r>
          </a:p>
          <a:p>
            <a:pPr algn="ctr"/>
            <a:r>
              <a:rPr lang="en-US" sz="600" dirty="0"/>
              <a:t>Understanding case studies</a:t>
            </a:r>
          </a:p>
        </p:txBody>
      </p:sp>
      <p:cxnSp>
        <p:nvCxnSpPr>
          <p:cNvPr id="171" name="Straight Connector 170">
            <a:extLst>
              <a:ext uri="{FF2B5EF4-FFF2-40B4-BE49-F238E27FC236}">
                <a16:creationId xmlns:a16="http://schemas.microsoft.com/office/drawing/2014/main" id="{206BE152-910A-2843-A2AB-7EEE1AB8E0D0}"/>
              </a:ext>
            </a:extLst>
          </p:cNvPr>
          <p:cNvCxnSpPr>
            <a:cxnSpLocks/>
          </p:cNvCxnSpPr>
          <p:nvPr/>
        </p:nvCxnSpPr>
        <p:spPr>
          <a:xfrm flipH="1">
            <a:off x="1426775" y="2926789"/>
            <a:ext cx="19912" cy="220758"/>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173" name="TextBox 172">
            <a:extLst>
              <a:ext uri="{FF2B5EF4-FFF2-40B4-BE49-F238E27FC236}">
                <a16:creationId xmlns:a16="http://schemas.microsoft.com/office/drawing/2014/main" id="{072D6B6F-C480-48A8-81BA-C93286A056C4}"/>
              </a:ext>
            </a:extLst>
          </p:cNvPr>
          <p:cNvSpPr txBox="1"/>
          <p:nvPr/>
        </p:nvSpPr>
        <p:spPr>
          <a:xfrm>
            <a:off x="96930" y="2529340"/>
            <a:ext cx="951705" cy="369332"/>
          </a:xfrm>
          <a:prstGeom prst="rect">
            <a:avLst/>
          </a:prstGeom>
          <a:noFill/>
        </p:spPr>
        <p:txBody>
          <a:bodyPr wrap="square" rtlCol="0">
            <a:spAutoFit/>
          </a:bodyPr>
          <a:lstStyle/>
          <a:p>
            <a:pPr algn="ctr"/>
            <a:r>
              <a:rPr lang="en-US" sz="600" b="1" dirty="0"/>
              <a:t>Health &amp; Wellbeing: </a:t>
            </a:r>
          </a:p>
          <a:p>
            <a:pPr algn="ctr"/>
            <a:r>
              <a:rPr lang="en-US" sz="600" dirty="0"/>
              <a:t>Can you define “health” &amp; “well-being”? </a:t>
            </a:r>
          </a:p>
        </p:txBody>
      </p:sp>
      <p:cxnSp>
        <p:nvCxnSpPr>
          <p:cNvPr id="174" name="Straight Connector 173">
            <a:extLst>
              <a:ext uri="{FF2B5EF4-FFF2-40B4-BE49-F238E27FC236}">
                <a16:creationId xmlns:a16="http://schemas.microsoft.com/office/drawing/2014/main" id="{206BE152-910A-2843-A2AB-7EEE1AB8E0D0}"/>
              </a:ext>
            </a:extLst>
          </p:cNvPr>
          <p:cNvCxnSpPr>
            <a:cxnSpLocks/>
            <a:endCxn id="215" idx="1"/>
          </p:cNvCxnSpPr>
          <p:nvPr/>
        </p:nvCxnSpPr>
        <p:spPr>
          <a:xfrm>
            <a:off x="771839" y="2888301"/>
            <a:ext cx="164002" cy="224414"/>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158" name="TextBox 157">
            <a:extLst>
              <a:ext uri="{FF2B5EF4-FFF2-40B4-BE49-F238E27FC236}">
                <a16:creationId xmlns:a16="http://schemas.microsoft.com/office/drawing/2014/main" id="{072D6B6F-C480-48A8-81BA-C93286A056C4}"/>
              </a:ext>
            </a:extLst>
          </p:cNvPr>
          <p:cNvSpPr txBox="1"/>
          <p:nvPr/>
        </p:nvSpPr>
        <p:spPr>
          <a:xfrm>
            <a:off x="1619250" y="2247165"/>
            <a:ext cx="993360" cy="646331"/>
          </a:xfrm>
          <a:prstGeom prst="rect">
            <a:avLst/>
          </a:prstGeom>
          <a:noFill/>
        </p:spPr>
        <p:txBody>
          <a:bodyPr wrap="square" rtlCol="0">
            <a:spAutoFit/>
          </a:bodyPr>
          <a:lstStyle/>
          <a:p>
            <a:pPr algn="ctr"/>
            <a:r>
              <a:rPr lang="en-US" sz="600" b="1" dirty="0"/>
              <a:t>Poor Health:</a:t>
            </a:r>
          </a:p>
          <a:p>
            <a:pPr algn="ctr"/>
            <a:r>
              <a:rPr lang="en-US" sz="600" dirty="0"/>
              <a:t>What is the impact on development is someone has ill health, poor diet and exercise and poor personal hygiene?</a:t>
            </a:r>
          </a:p>
        </p:txBody>
      </p:sp>
      <p:cxnSp>
        <p:nvCxnSpPr>
          <p:cNvPr id="160" name="Straight Connector 159">
            <a:extLst>
              <a:ext uri="{FF2B5EF4-FFF2-40B4-BE49-F238E27FC236}">
                <a16:creationId xmlns:a16="http://schemas.microsoft.com/office/drawing/2014/main" id="{206BE152-910A-2843-A2AB-7EEE1AB8E0D0}"/>
              </a:ext>
            </a:extLst>
          </p:cNvPr>
          <p:cNvCxnSpPr>
            <a:cxnSpLocks/>
          </p:cNvCxnSpPr>
          <p:nvPr/>
        </p:nvCxnSpPr>
        <p:spPr>
          <a:xfrm flipH="1">
            <a:off x="2231158" y="2853139"/>
            <a:ext cx="617" cy="294408"/>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163" name="TextBox 162">
            <a:extLst>
              <a:ext uri="{FF2B5EF4-FFF2-40B4-BE49-F238E27FC236}">
                <a16:creationId xmlns:a16="http://schemas.microsoft.com/office/drawing/2014/main" id="{072D6B6F-C480-48A8-81BA-C93286A056C4}"/>
              </a:ext>
            </a:extLst>
          </p:cNvPr>
          <p:cNvSpPr txBox="1"/>
          <p:nvPr/>
        </p:nvSpPr>
        <p:spPr>
          <a:xfrm>
            <a:off x="2479556" y="2225068"/>
            <a:ext cx="1106326" cy="461665"/>
          </a:xfrm>
          <a:prstGeom prst="rect">
            <a:avLst/>
          </a:prstGeom>
          <a:noFill/>
        </p:spPr>
        <p:txBody>
          <a:bodyPr wrap="square" rtlCol="0">
            <a:spAutoFit/>
          </a:bodyPr>
          <a:lstStyle/>
          <a:p>
            <a:pPr algn="ctr"/>
            <a:r>
              <a:rPr lang="en-US" sz="600" b="1" dirty="0"/>
              <a:t>Substance Use:</a:t>
            </a:r>
          </a:p>
          <a:p>
            <a:pPr algn="ctr"/>
            <a:r>
              <a:rPr lang="en-US" sz="600" dirty="0"/>
              <a:t>How do different substance’s impact the health and well being of an individual?</a:t>
            </a:r>
          </a:p>
        </p:txBody>
      </p:sp>
      <p:cxnSp>
        <p:nvCxnSpPr>
          <p:cNvPr id="167" name="Straight Connector 166">
            <a:extLst>
              <a:ext uri="{FF2B5EF4-FFF2-40B4-BE49-F238E27FC236}">
                <a16:creationId xmlns:a16="http://schemas.microsoft.com/office/drawing/2014/main" id="{206BE152-910A-2843-A2AB-7EEE1AB8E0D0}"/>
              </a:ext>
            </a:extLst>
          </p:cNvPr>
          <p:cNvCxnSpPr>
            <a:cxnSpLocks/>
            <a:stCxn id="163" idx="2"/>
          </p:cNvCxnSpPr>
          <p:nvPr/>
        </p:nvCxnSpPr>
        <p:spPr>
          <a:xfrm flipH="1">
            <a:off x="2951261" y="2686733"/>
            <a:ext cx="81458" cy="400284"/>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175" name="TextBox 174">
            <a:extLst>
              <a:ext uri="{FF2B5EF4-FFF2-40B4-BE49-F238E27FC236}">
                <a16:creationId xmlns:a16="http://schemas.microsoft.com/office/drawing/2014/main" id="{072D6B6F-C480-48A8-81BA-C93286A056C4}"/>
              </a:ext>
            </a:extLst>
          </p:cNvPr>
          <p:cNvSpPr txBox="1"/>
          <p:nvPr/>
        </p:nvSpPr>
        <p:spPr>
          <a:xfrm>
            <a:off x="3409304" y="2125230"/>
            <a:ext cx="1119786" cy="646331"/>
          </a:xfrm>
          <a:prstGeom prst="rect">
            <a:avLst/>
          </a:prstGeom>
          <a:noFill/>
        </p:spPr>
        <p:txBody>
          <a:bodyPr wrap="square" rtlCol="0">
            <a:spAutoFit/>
          </a:bodyPr>
          <a:lstStyle/>
          <a:p>
            <a:pPr algn="ctr"/>
            <a:r>
              <a:rPr lang="en-US" sz="600" b="1" dirty="0"/>
              <a:t>Social Factors: </a:t>
            </a:r>
          </a:p>
          <a:p>
            <a:pPr algn="ctr"/>
            <a:r>
              <a:rPr lang="en-US" sz="600" dirty="0"/>
              <a:t>How can Social Interactions, stress, finance and the environment impact an individuals social development?</a:t>
            </a:r>
          </a:p>
        </p:txBody>
      </p:sp>
      <p:sp>
        <p:nvSpPr>
          <p:cNvPr id="176" name="TextBox 175">
            <a:extLst>
              <a:ext uri="{FF2B5EF4-FFF2-40B4-BE49-F238E27FC236}">
                <a16:creationId xmlns:a16="http://schemas.microsoft.com/office/drawing/2014/main" id="{072D6B6F-C480-48A8-81BA-C93286A056C4}"/>
              </a:ext>
            </a:extLst>
          </p:cNvPr>
          <p:cNvSpPr txBox="1"/>
          <p:nvPr/>
        </p:nvSpPr>
        <p:spPr>
          <a:xfrm>
            <a:off x="4505459" y="2417964"/>
            <a:ext cx="714228" cy="461665"/>
          </a:xfrm>
          <a:prstGeom prst="rect">
            <a:avLst/>
          </a:prstGeom>
          <a:noFill/>
        </p:spPr>
        <p:txBody>
          <a:bodyPr wrap="square" rtlCol="0">
            <a:spAutoFit/>
          </a:bodyPr>
          <a:lstStyle/>
          <a:p>
            <a:pPr algn="ctr"/>
            <a:r>
              <a:rPr lang="en-US" sz="600" b="1" dirty="0"/>
              <a:t>Interpret:</a:t>
            </a:r>
          </a:p>
          <a:p>
            <a:pPr algn="ctr"/>
            <a:r>
              <a:rPr lang="en-US" sz="600" dirty="0"/>
              <a:t>Data from case studies using health indicators</a:t>
            </a:r>
          </a:p>
        </p:txBody>
      </p:sp>
      <p:cxnSp>
        <p:nvCxnSpPr>
          <p:cNvPr id="177" name="Straight Connector 176">
            <a:extLst>
              <a:ext uri="{FF2B5EF4-FFF2-40B4-BE49-F238E27FC236}">
                <a16:creationId xmlns:a16="http://schemas.microsoft.com/office/drawing/2014/main" id="{206BE152-910A-2843-A2AB-7EEE1AB8E0D0}"/>
              </a:ext>
            </a:extLst>
          </p:cNvPr>
          <p:cNvCxnSpPr>
            <a:cxnSpLocks/>
          </p:cNvCxnSpPr>
          <p:nvPr/>
        </p:nvCxnSpPr>
        <p:spPr>
          <a:xfrm flipH="1">
            <a:off x="3463044" y="2714006"/>
            <a:ext cx="154365" cy="367100"/>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164" name="TextBox 163">
            <a:extLst>
              <a:ext uri="{FF2B5EF4-FFF2-40B4-BE49-F238E27FC236}">
                <a16:creationId xmlns:a16="http://schemas.microsoft.com/office/drawing/2014/main" id="{072D6B6F-C480-48A8-81BA-C93286A056C4}"/>
              </a:ext>
            </a:extLst>
          </p:cNvPr>
          <p:cNvSpPr txBox="1"/>
          <p:nvPr/>
        </p:nvSpPr>
        <p:spPr>
          <a:xfrm>
            <a:off x="5790701" y="3801518"/>
            <a:ext cx="1128892" cy="369332"/>
          </a:xfrm>
          <a:prstGeom prst="rect">
            <a:avLst/>
          </a:prstGeom>
          <a:noFill/>
        </p:spPr>
        <p:txBody>
          <a:bodyPr wrap="square" rtlCol="0">
            <a:spAutoFit/>
          </a:bodyPr>
          <a:lstStyle/>
          <a:p>
            <a:pPr algn="ctr"/>
            <a:r>
              <a:rPr lang="en-US" sz="600" b="1" dirty="0"/>
              <a:t>Understand: </a:t>
            </a:r>
          </a:p>
          <a:p>
            <a:pPr algn="ctr"/>
            <a:r>
              <a:rPr lang="en-US" sz="600" dirty="0"/>
              <a:t>All types of health and social care services</a:t>
            </a:r>
          </a:p>
        </p:txBody>
      </p:sp>
      <p:cxnSp>
        <p:nvCxnSpPr>
          <p:cNvPr id="168" name="Straight Connector 167">
            <a:extLst>
              <a:ext uri="{FF2B5EF4-FFF2-40B4-BE49-F238E27FC236}">
                <a16:creationId xmlns:a16="http://schemas.microsoft.com/office/drawing/2014/main" id="{206BE152-910A-2843-A2AB-7EEE1AB8E0D0}"/>
              </a:ext>
            </a:extLst>
          </p:cNvPr>
          <p:cNvCxnSpPr>
            <a:cxnSpLocks/>
          </p:cNvCxnSpPr>
          <p:nvPr/>
        </p:nvCxnSpPr>
        <p:spPr>
          <a:xfrm flipH="1">
            <a:off x="6001895" y="4127500"/>
            <a:ext cx="162897" cy="631735"/>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172" name="TextBox 171">
            <a:extLst>
              <a:ext uri="{FF2B5EF4-FFF2-40B4-BE49-F238E27FC236}">
                <a16:creationId xmlns:a16="http://schemas.microsoft.com/office/drawing/2014/main" id="{072D6B6F-C480-48A8-81BA-C93286A056C4}"/>
              </a:ext>
            </a:extLst>
          </p:cNvPr>
          <p:cNvSpPr txBox="1"/>
          <p:nvPr/>
        </p:nvSpPr>
        <p:spPr>
          <a:xfrm>
            <a:off x="5283533" y="3530134"/>
            <a:ext cx="1018460" cy="369332"/>
          </a:xfrm>
          <a:prstGeom prst="rect">
            <a:avLst/>
          </a:prstGeom>
          <a:noFill/>
        </p:spPr>
        <p:txBody>
          <a:bodyPr wrap="square" rtlCol="0">
            <a:spAutoFit/>
          </a:bodyPr>
          <a:lstStyle/>
          <a:p>
            <a:pPr algn="ctr"/>
            <a:r>
              <a:rPr lang="en-US" sz="600" b="1" dirty="0"/>
              <a:t>Examine:</a:t>
            </a:r>
          </a:p>
          <a:p>
            <a:pPr algn="ctr"/>
            <a:r>
              <a:rPr lang="en-US" sz="600" dirty="0"/>
              <a:t>The barriers to accessing services</a:t>
            </a:r>
          </a:p>
        </p:txBody>
      </p:sp>
      <p:sp>
        <p:nvSpPr>
          <p:cNvPr id="180" name="TextBox 179">
            <a:extLst>
              <a:ext uri="{FF2B5EF4-FFF2-40B4-BE49-F238E27FC236}">
                <a16:creationId xmlns:a16="http://schemas.microsoft.com/office/drawing/2014/main" id="{072D6B6F-C480-48A8-81BA-C93286A056C4}"/>
              </a:ext>
            </a:extLst>
          </p:cNvPr>
          <p:cNvSpPr txBox="1"/>
          <p:nvPr/>
        </p:nvSpPr>
        <p:spPr>
          <a:xfrm>
            <a:off x="4627232" y="3294593"/>
            <a:ext cx="967060" cy="369332"/>
          </a:xfrm>
          <a:prstGeom prst="rect">
            <a:avLst/>
          </a:prstGeom>
          <a:noFill/>
        </p:spPr>
        <p:txBody>
          <a:bodyPr wrap="square" rtlCol="0">
            <a:spAutoFit/>
          </a:bodyPr>
          <a:lstStyle/>
          <a:p>
            <a:pPr algn="ctr"/>
            <a:r>
              <a:rPr lang="en-US" sz="600" b="1" dirty="0"/>
              <a:t>Investigate:</a:t>
            </a:r>
          </a:p>
          <a:p>
            <a:pPr algn="ctr"/>
            <a:r>
              <a:rPr lang="en-US" sz="600" dirty="0"/>
              <a:t>How can individuals overcome each barrier?</a:t>
            </a:r>
          </a:p>
        </p:txBody>
      </p:sp>
      <p:cxnSp>
        <p:nvCxnSpPr>
          <p:cNvPr id="182" name="Straight Connector 181">
            <a:extLst>
              <a:ext uri="{FF2B5EF4-FFF2-40B4-BE49-F238E27FC236}">
                <a16:creationId xmlns:a16="http://schemas.microsoft.com/office/drawing/2014/main" id="{206BE152-910A-2843-A2AB-7EEE1AB8E0D0}"/>
              </a:ext>
            </a:extLst>
          </p:cNvPr>
          <p:cNvCxnSpPr>
            <a:cxnSpLocks/>
          </p:cNvCxnSpPr>
          <p:nvPr/>
        </p:nvCxnSpPr>
        <p:spPr>
          <a:xfrm flipH="1">
            <a:off x="5207626" y="3647522"/>
            <a:ext cx="6076" cy="607364"/>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cxnSp>
        <p:nvCxnSpPr>
          <p:cNvPr id="183" name="Straight Connector 182">
            <a:extLst>
              <a:ext uri="{FF2B5EF4-FFF2-40B4-BE49-F238E27FC236}">
                <a16:creationId xmlns:a16="http://schemas.microsoft.com/office/drawing/2014/main" id="{206BE152-910A-2843-A2AB-7EEE1AB8E0D0}"/>
              </a:ext>
            </a:extLst>
          </p:cNvPr>
          <p:cNvCxnSpPr>
            <a:cxnSpLocks/>
          </p:cNvCxnSpPr>
          <p:nvPr/>
        </p:nvCxnSpPr>
        <p:spPr>
          <a:xfrm>
            <a:off x="4796670" y="2876378"/>
            <a:ext cx="0" cy="321579"/>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184" name="TextBox 183">
            <a:extLst>
              <a:ext uri="{FF2B5EF4-FFF2-40B4-BE49-F238E27FC236}">
                <a16:creationId xmlns:a16="http://schemas.microsoft.com/office/drawing/2014/main" id="{072D6B6F-C480-48A8-81BA-C93286A056C4}"/>
              </a:ext>
            </a:extLst>
          </p:cNvPr>
          <p:cNvSpPr txBox="1"/>
          <p:nvPr/>
        </p:nvSpPr>
        <p:spPr>
          <a:xfrm>
            <a:off x="5419276" y="537439"/>
            <a:ext cx="1438724" cy="461665"/>
          </a:xfrm>
          <a:prstGeom prst="rect">
            <a:avLst/>
          </a:prstGeom>
          <a:noFill/>
        </p:spPr>
        <p:txBody>
          <a:bodyPr wrap="square" rtlCol="0">
            <a:spAutoFit/>
          </a:bodyPr>
          <a:lstStyle/>
          <a:p>
            <a:pPr algn="ctr"/>
            <a:r>
              <a:rPr lang="en-US" sz="600" b="1" dirty="0"/>
              <a:t>Problem Solving:</a:t>
            </a:r>
          </a:p>
          <a:p>
            <a:pPr algn="ctr"/>
            <a:r>
              <a:rPr lang="en-US" sz="600" dirty="0"/>
              <a:t>What issues does the case study have and what can you recommend to help them?</a:t>
            </a:r>
          </a:p>
        </p:txBody>
      </p:sp>
      <p:cxnSp>
        <p:nvCxnSpPr>
          <p:cNvPr id="185" name="Straight Connector 184">
            <a:extLst>
              <a:ext uri="{FF2B5EF4-FFF2-40B4-BE49-F238E27FC236}">
                <a16:creationId xmlns:a16="http://schemas.microsoft.com/office/drawing/2014/main" id="{206BE152-910A-2843-A2AB-7EEE1AB8E0D0}"/>
              </a:ext>
            </a:extLst>
          </p:cNvPr>
          <p:cNvCxnSpPr>
            <a:cxnSpLocks/>
          </p:cNvCxnSpPr>
          <p:nvPr/>
        </p:nvCxnSpPr>
        <p:spPr>
          <a:xfrm flipH="1">
            <a:off x="5581991" y="910670"/>
            <a:ext cx="142649" cy="878810"/>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186" name="TextBox 185">
            <a:extLst>
              <a:ext uri="{FF2B5EF4-FFF2-40B4-BE49-F238E27FC236}">
                <a16:creationId xmlns:a16="http://schemas.microsoft.com/office/drawing/2014/main" id="{072D6B6F-C480-48A8-81BA-C93286A056C4}"/>
              </a:ext>
            </a:extLst>
          </p:cNvPr>
          <p:cNvSpPr txBox="1"/>
          <p:nvPr/>
        </p:nvSpPr>
        <p:spPr>
          <a:xfrm>
            <a:off x="4475494" y="893298"/>
            <a:ext cx="1033516" cy="553998"/>
          </a:xfrm>
          <a:prstGeom prst="rect">
            <a:avLst/>
          </a:prstGeom>
          <a:noFill/>
        </p:spPr>
        <p:txBody>
          <a:bodyPr wrap="square" rtlCol="0">
            <a:spAutoFit/>
          </a:bodyPr>
          <a:lstStyle/>
          <a:p>
            <a:pPr algn="ctr"/>
            <a:r>
              <a:rPr lang="en-US" sz="600" b="1" dirty="0"/>
              <a:t>Person-centered approach:</a:t>
            </a:r>
          </a:p>
          <a:p>
            <a:pPr algn="ctr"/>
            <a:r>
              <a:rPr lang="en-US" sz="600" dirty="0"/>
              <a:t>Why do healthcare professionals take a person centered approach?</a:t>
            </a:r>
          </a:p>
        </p:txBody>
      </p:sp>
      <p:cxnSp>
        <p:nvCxnSpPr>
          <p:cNvPr id="187" name="Straight Connector 186">
            <a:extLst>
              <a:ext uri="{FF2B5EF4-FFF2-40B4-BE49-F238E27FC236}">
                <a16:creationId xmlns:a16="http://schemas.microsoft.com/office/drawing/2014/main" id="{206BE152-910A-2843-A2AB-7EEE1AB8E0D0}"/>
              </a:ext>
            </a:extLst>
          </p:cNvPr>
          <p:cNvCxnSpPr>
            <a:cxnSpLocks/>
          </p:cNvCxnSpPr>
          <p:nvPr/>
        </p:nvCxnSpPr>
        <p:spPr>
          <a:xfrm flipH="1">
            <a:off x="4415341" y="1308569"/>
            <a:ext cx="248777" cy="533589"/>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189" name="TextBox 188">
            <a:extLst>
              <a:ext uri="{FF2B5EF4-FFF2-40B4-BE49-F238E27FC236}">
                <a16:creationId xmlns:a16="http://schemas.microsoft.com/office/drawing/2014/main" id="{072D6B6F-C480-48A8-81BA-C93286A056C4}"/>
              </a:ext>
            </a:extLst>
          </p:cNvPr>
          <p:cNvSpPr txBox="1"/>
          <p:nvPr/>
        </p:nvSpPr>
        <p:spPr>
          <a:xfrm>
            <a:off x="3617409" y="461325"/>
            <a:ext cx="910594" cy="461665"/>
          </a:xfrm>
          <a:prstGeom prst="rect">
            <a:avLst/>
          </a:prstGeom>
          <a:noFill/>
        </p:spPr>
        <p:txBody>
          <a:bodyPr wrap="square" rtlCol="0">
            <a:spAutoFit/>
          </a:bodyPr>
          <a:lstStyle/>
          <a:p>
            <a:pPr algn="ctr"/>
            <a:r>
              <a:rPr lang="en-US" sz="600" b="1" dirty="0"/>
              <a:t>Case Study: </a:t>
            </a:r>
          </a:p>
          <a:p>
            <a:pPr algn="ctr"/>
            <a:r>
              <a:rPr lang="en-US" sz="600" dirty="0"/>
              <a:t>Can you identify potential obstacles the person may face?</a:t>
            </a:r>
          </a:p>
        </p:txBody>
      </p:sp>
      <p:cxnSp>
        <p:nvCxnSpPr>
          <p:cNvPr id="191" name="Straight Connector 190">
            <a:extLst>
              <a:ext uri="{FF2B5EF4-FFF2-40B4-BE49-F238E27FC236}">
                <a16:creationId xmlns:a16="http://schemas.microsoft.com/office/drawing/2014/main" id="{206BE152-910A-2843-A2AB-7EEE1AB8E0D0}"/>
              </a:ext>
            </a:extLst>
          </p:cNvPr>
          <p:cNvCxnSpPr>
            <a:cxnSpLocks/>
          </p:cNvCxnSpPr>
          <p:nvPr/>
        </p:nvCxnSpPr>
        <p:spPr>
          <a:xfrm flipH="1">
            <a:off x="4086948" y="1444625"/>
            <a:ext cx="3510" cy="445857"/>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192" name="TextBox 191">
            <a:extLst>
              <a:ext uri="{FF2B5EF4-FFF2-40B4-BE49-F238E27FC236}">
                <a16:creationId xmlns:a16="http://schemas.microsoft.com/office/drawing/2014/main" id="{072D6B6F-C480-48A8-81BA-C93286A056C4}"/>
              </a:ext>
            </a:extLst>
          </p:cNvPr>
          <p:cNvSpPr txBox="1"/>
          <p:nvPr/>
        </p:nvSpPr>
        <p:spPr>
          <a:xfrm>
            <a:off x="3109728" y="920029"/>
            <a:ext cx="777653" cy="553998"/>
          </a:xfrm>
          <a:prstGeom prst="rect">
            <a:avLst/>
          </a:prstGeom>
          <a:noFill/>
        </p:spPr>
        <p:txBody>
          <a:bodyPr wrap="square" rtlCol="0">
            <a:spAutoFit/>
          </a:bodyPr>
          <a:lstStyle/>
          <a:p>
            <a:pPr algn="ctr"/>
            <a:r>
              <a:rPr lang="en-US" sz="600" b="1" dirty="0"/>
              <a:t>Barriers:</a:t>
            </a:r>
          </a:p>
          <a:p>
            <a:pPr algn="ctr"/>
            <a:r>
              <a:rPr lang="en-US" sz="600" dirty="0"/>
              <a:t>What are the barriers to accessing services for the individual?</a:t>
            </a:r>
          </a:p>
        </p:txBody>
      </p:sp>
      <p:cxnSp>
        <p:nvCxnSpPr>
          <p:cNvPr id="193" name="Straight Connector 192">
            <a:extLst>
              <a:ext uri="{FF2B5EF4-FFF2-40B4-BE49-F238E27FC236}">
                <a16:creationId xmlns:a16="http://schemas.microsoft.com/office/drawing/2014/main" id="{206BE152-910A-2843-A2AB-7EEE1AB8E0D0}"/>
              </a:ext>
            </a:extLst>
          </p:cNvPr>
          <p:cNvCxnSpPr>
            <a:cxnSpLocks/>
          </p:cNvCxnSpPr>
          <p:nvPr/>
        </p:nvCxnSpPr>
        <p:spPr>
          <a:xfrm flipH="1">
            <a:off x="3499553" y="1580299"/>
            <a:ext cx="2139" cy="303279"/>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195" name="TextBox 194">
            <a:extLst>
              <a:ext uri="{FF2B5EF4-FFF2-40B4-BE49-F238E27FC236}">
                <a16:creationId xmlns:a16="http://schemas.microsoft.com/office/drawing/2014/main" id="{072D6B6F-C480-48A8-81BA-C93286A056C4}"/>
              </a:ext>
            </a:extLst>
          </p:cNvPr>
          <p:cNvSpPr txBox="1"/>
          <p:nvPr/>
        </p:nvSpPr>
        <p:spPr>
          <a:xfrm>
            <a:off x="2236496" y="481162"/>
            <a:ext cx="805259" cy="646331"/>
          </a:xfrm>
          <a:prstGeom prst="rect">
            <a:avLst/>
          </a:prstGeom>
          <a:noFill/>
        </p:spPr>
        <p:txBody>
          <a:bodyPr wrap="square" rtlCol="0">
            <a:spAutoFit/>
          </a:bodyPr>
          <a:lstStyle/>
          <a:p>
            <a:pPr algn="ctr"/>
            <a:r>
              <a:rPr lang="en-US" sz="600" b="1" dirty="0"/>
              <a:t>Rationale:</a:t>
            </a:r>
            <a:endParaRPr lang="en-US" sz="600" dirty="0"/>
          </a:p>
          <a:p>
            <a:pPr algn="ctr"/>
            <a:r>
              <a:rPr lang="en-US" sz="600" dirty="0"/>
              <a:t>What short and long term targets can you suggest to create a health and well-being plan? </a:t>
            </a:r>
          </a:p>
        </p:txBody>
      </p:sp>
      <p:cxnSp>
        <p:nvCxnSpPr>
          <p:cNvPr id="206" name="Straight Connector 205">
            <a:extLst>
              <a:ext uri="{FF2B5EF4-FFF2-40B4-BE49-F238E27FC236}">
                <a16:creationId xmlns:a16="http://schemas.microsoft.com/office/drawing/2014/main" id="{206BE152-910A-2843-A2AB-7EEE1AB8E0D0}"/>
              </a:ext>
            </a:extLst>
          </p:cNvPr>
          <p:cNvCxnSpPr>
            <a:cxnSpLocks/>
          </p:cNvCxnSpPr>
          <p:nvPr/>
        </p:nvCxnSpPr>
        <p:spPr>
          <a:xfrm flipH="1">
            <a:off x="2630680" y="1625588"/>
            <a:ext cx="4902" cy="244932"/>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cxnSp>
        <p:nvCxnSpPr>
          <p:cNvPr id="217" name="Straight Connector 216">
            <a:extLst>
              <a:ext uri="{FF2B5EF4-FFF2-40B4-BE49-F238E27FC236}">
                <a16:creationId xmlns:a16="http://schemas.microsoft.com/office/drawing/2014/main" id="{206BE152-910A-2843-A2AB-7EEE1AB8E0D0}"/>
              </a:ext>
            </a:extLst>
          </p:cNvPr>
          <p:cNvCxnSpPr>
            <a:cxnSpLocks/>
            <a:stCxn id="280" idx="2"/>
          </p:cNvCxnSpPr>
          <p:nvPr/>
        </p:nvCxnSpPr>
        <p:spPr>
          <a:xfrm flipH="1">
            <a:off x="1557983" y="1463642"/>
            <a:ext cx="2032" cy="440653"/>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194" name="TextBox 193">
            <a:extLst>
              <a:ext uri="{FF2B5EF4-FFF2-40B4-BE49-F238E27FC236}">
                <a16:creationId xmlns:a16="http://schemas.microsoft.com/office/drawing/2014/main" id="{072D6B6F-C480-48A8-81BA-C93286A056C4}"/>
              </a:ext>
            </a:extLst>
          </p:cNvPr>
          <p:cNvSpPr txBox="1"/>
          <p:nvPr/>
        </p:nvSpPr>
        <p:spPr>
          <a:xfrm>
            <a:off x="4103082" y="3450983"/>
            <a:ext cx="728588" cy="369332"/>
          </a:xfrm>
          <a:prstGeom prst="rect">
            <a:avLst/>
          </a:prstGeom>
          <a:noFill/>
        </p:spPr>
        <p:txBody>
          <a:bodyPr wrap="square" rtlCol="0">
            <a:spAutoFit/>
          </a:bodyPr>
          <a:lstStyle/>
          <a:p>
            <a:pPr algn="ctr"/>
            <a:r>
              <a:rPr lang="en-US" sz="600" b="1" dirty="0"/>
              <a:t>Identify:</a:t>
            </a:r>
          </a:p>
          <a:p>
            <a:pPr algn="ctr"/>
            <a:r>
              <a:rPr lang="en-US" sz="600" dirty="0"/>
              <a:t>Sources of support available</a:t>
            </a:r>
          </a:p>
        </p:txBody>
      </p:sp>
      <p:cxnSp>
        <p:nvCxnSpPr>
          <p:cNvPr id="197" name="Straight Connector 196">
            <a:extLst>
              <a:ext uri="{FF2B5EF4-FFF2-40B4-BE49-F238E27FC236}">
                <a16:creationId xmlns:a16="http://schemas.microsoft.com/office/drawing/2014/main" id="{206BE152-910A-2843-A2AB-7EEE1AB8E0D0}"/>
              </a:ext>
            </a:extLst>
          </p:cNvPr>
          <p:cNvCxnSpPr>
            <a:cxnSpLocks/>
          </p:cNvCxnSpPr>
          <p:nvPr/>
        </p:nvCxnSpPr>
        <p:spPr>
          <a:xfrm flipH="1">
            <a:off x="5648189" y="3868420"/>
            <a:ext cx="91441" cy="598144"/>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cxnSp>
        <p:nvCxnSpPr>
          <p:cNvPr id="198" name="Straight Connector 197">
            <a:extLst>
              <a:ext uri="{FF2B5EF4-FFF2-40B4-BE49-F238E27FC236}">
                <a16:creationId xmlns:a16="http://schemas.microsoft.com/office/drawing/2014/main" id="{206BE152-910A-2843-A2AB-7EEE1AB8E0D0}"/>
              </a:ext>
            </a:extLst>
          </p:cNvPr>
          <p:cNvCxnSpPr>
            <a:cxnSpLocks/>
          </p:cNvCxnSpPr>
          <p:nvPr/>
        </p:nvCxnSpPr>
        <p:spPr>
          <a:xfrm>
            <a:off x="4687089" y="3803735"/>
            <a:ext cx="290445" cy="458821"/>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199" name="TextBox 198">
            <a:extLst>
              <a:ext uri="{FF2B5EF4-FFF2-40B4-BE49-F238E27FC236}">
                <a16:creationId xmlns:a16="http://schemas.microsoft.com/office/drawing/2014/main" id="{072D6B6F-C480-48A8-81BA-C93286A056C4}"/>
              </a:ext>
            </a:extLst>
          </p:cNvPr>
          <p:cNvSpPr txBox="1"/>
          <p:nvPr/>
        </p:nvSpPr>
        <p:spPr>
          <a:xfrm>
            <a:off x="-52863" y="4954707"/>
            <a:ext cx="1219551" cy="461665"/>
          </a:xfrm>
          <a:prstGeom prst="rect">
            <a:avLst/>
          </a:prstGeom>
          <a:noFill/>
        </p:spPr>
        <p:txBody>
          <a:bodyPr wrap="square" rtlCol="0">
            <a:spAutoFit/>
          </a:bodyPr>
          <a:lstStyle/>
          <a:p>
            <a:pPr algn="ctr"/>
            <a:r>
              <a:rPr lang="en-US" sz="600" b="1" dirty="0"/>
              <a:t>Evaluate:</a:t>
            </a:r>
          </a:p>
          <a:p>
            <a:pPr algn="ctr"/>
            <a:r>
              <a:rPr lang="en-US" sz="600" dirty="0"/>
              <a:t>Which case study adapted the best and why? Who adapted the least?</a:t>
            </a:r>
          </a:p>
        </p:txBody>
      </p:sp>
      <p:sp>
        <p:nvSpPr>
          <p:cNvPr id="212" name="TextBox 211">
            <a:extLst>
              <a:ext uri="{FF2B5EF4-FFF2-40B4-BE49-F238E27FC236}">
                <a16:creationId xmlns:a16="http://schemas.microsoft.com/office/drawing/2014/main" id="{072D6B6F-C480-48A8-81BA-C93286A056C4}"/>
              </a:ext>
            </a:extLst>
          </p:cNvPr>
          <p:cNvSpPr txBox="1"/>
          <p:nvPr/>
        </p:nvSpPr>
        <p:spPr>
          <a:xfrm>
            <a:off x="3566067" y="3574053"/>
            <a:ext cx="607762" cy="461665"/>
          </a:xfrm>
          <a:prstGeom prst="rect">
            <a:avLst/>
          </a:prstGeom>
          <a:noFill/>
        </p:spPr>
        <p:txBody>
          <a:bodyPr wrap="square" rtlCol="0">
            <a:spAutoFit/>
          </a:bodyPr>
          <a:lstStyle/>
          <a:p>
            <a:pPr algn="ctr"/>
            <a:r>
              <a:rPr lang="en-US" sz="600" b="1" dirty="0"/>
              <a:t>Identify:</a:t>
            </a:r>
          </a:p>
          <a:p>
            <a:pPr algn="ctr"/>
            <a:r>
              <a:rPr lang="en-US" sz="600" dirty="0"/>
              <a:t>The seven official care values </a:t>
            </a:r>
          </a:p>
        </p:txBody>
      </p:sp>
      <p:sp>
        <p:nvSpPr>
          <p:cNvPr id="76" name="TextBox 75"/>
          <p:cNvSpPr txBox="1"/>
          <p:nvPr/>
        </p:nvSpPr>
        <p:spPr>
          <a:xfrm>
            <a:off x="6105202" y="7241825"/>
            <a:ext cx="673981" cy="1754326"/>
          </a:xfrm>
          <a:prstGeom prst="rect">
            <a:avLst/>
          </a:prstGeom>
          <a:solidFill>
            <a:schemeClr val="accent4">
              <a:lumMod val="20000"/>
              <a:lumOff val="80000"/>
            </a:schemeClr>
          </a:solidFill>
        </p:spPr>
        <p:txBody>
          <a:bodyPr wrap="square" rtlCol="0">
            <a:spAutoFit/>
          </a:bodyPr>
          <a:lstStyle/>
          <a:p>
            <a:pPr algn="ctr"/>
            <a:r>
              <a:rPr lang="en-GB" sz="600" dirty="0"/>
              <a:t>Your coursework units will involve case studies to find out how we are impacted as humans and how we can react to events in our lives'. This is an interesting course that equips you for further study in Health &amp; Social Care.</a:t>
            </a:r>
            <a:endParaRPr lang="en-US" sz="600" dirty="0"/>
          </a:p>
        </p:txBody>
      </p:sp>
      <p:sp>
        <p:nvSpPr>
          <p:cNvPr id="216" name="TextBox 215"/>
          <p:cNvSpPr txBox="1"/>
          <p:nvPr/>
        </p:nvSpPr>
        <p:spPr>
          <a:xfrm>
            <a:off x="6114597" y="4393574"/>
            <a:ext cx="672813" cy="2769988"/>
          </a:xfrm>
          <a:prstGeom prst="rect">
            <a:avLst/>
          </a:prstGeom>
          <a:ln>
            <a:noFill/>
          </a:ln>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GB" sz="600" dirty="0"/>
              <a:t>After choosing options in year 8 focus your studies in Health &amp; Social Care in years 9, 10 and  11. Throughout this course you will explore how humans develop form birth until death. You will gain knowledge and skills that can be valuable in any future career. You will have the opportunity to meet a range of healthcare professionals who will give you an insight to this exciting career choice. </a:t>
            </a:r>
          </a:p>
        </p:txBody>
      </p:sp>
      <p:pic>
        <p:nvPicPr>
          <p:cNvPr id="109" name="Picture 108"/>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5866543" y="971134"/>
            <a:ext cx="478159" cy="478159"/>
          </a:xfrm>
          <a:prstGeom prst="rect">
            <a:avLst/>
          </a:prstGeom>
        </p:spPr>
      </p:pic>
      <p:sp>
        <p:nvSpPr>
          <p:cNvPr id="267" name="TextBox 266">
            <a:extLst>
              <a:ext uri="{FF2B5EF4-FFF2-40B4-BE49-F238E27FC236}">
                <a16:creationId xmlns:a16="http://schemas.microsoft.com/office/drawing/2014/main" id="{072D6B6F-C480-48A8-81BA-C93286A056C4}"/>
              </a:ext>
            </a:extLst>
          </p:cNvPr>
          <p:cNvSpPr txBox="1"/>
          <p:nvPr/>
        </p:nvSpPr>
        <p:spPr>
          <a:xfrm>
            <a:off x="2836348" y="3284110"/>
            <a:ext cx="908019" cy="553998"/>
          </a:xfrm>
          <a:prstGeom prst="rect">
            <a:avLst/>
          </a:prstGeom>
          <a:noFill/>
        </p:spPr>
        <p:txBody>
          <a:bodyPr wrap="square" rtlCol="0">
            <a:spAutoFit/>
          </a:bodyPr>
          <a:lstStyle/>
          <a:p>
            <a:pPr algn="ctr"/>
            <a:r>
              <a:rPr lang="en-US" sz="600" b="1" dirty="0"/>
              <a:t>Demonstrate:</a:t>
            </a:r>
          </a:p>
          <a:p>
            <a:pPr algn="ctr"/>
            <a:r>
              <a:rPr lang="en-US" sz="600" dirty="0"/>
              <a:t>What are the seven care values used in Health and Social Care services?</a:t>
            </a:r>
          </a:p>
        </p:txBody>
      </p:sp>
      <p:cxnSp>
        <p:nvCxnSpPr>
          <p:cNvPr id="268" name="Straight Connector 267">
            <a:extLst>
              <a:ext uri="{FF2B5EF4-FFF2-40B4-BE49-F238E27FC236}">
                <a16:creationId xmlns:a16="http://schemas.microsoft.com/office/drawing/2014/main" id="{206BE152-910A-2843-A2AB-7EEE1AB8E0D0}"/>
              </a:ext>
            </a:extLst>
          </p:cNvPr>
          <p:cNvCxnSpPr>
            <a:cxnSpLocks/>
          </p:cNvCxnSpPr>
          <p:nvPr/>
        </p:nvCxnSpPr>
        <p:spPr>
          <a:xfrm>
            <a:off x="3890691" y="4033838"/>
            <a:ext cx="2597" cy="209481"/>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274" name="TextBox 273">
            <a:extLst>
              <a:ext uri="{FF2B5EF4-FFF2-40B4-BE49-F238E27FC236}">
                <a16:creationId xmlns:a16="http://schemas.microsoft.com/office/drawing/2014/main" id="{072D6B6F-C480-48A8-81BA-C93286A056C4}"/>
              </a:ext>
            </a:extLst>
          </p:cNvPr>
          <p:cNvSpPr txBox="1"/>
          <p:nvPr/>
        </p:nvSpPr>
        <p:spPr>
          <a:xfrm>
            <a:off x="1644298" y="3599043"/>
            <a:ext cx="1096148" cy="369332"/>
          </a:xfrm>
          <a:prstGeom prst="rect">
            <a:avLst/>
          </a:prstGeom>
          <a:noFill/>
        </p:spPr>
        <p:txBody>
          <a:bodyPr wrap="square" rtlCol="0">
            <a:spAutoFit/>
          </a:bodyPr>
          <a:lstStyle/>
          <a:p>
            <a:pPr algn="ctr"/>
            <a:r>
              <a:rPr lang="en-US" sz="600" b="1" dirty="0"/>
              <a:t>Apply:</a:t>
            </a:r>
          </a:p>
          <a:p>
            <a:pPr algn="ctr"/>
            <a:r>
              <a:rPr lang="en-US" sz="600" dirty="0"/>
              <a:t>The care values to a role play scenario</a:t>
            </a:r>
          </a:p>
        </p:txBody>
      </p:sp>
      <p:cxnSp>
        <p:nvCxnSpPr>
          <p:cNvPr id="276" name="Straight Connector 275">
            <a:extLst>
              <a:ext uri="{FF2B5EF4-FFF2-40B4-BE49-F238E27FC236}">
                <a16:creationId xmlns:a16="http://schemas.microsoft.com/office/drawing/2014/main" id="{206BE152-910A-2843-A2AB-7EEE1AB8E0D0}"/>
              </a:ext>
            </a:extLst>
          </p:cNvPr>
          <p:cNvCxnSpPr>
            <a:cxnSpLocks/>
          </p:cNvCxnSpPr>
          <p:nvPr/>
        </p:nvCxnSpPr>
        <p:spPr>
          <a:xfrm>
            <a:off x="2220948" y="3977999"/>
            <a:ext cx="11197" cy="240080"/>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pic>
        <p:nvPicPr>
          <p:cNvPr id="1042" name="Picture 1041"/>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4366178" y="3143554"/>
            <a:ext cx="357190" cy="357190"/>
          </a:xfrm>
          <a:prstGeom prst="rect">
            <a:avLst/>
          </a:prstGeom>
        </p:spPr>
      </p:pic>
      <p:pic>
        <p:nvPicPr>
          <p:cNvPr id="1047" name="Picture 1046"/>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2451523" y="1110891"/>
            <a:ext cx="402720" cy="402720"/>
          </a:xfrm>
          <a:prstGeom prst="rect">
            <a:avLst/>
          </a:prstGeom>
        </p:spPr>
      </p:pic>
      <p:cxnSp>
        <p:nvCxnSpPr>
          <p:cNvPr id="221" name="Straight Connector 220">
            <a:extLst>
              <a:ext uri="{FF2B5EF4-FFF2-40B4-BE49-F238E27FC236}">
                <a16:creationId xmlns:a16="http://schemas.microsoft.com/office/drawing/2014/main" id="{1EC6235E-4447-4466-A46C-A40BA27F5C2B}"/>
              </a:ext>
            </a:extLst>
          </p:cNvPr>
          <p:cNvCxnSpPr>
            <a:cxnSpLocks/>
          </p:cNvCxnSpPr>
          <p:nvPr/>
        </p:nvCxnSpPr>
        <p:spPr>
          <a:xfrm flipH="1">
            <a:off x="5648189" y="7081762"/>
            <a:ext cx="338954" cy="65872"/>
          </a:xfrm>
          <a:prstGeom prst="line">
            <a:avLst/>
          </a:prstGeom>
          <a:ln w="76200">
            <a:solidFill>
              <a:srgbClr val="FF0000"/>
            </a:solidFill>
            <a:prstDash val="sysDot"/>
          </a:ln>
        </p:spPr>
        <p:style>
          <a:lnRef idx="1">
            <a:schemeClr val="accent1"/>
          </a:lnRef>
          <a:fillRef idx="0">
            <a:schemeClr val="accent1"/>
          </a:fillRef>
          <a:effectRef idx="0">
            <a:schemeClr val="accent1"/>
          </a:effectRef>
          <a:fontRef idx="minor">
            <a:schemeClr val="tx1"/>
          </a:fontRef>
        </p:style>
      </p:cxnSp>
      <p:cxnSp>
        <p:nvCxnSpPr>
          <p:cNvPr id="229" name="Straight Connector 228">
            <a:extLst>
              <a:ext uri="{FF2B5EF4-FFF2-40B4-BE49-F238E27FC236}">
                <a16:creationId xmlns:a16="http://schemas.microsoft.com/office/drawing/2014/main" id="{4D4C1167-EAC9-4E12-92FF-36FA737FD912}"/>
              </a:ext>
            </a:extLst>
          </p:cNvPr>
          <p:cNvCxnSpPr>
            <a:cxnSpLocks/>
          </p:cNvCxnSpPr>
          <p:nvPr/>
        </p:nvCxnSpPr>
        <p:spPr>
          <a:xfrm flipH="1">
            <a:off x="818595" y="6516306"/>
            <a:ext cx="268834" cy="181969"/>
          </a:xfrm>
          <a:prstGeom prst="line">
            <a:avLst/>
          </a:prstGeom>
          <a:ln w="76200">
            <a:solidFill>
              <a:srgbClr val="FF0000"/>
            </a:solidFill>
            <a:prstDash val="sysDot"/>
          </a:ln>
        </p:spPr>
        <p:style>
          <a:lnRef idx="1">
            <a:schemeClr val="accent1"/>
          </a:lnRef>
          <a:fillRef idx="0">
            <a:schemeClr val="accent1"/>
          </a:fillRef>
          <a:effectRef idx="0">
            <a:schemeClr val="accent1"/>
          </a:effectRef>
          <a:fontRef idx="minor">
            <a:schemeClr val="tx1"/>
          </a:fontRef>
        </p:style>
      </p:cxnSp>
      <p:cxnSp>
        <p:nvCxnSpPr>
          <p:cNvPr id="234" name="Straight Connector 233">
            <a:extLst>
              <a:ext uri="{FF2B5EF4-FFF2-40B4-BE49-F238E27FC236}">
                <a16:creationId xmlns:a16="http://schemas.microsoft.com/office/drawing/2014/main" id="{B2912056-E7FC-443B-AB0F-6649B2F413AD}"/>
              </a:ext>
            </a:extLst>
          </p:cNvPr>
          <p:cNvCxnSpPr/>
          <p:nvPr/>
        </p:nvCxnSpPr>
        <p:spPr>
          <a:xfrm>
            <a:off x="3381476" y="5425003"/>
            <a:ext cx="0" cy="329969"/>
          </a:xfrm>
          <a:prstGeom prst="line">
            <a:avLst/>
          </a:prstGeom>
          <a:ln w="76200">
            <a:solidFill>
              <a:srgbClr val="FF0000"/>
            </a:solidFill>
            <a:prstDash val="sysDot"/>
          </a:ln>
        </p:spPr>
        <p:style>
          <a:lnRef idx="1">
            <a:schemeClr val="accent1"/>
          </a:lnRef>
          <a:fillRef idx="0">
            <a:schemeClr val="accent1"/>
          </a:fillRef>
          <a:effectRef idx="0">
            <a:schemeClr val="accent1"/>
          </a:effectRef>
          <a:fontRef idx="minor">
            <a:schemeClr val="tx1"/>
          </a:fontRef>
        </p:style>
      </p:cxnSp>
      <p:cxnSp>
        <p:nvCxnSpPr>
          <p:cNvPr id="236" name="Straight Connector 235">
            <a:extLst>
              <a:ext uri="{FF2B5EF4-FFF2-40B4-BE49-F238E27FC236}">
                <a16:creationId xmlns:a16="http://schemas.microsoft.com/office/drawing/2014/main" id="{96EC5738-4458-44CE-A000-0EC205B4C581}"/>
              </a:ext>
            </a:extLst>
          </p:cNvPr>
          <p:cNvCxnSpPr>
            <a:cxnSpLocks/>
          </p:cNvCxnSpPr>
          <p:nvPr/>
        </p:nvCxnSpPr>
        <p:spPr>
          <a:xfrm flipH="1" flipV="1">
            <a:off x="5663149" y="5018967"/>
            <a:ext cx="354232" cy="54985"/>
          </a:xfrm>
          <a:prstGeom prst="line">
            <a:avLst/>
          </a:prstGeom>
          <a:ln w="76200">
            <a:solidFill>
              <a:srgbClr val="FF0000"/>
            </a:solidFill>
            <a:prstDash val="sysDot"/>
          </a:ln>
        </p:spPr>
        <p:style>
          <a:lnRef idx="1">
            <a:schemeClr val="accent1"/>
          </a:lnRef>
          <a:fillRef idx="0">
            <a:schemeClr val="accent1"/>
          </a:fillRef>
          <a:effectRef idx="0">
            <a:schemeClr val="accent1"/>
          </a:effectRef>
          <a:fontRef idx="minor">
            <a:schemeClr val="tx1"/>
          </a:fontRef>
        </p:style>
      </p:cxnSp>
      <p:cxnSp>
        <p:nvCxnSpPr>
          <p:cNvPr id="241" name="Straight Connector 240">
            <a:extLst>
              <a:ext uri="{FF2B5EF4-FFF2-40B4-BE49-F238E27FC236}">
                <a16:creationId xmlns:a16="http://schemas.microsoft.com/office/drawing/2014/main" id="{A24DC47A-F23D-409D-A828-250628DAF07F}"/>
              </a:ext>
            </a:extLst>
          </p:cNvPr>
          <p:cNvCxnSpPr/>
          <p:nvPr/>
        </p:nvCxnSpPr>
        <p:spPr>
          <a:xfrm>
            <a:off x="1988878" y="4222204"/>
            <a:ext cx="0" cy="329969"/>
          </a:xfrm>
          <a:prstGeom prst="line">
            <a:avLst/>
          </a:prstGeom>
          <a:ln w="76200">
            <a:solidFill>
              <a:srgbClr val="FF0000"/>
            </a:solidFill>
            <a:prstDash val="sysDot"/>
          </a:ln>
        </p:spPr>
        <p:style>
          <a:lnRef idx="1">
            <a:schemeClr val="accent1"/>
          </a:lnRef>
          <a:fillRef idx="0">
            <a:schemeClr val="accent1"/>
          </a:fillRef>
          <a:effectRef idx="0">
            <a:schemeClr val="accent1"/>
          </a:effectRef>
          <a:fontRef idx="minor">
            <a:schemeClr val="tx1"/>
          </a:fontRef>
        </p:style>
      </p:cxnSp>
      <p:cxnSp>
        <p:nvCxnSpPr>
          <p:cNvPr id="242" name="Straight Connector 241">
            <a:extLst>
              <a:ext uri="{FF2B5EF4-FFF2-40B4-BE49-F238E27FC236}">
                <a16:creationId xmlns:a16="http://schemas.microsoft.com/office/drawing/2014/main" id="{789E8CB2-E6E9-4590-9B1C-26AF593BB17A}"/>
              </a:ext>
            </a:extLst>
          </p:cNvPr>
          <p:cNvCxnSpPr/>
          <p:nvPr/>
        </p:nvCxnSpPr>
        <p:spPr>
          <a:xfrm>
            <a:off x="1042913" y="2939829"/>
            <a:ext cx="0" cy="329969"/>
          </a:xfrm>
          <a:prstGeom prst="line">
            <a:avLst/>
          </a:prstGeom>
          <a:ln w="76200">
            <a:solidFill>
              <a:srgbClr val="FF0000"/>
            </a:solidFill>
            <a:prstDash val="sysDot"/>
          </a:ln>
        </p:spPr>
        <p:style>
          <a:lnRef idx="1">
            <a:schemeClr val="accent1"/>
          </a:lnRef>
          <a:fillRef idx="0">
            <a:schemeClr val="accent1"/>
          </a:fillRef>
          <a:effectRef idx="0">
            <a:schemeClr val="accent1"/>
          </a:effectRef>
          <a:fontRef idx="minor">
            <a:schemeClr val="tx1"/>
          </a:fontRef>
        </p:style>
      </p:cxnSp>
      <p:cxnSp>
        <p:nvCxnSpPr>
          <p:cNvPr id="247" name="Straight Connector 246">
            <a:extLst>
              <a:ext uri="{FF2B5EF4-FFF2-40B4-BE49-F238E27FC236}">
                <a16:creationId xmlns:a16="http://schemas.microsoft.com/office/drawing/2014/main" id="{69B1E0CC-E5FD-40CF-A8F4-33C966A1B1B9}"/>
              </a:ext>
            </a:extLst>
          </p:cNvPr>
          <p:cNvCxnSpPr/>
          <p:nvPr/>
        </p:nvCxnSpPr>
        <p:spPr>
          <a:xfrm>
            <a:off x="2372754" y="2939829"/>
            <a:ext cx="0" cy="329969"/>
          </a:xfrm>
          <a:prstGeom prst="line">
            <a:avLst/>
          </a:prstGeom>
          <a:ln w="76200">
            <a:solidFill>
              <a:srgbClr val="FF0000"/>
            </a:solidFill>
            <a:prstDash val="sysDot"/>
          </a:ln>
        </p:spPr>
        <p:style>
          <a:lnRef idx="1">
            <a:schemeClr val="accent1"/>
          </a:lnRef>
          <a:fillRef idx="0">
            <a:schemeClr val="accent1"/>
          </a:fillRef>
          <a:effectRef idx="0">
            <a:schemeClr val="accent1"/>
          </a:effectRef>
          <a:fontRef idx="minor">
            <a:schemeClr val="tx1"/>
          </a:fontRef>
        </p:style>
      </p:cxnSp>
      <p:cxnSp>
        <p:nvCxnSpPr>
          <p:cNvPr id="248" name="Straight Connector 247">
            <a:extLst>
              <a:ext uri="{FF2B5EF4-FFF2-40B4-BE49-F238E27FC236}">
                <a16:creationId xmlns:a16="http://schemas.microsoft.com/office/drawing/2014/main" id="{D4FFB074-8E2C-409C-A2AF-63FBD935B38B}"/>
              </a:ext>
            </a:extLst>
          </p:cNvPr>
          <p:cNvCxnSpPr/>
          <p:nvPr/>
        </p:nvCxnSpPr>
        <p:spPr>
          <a:xfrm>
            <a:off x="4335666" y="2945848"/>
            <a:ext cx="0" cy="329969"/>
          </a:xfrm>
          <a:prstGeom prst="line">
            <a:avLst/>
          </a:prstGeom>
          <a:ln w="76200">
            <a:solidFill>
              <a:srgbClr val="FF0000"/>
            </a:solidFill>
            <a:prstDash val="sysDot"/>
          </a:ln>
        </p:spPr>
        <p:style>
          <a:lnRef idx="1">
            <a:schemeClr val="accent1"/>
          </a:lnRef>
          <a:fillRef idx="0">
            <a:schemeClr val="accent1"/>
          </a:fillRef>
          <a:effectRef idx="0">
            <a:schemeClr val="accent1"/>
          </a:effectRef>
          <a:fontRef idx="minor">
            <a:schemeClr val="tx1"/>
          </a:fontRef>
        </p:style>
      </p:cxnSp>
      <p:cxnSp>
        <p:nvCxnSpPr>
          <p:cNvPr id="249" name="Straight Connector 248">
            <a:extLst>
              <a:ext uri="{FF2B5EF4-FFF2-40B4-BE49-F238E27FC236}">
                <a16:creationId xmlns:a16="http://schemas.microsoft.com/office/drawing/2014/main" id="{94FEEBCF-C79A-40AD-B830-2BB6998CC067}"/>
              </a:ext>
            </a:extLst>
          </p:cNvPr>
          <p:cNvCxnSpPr>
            <a:cxnSpLocks/>
          </p:cNvCxnSpPr>
          <p:nvPr/>
        </p:nvCxnSpPr>
        <p:spPr>
          <a:xfrm flipH="1" flipV="1">
            <a:off x="5990615" y="2596203"/>
            <a:ext cx="262101" cy="11039"/>
          </a:xfrm>
          <a:prstGeom prst="line">
            <a:avLst/>
          </a:prstGeom>
          <a:ln w="76200">
            <a:solidFill>
              <a:srgbClr val="FF0000"/>
            </a:solidFill>
            <a:prstDash val="sysDot"/>
          </a:ln>
        </p:spPr>
        <p:style>
          <a:lnRef idx="1">
            <a:schemeClr val="accent1"/>
          </a:lnRef>
          <a:fillRef idx="0">
            <a:schemeClr val="accent1"/>
          </a:fillRef>
          <a:effectRef idx="0">
            <a:schemeClr val="accent1"/>
          </a:effectRef>
          <a:fontRef idx="minor">
            <a:schemeClr val="tx1"/>
          </a:fontRef>
        </p:style>
      </p:cxnSp>
      <p:cxnSp>
        <p:nvCxnSpPr>
          <p:cNvPr id="251" name="Straight Connector 250">
            <a:extLst>
              <a:ext uri="{FF2B5EF4-FFF2-40B4-BE49-F238E27FC236}">
                <a16:creationId xmlns:a16="http://schemas.microsoft.com/office/drawing/2014/main" id="{60EA03D8-97F8-4E09-88A1-33421AB55748}"/>
              </a:ext>
            </a:extLst>
          </p:cNvPr>
          <p:cNvCxnSpPr/>
          <p:nvPr/>
        </p:nvCxnSpPr>
        <p:spPr>
          <a:xfrm>
            <a:off x="4651764" y="1712470"/>
            <a:ext cx="0" cy="329969"/>
          </a:xfrm>
          <a:prstGeom prst="line">
            <a:avLst/>
          </a:prstGeom>
          <a:ln w="76200">
            <a:solidFill>
              <a:srgbClr val="FF0000"/>
            </a:solidFill>
            <a:prstDash val="sysDot"/>
          </a:ln>
        </p:spPr>
        <p:style>
          <a:lnRef idx="1">
            <a:schemeClr val="accent1"/>
          </a:lnRef>
          <a:fillRef idx="0">
            <a:schemeClr val="accent1"/>
          </a:fillRef>
          <a:effectRef idx="0">
            <a:schemeClr val="accent1"/>
          </a:effectRef>
          <a:fontRef idx="minor">
            <a:schemeClr val="tx1"/>
          </a:fontRef>
        </p:style>
      </p:cxnSp>
      <p:sp>
        <p:nvSpPr>
          <p:cNvPr id="254" name="TextBox 253">
            <a:extLst>
              <a:ext uri="{FF2B5EF4-FFF2-40B4-BE49-F238E27FC236}">
                <a16:creationId xmlns:a16="http://schemas.microsoft.com/office/drawing/2014/main" id="{B87A07DE-C984-5043-ABB4-D3D967D43357}"/>
              </a:ext>
            </a:extLst>
          </p:cNvPr>
          <p:cNvSpPr txBox="1"/>
          <p:nvPr/>
        </p:nvSpPr>
        <p:spPr>
          <a:xfrm>
            <a:off x="5189429" y="6392296"/>
            <a:ext cx="619498" cy="507062"/>
          </a:xfrm>
          <a:prstGeom prst="rect">
            <a:avLst/>
          </a:prstGeom>
          <a:noFill/>
        </p:spPr>
        <p:txBody>
          <a:bodyPr wrap="square" rtlCol="0">
            <a:spAutoFit/>
          </a:bodyPr>
          <a:lstStyle/>
          <a:p>
            <a:pPr algn="ctr"/>
            <a:r>
              <a:rPr lang="en-US" sz="2695" b="1" dirty="0"/>
              <a:t>10</a:t>
            </a:r>
          </a:p>
        </p:txBody>
      </p:sp>
      <p:sp>
        <p:nvSpPr>
          <p:cNvPr id="256" name="TextBox 255">
            <a:extLst>
              <a:ext uri="{FF2B5EF4-FFF2-40B4-BE49-F238E27FC236}">
                <a16:creationId xmlns:a16="http://schemas.microsoft.com/office/drawing/2014/main" id="{2BE9DFE9-D2AE-C14C-AB63-41C6DF192559}"/>
              </a:ext>
            </a:extLst>
          </p:cNvPr>
          <p:cNvSpPr txBox="1"/>
          <p:nvPr/>
        </p:nvSpPr>
        <p:spPr>
          <a:xfrm>
            <a:off x="5238687" y="6361798"/>
            <a:ext cx="472309" cy="196208"/>
          </a:xfrm>
          <a:prstGeom prst="rect">
            <a:avLst/>
          </a:prstGeom>
          <a:noFill/>
        </p:spPr>
        <p:txBody>
          <a:bodyPr wrap="square" rtlCol="0">
            <a:spAutoFit/>
          </a:bodyPr>
          <a:lstStyle/>
          <a:p>
            <a:pPr algn="ctr"/>
            <a:r>
              <a:rPr lang="en-US" sz="675" b="1" dirty="0"/>
              <a:t>YEAR</a:t>
            </a:r>
          </a:p>
        </p:txBody>
      </p:sp>
      <p:sp>
        <p:nvSpPr>
          <p:cNvPr id="257" name="Oval 256">
            <a:extLst>
              <a:ext uri="{FF2B5EF4-FFF2-40B4-BE49-F238E27FC236}">
                <a16:creationId xmlns:a16="http://schemas.microsoft.com/office/drawing/2014/main" id="{FA468CC4-DA3D-D04C-A0F3-908B66B1ED58}"/>
              </a:ext>
            </a:extLst>
          </p:cNvPr>
          <p:cNvSpPr/>
          <p:nvPr/>
        </p:nvSpPr>
        <p:spPr>
          <a:xfrm>
            <a:off x="1112178" y="6406816"/>
            <a:ext cx="718301" cy="665671"/>
          </a:xfrm>
          <a:prstGeom prst="ellipse">
            <a:avLst/>
          </a:prstGeom>
          <a:solidFill>
            <a:schemeClr val="bg1"/>
          </a:solidFill>
          <a:ln w="76200">
            <a:solidFill>
              <a:srgbClr val="1FA0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b="1" dirty="0">
                <a:solidFill>
                  <a:schemeClr val="tx1"/>
                </a:solidFill>
              </a:rPr>
              <a:t>Case Study work</a:t>
            </a:r>
          </a:p>
        </p:txBody>
      </p:sp>
      <p:sp>
        <p:nvSpPr>
          <p:cNvPr id="258" name="Oval 257">
            <a:extLst>
              <a:ext uri="{FF2B5EF4-FFF2-40B4-BE49-F238E27FC236}">
                <a16:creationId xmlns:a16="http://schemas.microsoft.com/office/drawing/2014/main" id="{FA468CC4-DA3D-D04C-A0F3-908B66B1ED58}"/>
              </a:ext>
            </a:extLst>
          </p:cNvPr>
          <p:cNvSpPr/>
          <p:nvPr/>
        </p:nvSpPr>
        <p:spPr>
          <a:xfrm>
            <a:off x="4326159" y="6331654"/>
            <a:ext cx="723489" cy="722084"/>
          </a:xfrm>
          <a:prstGeom prst="ellipse">
            <a:avLst/>
          </a:prstGeom>
          <a:solidFill>
            <a:schemeClr val="bg1"/>
          </a:solidFill>
          <a:ln w="76200">
            <a:solidFill>
              <a:srgbClr val="1FA0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b="1" dirty="0">
                <a:solidFill>
                  <a:schemeClr val="tx1"/>
                </a:solidFill>
              </a:rPr>
              <a:t>Recap of Sources of Support</a:t>
            </a:r>
          </a:p>
        </p:txBody>
      </p:sp>
      <p:sp>
        <p:nvSpPr>
          <p:cNvPr id="262" name="TextBox 261"/>
          <p:cNvSpPr txBox="1"/>
          <p:nvPr/>
        </p:nvSpPr>
        <p:spPr>
          <a:xfrm>
            <a:off x="247337" y="3045991"/>
            <a:ext cx="728016" cy="523220"/>
          </a:xfrm>
          <a:prstGeom prst="rect">
            <a:avLst/>
          </a:prstGeom>
          <a:noFill/>
        </p:spPr>
        <p:txBody>
          <a:bodyPr wrap="square" rtlCol="0">
            <a:spAutoFit/>
          </a:bodyPr>
          <a:lstStyle/>
          <a:p>
            <a:pPr algn="ctr"/>
            <a:r>
              <a:rPr lang="en-GB" sz="700" b="1" dirty="0"/>
              <a:t>Component 3: LAA Health and Well being</a:t>
            </a:r>
          </a:p>
        </p:txBody>
      </p:sp>
      <p:sp>
        <p:nvSpPr>
          <p:cNvPr id="263" name="TextBox 262"/>
          <p:cNvSpPr txBox="1"/>
          <p:nvPr/>
        </p:nvSpPr>
        <p:spPr>
          <a:xfrm>
            <a:off x="381433" y="5573188"/>
            <a:ext cx="728016" cy="200055"/>
          </a:xfrm>
          <a:prstGeom prst="rect">
            <a:avLst/>
          </a:prstGeom>
          <a:noFill/>
        </p:spPr>
        <p:txBody>
          <a:bodyPr wrap="square" rtlCol="0">
            <a:spAutoFit/>
          </a:bodyPr>
          <a:lstStyle/>
          <a:p>
            <a:pPr algn="ctr"/>
            <a:endParaRPr lang="en-GB" sz="700" b="1" dirty="0"/>
          </a:p>
        </p:txBody>
      </p:sp>
      <p:sp>
        <p:nvSpPr>
          <p:cNvPr id="277" name="Oval 276">
            <a:extLst>
              <a:ext uri="{FF2B5EF4-FFF2-40B4-BE49-F238E27FC236}">
                <a16:creationId xmlns:a16="http://schemas.microsoft.com/office/drawing/2014/main" id="{FA468CC4-DA3D-D04C-A0F3-908B66B1ED58}"/>
              </a:ext>
            </a:extLst>
          </p:cNvPr>
          <p:cNvSpPr/>
          <p:nvPr/>
        </p:nvSpPr>
        <p:spPr>
          <a:xfrm>
            <a:off x="2462808" y="3988897"/>
            <a:ext cx="723489" cy="720384"/>
          </a:xfrm>
          <a:prstGeom prst="ellipse">
            <a:avLst/>
          </a:prstGeom>
          <a:solidFill>
            <a:schemeClr val="bg1"/>
          </a:solidFill>
          <a:ln w="76200">
            <a:solidFill>
              <a:srgbClr val="1FA0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b="1" dirty="0">
              <a:solidFill>
                <a:schemeClr val="tx1"/>
              </a:solidFill>
            </a:endParaRPr>
          </a:p>
        </p:txBody>
      </p:sp>
      <p:sp>
        <p:nvSpPr>
          <p:cNvPr id="278" name="TextBox 277"/>
          <p:cNvSpPr txBox="1"/>
          <p:nvPr/>
        </p:nvSpPr>
        <p:spPr>
          <a:xfrm>
            <a:off x="2475391" y="4149768"/>
            <a:ext cx="728016" cy="307777"/>
          </a:xfrm>
          <a:prstGeom prst="rect">
            <a:avLst/>
          </a:prstGeom>
          <a:noFill/>
        </p:spPr>
        <p:txBody>
          <a:bodyPr wrap="square" rtlCol="0">
            <a:spAutoFit/>
          </a:bodyPr>
          <a:lstStyle/>
          <a:p>
            <a:pPr algn="ctr"/>
            <a:r>
              <a:rPr lang="en-GB" sz="700" b="1" dirty="0"/>
              <a:t>Applying the care values</a:t>
            </a:r>
          </a:p>
        </p:txBody>
      </p:sp>
      <p:cxnSp>
        <p:nvCxnSpPr>
          <p:cNvPr id="281" name="Straight Connector 280">
            <a:extLst>
              <a:ext uri="{FF2B5EF4-FFF2-40B4-BE49-F238E27FC236}">
                <a16:creationId xmlns:a16="http://schemas.microsoft.com/office/drawing/2014/main" id="{A11A502C-36DA-4057-83F6-BD1E80002D00}"/>
              </a:ext>
            </a:extLst>
          </p:cNvPr>
          <p:cNvCxnSpPr/>
          <p:nvPr/>
        </p:nvCxnSpPr>
        <p:spPr>
          <a:xfrm>
            <a:off x="2541299" y="6569104"/>
            <a:ext cx="0" cy="329969"/>
          </a:xfrm>
          <a:prstGeom prst="line">
            <a:avLst/>
          </a:prstGeom>
          <a:ln w="76200">
            <a:solidFill>
              <a:srgbClr val="FF0000"/>
            </a:solidFill>
            <a:prstDash val="sysDot"/>
          </a:ln>
        </p:spPr>
        <p:style>
          <a:lnRef idx="1">
            <a:schemeClr val="accent1"/>
          </a:lnRef>
          <a:fillRef idx="0">
            <a:schemeClr val="accent1"/>
          </a:fillRef>
          <a:effectRef idx="0">
            <a:schemeClr val="accent1"/>
          </a:effectRef>
          <a:fontRef idx="minor">
            <a:schemeClr val="tx1"/>
          </a:fontRef>
        </p:style>
      </p:cxnSp>
      <p:sp>
        <p:nvSpPr>
          <p:cNvPr id="284" name="TextBox 283"/>
          <p:cNvSpPr txBox="1"/>
          <p:nvPr/>
        </p:nvSpPr>
        <p:spPr>
          <a:xfrm>
            <a:off x="2323592" y="8708872"/>
            <a:ext cx="797843" cy="523220"/>
          </a:xfrm>
          <a:prstGeom prst="rect">
            <a:avLst/>
          </a:prstGeom>
          <a:noFill/>
        </p:spPr>
        <p:txBody>
          <a:bodyPr wrap="square" rtlCol="0">
            <a:spAutoFit/>
          </a:bodyPr>
          <a:lstStyle/>
          <a:p>
            <a:pPr algn="ctr"/>
            <a:r>
              <a:rPr lang="en-GB" sz="700" b="1" dirty="0"/>
              <a:t>Areas of Growth and Development: PIES</a:t>
            </a:r>
          </a:p>
        </p:txBody>
      </p:sp>
      <p:sp>
        <p:nvSpPr>
          <p:cNvPr id="290" name="Oval 289">
            <a:extLst>
              <a:ext uri="{FF2B5EF4-FFF2-40B4-BE49-F238E27FC236}">
                <a16:creationId xmlns:a16="http://schemas.microsoft.com/office/drawing/2014/main" id="{FA468CC4-DA3D-D04C-A0F3-908B66B1ED58}"/>
              </a:ext>
            </a:extLst>
          </p:cNvPr>
          <p:cNvSpPr/>
          <p:nvPr/>
        </p:nvSpPr>
        <p:spPr>
          <a:xfrm>
            <a:off x="2701088" y="7564089"/>
            <a:ext cx="723163" cy="667923"/>
          </a:xfrm>
          <a:prstGeom prst="ellipse">
            <a:avLst/>
          </a:prstGeom>
          <a:solidFill>
            <a:schemeClr val="bg1"/>
          </a:solid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b="1" dirty="0">
                <a:solidFill>
                  <a:schemeClr val="tx1"/>
                </a:solidFill>
              </a:rPr>
              <a:t>LAB: Dealing with Life events</a:t>
            </a:r>
          </a:p>
        </p:txBody>
      </p:sp>
      <p:cxnSp>
        <p:nvCxnSpPr>
          <p:cNvPr id="292" name="Straight Connector 291">
            <a:extLst>
              <a:ext uri="{FF2B5EF4-FFF2-40B4-BE49-F238E27FC236}">
                <a16:creationId xmlns:a16="http://schemas.microsoft.com/office/drawing/2014/main" id="{521EC4E8-BED1-4EAB-9D8D-DC610F4EF54A}"/>
              </a:ext>
            </a:extLst>
          </p:cNvPr>
          <p:cNvCxnSpPr/>
          <p:nvPr/>
        </p:nvCxnSpPr>
        <p:spPr>
          <a:xfrm>
            <a:off x="3744367" y="7687587"/>
            <a:ext cx="0" cy="329969"/>
          </a:xfrm>
          <a:prstGeom prst="line">
            <a:avLst/>
          </a:prstGeom>
          <a:ln w="76200">
            <a:solidFill>
              <a:srgbClr val="FF0000"/>
            </a:solidFill>
            <a:prstDash val="sysDot"/>
          </a:ln>
        </p:spPr>
        <p:style>
          <a:lnRef idx="1">
            <a:schemeClr val="accent1"/>
          </a:lnRef>
          <a:fillRef idx="0">
            <a:schemeClr val="accent1"/>
          </a:fillRef>
          <a:effectRef idx="0">
            <a:schemeClr val="accent1"/>
          </a:effectRef>
          <a:fontRef idx="minor">
            <a:schemeClr val="tx1"/>
          </a:fontRef>
        </p:style>
      </p:cxnSp>
      <p:pic>
        <p:nvPicPr>
          <p:cNvPr id="294" name="Picture 293"/>
          <p:cNvPicPr>
            <a:picLocks noChangeAspect="1"/>
          </p:cNvPicPr>
          <p:nvPr/>
        </p:nvPicPr>
        <p:blipFill rotWithShape="1">
          <a:blip r:embed="rId20"/>
          <a:srcRect l="61943" t="5954" r="24652" b="80893"/>
          <a:stretch/>
        </p:blipFill>
        <p:spPr>
          <a:xfrm>
            <a:off x="4786677" y="454183"/>
            <a:ext cx="465105" cy="492872"/>
          </a:xfrm>
          <a:prstGeom prst="rect">
            <a:avLst/>
          </a:prstGeom>
        </p:spPr>
      </p:pic>
      <p:sp>
        <p:nvSpPr>
          <p:cNvPr id="299" name="TextBox 298">
            <a:extLst>
              <a:ext uri="{FF2B5EF4-FFF2-40B4-BE49-F238E27FC236}">
                <a16:creationId xmlns:a16="http://schemas.microsoft.com/office/drawing/2014/main" id="{072D6B6F-C480-48A8-81BA-C93286A056C4}"/>
              </a:ext>
            </a:extLst>
          </p:cNvPr>
          <p:cNvSpPr txBox="1"/>
          <p:nvPr/>
        </p:nvSpPr>
        <p:spPr>
          <a:xfrm>
            <a:off x="2515503" y="9313230"/>
            <a:ext cx="938906" cy="553998"/>
          </a:xfrm>
          <a:prstGeom prst="rect">
            <a:avLst/>
          </a:prstGeom>
          <a:noFill/>
        </p:spPr>
        <p:txBody>
          <a:bodyPr wrap="square" rtlCol="0">
            <a:spAutoFit/>
          </a:bodyPr>
          <a:lstStyle/>
          <a:p>
            <a:pPr algn="ctr"/>
            <a:r>
              <a:rPr lang="en-US" sz="600" b="1" dirty="0"/>
              <a:t>Collaborate: </a:t>
            </a:r>
          </a:p>
          <a:p>
            <a:pPr algn="ctr"/>
            <a:r>
              <a:rPr lang="en-US" sz="600" dirty="0"/>
              <a:t>Develop an understanding of the four main areas of development.- P.I.E.S</a:t>
            </a:r>
          </a:p>
        </p:txBody>
      </p:sp>
      <p:sp>
        <p:nvSpPr>
          <p:cNvPr id="305" name="TextBox 304">
            <a:extLst>
              <a:ext uri="{FF2B5EF4-FFF2-40B4-BE49-F238E27FC236}">
                <a16:creationId xmlns:a16="http://schemas.microsoft.com/office/drawing/2014/main" id="{072D6B6F-C480-48A8-81BA-C93286A056C4}"/>
              </a:ext>
            </a:extLst>
          </p:cNvPr>
          <p:cNvSpPr txBox="1"/>
          <p:nvPr/>
        </p:nvSpPr>
        <p:spPr>
          <a:xfrm>
            <a:off x="137550" y="9248817"/>
            <a:ext cx="638074" cy="553998"/>
          </a:xfrm>
          <a:prstGeom prst="rect">
            <a:avLst/>
          </a:prstGeom>
          <a:noFill/>
        </p:spPr>
        <p:txBody>
          <a:bodyPr wrap="square" rtlCol="0">
            <a:spAutoFit/>
          </a:bodyPr>
          <a:lstStyle/>
          <a:p>
            <a:pPr algn="ctr"/>
            <a:r>
              <a:rPr lang="en-US" sz="600" b="1" dirty="0"/>
              <a:t>Compare:</a:t>
            </a:r>
          </a:p>
          <a:p>
            <a:pPr algn="ctr"/>
            <a:r>
              <a:rPr lang="en-US" sz="600" dirty="0"/>
              <a:t>The changes made to the body through each life stage</a:t>
            </a:r>
          </a:p>
        </p:txBody>
      </p:sp>
      <p:sp>
        <p:nvSpPr>
          <p:cNvPr id="308" name="TextBox 307">
            <a:extLst>
              <a:ext uri="{FF2B5EF4-FFF2-40B4-BE49-F238E27FC236}">
                <a16:creationId xmlns:a16="http://schemas.microsoft.com/office/drawing/2014/main" id="{072D6B6F-C480-48A8-81BA-C93286A056C4}"/>
              </a:ext>
            </a:extLst>
          </p:cNvPr>
          <p:cNvSpPr txBox="1"/>
          <p:nvPr/>
        </p:nvSpPr>
        <p:spPr>
          <a:xfrm>
            <a:off x="26930" y="7423089"/>
            <a:ext cx="1241381" cy="369332"/>
          </a:xfrm>
          <a:prstGeom prst="rect">
            <a:avLst/>
          </a:prstGeom>
          <a:noFill/>
        </p:spPr>
        <p:txBody>
          <a:bodyPr wrap="square" rtlCol="0">
            <a:spAutoFit/>
          </a:bodyPr>
          <a:lstStyle/>
          <a:p>
            <a:pPr algn="ctr"/>
            <a:r>
              <a:rPr lang="en-US" sz="600" b="1" dirty="0"/>
              <a:t>Investigate:</a:t>
            </a:r>
          </a:p>
          <a:p>
            <a:pPr algn="ctr"/>
            <a:r>
              <a:rPr lang="en-US" sz="600" dirty="0"/>
              <a:t>The factors that can impact someone’s development</a:t>
            </a:r>
          </a:p>
        </p:txBody>
      </p:sp>
      <p:cxnSp>
        <p:nvCxnSpPr>
          <p:cNvPr id="238" name="Straight Connector 237">
            <a:extLst>
              <a:ext uri="{FF2B5EF4-FFF2-40B4-BE49-F238E27FC236}">
                <a16:creationId xmlns:a16="http://schemas.microsoft.com/office/drawing/2014/main" id="{206BE152-910A-2843-A2AB-7EEE1AB8E0D0}"/>
              </a:ext>
            </a:extLst>
          </p:cNvPr>
          <p:cNvCxnSpPr>
            <a:cxnSpLocks/>
          </p:cNvCxnSpPr>
          <p:nvPr/>
        </p:nvCxnSpPr>
        <p:spPr>
          <a:xfrm>
            <a:off x="537779" y="6066308"/>
            <a:ext cx="280572" cy="67049"/>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245" name="TextBox 244">
            <a:extLst>
              <a:ext uri="{FF2B5EF4-FFF2-40B4-BE49-F238E27FC236}">
                <a16:creationId xmlns:a16="http://schemas.microsoft.com/office/drawing/2014/main" id="{072D6B6F-C480-48A8-81BA-C93286A056C4}"/>
              </a:ext>
            </a:extLst>
          </p:cNvPr>
          <p:cNvSpPr txBox="1"/>
          <p:nvPr/>
        </p:nvSpPr>
        <p:spPr>
          <a:xfrm>
            <a:off x="6235723" y="1312419"/>
            <a:ext cx="718917" cy="553998"/>
          </a:xfrm>
          <a:prstGeom prst="rect">
            <a:avLst/>
          </a:prstGeom>
          <a:noFill/>
        </p:spPr>
        <p:txBody>
          <a:bodyPr wrap="square" rtlCol="0">
            <a:spAutoFit/>
          </a:bodyPr>
          <a:lstStyle/>
          <a:p>
            <a:pPr algn="ctr"/>
            <a:r>
              <a:rPr lang="en-US" sz="600" b="1" dirty="0"/>
              <a:t>Published guidelines:</a:t>
            </a:r>
          </a:p>
          <a:p>
            <a:pPr algn="ctr"/>
            <a:r>
              <a:rPr lang="en-US" sz="600" dirty="0"/>
              <a:t>Understanding of pulse rate, peak flow and BMI </a:t>
            </a:r>
          </a:p>
        </p:txBody>
      </p:sp>
      <p:cxnSp>
        <p:nvCxnSpPr>
          <p:cNvPr id="246" name="Straight Connector 245">
            <a:extLst>
              <a:ext uri="{FF2B5EF4-FFF2-40B4-BE49-F238E27FC236}">
                <a16:creationId xmlns:a16="http://schemas.microsoft.com/office/drawing/2014/main" id="{206BE152-910A-2843-A2AB-7EEE1AB8E0D0}"/>
              </a:ext>
            </a:extLst>
          </p:cNvPr>
          <p:cNvCxnSpPr>
            <a:cxnSpLocks/>
          </p:cNvCxnSpPr>
          <p:nvPr/>
        </p:nvCxnSpPr>
        <p:spPr>
          <a:xfrm flipH="1">
            <a:off x="6243624" y="2052700"/>
            <a:ext cx="160293" cy="317363"/>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280" name="TextBox 279">
            <a:extLst>
              <a:ext uri="{FF2B5EF4-FFF2-40B4-BE49-F238E27FC236}">
                <a16:creationId xmlns:a16="http://schemas.microsoft.com/office/drawing/2014/main" id="{072D6B6F-C480-48A8-81BA-C93286A056C4}"/>
              </a:ext>
            </a:extLst>
          </p:cNvPr>
          <p:cNvSpPr txBox="1"/>
          <p:nvPr/>
        </p:nvSpPr>
        <p:spPr>
          <a:xfrm>
            <a:off x="1142799" y="632645"/>
            <a:ext cx="834432" cy="830997"/>
          </a:xfrm>
          <a:prstGeom prst="rect">
            <a:avLst/>
          </a:prstGeom>
          <a:solidFill>
            <a:srgbClr val="FFFFFF"/>
          </a:solidFill>
        </p:spPr>
        <p:txBody>
          <a:bodyPr wrap="square" rtlCol="0">
            <a:spAutoFit/>
          </a:bodyPr>
          <a:lstStyle/>
          <a:p>
            <a:pPr algn="ctr"/>
            <a:r>
              <a:rPr lang="en-US" sz="600" b="1" dirty="0"/>
              <a:t>Core content and specialist knowledge</a:t>
            </a:r>
            <a:r>
              <a:rPr lang="en-US" sz="600" dirty="0"/>
              <a:t>:</a:t>
            </a:r>
          </a:p>
          <a:p>
            <a:pPr algn="ctr"/>
            <a:r>
              <a:rPr lang="en-US" sz="600" dirty="0"/>
              <a:t>Revise and practice exam papers in preparation for your final exam in Health and Social Care</a:t>
            </a:r>
          </a:p>
        </p:txBody>
      </p:sp>
      <p:sp>
        <p:nvSpPr>
          <p:cNvPr id="288" name="Oval 287">
            <a:extLst>
              <a:ext uri="{FF2B5EF4-FFF2-40B4-BE49-F238E27FC236}">
                <a16:creationId xmlns:a16="http://schemas.microsoft.com/office/drawing/2014/main" id="{FA468CC4-DA3D-D04C-A0F3-908B66B1ED58}"/>
              </a:ext>
            </a:extLst>
          </p:cNvPr>
          <p:cNvSpPr/>
          <p:nvPr/>
        </p:nvSpPr>
        <p:spPr>
          <a:xfrm>
            <a:off x="555863" y="1468136"/>
            <a:ext cx="723489" cy="720384"/>
          </a:xfrm>
          <a:prstGeom prst="ellipse">
            <a:avLst/>
          </a:prstGeom>
          <a:solidFill>
            <a:schemeClr val="bg1"/>
          </a:solid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b="1" dirty="0">
              <a:solidFill>
                <a:schemeClr val="tx1"/>
              </a:solidFill>
            </a:endParaRPr>
          </a:p>
        </p:txBody>
      </p:sp>
      <p:sp>
        <p:nvSpPr>
          <p:cNvPr id="296" name="Rectangle 295"/>
          <p:cNvSpPr/>
          <p:nvPr/>
        </p:nvSpPr>
        <p:spPr>
          <a:xfrm>
            <a:off x="558337" y="1522801"/>
            <a:ext cx="692818" cy="584775"/>
          </a:xfrm>
          <a:prstGeom prst="rect">
            <a:avLst/>
          </a:prstGeom>
        </p:spPr>
        <p:txBody>
          <a:bodyPr wrap="none">
            <a:spAutoFit/>
          </a:bodyPr>
          <a:lstStyle/>
          <a:p>
            <a:pPr algn="ctr"/>
            <a:r>
              <a:rPr lang="en-GB" sz="800" b="1" dirty="0"/>
              <a:t>FINAL </a:t>
            </a:r>
          </a:p>
          <a:p>
            <a:pPr algn="ctr"/>
            <a:r>
              <a:rPr lang="en-GB" sz="800" b="1" dirty="0"/>
              <a:t>EXAM</a:t>
            </a:r>
          </a:p>
          <a:p>
            <a:pPr algn="ctr"/>
            <a:r>
              <a:rPr lang="en-GB" sz="800" b="1" dirty="0"/>
              <a:t>(40% of</a:t>
            </a:r>
          </a:p>
          <a:p>
            <a:pPr algn="ctr"/>
            <a:r>
              <a:rPr lang="en-GB" sz="800" b="1" dirty="0"/>
              <a:t> final grade)</a:t>
            </a:r>
          </a:p>
        </p:txBody>
      </p:sp>
      <p:sp>
        <p:nvSpPr>
          <p:cNvPr id="298" name="Oval 297">
            <a:extLst>
              <a:ext uri="{FF2B5EF4-FFF2-40B4-BE49-F238E27FC236}">
                <a16:creationId xmlns:a16="http://schemas.microsoft.com/office/drawing/2014/main" id="{FA468CC4-DA3D-D04C-A0F3-908B66B1ED58}"/>
              </a:ext>
            </a:extLst>
          </p:cNvPr>
          <p:cNvSpPr/>
          <p:nvPr/>
        </p:nvSpPr>
        <p:spPr>
          <a:xfrm>
            <a:off x="4031911" y="3981163"/>
            <a:ext cx="723489" cy="720384"/>
          </a:xfrm>
          <a:prstGeom prst="ellipse">
            <a:avLst/>
          </a:prstGeom>
          <a:solidFill>
            <a:schemeClr val="bg1"/>
          </a:solidFill>
          <a:ln w="76200">
            <a:solidFill>
              <a:srgbClr val="1FA0E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b="1" dirty="0">
              <a:solidFill>
                <a:schemeClr val="tx1"/>
              </a:solidFill>
            </a:endParaRPr>
          </a:p>
        </p:txBody>
      </p:sp>
      <p:sp>
        <p:nvSpPr>
          <p:cNvPr id="301" name="TextBox 300"/>
          <p:cNvSpPr txBox="1"/>
          <p:nvPr/>
        </p:nvSpPr>
        <p:spPr>
          <a:xfrm>
            <a:off x="4078048" y="4163411"/>
            <a:ext cx="636125" cy="307777"/>
          </a:xfrm>
          <a:prstGeom prst="rect">
            <a:avLst/>
          </a:prstGeom>
          <a:noFill/>
        </p:spPr>
        <p:txBody>
          <a:bodyPr wrap="square" rtlCol="0">
            <a:spAutoFit/>
          </a:bodyPr>
          <a:lstStyle/>
          <a:p>
            <a:pPr algn="ctr"/>
            <a:r>
              <a:rPr lang="en-GB" sz="700" b="1" dirty="0"/>
              <a:t>LAB: Care Values</a:t>
            </a:r>
          </a:p>
        </p:txBody>
      </p:sp>
      <p:sp>
        <p:nvSpPr>
          <p:cNvPr id="303" name="TextBox 302">
            <a:extLst>
              <a:ext uri="{FF2B5EF4-FFF2-40B4-BE49-F238E27FC236}">
                <a16:creationId xmlns:a16="http://schemas.microsoft.com/office/drawing/2014/main" id="{072D6B6F-C480-48A8-81BA-C93286A056C4}"/>
              </a:ext>
            </a:extLst>
          </p:cNvPr>
          <p:cNvSpPr txBox="1"/>
          <p:nvPr/>
        </p:nvSpPr>
        <p:spPr>
          <a:xfrm>
            <a:off x="4664118" y="4610077"/>
            <a:ext cx="607762" cy="553998"/>
          </a:xfrm>
          <a:prstGeom prst="rect">
            <a:avLst/>
          </a:prstGeom>
          <a:noFill/>
        </p:spPr>
        <p:txBody>
          <a:bodyPr wrap="square" rtlCol="0">
            <a:spAutoFit/>
          </a:bodyPr>
          <a:lstStyle/>
          <a:p>
            <a:pPr algn="ctr"/>
            <a:r>
              <a:rPr lang="en-US" sz="600" b="1" dirty="0"/>
              <a:t>Discuss:</a:t>
            </a:r>
          </a:p>
          <a:p>
            <a:pPr algn="ctr"/>
            <a:r>
              <a:rPr lang="en-US" sz="600" dirty="0"/>
              <a:t>What barriers do we have to accessing services.</a:t>
            </a:r>
          </a:p>
        </p:txBody>
      </p:sp>
      <p:cxnSp>
        <p:nvCxnSpPr>
          <p:cNvPr id="306" name="Straight Connector 305">
            <a:extLst>
              <a:ext uri="{FF2B5EF4-FFF2-40B4-BE49-F238E27FC236}">
                <a16:creationId xmlns:a16="http://schemas.microsoft.com/office/drawing/2014/main" id="{206BE152-910A-2843-A2AB-7EEE1AB8E0D0}"/>
              </a:ext>
            </a:extLst>
          </p:cNvPr>
          <p:cNvCxnSpPr>
            <a:cxnSpLocks/>
          </p:cNvCxnSpPr>
          <p:nvPr/>
        </p:nvCxnSpPr>
        <p:spPr>
          <a:xfrm flipV="1">
            <a:off x="5333627" y="7342728"/>
            <a:ext cx="377369" cy="107561"/>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cxnSp>
        <p:nvCxnSpPr>
          <p:cNvPr id="311" name="Straight Connector 310">
            <a:extLst>
              <a:ext uri="{FF2B5EF4-FFF2-40B4-BE49-F238E27FC236}">
                <a16:creationId xmlns:a16="http://schemas.microsoft.com/office/drawing/2014/main" id="{206BE152-910A-2843-A2AB-7EEE1AB8E0D0}"/>
              </a:ext>
            </a:extLst>
          </p:cNvPr>
          <p:cNvCxnSpPr>
            <a:cxnSpLocks/>
          </p:cNvCxnSpPr>
          <p:nvPr/>
        </p:nvCxnSpPr>
        <p:spPr>
          <a:xfrm flipH="1">
            <a:off x="3274483" y="3826979"/>
            <a:ext cx="23632" cy="421171"/>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313" name="TextBox 312">
            <a:extLst>
              <a:ext uri="{FF2B5EF4-FFF2-40B4-BE49-F238E27FC236}">
                <a16:creationId xmlns:a16="http://schemas.microsoft.com/office/drawing/2014/main" id="{072D6B6F-C480-48A8-81BA-C93286A056C4}"/>
              </a:ext>
            </a:extLst>
          </p:cNvPr>
          <p:cNvSpPr txBox="1"/>
          <p:nvPr/>
        </p:nvSpPr>
        <p:spPr>
          <a:xfrm>
            <a:off x="898486" y="3293791"/>
            <a:ext cx="1096148" cy="461665"/>
          </a:xfrm>
          <a:prstGeom prst="rect">
            <a:avLst/>
          </a:prstGeom>
          <a:noFill/>
        </p:spPr>
        <p:txBody>
          <a:bodyPr wrap="square" rtlCol="0">
            <a:spAutoFit/>
          </a:bodyPr>
          <a:lstStyle/>
          <a:p>
            <a:pPr algn="ctr"/>
            <a:r>
              <a:rPr lang="en-US" sz="600" b="1" dirty="0"/>
              <a:t>Review &amp; Evaluate:</a:t>
            </a:r>
          </a:p>
          <a:p>
            <a:pPr algn="ctr"/>
            <a:r>
              <a:rPr lang="en-US" sz="600" dirty="0"/>
              <a:t>Using feedback from the roles play, evaluate the impact of each Care Value</a:t>
            </a:r>
          </a:p>
        </p:txBody>
      </p:sp>
      <p:cxnSp>
        <p:nvCxnSpPr>
          <p:cNvPr id="314" name="Straight Connector 313">
            <a:extLst>
              <a:ext uri="{FF2B5EF4-FFF2-40B4-BE49-F238E27FC236}">
                <a16:creationId xmlns:a16="http://schemas.microsoft.com/office/drawing/2014/main" id="{206BE152-910A-2843-A2AB-7EEE1AB8E0D0}"/>
              </a:ext>
            </a:extLst>
          </p:cNvPr>
          <p:cNvCxnSpPr>
            <a:cxnSpLocks/>
            <a:stCxn id="313" idx="2"/>
          </p:cNvCxnSpPr>
          <p:nvPr/>
        </p:nvCxnSpPr>
        <p:spPr>
          <a:xfrm>
            <a:off x="1446560" y="3755456"/>
            <a:ext cx="165674" cy="479366"/>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pic>
        <p:nvPicPr>
          <p:cNvPr id="315" name="Picture 314"/>
          <p:cNvPicPr>
            <a:picLocks noChangeAspect="1"/>
          </p:cNvPicPr>
          <p:nvPr/>
        </p:nvPicPr>
        <p:blipFill>
          <a:blip r:embed="rId21" cstate="print">
            <a:extLst>
              <a:ext uri="{28A0092B-C50C-407E-A947-70E740481C1C}">
                <a14:useLocalDpi xmlns:a14="http://schemas.microsoft.com/office/drawing/2010/main" val="0"/>
              </a:ext>
            </a:extLst>
          </a:blip>
          <a:stretch>
            <a:fillRect/>
          </a:stretch>
        </p:blipFill>
        <p:spPr>
          <a:xfrm>
            <a:off x="1802744" y="812794"/>
            <a:ext cx="349474" cy="349474"/>
          </a:xfrm>
          <a:prstGeom prst="rect">
            <a:avLst/>
          </a:prstGeom>
        </p:spPr>
      </p:pic>
      <p:pic>
        <p:nvPicPr>
          <p:cNvPr id="316" name="Picture 315"/>
          <p:cNvPicPr>
            <a:picLocks noChangeAspect="1"/>
          </p:cNvPicPr>
          <p:nvPr/>
        </p:nvPicPr>
        <p:blipFill>
          <a:blip r:embed="rId22" cstate="print">
            <a:extLst>
              <a:ext uri="{28A0092B-C50C-407E-A947-70E740481C1C}">
                <a14:useLocalDpi xmlns:a14="http://schemas.microsoft.com/office/drawing/2010/main" val="0"/>
              </a:ext>
            </a:extLst>
          </a:blip>
          <a:stretch>
            <a:fillRect/>
          </a:stretch>
        </p:blipFill>
        <p:spPr>
          <a:xfrm>
            <a:off x="1938225" y="1048405"/>
            <a:ext cx="444275" cy="444275"/>
          </a:xfrm>
          <a:prstGeom prst="rect">
            <a:avLst/>
          </a:prstGeom>
        </p:spPr>
      </p:pic>
      <p:pic>
        <p:nvPicPr>
          <p:cNvPr id="80" name="Picture 79" descr="images.png"/>
          <p:cNvPicPr>
            <a:picLocks noChangeAspect="1"/>
          </p:cNvPicPr>
          <p:nvPr/>
        </p:nvPicPr>
        <p:blipFill>
          <a:blip r:embed="rId23" cstate="print">
            <a:extLst>
              <a:ext uri="{28A0092B-C50C-407E-A947-70E740481C1C}">
                <a14:useLocalDpi xmlns:a14="http://schemas.microsoft.com/office/drawing/2010/main" val="0"/>
              </a:ext>
            </a:extLst>
          </a:blip>
          <a:stretch>
            <a:fillRect/>
          </a:stretch>
        </p:blipFill>
        <p:spPr>
          <a:xfrm>
            <a:off x="154302" y="6728417"/>
            <a:ext cx="610149" cy="555625"/>
          </a:xfrm>
          <a:prstGeom prst="rect">
            <a:avLst/>
          </a:prstGeom>
        </p:spPr>
      </p:pic>
      <p:pic>
        <p:nvPicPr>
          <p:cNvPr id="319" name="Picture 318" descr="healthcare-black-white-icons-set-vector-8802905.jpg"/>
          <p:cNvPicPr>
            <a:picLocks noChangeAspect="1"/>
          </p:cNvPicPr>
          <p:nvPr/>
        </p:nvPicPr>
        <p:blipFill rotWithShape="1">
          <a:blip r:embed="rId24" cstate="print">
            <a:biLevel thresh="50000"/>
            <a:extLst>
              <a:ext uri="{28A0092B-C50C-407E-A947-70E740481C1C}">
                <a14:useLocalDpi xmlns:a14="http://schemas.microsoft.com/office/drawing/2010/main" val="0"/>
              </a:ext>
            </a:extLst>
          </a:blip>
          <a:srcRect l="27599" t="49313" r="56307" b="32504"/>
          <a:stretch/>
        </p:blipFill>
        <p:spPr>
          <a:xfrm>
            <a:off x="3942602" y="6906657"/>
            <a:ext cx="352864" cy="451345"/>
          </a:xfrm>
          <a:prstGeom prst="rect">
            <a:avLst/>
          </a:prstGeom>
        </p:spPr>
      </p:pic>
      <p:pic>
        <p:nvPicPr>
          <p:cNvPr id="323" name="Picture 322"/>
          <p:cNvPicPr>
            <a:picLocks noChangeAspect="1"/>
          </p:cNvPicPr>
          <p:nvPr/>
        </p:nvPicPr>
        <p:blipFill rotWithShape="1">
          <a:blip r:embed="rId7"/>
          <a:srcRect l="6651" t="6601" r="79979" b="81019"/>
          <a:stretch/>
        </p:blipFill>
        <p:spPr>
          <a:xfrm>
            <a:off x="3166302" y="504552"/>
            <a:ext cx="430348" cy="430354"/>
          </a:xfrm>
          <a:prstGeom prst="rect">
            <a:avLst/>
          </a:prstGeom>
        </p:spPr>
      </p:pic>
      <p:sp>
        <p:nvSpPr>
          <p:cNvPr id="218" name="Oval 217">
            <a:extLst>
              <a:ext uri="{FF2B5EF4-FFF2-40B4-BE49-F238E27FC236}">
                <a16:creationId xmlns:a16="http://schemas.microsoft.com/office/drawing/2014/main" id="{CCCFAC9A-D0A2-4850-B712-7EBC837C0668}"/>
              </a:ext>
            </a:extLst>
          </p:cNvPr>
          <p:cNvSpPr/>
          <p:nvPr/>
        </p:nvSpPr>
        <p:spPr>
          <a:xfrm>
            <a:off x="4174993" y="8466008"/>
            <a:ext cx="843833" cy="837257"/>
          </a:xfrm>
          <a:prstGeom prst="ellipse">
            <a:avLst/>
          </a:prstGeom>
          <a:solidFill>
            <a:schemeClr val="bg1"/>
          </a:solidFill>
          <a:ln w="762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 b="1" dirty="0">
                <a:solidFill>
                  <a:schemeClr val="tx1"/>
                </a:solidFill>
              </a:rPr>
              <a:t>Introduction Booklet</a:t>
            </a:r>
          </a:p>
        </p:txBody>
      </p:sp>
      <p:sp>
        <p:nvSpPr>
          <p:cNvPr id="222" name="Oval 221">
            <a:extLst>
              <a:ext uri="{FF2B5EF4-FFF2-40B4-BE49-F238E27FC236}">
                <a16:creationId xmlns:a16="http://schemas.microsoft.com/office/drawing/2014/main" id="{1C082AC9-37EA-4039-8100-466D7BABD335}"/>
              </a:ext>
            </a:extLst>
          </p:cNvPr>
          <p:cNvSpPr/>
          <p:nvPr/>
        </p:nvSpPr>
        <p:spPr>
          <a:xfrm>
            <a:off x="4732015" y="1426013"/>
            <a:ext cx="767848" cy="738132"/>
          </a:xfrm>
          <a:prstGeom prst="ellipse">
            <a:avLst/>
          </a:prstGeom>
          <a:solidFill>
            <a:schemeClr val="bg1"/>
          </a:solidFill>
          <a:ln w="76200">
            <a:solidFill>
              <a:srgbClr val="619F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b="1" dirty="0">
                <a:solidFill>
                  <a:schemeClr val="tx1"/>
                </a:solidFill>
              </a:rPr>
              <a:t>LAC: Person </a:t>
            </a:r>
            <a:r>
              <a:rPr lang="en-US" sz="700" b="1" dirty="0" err="1">
                <a:solidFill>
                  <a:schemeClr val="tx1"/>
                </a:solidFill>
              </a:rPr>
              <a:t>Centred</a:t>
            </a:r>
            <a:r>
              <a:rPr lang="en-US" sz="700" b="1" dirty="0">
                <a:solidFill>
                  <a:schemeClr val="tx1"/>
                </a:solidFill>
              </a:rPr>
              <a:t> Approach</a:t>
            </a:r>
          </a:p>
        </p:txBody>
      </p:sp>
      <p:sp>
        <p:nvSpPr>
          <p:cNvPr id="259" name="Oval 258">
            <a:extLst>
              <a:ext uri="{FF2B5EF4-FFF2-40B4-BE49-F238E27FC236}">
                <a16:creationId xmlns:a16="http://schemas.microsoft.com/office/drawing/2014/main" id="{FA468CC4-DA3D-D04C-A0F3-908B66B1ED58}"/>
              </a:ext>
            </a:extLst>
          </p:cNvPr>
          <p:cNvSpPr/>
          <p:nvPr/>
        </p:nvSpPr>
        <p:spPr>
          <a:xfrm>
            <a:off x="644894" y="3987953"/>
            <a:ext cx="723489" cy="720384"/>
          </a:xfrm>
          <a:prstGeom prst="ellipse">
            <a:avLst/>
          </a:prstGeom>
          <a:solidFill>
            <a:schemeClr val="bg1"/>
          </a:solidFill>
          <a:ln w="76200">
            <a:solidFill>
              <a:srgbClr val="619F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b="1" dirty="0">
              <a:solidFill>
                <a:schemeClr val="tx1"/>
              </a:solidFill>
            </a:endParaRPr>
          </a:p>
        </p:txBody>
      </p:sp>
      <p:grpSp>
        <p:nvGrpSpPr>
          <p:cNvPr id="23" name="Group 22"/>
          <p:cNvGrpSpPr/>
          <p:nvPr/>
        </p:nvGrpSpPr>
        <p:grpSpPr>
          <a:xfrm>
            <a:off x="699655" y="4093809"/>
            <a:ext cx="613965" cy="543711"/>
            <a:chOff x="4294115" y="1171303"/>
            <a:chExt cx="613965" cy="543711"/>
          </a:xfrm>
          <a:solidFill>
            <a:srgbClr val="F3B086"/>
          </a:solidFill>
        </p:grpSpPr>
        <p:sp>
          <p:nvSpPr>
            <p:cNvPr id="310" name="TextBox 309">
              <a:extLst>
                <a:ext uri="{FF2B5EF4-FFF2-40B4-BE49-F238E27FC236}">
                  <a16:creationId xmlns:a16="http://schemas.microsoft.com/office/drawing/2014/main" id="{2BE9DFE9-D2AE-C14C-AB63-41C6DF192559}"/>
                </a:ext>
              </a:extLst>
            </p:cNvPr>
            <p:cNvSpPr txBox="1"/>
            <p:nvPr/>
          </p:nvSpPr>
          <p:spPr>
            <a:xfrm>
              <a:off x="4365447" y="1171303"/>
              <a:ext cx="472309" cy="196208"/>
            </a:xfrm>
            <a:prstGeom prst="rect">
              <a:avLst/>
            </a:prstGeom>
            <a:noFill/>
          </p:spPr>
          <p:txBody>
            <a:bodyPr wrap="square" rtlCol="0">
              <a:spAutoFit/>
            </a:bodyPr>
            <a:lstStyle/>
            <a:p>
              <a:pPr algn="ctr"/>
              <a:r>
                <a:rPr lang="en-US" sz="675" b="1" dirty="0"/>
                <a:t>YEAR</a:t>
              </a:r>
            </a:p>
          </p:txBody>
        </p:sp>
        <p:sp>
          <p:nvSpPr>
            <p:cNvPr id="309" name="TextBox 308">
              <a:extLst>
                <a:ext uri="{FF2B5EF4-FFF2-40B4-BE49-F238E27FC236}">
                  <a16:creationId xmlns:a16="http://schemas.microsoft.com/office/drawing/2014/main" id="{B87A07DE-C984-5043-ABB4-D3D967D43357}"/>
                </a:ext>
              </a:extLst>
            </p:cNvPr>
            <p:cNvSpPr txBox="1"/>
            <p:nvPr/>
          </p:nvSpPr>
          <p:spPr>
            <a:xfrm>
              <a:off x="4294115" y="1207952"/>
              <a:ext cx="613965" cy="507062"/>
            </a:xfrm>
            <a:prstGeom prst="rect">
              <a:avLst/>
            </a:prstGeom>
            <a:noFill/>
          </p:spPr>
          <p:txBody>
            <a:bodyPr wrap="square" rtlCol="0">
              <a:spAutoFit/>
            </a:bodyPr>
            <a:lstStyle/>
            <a:p>
              <a:pPr algn="ctr"/>
              <a:r>
                <a:rPr lang="en-US" sz="2695" b="1" dirty="0"/>
                <a:t>11</a:t>
              </a:r>
            </a:p>
          </p:txBody>
        </p:sp>
      </p:grpSp>
      <p:sp>
        <p:nvSpPr>
          <p:cNvPr id="225" name="Oval 224">
            <a:extLst>
              <a:ext uri="{FF2B5EF4-FFF2-40B4-BE49-F238E27FC236}">
                <a16:creationId xmlns:a16="http://schemas.microsoft.com/office/drawing/2014/main" id="{473B7140-5891-43A7-90C5-1127A176856D}"/>
              </a:ext>
            </a:extLst>
          </p:cNvPr>
          <p:cNvSpPr/>
          <p:nvPr/>
        </p:nvSpPr>
        <p:spPr>
          <a:xfrm>
            <a:off x="3333993" y="8529455"/>
            <a:ext cx="706306" cy="674143"/>
          </a:xfrm>
          <a:prstGeom prst="ellipse">
            <a:avLst/>
          </a:prstGeom>
          <a:solidFill>
            <a:schemeClr val="bg1"/>
          </a:solidFill>
          <a:ln w="762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b="1" dirty="0">
              <a:solidFill>
                <a:schemeClr val="tx1"/>
              </a:solidFill>
            </a:endParaRPr>
          </a:p>
        </p:txBody>
      </p:sp>
      <p:sp>
        <p:nvSpPr>
          <p:cNvPr id="230" name="TextBox 229">
            <a:extLst>
              <a:ext uri="{FF2B5EF4-FFF2-40B4-BE49-F238E27FC236}">
                <a16:creationId xmlns:a16="http://schemas.microsoft.com/office/drawing/2014/main" id="{22D0B654-DAAA-4DB0-B15F-DD2100B458B7}"/>
              </a:ext>
            </a:extLst>
          </p:cNvPr>
          <p:cNvSpPr txBox="1"/>
          <p:nvPr/>
        </p:nvSpPr>
        <p:spPr>
          <a:xfrm>
            <a:off x="3328162" y="8589123"/>
            <a:ext cx="728016" cy="523220"/>
          </a:xfrm>
          <a:prstGeom prst="rect">
            <a:avLst/>
          </a:prstGeom>
          <a:noFill/>
        </p:spPr>
        <p:txBody>
          <a:bodyPr wrap="square" rtlCol="0">
            <a:spAutoFit/>
          </a:bodyPr>
          <a:lstStyle/>
          <a:p>
            <a:pPr algn="ctr"/>
            <a:r>
              <a:rPr lang="en-GB" sz="700" b="1" dirty="0"/>
              <a:t>Component 1: Human lifespan development </a:t>
            </a:r>
          </a:p>
        </p:txBody>
      </p:sp>
      <p:cxnSp>
        <p:nvCxnSpPr>
          <p:cNvPr id="273" name="Straight Connector 272">
            <a:extLst>
              <a:ext uri="{FF2B5EF4-FFF2-40B4-BE49-F238E27FC236}">
                <a16:creationId xmlns:a16="http://schemas.microsoft.com/office/drawing/2014/main" id="{206BE152-910A-2843-A2AB-7EEE1AB8E0D0}"/>
              </a:ext>
            </a:extLst>
          </p:cNvPr>
          <p:cNvCxnSpPr>
            <a:cxnSpLocks/>
          </p:cNvCxnSpPr>
          <p:nvPr/>
        </p:nvCxnSpPr>
        <p:spPr>
          <a:xfrm flipV="1">
            <a:off x="641100" y="8983161"/>
            <a:ext cx="341650" cy="320230"/>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cxnSp>
        <p:nvCxnSpPr>
          <p:cNvPr id="219" name="Straight Connector 218">
            <a:extLst>
              <a:ext uri="{FF2B5EF4-FFF2-40B4-BE49-F238E27FC236}">
                <a16:creationId xmlns:a16="http://schemas.microsoft.com/office/drawing/2014/main" id="{75E9F266-1138-40B2-8DE3-48AB06F9E7BE}"/>
              </a:ext>
            </a:extLst>
          </p:cNvPr>
          <p:cNvCxnSpPr/>
          <p:nvPr/>
        </p:nvCxnSpPr>
        <p:spPr>
          <a:xfrm flipH="1" flipV="1">
            <a:off x="1409095" y="8726714"/>
            <a:ext cx="12095" cy="350763"/>
          </a:xfrm>
          <a:prstGeom prst="line">
            <a:avLst/>
          </a:prstGeom>
          <a:ln w="76200">
            <a:solidFill>
              <a:srgbClr val="FF0000"/>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ABE656B-8D6E-49FC-9C74-3BBDBD0F8405}"/>
              </a:ext>
            </a:extLst>
          </p:cNvPr>
          <p:cNvCxnSpPr/>
          <p:nvPr/>
        </p:nvCxnSpPr>
        <p:spPr>
          <a:xfrm>
            <a:off x="3428819" y="8730080"/>
            <a:ext cx="0" cy="329969"/>
          </a:xfrm>
          <a:prstGeom prst="line">
            <a:avLst/>
          </a:prstGeom>
          <a:ln w="76200">
            <a:solidFill>
              <a:srgbClr val="FF0000"/>
            </a:solidFill>
            <a:prstDash val="sysDot"/>
          </a:ln>
        </p:spPr>
        <p:style>
          <a:lnRef idx="1">
            <a:schemeClr val="accent1"/>
          </a:lnRef>
          <a:fillRef idx="0">
            <a:schemeClr val="accent1"/>
          </a:fillRef>
          <a:effectRef idx="0">
            <a:schemeClr val="accent1"/>
          </a:effectRef>
          <a:fontRef idx="minor">
            <a:schemeClr val="tx1"/>
          </a:fontRef>
        </p:style>
      </p:cxnSp>
      <p:cxnSp>
        <p:nvCxnSpPr>
          <p:cNvPr id="287" name="Straight Connector 286">
            <a:extLst>
              <a:ext uri="{FF2B5EF4-FFF2-40B4-BE49-F238E27FC236}">
                <a16:creationId xmlns:a16="http://schemas.microsoft.com/office/drawing/2014/main" id="{4FE27DD1-8FB7-44B8-B571-24E593684F0C}"/>
              </a:ext>
            </a:extLst>
          </p:cNvPr>
          <p:cNvCxnSpPr>
            <a:cxnSpLocks/>
          </p:cNvCxnSpPr>
          <p:nvPr/>
        </p:nvCxnSpPr>
        <p:spPr>
          <a:xfrm>
            <a:off x="751905" y="7817031"/>
            <a:ext cx="307888" cy="175685"/>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cxnSp>
        <p:nvCxnSpPr>
          <p:cNvPr id="295" name="Straight Connector 294">
            <a:extLst>
              <a:ext uri="{FF2B5EF4-FFF2-40B4-BE49-F238E27FC236}">
                <a16:creationId xmlns:a16="http://schemas.microsoft.com/office/drawing/2014/main" id="{3FC87279-A861-450A-BC6C-17C2E36E52AF}"/>
              </a:ext>
            </a:extLst>
          </p:cNvPr>
          <p:cNvCxnSpPr>
            <a:cxnSpLocks/>
          </p:cNvCxnSpPr>
          <p:nvPr/>
        </p:nvCxnSpPr>
        <p:spPr>
          <a:xfrm flipV="1">
            <a:off x="766387" y="8565142"/>
            <a:ext cx="204259" cy="23981"/>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302" name="Oval 301">
            <a:extLst>
              <a:ext uri="{FF2B5EF4-FFF2-40B4-BE49-F238E27FC236}">
                <a16:creationId xmlns:a16="http://schemas.microsoft.com/office/drawing/2014/main" id="{50768B59-01D0-4C74-AE5F-E2D341A2D63D}"/>
              </a:ext>
            </a:extLst>
          </p:cNvPr>
          <p:cNvSpPr/>
          <p:nvPr/>
        </p:nvSpPr>
        <p:spPr>
          <a:xfrm>
            <a:off x="1881233" y="7559126"/>
            <a:ext cx="723489" cy="720384"/>
          </a:xfrm>
          <a:prstGeom prst="ellipse">
            <a:avLst/>
          </a:prstGeom>
          <a:solidFill>
            <a:schemeClr val="bg1"/>
          </a:solidFill>
          <a:ln w="762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b="1" dirty="0">
                <a:solidFill>
                  <a:schemeClr val="tx1"/>
                </a:solidFill>
              </a:rPr>
              <a:t>Types of Life Events</a:t>
            </a:r>
          </a:p>
        </p:txBody>
      </p:sp>
      <p:cxnSp>
        <p:nvCxnSpPr>
          <p:cNvPr id="220" name="Straight Connector 219">
            <a:extLst>
              <a:ext uri="{FF2B5EF4-FFF2-40B4-BE49-F238E27FC236}">
                <a16:creationId xmlns:a16="http://schemas.microsoft.com/office/drawing/2014/main" id="{521EC4E8-BED1-4EAB-9D8D-DC610F4EF54A}"/>
              </a:ext>
            </a:extLst>
          </p:cNvPr>
          <p:cNvCxnSpPr/>
          <p:nvPr/>
        </p:nvCxnSpPr>
        <p:spPr>
          <a:xfrm>
            <a:off x="2067966" y="7692425"/>
            <a:ext cx="0" cy="329969"/>
          </a:xfrm>
          <a:prstGeom prst="line">
            <a:avLst/>
          </a:prstGeom>
          <a:ln w="76200">
            <a:solidFill>
              <a:srgbClr val="FF0000"/>
            </a:solidFill>
            <a:prstDash val="sysDot"/>
          </a:ln>
        </p:spPr>
        <p:style>
          <a:lnRef idx="1">
            <a:schemeClr val="accent1"/>
          </a:lnRef>
          <a:fillRef idx="0">
            <a:schemeClr val="accent1"/>
          </a:fillRef>
          <a:effectRef idx="0">
            <a:schemeClr val="accent1"/>
          </a:effectRef>
          <a:fontRef idx="minor">
            <a:schemeClr val="tx1"/>
          </a:fontRef>
        </p:style>
      </p:cxnSp>
      <p:sp>
        <p:nvSpPr>
          <p:cNvPr id="304" name="TextBox 303">
            <a:extLst>
              <a:ext uri="{FF2B5EF4-FFF2-40B4-BE49-F238E27FC236}">
                <a16:creationId xmlns:a16="http://schemas.microsoft.com/office/drawing/2014/main" id="{D16DD635-477C-498F-8A36-BB7D271B6C79}"/>
              </a:ext>
            </a:extLst>
          </p:cNvPr>
          <p:cNvSpPr txBox="1"/>
          <p:nvPr/>
        </p:nvSpPr>
        <p:spPr>
          <a:xfrm>
            <a:off x="3202021" y="8067269"/>
            <a:ext cx="859568" cy="461665"/>
          </a:xfrm>
          <a:prstGeom prst="rect">
            <a:avLst/>
          </a:prstGeom>
          <a:noFill/>
        </p:spPr>
        <p:txBody>
          <a:bodyPr wrap="square" rtlCol="0">
            <a:spAutoFit/>
          </a:bodyPr>
          <a:lstStyle/>
          <a:p>
            <a:pPr algn="ctr"/>
            <a:r>
              <a:rPr lang="en-US" sz="600" b="1" dirty="0"/>
              <a:t>Examine: </a:t>
            </a:r>
          </a:p>
          <a:p>
            <a:pPr algn="ctr"/>
            <a:r>
              <a:rPr lang="en-US" sz="600" dirty="0"/>
              <a:t>The different life stages in human development</a:t>
            </a:r>
          </a:p>
        </p:txBody>
      </p:sp>
      <p:cxnSp>
        <p:nvCxnSpPr>
          <p:cNvPr id="320" name="Straight Connector 319">
            <a:extLst>
              <a:ext uri="{FF2B5EF4-FFF2-40B4-BE49-F238E27FC236}">
                <a16:creationId xmlns:a16="http://schemas.microsoft.com/office/drawing/2014/main" id="{C8367A5F-0DE8-496B-81D4-0CA752F27A29}"/>
              </a:ext>
            </a:extLst>
          </p:cNvPr>
          <p:cNvCxnSpPr>
            <a:cxnSpLocks/>
          </p:cNvCxnSpPr>
          <p:nvPr/>
        </p:nvCxnSpPr>
        <p:spPr>
          <a:xfrm flipH="1">
            <a:off x="3235972" y="8423342"/>
            <a:ext cx="171054" cy="283600"/>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339" name="TextBox 338">
            <a:extLst>
              <a:ext uri="{FF2B5EF4-FFF2-40B4-BE49-F238E27FC236}">
                <a16:creationId xmlns:a16="http://schemas.microsoft.com/office/drawing/2014/main" id="{826F1A75-D34B-46CA-B892-06F60FB48278}"/>
              </a:ext>
            </a:extLst>
          </p:cNvPr>
          <p:cNvSpPr txBox="1"/>
          <p:nvPr/>
        </p:nvSpPr>
        <p:spPr>
          <a:xfrm>
            <a:off x="2404227" y="5252764"/>
            <a:ext cx="728016" cy="523220"/>
          </a:xfrm>
          <a:prstGeom prst="rect">
            <a:avLst/>
          </a:prstGeom>
          <a:noFill/>
        </p:spPr>
        <p:txBody>
          <a:bodyPr wrap="square" rtlCol="0">
            <a:spAutoFit/>
          </a:bodyPr>
          <a:lstStyle/>
          <a:p>
            <a:pPr algn="ctr"/>
            <a:r>
              <a:rPr lang="en-GB" sz="700" b="1" dirty="0"/>
              <a:t>Component 2: Health Care Services and Values </a:t>
            </a:r>
          </a:p>
        </p:txBody>
      </p:sp>
      <p:cxnSp>
        <p:nvCxnSpPr>
          <p:cNvPr id="340" name="Straight Connector 339">
            <a:extLst>
              <a:ext uri="{FF2B5EF4-FFF2-40B4-BE49-F238E27FC236}">
                <a16:creationId xmlns:a16="http://schemas.microsoft.com/office/drawing/2014/main" id="{F891D56D-2CEC-469D-93F2-F8669905DF4E}"/>
              </a:ext>
            </a:extLst>
          </p:cNvPr>
          <p:cNvCxnSpPr>
            <a:cxnSpLocks/>
          </p:cNvCxnSpPr>
          <p:nvPr/>
        </p:nvCxnSpPr>
        <p:spPr>
          <a:xfrm>
            <a:off x="5333627" y="5032951"/>
            <a:ext cx="387899" cy="133480"/>
          </a:xfrm>
          <a:prstGeom prst="line">
            <a:avLst/>
          </a:prstGeom>
          <a:ln w="19050">
            <a:solidFill>
              <a:srgbClr val="00B0F0"/>
            </a:solidFill>
            <a:tailEnd type="oval"/>
          </a:ln>
        </p:spPr>
        <p:style>
          <a:lnRef idx="1">
            <a:schemeClr val="accent1"/>
          </a:lnRef>
          <a:fillRef idx="0">
            <a:schemeClr val="accent1"/>
          </a:fillRef>
          <a:effectRef idx="0">
            <a:schemeClr val="accent1"/>
          </a:effectRef>
          <a:fontRef idx="minor">
            <a:schemeClr val="tx1"/>
          </a:fontRef>
        </p:style>
      </p:cxnSp>
      <p:sp>
        <p:nvSpPr>
          <p:cNvPr id="345" name="Oval 344">
            <a:extLst>
              <a:ext uri="{FF2B5EF4-FFF2-40B4-BE49-F238E27FC236}">
                <a16:creationId xmlns:a16="http://schemas.microsoft.com/office/drawing/2014/main" id="{16CF8070-341C-4C71-92DB-260699642A8E}"/>
              </a:ext>
            </a:extLst>
          </p:cNvPr>
          <p:cNvSpPr/>
          <p:nvPr/>
        </p:nvSpPr>
        <p:spPr>
          <a:xfrm>
            <a:off x="5202533" y="7516108"/>
            <a:ext cx="876027" cy="670548"/>
          </a:xfrm>
          <a:prstGeom prst="ellipse">
            <a:avLst/>
          </a:prstGeom>
          <a:solidFill>
            <a:schemeClr val="bg1"/>
          </a:solid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 b="1" dirty="0">
                <a:solidFill>
                  <a:schemeClr val="tx1"/>
                </a:solidFill>
              </a:rPr>
              <a:t>Assessment 1</a:t>
            </a:r>
          </a:p>
          <a:p>
            <a:pPr algn="ctr"/>
            <a:r>
              <a:rPr lang="en-US" sz="600" b="1" dirty="0">
                <a:solidFill>
                  <a:schemeClr val="tx1"/>
                </a:solidFill>
              </a:rPr>
              <a:t>(Coursework – 30% of final grade) </a:t>
            </a:r>
          </a:p>
        </p:txBody>
      </p:sp>
      <p:cxnSp>
        <p:nvCxnSpPr>
          <p:cNvPr id="293" name="Straight Connector 292">
            <a:extLst>
              <a:ext uri="{FF2B5EF4-FFF2-40B4-BE49-F238E27FC236}">
                <a16:creationId xmlns:a16="http://schemas.microsoft.com/office/drawing/2014/main" id="{521EC4E8-BED1-4EAB-9D8D-DC610F4EF54A}"/>
              </a:ext>
            </a:extLst>
          </p:cNvPr>
          <p:cNvCxnSpPr/>
          <p:nvPr/>
        </p:nvCxnSpPr>
        <p:spPr>
          <a:xfrm>
            <a:off x="5082099" y="7700891"/>
            <a:ext cx="0" cy="329969"/>
          </a:xfrm>
          <a:prstGeom prst="line">
            <a:avLst/>
          </a:prstGeom>
          <a:ln w="76200">
            <a:solidFill>
              <a:srgbClr val="FF0000"/>
            </a:solidFill>
            <a:prstDash val="sysDot"/>
          </a:ln>
        </p:spPr>
        <p:style>
          <a:lnRef idx="1">
            <a:schemeClr val="accent1"/>
          </a:lnRef>
          <a:fillRef idx="0">
            <a:schemeClr val="accent1"/>
          </a:fillRef>
          <a:effectRef idx="0">
            <a:schemeClr val="accent1"/>
          </a:effectRef>
          <a:fontRef idx="minor">
            <a:schemeClr val="tx1"/>
          </a:fontRef>
        </p:style>
      </p:cxnSp>
      <p:sp>
        <p:nvSpPr>
          <p:cNvPr id="346" name="Oval 345">
            <a:extLst>
              <a:ext uri="{FF2B5EF4-FFF2-40B4-BE49-F238E27FC236}">
                <a16:creationId xmlns:a16="http://schemas.microsoft.com/office/drawing/2014/main" id="{5D5A80AA-C8A1-4224-B29F-150566A7D1F0}"/>
              </a:ext>
            </a:extLst>
          </p:cNvPr>
          <p:cNvSpPr/>
          <p:nvPr/>
        </p:nvSpPr>
        <p:spPr>
          <a:xfrm>
            <a:off x="1200800" y="5198838"/>
            <a:ext cx="876171" cy="728180"/>
          </a:xfrm>
          <a:prstGeom prst="ellipse">
            <a:avLst/>
          </a:prstGeom>
          <a:solidFill>
            <a:schemeClr val="bg1"/>
          </a:solid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00" b="1" dirty="0">
              <a:solidFill>
                <a:schemeClr val="tx1"/>
              </a:solidFill>
            </a:endParaRPr>
          </a:p>
          <a:p>
            <a:pPr algn="ctr"/>
            <a:r>
              <a:rPr lang="en-US" sz="700" b="1" dirty="0">
                <a:solidFill>
                  <a:schemeClr val="tx1"/>
                </a:solidFill>
              </a:rPr>
              <a:t>Assessment 2</a:t>
            </a:r>
          </a:p>
          <a:p>
            <a:pPr algn="ctr"/>
            <a:r>
              <a:rPr lang="en-US" sz="600" b="1" dirty="0">
                <a:solidFill>
                  <a:schemeClr val="tx1"/>
                </a:solidFill>
              </a:rPr>
              <a:t>(Coursework – 30% of final grade)  </a:t>
            </a:r>
          </a:p>
          <a:p>
            <a:pPr algn="ctr"/>
            <a:endParaRPr lang="en-US" sz="700" b="1" dirty="0">
              <a:solidFill>
                <a:schemeClr val="tx1"/>
              </a:solidFill>
            </a:endParaRPr>
          </a:p>
        </p:txBody>
      </p:sp>
      <p:cxnSp>
        <p:nvCxnSpPr>
          <p:cNvPr id="282" name="Straight Connector 281">
            <a:extLst>
              <a:ext uri="{FF2B5EF4-FFF2-40B4-BE49-F238E27FC236}">
                <a16:creationId xmlns:a16="http://schemas.microsoft.com/office/drawing/2014/main" id="{A11A502C-36DA-4057-83F6-BD1E80002D00}"/>
              </a:ext>
            </a:extLst>
          </p:cNvPr>
          <p:cNvCxnSpPr/>
          <p:nvPr/>
        </p:nvCxnSpPr>
        <p:spPr>
          <a:xfrm>
            <a:off x="1265251" y="5414008"/>
            <a:ext cx="0" cy="329969"/>
          </a:xfrm>
          <a:prstGeom prst="line">
            <a:avLst/>
          </a:prstGeom>
          <a:ln w="76200">
            <a:solidFill>
              <a:srgbClr val="FF0000"/>
            </a:solidFill>
            <a:prstDash val="sysDot"/>
          </a:ln>
        </p:spPr>
        <p:style>
          <a:lnRef idx="1">
            <a:schemeClr val="accent1"/>
          </a:lnRef>
          <a:fillRef idx="0">
            <a:schemeClr val="accent1"/>
          </a:fillRef>
          <a:effectRef idx="0">
            <a:schemeClr val="accent1"/>
          </a:effectRef>
          <a:fontRef idx="minor">
            <a:schemeClr val="tx1"/>
          </a:fontRef>
        </p:style>
      </p:cxnSp>
      <p:pic>
        <p:nvPicPr>
          <p:cNvPr id="71" name="Picture 70">
            <a:extLst>
              <a:ext uri="{FF2B5EF4-FFF2-40B4-BE49-F238E27FC236}">
                <a16:creationId xmlns:a16="http://schemas.microsoft.com/office/drawing/2014/main" id="{04290126-E188-4829-8E72-BDA3AC3473EB}"/>
              </a:ext>
            </a:extLst>
          </p:cNvPr>
          <p:cNvPicPr>
            <a:picLocks noChangeAspect="1"/>
          </p:cNvPicPr>
          <p:nvPr/>
        </p:nvPicPr>
        <p:blipFill>
          <a:blip r:embed="rId25" cstate="print">
            <a:extLst>
              <a:ext uri="{28A0092B-C50C-407E-A947-70E740481C1C}">
                <a14:useLocalDpi xmlns:a14="http://schemas.microsoft.com/office/drawing/2010/main" val="0"/>
              </a:ext>
            </a:extLst>
          </a:blip>
          <a:stretch>
            <a:fillRect/>
          </a:stretch>
        </p:blipFill>
        <p:spPr>
          <a:xfrm>
            <a:off x="5808927" y="9459803"/>
            <a:ext cx="950088" cy="333364"/>
          </a:xfrm>
          <a:prstGeom prst="rect">
            <a:avLst/>
          </a:prstGeom>
        </p:spPr>
      </p:pic>
      <p:pic>
        <p:nvPicPr>
          <p:cNvPr id="74" name="Picture 73">
            <a:extLst>
              <a:ext uri="{FF2B5EF4-FFF2-40B4-BE49-F238E27FC236}">
                <a16:creationId xmlns:a16="http://schemas.microsoft.com/office/drawing/2014/main" id="{2EBD926D-B803-40C2-9B8F-6E3121AE9108}"/>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1290638" y="4709416"/>
            <a:ext cx="393408" cy="383320"/>
          </a:xfrm>
          <a:prstGeom prst="rect">
            <a:avLst/>
          </a:prstGeom>
        </p:spPr>
      </p:pic>
    </p:spTree>
    <p:extLst>
      <p:ext uri="{BB962C8B-B14F-4D97-AF65-F5344CB8AC3E}">
        <p14:creationId xmlns:p14="http://schemas.microsoft.com/office/powerpoint/2010/main" val="53379596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16368A8EFD5BD4FACD8FCAF8054F9E0" ma:contentTypeVersion="2" ma:contentTypeDescription="Create a new document." ma:contentTypeScope="" ma:versionID="ec441b2a9b35089ea77a7ac0b77ed725">
  <xsd:schema xmlns:xsd="http://www.w3.org/2001/XMLSchema" xmlns:xs="http://www.w3.org/2001/XMLSchema" xmlns:p="http://schemas.microsoft.com/office/2006/metadata/properties" xmlns:ns2="3acbbdd9-8bf4-4b7c-a7d4-3d16e00c891a" targetNamespace="http://schemas.microsoft.com/office/2006/metadata/properties" ma:root="true" ma:fieldsID="7907c362048ef9f2c5b0009f3fd8b96f" ns2:_="">
    <xsd:import namespace="3acbbdd9-8bf4-4b7c-a7d4-3d16e00c891a"/>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cbbdd9-8bf4-4b7c-a7d4-3d16e00c891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3A38141-8CAA-4DE0-9EAB-F2E00539DAEC}">
  <ds:schemaRefs>
    <ds:schemaRef ds:uri="http://purl.org/dc/dcmitype/"/>
    <ds:schemaRef ds:uri="http://purl.org/dc/elements/1.1/"/>
    <ds:schemaRef ds:uri="http://schemas.openxmlformats.org/package/2006/metadata/core-properties"/>
    <ds:schemaRef ds:uri="http://purl.org/dc/terms/"/>
    <ds:schemaRef ds:uri="http://schemas.microsoft.com/office/2006/metadata/properties"/>
    <ds:schemaRef ds:uri="http://schemas.microsoft.com/office/2006/documentManagement/types"/>
    <ds:schemaRef ds:uri="http://www.w3.org/XML/1998/namespace"/>
    <ds:schemaRef ds:uri="http://schemas.microsoft.com/office/infopath/2007/PartnerControls"/>
    <ds:schemaRef ds:uri="3acbbdd9-8bf4-4b7c-a7d4-3d16e00c891a"/>
  </ds:schemaRefs>
</ds:datastoreItem>
</file>

<file path=customXml/itemProps2.xml><?xml version="1.0" encoding="utf-8"?>
<ds:datastoreItem xmlns:ds="http://schemas.openxmlformats.org/officeDocument/2006/customXml" ds:itemID="{A1890AF3-A081-48F4-BA6A-334C41A52E2D}">
  <ds:schemaRefs>
    <ds:schemaRef ds:uri="http://schemas.microsoft.com/sharepoint/v3/contenttype/forms"/>
  </ds:schemaRefs>
</ds:datastoreItem>
</file>

<file path=customXml/itemProps3.xml><?xml version="1.0" encoding="utf-8"?>
<ds:datastoreItem xmlns:ds="http://schemas.openxmlformats.org/officeDocument/2006/customXml" ds:itemID="{45C937AA-14BD-48B9-95A3-8B82ED51E62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acbbdd9-8bf4-4b7c-a7d4-3d16e00c891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2037</TotalTime>
  <Words>792</Words>
  <Application>Microsoft Office PowerPoint</Application>
  <PresentationFormat>A4 Paper (210x297 mm)</PresentationFormat>
  <Paragraphs>120</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Eras Bold ITC</vt:lpstr>
      <vt:lpstr>Office Theme</vt:lpstr>
      <vt:lpstr>PowerPoint Presentation</vt:lpstr>
    </vt:vector>
  </TitlesOfParts>
  <Company>Wadebridge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Burrell, Grace</dc:creator>
  <cp:lastModifiedBy>Daniels Joanne</cp:lastModifiedBy>
  <cp:revision>283</cp:revision>
  <cp:lastPrinted>2024-07-04T09:29:07Z</cp:lastPrinted>
  <dcterms:created xsi:type="dcterms:W3CDTF">2019-10-28T16:02:33Z</dcterms:created>
  <dcterms:modified xsi:type="dcterms:W3CDTF">2024-07-04T10:13:44Z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0x010100016368A8EFD5BD4FACD8FCAF8054F9E0</vt:lpwstr>
  </property>
</Properties>
</file>