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81" r:id="rId2"/>
    <p:sldId id="482" r:id="rId3"/>
    <p:sldId id="508" r:id="rId4"/>
    <p:sldId id="483" r:id="rId5"/>
    <p:sldId id="535" r:id="rId6"/>
    <p:sldId id="537" r:id="rId7"/>
    <p:sldId id="536" r:id="rId8"/>
    <p:sldId id="538" r:id="rId9"/>
    <p:sldId id="578" r:id="rId10"/>
    <p:sldId id="579" r:id="rId11"/>
    <p:sldId id="539" r:id="rId12"/>
    <p:sldId id="541" r:id="rId13"/>
    <p:sldId id="581" r:id="rId14"/>
    <p:sldId id="542" r:id="rId15"/>
    <p:sldId id="543" r:id="rId16"/>
    <p:sldId id="544" r:id="rId17"/>
    <p:sldId id="545" r:id="rId18"/>
    <p:sldId id="546" r:id="rId19"/>
    <p:sldId id="547" r:id="rId20"/>
    <p:sldId id="548" r:id="rId21"/>
    <p:sldId id="549" r:id="rId22"/>
    <p:sldId id="550" r:id="rId23"/>
    <p:sldId id="551" r:id="rId24"/>
    <p:sldId id="552" r:id="rId25"/>
    <p:sldId id="582" r:id="rId26"/>
    <p:sldId id="553" r:id="rId27"/>
    <p:sldId id="554" r:id="rId28"/>
    <p:sldId id="555" r:id="rId29"/>
    <p:sldId id="556" r:id="rId30"/>
    <p:sldId id="584" r:id="rId31"/>
    <p:sldId id="557" r:id="rId32"/>
    <p:sldId id="583" r:id="rId33"/>
    <p:sldId id="558" r:id="rId34"/>
    <p:sldId id="559" r:id="rId35"/>
    <p:sldId id="560" r:id="rId36"/>
    <p:sldId id="561" r:id="rId37"/>
    <p:sldId id="562" r:id="rId38"/>
    <p:sldId id="563" r:id="rId39"/>
    <p:sldId id="564" r:id="rId40"/>
    <p:sldId id="565" r:id="rId41"/>
    <p:sldId id="566" r:id="rId42"/>
    <p:sldId id="567" r:id="rId43"/>
    <p:sldId id="568" r:id="rId44"/>
    <p:sldId id="585" r:id="rId45"/>
    <p:sldId id="570" r:id="rId46"/>
    <p:sldId id="571" r:id="rId47"/>
    <p:sldId id="587" r:id="rId48"/>
    <p:sldId id="572" r:id="rId49"/>
    <p:sldId id="573" r:id="rId50"/>
    <p:sldId id="574" r:id="rId51"/>
    <p:sldId id="586" r:id="rId52"/>
    <p:sldId id="576" r:id="rId53"/>
    <p:sldId id="57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2" d="100"/>
          <a:sy n="82" d="100"/>
        </p:scale>
        <p:origin x="230" y="4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06/06/2019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slip to print out here.</a:t>
            </a:r>
          </a:p>
        </p:txBody>
      </p:sp>
      <p:sp>
        <p:nvSpPr>
          <p:cNvPr id="4" name="Slide Number Placeholder 3"/>
          <p:cNvSpPr>
            <a:spLocks noGrp="1"/>
          </p:cNvSpPr>
          <p:nvPr>
            <p:ph type="sldNum" sz="quarter" idx="10"/>
          </p:nvPr>
        </p:nvSpPr>
        <p:spPr/>
        <p:txBody>
          <a:bodyPr/>
          <a:lstStyle/>
          <a:p>
            <a:fld id="{50C8B649-8F2A-4EEB-AFF1-64749DA986AF}" type="slidenum">
              <a:rPr lang="en-GB" smtClean="0"/>
              <a:t>24</a:t>
            </a:fld>
            <a:endParaRPr lang="en-GB"/>
          </a:p>
        </p:txBody>
      </p:sp>
    </p:spTree>
    <p:extLst>
      <p:ext uri="{BB962C8B-B14F-4D97-AF65-F5344CB8AC3E}">
        <p14:creationId xmlns:p14="http://schemas.microsoft.com/office/powerpoint/2010/main" val="386503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slip to print out here.</a:t>
            </a:r>
          </a:p>
        </p:txBody>
      </p:sp>
      <p:sp>
        <p:nvSpPr>
          <p:cNvPr id="4" name="Slide Number Placeholder 3"/>
          <p:cNvSpPr>
            <a:spLocks noGrp="1"/>
          </p:cNvSpPr>
          <p:nvPr>
            <p:ph type="sldNum" sz="quarter" idx="10"/>
          </p:nvPr>
        </p:nvSpPr>
        <p:spPr/>
        <p:txBody>
          <a:bodyPr/>
          <a:lstStyle/>
          <a:p>
            <a:fld id="{50C8B649-8F2A-4EEB-AFF1-64749DA986AF}" type="slidenum">
              <a:rPr lang="en-GB" smtClean="0"/>
              <a:t>31</a:t>
            </a:fld>
            <a:endParaRPr lang="en-GB"/>
          </a:p>
        </p:txBody>
      </p:sp>
    </p:spTree>
    <p:extLst>
      <p:ext uri="{BB962C8B-B14F-4D97-AF65-F5344CB8AC3E}">
        <p14:creationId xmlns:p14="http://schemas.microsoft.com/office/powerpoint/2010/main" val="417170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C8B649-8F2A-4EEB-AFF1-64749DA986AF}" type="slidenum">
              <a:rPr lang="en-GB" smtClean="0"/>
              <a:t>37</a:t>
            </a:fld>
            <a:endParaRPr lang="en-GB"/>
          </a:p>
        </p:txBody>
      </p:sp>
    </p:spTree>
    <p:extLst>
      <p:ext uri="{BB962C8B-B14F-4D97-AF65-F5344CB8AC3E}">
        <p14:creationId xmlns:p14="http://schemas.microsoft.com/office/powerpoint/2010/main" val="359737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C8B649-8F2A-4EEB-AFF1-64749DA986AF}" type="slidenum">
              <a:rPr lang="en-GB" smtClean="0"/>
              <a:t>39</a:t>
            </a:fld>
            <a:endParaRPr lang="en-GB"/>
          </a:p>
        </p:txBody>
      </p:sp>
    </p:spTree>
    <p:extLst>
      <p:ext uri="{BB962C8B-B14F-4D97-AF65-F5344CB8AC3E}">
        <p14:creationId xmlns:p14="http://schemas.microsoft.com/office/powerpoint/2010/main" val="13984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06/06/2019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11.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11.png"/><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70.png"/></Relationships>
</file>

<file path=ppt/slides/_rels/slide2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0.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41.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31.png"/><Relationship Id="rId5" Type="http://schemas.openxmlformats.org/officeDocument/2006/relationships/image" Target="../media/image921.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380.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981.png"/><Relationship Id="rId7" Type="http://schemas.openxmlformats.org/officeDocument/2006/relationships/image" Target="../media/image102.png"/><Relationship Id="rId2" Type="http://schemas.openxmlformats.org/officeDocument/2006/relationships/image" Target="../media/image971.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0.png"/><Relationship Id="rId4" Type="http://schemas.openxmlformats.org/officeDocument/2006/relationships/image" Target="../media/image991.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470.png"/></Relationships>
</file>

<file path=ppt/slides/_rels/slide38.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image" Target="../media/image640.png"/><Relationship Id="rId13" Type="http://schemas.openxmlformats.org/officeDocument/2006/relationships/image" Target="../media/image690.png"/><Relationship Id="rId18" Type="http://schemas.openxmlformats.org/officeDocument/2006/relationships/image" Target="../media/image740.png"/><Relationship Id="rId26" Type="http://schemas.openxmlformats.org/officeDocument/2006/relationships/image" Target="../media/image820.png"/><Relationship Id="rId3" Type="http://schemas.openxmlformats.org/officeDocument/2006/relationships/image" Target="../media/image1140.png"/><Relationship Id="rId21" Type="http://schemas.openxmlformats.org/officeDocument/2006/relationships/image" Target="../media/image770.png"/><Relationship Id="rId34" Type="http://schemas.openxmlformats.org/officeDocument/2006/relationships/image" Target="../media/image900.png"/><Relationship Id="rId7" Type="http://schemas.openxmlformats.org/officeDocument/2006/relationships/image" Target="../media/image630.png"/><Relationship Id="rId12" Type="http://schemas.openxmlformats.org/officeDocument/2006/relationships/image" Target="../media/image1160.png"/><Relationship Id="rId17" Type="http://schemas.openxmlformats.org/officeDocument/2006/relationships/image" Target="../media/image730.png"/><Relationship Id="rId25" Type="http://schemas.openxmlformats.org/officeDocument/2006/relationships/image" Target="../media/image810.png"/><Relationship Id="rId33" Type="http://schemas.openxmlformats.org/officeDocument/2006/relationships/image" Target="../media/image890.png"/><Relationship Id="rId2" Type="http://schemas.openxmlformats.org/officeDocument/2006/relationships/image" Target="../media/image600.png"/><Relationship Id="rId16" Type="http://schemas.openxmlformats.org/officeDocument/2006/relationships/image" Target="../media/image720.png"/><Relationship Id="rId20" Type="http://schemas.openxmlformats.org/officeDocument/2006/relationships/image" Target="../media/image1170.png"/><Relationship Id="rId29" Type="http://schemas.openxmlformats.org/officeDocument/2006/relationships/image" Target="../media/image850.png"/><Relationship Id="rId1" Type="http://schemas.openxmlformats.org/officeDocument/2006/relationships/slideLayout" Target="../slideLayouts/slideLayout7.xml"/><Relationship Id="rId6" Type="http://schemas.openxmlformats.org/officeDocument/2006/relationships/image" Target="../media/image620.png"/><Relationship Id="rId11" Type="http://schemas.openxmlformats.org/officeDocument/2006/relationships/image" Target="../media/image670.png"/><Relationship Id="rId24" Type="http://schemas.openxmlformats.org/officeDocument/2006/relationships/image" Target="../media/image800.png"/><Relationship Id="rId32" Type="http://schemas.openxmlformats.org/officeDocument/2006/relationships/image" Target="../media/image1200.png"/><Relationship Id="rId5" Type="http://schemas.openxmlformats.org/officeDocument/2006/relationships/image" Target="../media/image1150.png"/><Relationship Id="rId15" Type="http://schemas.openxmlformats.org/officeDocument/2006/relationships/image" Target="../media/image710.png"/><Relationship Id="rId23" Type="http://schemas.openxmlformats.org/officeDocument/2006/relationships/image" Target="../media/image790.png"/><Relationship Id="rId28" Type="http://schemas.openxmlformats.org/officeDocument/2006/relationships/image" Target="../media/image840.png"/><Relationship Id="rId10" Type="http://schemas.openxmlformats.org/officeDocument/2006/relationships/image" Target="../media/image660.png"/><Relationship Id="rId19" Type="http://schemas.openxmlformats.org/officeDocument/2006/relationships/image" Target="../media/image750.png"/><Relationship Id="rId31" Type="http://schemas.openxmlformats.org/officeDocument/2006/relationships/image" Target="../media/image870.png"/><Relationship Id="rId4" Type="http://schemas.openxmlformats.org/officeDocument/2006/relationships/image" Target="../media/image610.png"/><Relationship Id="rId9" Type="http://schemas.openxmlformats.org/officeDocument/2006/relationships/image" Target="../media/image650.png"/><Relationship Id="rId14" Type="http://schemas.openxmlformats.org/officeDocument/2006/relationships/image" Target="../media/image700.png"/><Relationship Id="rId22" Type="http://schemas.openxmlformats.org/officeDocument/2006/relationships/image" Target="../media/image1180.png"/><Relationship Id="rId27" Type="http://schemas.openxmlformats.org/officeDocument/2006/relationships/image" Target="../media/image830.png"/><Relationship Id="rId30" Type="http://schemas.openxmlformats.org/officeDocument/2006/relationships/image" Target="../media/image1190.png"/><Relationship Id="rId35" Type="http://schemas.openxmlformats.org/officeDocument/2006/relationships/image" Target="../media/image9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920.png"/><Relationship Id="rId1" Type="http://schemas.openxmlformats.org/officeDocument/2006/relationships/slideLayout" Target="../slideLayouts/slideLayout7.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940.png"/></Relationships>
</file>

<file path=ppt/slides/_rels/slide53.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98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2 :: </a:t>
            </a:r>
            <a:r>
              <a:rPr lang="en-GB" dirty="0"/>
              <a:t>Measures of Location &amp; Spread</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7</a:t>
            </a:r>
            <a:r>
              <a:rPr lang="en-GB" baseline="30000" dirty="0" smtClean="0"/>
              <a:t>th</a:t>
            </a:r>
            <a:r>
              <a:rPr lang="en-GB" dirty="0" smtClean="0"/>
              <a:t> June 2018</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Doing it in STATS mode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Number of Children (</a:t>
                          </a:r>
                          <a14:m>
                            <m:oMath xmlns:m="http://schemas.openxmlformats.org/officeDocument/2006/math">
                              <m:r>
                                <a:rPr lang="en-GB" b="1" i="1" smtClean="0">
                                  <a:latin typeface="Cambria Math" panose="02040503050406030204" pitchFamily="18" charset="0"/>
                                </a:rPr>
                                <m:t>𝒙</m:t>
                              </m:r>
                            </m:oMath>
                          </a14:m>
                          <a:r>
                            <a:rPr lang="en-GB" dirty="0"/>
                            <a:t>)</a:t>
                          </a:r>
                        </a:p>
                      </a:txBody>
                      <a:tcPr/>
                    </a:tc>
                    <a:tc>
                      <a:txBody>
                        <a:bodyPr/>
                        <a:lstStyle/>
                        <a:p>
                          <a:r>
                            <a:rPr lang="en-GB" dirty="0"/>
                            <a:t>Frequency (</a:t>
                          </a:r>
                          <a14:m>
                            <m:oMath xmlns:m="http://schemas.openxmlformats.org/officeDocument/2006/math">
                              <m:r>
                                <a:rPr lang="en-GB" b="1" i="1" smtClean="0">
                                  <a:latin typeface="Cambria Math" panose="02040503050406030204" pitchFamily="18" charset="0"/>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51" t="-8197" r="-64411" b="-403279"/>
                          </a:stretch>
                        </a:blipFill>
                      </a:tcPr>
                    </a:tc>
                    <a:tc>
                      <a:txBody>
                        <a:bodyPr/>
                        <a:lstStyle/>
                        <a:p>
                          <a:endParaRPr lang="en-US"/>
                        </a:p>
                      </a:txBody>
                      <a:tcPr>
                        <a:blipFill>
                          <a:blip r:embed="rId2"/>
                          <a:stretch>
                            <a:fillRect l="-158103" t="-8197" r="-1581" b="-403279"/>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51" t="-108197" r="-64411" b="-303279"/>
                          </a:stretch>
                        </a:blipFill>
                      </a:tcPr>
                    </a:tc>
                    <a:tc>
                      <a:txBody>
                        <a:bodyPr/>
                        <a:lstStyle/>
                        <a:p>
                          <a:endParaRPr lang="en-US"/>
                        </a:p>
                      </a:txBody>
                      <a:tcPr>
                        <a:blipFill>
                          <a:blip r:embed="rId2"/>
                          <a:stretch>
                            <a:fillRect l="-158103" t="-108197" r="-1581" b="-3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51" t="-208197" r="-64411" b="-203279"/>
                          </a:stretch>
                        </a:blipFill>
                      </a:tcPr>
                    </a:tc>
                    <a:tc>
                      <a:txBody>
                        <a:bodyPr/>
                        <a:lstStyle/>
                        <a:p>
                          <a:endParaRPr lang="en-US"/>
                        </a:p>
                      </a:txBody>
                      <a:tcPr>
                        <a:blipFill>
                          <a:blip r:embed="rId2"/>
                          <a:stretch>
                            <a:fillRect l="-158103" t="-208197" r="-1581" b="-2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51" t="-308197" r="-64411" b="-103279"/>
                          </a:stretch>
                        </a:blipFill>
                      </a:tcPr>
                    </a:tc>
                    <a:tc>
                      <a:txBody>
                        <a:bodyPr/>
                        <a:lstStyle/>
                        <a:p>
                          <a:endParaRPr lang="en-US"/>
                        </a:p>
                      </a:txBody>
                      <a:tcPr>
                        <a:blipFill>
                          <a:blip r:embed="rId2"/>
                          <a:stretch>
                            <a:fillRect l="-158103" t="-308197" r="-1581"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51" t="-408197" r="-64411" b="-3279"/>
                          </a:stretch>
                        </a:blipFill>
                      </a:tcPr>
                    </a:tc>
                    <a:tc>
                      <a:txBody>
                        <a:bodyPr/>
                        <a:lstStyle/>
                        <a:p>
                          <a:endParaRPr lang="en-US"/>
                        </a:p>
                      </a:txBody>
                      <a:tcPr>
                        <a:blipFill>
                          <a:blip r:embed="rId2"/>
                          <a:stretch>
                            <a:fillRect l="-158103" t="-408197" r="-1581" b="-3279"/>
                          </a:stretch>
                        </a:blipFill>
                      </a:tcPr>
                    </a:tc>
                    <a:extLst>
                      <a:ext uri="{0D108BD9-81ED-4DB2-BD59-A6C34878D82A}">
                        <a16:rowId xmlns:a16="http://schemas.microsoft.com/office/drawing/2014/main" val="10004"/>
                      </a:ext>
                    </a:extLst>
                  </a:tr>
                </a:tbl>
              </a:graphicData>
            </a:graphic>
          </p:graphicFrame>
        </mc:Fallback>
      </mc:AlternateContent>
      <p:pic>
        <p:nvPicPr>
          <p:cNvPr id="1026" name="Picture 2" descr="famil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33652"/>
            <a:ext cx="1507412" cy="1507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517007" y="2721744"/>
                <a:ext cx="7511377" cy="1200329"/>
              </a:xfrm>
              <a:prstGeom prst="rect">
                <a:avLst/>
              </a:prstGeom>
              <a:noFill/>
            </p:spPr>
            <p:txBody>
              <a:bodyPr wrap="square" rtlCol="0">
                <a:spAutoFit/>
              </a:bodyPr>
              <a:lstStyle/>
              <a:p>
                <a:r>
                  <a:rPr lang="en-GB" dirty="0"/>
                  <a:t>To add a frequency column for data input, press SHIFT </a:t>
                </a:r>
                <a14:m>
                  <m:oMath xmlns:m="http://schemas.openxmlformats.org/officeDocument/2006/math">
                    <m:r>
                      <a:rPr lang="en-GB" b="0" i="1" smtClean="0">
                        <a:latin typeface="Cambria Math" panose="02040503050406030204" pitchFamily="18" charset="0"/>
                      </a:rPr>
                      <m:t>→</m:t>
                    </m:r>
                  </m:oMath>
                </a14:m>
                <a:r>
                  <a:rPr lang="en-GB" dirty="0"/>
                  <a:t> SETUP, press Down, then choose Statistics. Turn frequency ‘On’.</a:t>
                </a:r>
              </a:p>
              <a:p>
                <a:r>
                  <a:rPr lang="en-GB" dirty="0"/>
                  <a:t>You can then input data in the usual way. Use the arrows to scroll back to the top of the table</a:t>
                </a:r>
              </a:p>
            </p:txBody>
          </p:sp>
        </mc:Choice>
        <mc:Fallback xmlns="">
          <p:sp>
            <p:nvSpPr>
              <p:cNvPr id="9" name="TextBox 8"/>
              <p:cNvSpPr txBox="1">
                <a:spLocks noRot="1" noChangeAspect="1" noMove="1" noResize="1" noEditPoints="1" noAdjustHandles="1" noChangeArrowheads="1" noChangeShapeType="1" noTextEdit="1"/>
              </p:cNvSpPr>
              <p:nvPr/>
            </p:nvSpPr>
            <p:spPr>
              <a:xfrm>
                <a:off x="517007" y="2721744"/>
                <a:ext cx="7511377" cy="1200329"/>
              </a:xfrm>
              <a:prstGeom prst="rect">
                <a:avLst/>
              </a:prstGeom>
              <a:blipFill>
                <a:blip r:embed="rId4"/>
                <a:stretch>
                  <a:fillRect l="-731"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9212" y="5541416"/>
                <a:ext cx="4522588" cy="12056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Opinion</a:t>
                </a:r>
                <a:r>
                  <a:rPr lang="en-GB" sz="1200" dirty="0"/>
                  <a:t>: </a:t>
                </a:r>
                <a:r>
                  <a:rPr lang="en-GB" sz="1200" u="sng" dirty="0"/>
                  <a:t>I wouldn’t even bother remembering the</a:t>
                </a:r>
                <a:r>
                  <a:rPr lang="en-GB" sz="1200" dirty="0"/>
                  <a:t>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r>
                      <a:rPr lang="en-GB" sz="1200" b="1" i="1" dirty="0" smtClean="0">
                        <a:latin typeface="Cambria Math" panose="02040503050406030204" pitchFamily="18" charset="0"/>
                      </a:rPr>
                      <m:t>=</m:t>
                    </m:r>
                    <m:f>
                      <m:fPr>
                        <m:ctrlPr>
                          <a:rPr lang="en-GB" sz="1200" b="1" i="1" dirty="0" smtClean="0">
                            <a:latin typeface="Cambria Math" panose="02040503050406030204" pitchFamily="18" charset="0"/>
                          </a:rPr>
                        </m:ctrlPr>
                      </m:fPr>
                      <m:num>
                        <m:r>
                          <a:rPr lang="en-GB" sz="1200" b="1" i="1" dirty="0" smtClean="0">
                            <a:latin typeface="Cambria Math" panose="02040503050406030204" pitchFamily="18" charset="0"/>
                          </a:rPr>
                          <m:t>𝜮</m:t>
                        </m:r>
                        <m:r>
                          <a:rPr lang="en-GB" sz="1200" b="1" i="1" dirty="0" smtClean="0">
                            <a:latin typeface="Cambria Math" panose="02040503050406030204" pitchFamily="18" charset="0"/>
                          </a:rPr>
                          <m:t>𝒇𝒙</m:t>
                        </m:r>
                      </m:num>
                      <m:den>
                        <m:r>
                          <a:rPr lang="en-GB" sz="1200" b="1" i="1" dirty="0" smtClean="0">
                            <a:latin typeface="Cambria Math" panose="02040503050406030204" pitchFamily="18" charset="0"/>
                          </a:rPr>
                          <m:t>𝜮</m:t>
                        </m:r>
                        <m:r>
                          <a:rPr lang="en-GB" sz="1200" b="1" i="1" dirty="0" smtClean="0">
                            <a:latin typeface="Cambria Math" panose="02040503050406030204" pitchFamily="18" charset="0"/>
                          </a:rPr>
                          <m:t>𝒇</m:t>
                        </m:r>
                      </m:den>
                    </m:f>
                  </m:oMath>
                </a14:m>
                <a:r>
                  <a:rPr lang="en-GB" sz="1200" dirty="0"/>
                  <a:t> </a:t>
                </a:r>
                <a:r>
                  <a:rPr lang="en-GB" sz="1200" u="sng" dirty="0"/>
                  <a:t>formula</a:t>
                </a:r>
                <a:r>
                  <a:rPr lang="en-GB" sz="1200" dirty="0"/>
                  <a:t>. </a:t>
                </a:r>
                <a:br>
                  <a:rPr lang="en-GB" sz="1200" dirty="0"/>
                </a:br>
                <a:r>
                  <a:rPr lang="en-GB" sz="1200" dirty="0"/>
                  <a:t>I’d instead just remember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r>
                      <a:rPr lang="en-GB" sz="1200" b="1" i="1" dirty="0" smtClean="0">
                        <a:latin typeface="Cambria Math" panose="02040503050406030204" pitchFamily="18" charset="0"/>
                      </a:rPr>
                      <m:t>=</m:t>
                    </m:r>
                    <m:f>
                      <m:fPr>
                        <m:ctrlPr>
                          <a:rPr lang="en-GB" sz="1200" b="1" i="1" dirty="0" smtClean="0">
                            <a:latin typeface="Cambria Math" panose="02040503050406030204" pitchFamily="18" charset="0"/>
                          </a:rPr>
                        </m:ctrlPr>
                      </m:fPr>
                      <m:num>
                        <m:r>
                          <a:rPr lang="en-GB" sz="1200" b="1" i="1" dirty="0" smtClean="0">
                            <a:latin typeface="Cambria Math" panose="02040503050406030204" pitchFamily="18" charset="0"/>
                          </a:rPr>
                          <m:t>𝜮</m:t>
                        </m:r>
                        <m:r>
                          <a:rPr lang="en-GB" sz="1200" b="1" i="1" dirty="0" smtClean="0">
                            <a:latin typeface="Cambria Math" panose="02040503050406030204" pitchFamily="18" charset="0"/>
                          </a:rPr>
                          <m:t>𝒙</m:t>
                        </m:r>
                      </m:num>
                      <m:den>
                        <m:r>
                          <a:rPr lang="en-GB" sz="1200" b="1" i="1" dirty="0" smtClean="0">
                            <a:latin typeface="Cambria Math" panose="02040503050406030204" pitchFamily="18" charset="0"/>
                          </a:rPr>
                          <m:t>𝒏</m:t>
                        </m:r>
                      </m:den>
                    </m:f>
                  </m:oMath>
                </a14:m>
                <a:r>
                  <a:rPr lang="en-GB" sz="1200" dirty="0"/>
                  <a:t> and just think what the </a:t>
                </a:r>
                <a14:m>
                  <m:oMath xmlns:m="http://schemas.openxmlformats.org/officeDocument/2006/math">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smtClean="0">
                        <a:latin typeface="Cambria Math" panose="02040503050406030204" pitchFamily="18" charset="0"/>
                      </a:rPr>
                      <m:t>𝑛</m:t>
                    </m:r>
                  </m:oMath>
                </a14:m>
                <a:r>
                  <a:rPr lang="en-GB" sz="1200" dirty="0"/>
                  <a:t> mean in the context of frequency tables. A further justification to ignore it is due to the discussion above; your calculator has no concept of the variable </a:t>
                </a:r>
                <a14:m>
                  <m:oMath xmlns:m="http://schemas.openxmlformats.org/officeDocument/2006/math">
                    <m:r>
                      <a:rPr lang="en-GB" sz="1200" b="0" i="1" smtClean="0">
                        <a:latin typeface="Cambria Math" panose="02040503050406030204" pitchFamily="18" charset="0"/>
                      </a:rPr>
                      <m:t>𝑓</m:t>
                    </m:r>
                  </m:oMath>
                </a14:m>
                <a:r>
                  <a:rPr lang="en-GB" sz="1200" dirty="0"/>
                  <a:t>. </a:t>
                </a:r>
              </a:p>
            </p:txBody>
          </p:sp>
        </mc:Choice>
        <mc:Fallback xmlns="">
          <p:sp>
            <p:nvSpPr>
              <p:cNvPr id="22" name="TextBox 21"/>
              <p:cNvSpPr txBox="1">
                <a:spLocks noRot="1" noChangeAspect="1" noMove="1" noResize="1" noEditPoints="1" noAdjustHandles="1" noChangeArrowheads="1" noChangeShapeType="1" noTextEdit="1"/>
              </p:cNvSpPr>
              <p:nvPr/>
            </p:nvSpPr>
            <p:spPr>
              <a:xfrm>
                <a:off x="319212" y="5541416"/>
                <a:ext cx="4522588" cy="1205651"/>
              </a:xfrm>
              <a:prstGeom prst="rect">
                <a:avLst/>
              </a:prstGeom>
              <a:blipFill>
                <a:blip r:embed="rId5"/>
                <a:stretch>
                  <a:fillRect b="-1980"/>
                </a:stretch>
              </a:blipFill>
            </p:spPr>
            <p:txBody>
              <a:bodyPr/>
              <a:lstStyle/>
              <a:p>
                <a:r>
                  <a:rPr lang="en-GB">
                    <a:noFill/>
                  </a:rPr>
                  <a:t> </a:t>
                </a:r>
              </a:p>
            </p:txBody>
          </p:sp>
        </mc:Fallback>
      </mc:AlternateContent>
      <p:sp>
        <p:nvSpPr>
          <p:cNvPr id="6" name="TextBox 5"/>
          <p:cNvSpPr txBox="1"/>
          <p:nvPr/>
        </p:nvSpPr>
        <p:spPr>
          <a:xfrm>
            <a:off x="489964" y="4225280"/>
            <a:ext cx="2353844" cy="646331"/>
          </a:xfrm>
          <a:prstGeom prst="rect">
            <a:avLst/>
          </a:prstGeom>
          <a:noFill/>
        </p:spPr>
        <p:txBody>
          <a:bodyPr wrap="square" rtlCol="0">
            <a:spAutoFit/>
          </a:bodyPr>
          <a:lstStyle/>
          <a:p>
            <a:r>
              <a:rPr lang="en-GB" b="1" dirty="0"/>
              <a:t>How on the calculator would we get…</a:t>
            </a:r>
          </a:p>
        </p:txBody>
      </p:sp>
      <mc:AlternateContent xmlns:mc="http://schemas.openxmlformats.org/markup-compatibility/2006" xmlns:a14="http://schemas.microsoft.com/office/drawing/2010/main">
        <mc:Choice Requires="a14">
          <p:sp>
            <p:nvSpPr>
              <p:cNvPr id="8" name="TextBox 7"/>
              <p:cNvSpPr txBox="1"/>
              <p:nvPr/>
            </p:nvSpPr>
            <p:spPr>
              <a:xfrm>
                <a:off x="3203972" y="3856980"/>
                <a:ext cx="158417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3600" b="0" i="0" smtClean="0">
                          <a:latin typeface="Cambria Math" panose="02040503050406030204" pitchFamily="18" charset="0"/>
                        </a:rPr>
                        <m:t>Σ</m:t>
                      </m:r>
                      <m:r>
                        <a:rPr lang="en-GB" sz="3600" b="0" i="1" smtClean="0">
                          <a:latin typeface="Cambria Math" panose="02040503050406030204" pitchFamily="18" charset="0"/>
                        </a:rPr>
                        <m:t>𝑓𝑥</m:t>
                      </m:r>
                    </m:oMath>
                  </m:oMathPara>
                </a14:m>
                <a:endParaRPr lang="en-GB"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3203972" y="3856980"/>
                <a:ext cx="1584176" cy="646331"/>
              </a:xfrm>
              <a:prstGeom prst="rect">
                <a:avLst/>
              </a:prstGeom>
              <a:blipFill>
                <a:blip r:embed="rId6"/>
                <a:stretch>
                  <a:fillRect/>
                </a:stretch>
              </a:blipFill>
            </p:spPr>
            <p:txBody>
              <a:bodyPr/>
              <a:lstStyle/>
              <a:p>
                <a:r>
                  <a:rPr lang="en-GB">
                    <a:noFill/>
                  </a:rPr>
                  <a:t> </a:t>
                </a:r>
              </a:p>
            </p:txBody>
          </p:sp>
        </mc:Fallback>
      </mc:AlternateContent>
      <p:cxnSp>
        <p:nvCxnSpPr>
          <p:cNvPr id="11" name="Straight Arrow Connector 10"/>
          <p:cNvCxnSpPr/>
          <p:nvPr/>
        </p:nvCxnSpPr>
        <p:spPr>
          <a:xfrm flipV="1">
            <a:off x="2933700" y="4203700"/>
            <a:ext cx="508000" cy="177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958556" y="3696088"/>
                <a:ext cx="3874740" cy="1077218"/>
              </a:xfrm>
              <a:prstGeom prst="rect">
                <a:avLst/>
              </a:prstGeom>
            </p:spPr>
            <p:txBody>
              <a:bodyPr wrap="square">
                <a:spAutoFit/>
              </a:bodyPr>
              <a:lstStyle/>
              <a:p>
                <a:r>
                  <a:rPr lang="en-GB" sz="1600" dirty="0"/>
                  <a:t>Just use </a:t>
                </a:r>
                <a14:m>
                  <m:oMath xmlns:m="http://schemas.openxmlformats.org/officeDocument/2006/math">
                    <m:r>
                      <m:rPr>
                        <m:sty m:val="p"/>
                      </m:rPr>
                      <a:rPr lang="en-GB" sz="1600" b="0" i="0" smtClean="0">
                        <a:latin typeface="Cambria Math" panose="02040503050406030204" pitchFamily="18" charset="0"/>
                      </a:rPr>
                      <m:t>Σ</m:t>
                    </m:r>
                    <m:r>
                      <a:rPr lang="en-GB" sz="1600" b="0" i="1" smtClean="0">
                        <a:latin typeface="Cambria Math" panose="02040503050406030204" pitchFamily="18" charset="0"/>
                      </a:rPr>
                      <m:t>𝑥</m:t>
                    </m:r>
                  </m:oMath>
                </a14:m>
                <a:r>
                  <a:rPr lang="en-GB" sz="1600" dirty="0"/>
                  <a:t>. Your calculator doesn’t have a concept of the variable </a:t>
                </a:r>
                <a14:m>
                  <m:oMath xmlns:m="http://schemas.openxmlformats.org/officeDocument/2006/math">
                    <m:r>
                      <a:rPr lang="en-GB" sz="1600" i="1">
                        <a:latin typeface="Cambria Math" panose="02040503050406030204" pitchFamily="18" charset="0"/>
                      </a:rPr>
                      <m:t>𝑓</m:t>
                    </m:r>
                  </m:oMath>
                </a14:m>
                <a:r>
                  <a:rPr lang="en-GB" sz="1600" dirty="0"/>
                  <a:t> – it effectively just duplicates the values so that it’s doing the calculations on normal listed data.</a:t>
                </a:r>
              </a:p>
            </p:txBody>
          </p:sp>
        </mc:Choice>
        <mc:Fallback xmlns="">
          <p:sp>
            <p:nvSpPr>
              <p:cNvPr id="12" name="Rectangle 11"/>
              <p:cNvSpPr>
                <a:spLocks noRot="1" noChangeAspect="1" noMove="1" noResize="1" noEditPoints="1" noAdjustHandles="1" noChangeArrowheads="1" noChangeShapeType="1" noTextEdit="1"/>
              </p:cNvSpPr>
              <p:nvPr/>
            </p:nvSpPr>
            <p:spPr>
              <a:xfrm>
                <a:off x="4958556" y="3696088"/>
                <a:ext cx="3874740" cy="1077218"/>
              </a:xfrm>
              <a:prstGeom prst="rect">
                <a:avLst/>
              </a:prstGeom>
              <a:blipFill>
                <a:blip r:embed="rId7"/>
                <a:stretch>
                  <a:fillRect l="-786" t="-1695" b="-62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03972" y="4734143"/>
                <a:ext cx="158417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3600" b="0" i="0" smtClean="0">
                          <a:latin typeface="Cambria Math" panose="02040503050406030204" pitchFamily="18" charset="0"/>
                        </a:rPr>
                        <m:t>Σ</m:t>
                      </m:r>
                      <m:r>
                        <a:rPr lang="en-GB" sz="3600" b="0" i="1" smtClean="0">
                          <a:latin typeface="Cambria Math" panose="02040503050406030204" pitchFamily="18" charset="0"/>
                        </a:rPr>
                        <m:t>𝑓</m:t>
                      </m:r>
                    </m:oMath>
                  </m:oMathPara>
                </a14:m>
                <a:endParaRPr lang="en-GB"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203972" y="4734143"/>
                <a:ext cx="1584176" cy="646331"/>
              </a:xfrm>
              <a:prstGeom prst="rect">
                <a:avLst/>
              </a:prstGeom>
              <a:blipFill>
                <a:blip r:embed="rId8"/>
                <a:stretch>
                  <a:fillRect/>
                </a:stretch>
              </a:blipFill>
            </p:spPr>
            <p:txBody>
              <a:bodyPr/>
              <a:lstStyle/>
              <a:p>
                <a:r>
                  <a:rPr lang="en-GB">
                    <a:noFill/>
                  </a:rPr>
                  <a:t> </a:t>
                </a:r>
              </a:p>
            </p:txBody>
          </p:sp>
        </mc:Fallback>
      </mc:AlternateContent>
      <p:cxnSp>
        <p:nvCxnSpPr>
          <p:cNvPr id="20" name="Straight Arrow Connector 19"/>
          <p:cNvCxnSpPr/>
          <p:nvPr/>
        </p:nvCxnSpPr>
        <p:spPr>
          <a:xfrm>
            <a:off x="2820988" y="4617611"/>
            <a:ext cx="633412" cy="373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4943400" y="4904061"/>
                <a:ext cx="3874740" cy="338554"/>
              </a:xfrm>
              <a:prstGeom prst="rect">
                <a:avLst/>
              </a:prstGeom>
            </p:spPr>
            <p:txBody>
              <a:bodyPr wrap="square">
                <a:spAutoFit/>
              </a:bodyPr>
              <a:lstStyle/>
              <a:p>
                <a:r>
                  <a:rPr lang="en-GB" sz="1600" dirty="0"/>
                  <a:t>This is </a:t>
                </a:r>
                <a14:m>
                  <m:oMath xmlns:m="http://schemas.openxmlformats.org/officeDocument/2006/math">
                    <m:r>
                      <a:rPr lang="en-GB" sz="1600" i="1">
                        <a:latin typeface="Cambria Math" panose="02040503050406030204" pitchFamily="18" charset="0"/>
                      </a:rPr>
                      <m:t>𝑛</m:t>
                    </m:r>
                  </m:oMath>
                </a14:m>
                <a:r>
                  <a:rPr lang="en-GB" sz="1600" dirty="0"/>
                  <a:t>. (Since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m:t>
                    </m:r>
                    <m:r>
                      <m:rPr>
                        <m:sty m:val="p"/>
                      </m:rPr>
                      <a:rPr lang="en-GB" sz="1600">
                        <a:latin typeface="Cambria Math" panose="02040503050406030204" pitchFamily="18" charset="0"/>
                      </a:rPr>
                      <m:t>Σ</m:t>
                    </m:r>
                    <m:r>
                      <a:rPr lang="en-GB" sz="1600" i="1">
                        <a:latin typeface="Cambria Math" panose="02040503050406030204" pitchFamily="18" charset="0"/>
                      </a:rPr>
                      <m:t>𝑓</m:t>
                    </m:r>
                  </m:oMath>
                </a14:m>
                <a:r>
                  <a:rPr lang="en-GB" sz="1600" dirty="0"/>
                  <a:t>)</a:t>
                </a:r>
              </a:p>
            </p:txBody>
          </p:sp>
        </mc:Choice>
        <mc:Fallback xmlns="">
          <p:sp>
            <p:nvSpPr>
              <p:cNvPr id="23" name="Rectangle 22"/>
              <p:cNvSpPr>
                <a:spLocks noRot="1" noChangeAspect="1" noMove="1" noResize="1" noEditPoints="1" noAdjustHandles="1" noChangeArrowheads="1" noChangeShapeType="1" noTextEdit="1"/>
              </p:cNvSpPr>
              <p:nvPr/>
            </p:nvSpPr>
            <p:spPr>
              <a:xfrm>
                <a:off x="4943400" y="4904061"/>
                <a:ext cx="3874740" cy="338554"/>
              </a:xfrm>
              <a:prstGeom prst="rect">
                <a:avLst/>
              </a:prstGeom>
              <a:blipFill>
                <a:blip r:embed="rId9"/>
                <a:stretch>
                  <a:fillRect l="-943" t="-5357" b="-21429"/>
                </a:stretch>
              </a:blipFill>
            </p:spPr>
            <p:txBody>
              <a:bodyPr/>
              <a:lstStyle/>
              <a:p>
                <a:r>
                  <a:rPr lang="en-GB">
                    <a:noFill/>
                  </a:rPr>
                  <a:t> </a:t>
                </a:r>
              </a:p>
            </p:txBody>
          </p:sp>
        </mc:Fallback>
      </mc:AlternateContent>
      <p:sp>
        <p:nvSpPr>
          <p:cNvPr id="14" name="Rectangle 13"/>
          <p:cNvSpPr/>
          <p:nvPr/>
        </p:nvSpPr>
        <p:spPr>
          <a:xfrm>
            <a:off x="4961810" y="3687720"/>
            <a:ext cx="3775790" cy="10687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961810" y="4853289"/>
            <a:ext cx="3775790" cy="518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5022304" y="5541416"/>
                <a:ext cx="381099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Quartiles</a:t>
                </a:r>
                <a:r>
                  <a:rPr lang="en-GB" sz="1200" dirty="0"/>
                  <a:t>! The </a:t>
                </a:r>
                <a:r>
                  <a:rPr lang="en-GB" sz="1200" dirty="0" err="1"/>
                  <a:t>ClassWiz</a:t>
                </a:r>
                <a:r>
                  <a:rPr lang="en-GB" sz="1200" dirty="0"/>
                  <a:t> (but not older models) will calculate quartiles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a14:m>
                <a:r>
                  <a:rPr lang="en-GB" sz="1200" dirty="0"/>
                  <a:t> is lower quartile,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a14:m>
                <a:r>
                  <a:rPr lang="en-GB" sz="1200" dirty="0"/>
                  <a:t> upper). This will be in the list of statistics when you use “1-Variable </a:t>
                </a:r>
                <a:r>
                  <a:rPr lang="en-GB" sz="1200" dirty="0" err="1"/>
                  <a:t>Calc</a:t>
                </a:r>
                <a:r>
                  <a:rPr lang="en-GB" sz="1200" dirty="0"/>
                  <a:t>”. You can also insert them into your calculation by finding them under the “Min/Max” menu.</a:t>
                </a:r>
              </a:p>
              <a:p>
                <a:r>
                  <a:rPr lang="en-GB" sz="1200" dirty="0"/>
                  <a:t>However, this is not applicable if your data was grouped.</a:t>
                </a:r>
              </a:p>
            </p:txBody>
          </p:sp>
        </mc:Choice>
        <mc:Fallback xmlns="">
          <p:sp>
            <p:nvSpPr>
              <p:cNvPr id="25" name="TextBox 24"/>
              <p:cNvSpPr txBox="1">
                <a:spLocks noRot="1" noChangeAspect="1" noMove="1" noResize="1" noEditPoints="1" noAdjustHandles="1" noChangeArrowheads="1" noChangeShapeType="1" noTextEdit="1"/>
              </p:cNvSpPr>
              <p:nvPr/>
            </p:nvSpPr>
            <p:spPr>
              <a:xfrm>
                <a:off x="5022304" y="5541416"/>
                <a:ext cx="3810992" cy="1200329"/>
              </a:xfrm>
              <a:prstGeom prst="rect">
                <a:avLst/>
              </a:prstGeom>
              <a:blipFill>
                <a:blip r:embed="rId10"/>
                <a:stretch>
                  <a:fillRect b="-1990"/>
                </a:stretch>
              </a:blipFill>
            </p:spPr>
            <p:txBody>
              <a:bodyPr/>
              <a:lstStyle/>
              <a:p>
                <a:r>
                  <a:rPr lang="en-GB">
                    <a:noFill/>
                  </a:rPr>
                  <a:t> </a:t>
                </a:r>
              </a:p>
            </p:txBody>
          </p:sp>
        </mc:Fallback>
      </mc:AlternateContent>
    </p:spTree>
    <p:extLst>
      <p:ext uri="{BB962C8B-B14F-4D97-AF65-F5344CB8AC3E}">
        <p14:creationId xmlns:p14="http://schemas.microsoft.com/office/powerpoint/2010/main" val="531464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nextCondLst>
                <p:cond evt="onClick" delay="0">
                  <p:tgtEl>
                    <p:spTgt spid="24"/>
                  </p:tgtEl>
                </p:cond>
              </p:nextCondLst>
            </p:seq>
          </p:childTnLst>
        </p:cTn>
      </p:par>
    </p:tnLst>
    <p:bldLst>
      <p:bldP spid="22" grpId="0" animBg="1"/>
      <p:bldP spid="14"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Grouped Data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45947089"/>
                  </p:ext>
                </p:extLst>
              </p:nvPr>
            </p:nvGraphicFramePr>
            <p:xfrm>
              <a:off x="3157116" y="932335"/>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Height</a:t>
                          </a:r>
                          <a:r>
                            <a:rPr lang="en-GB" baseline="0" dirty="0"/>
                            <a:t> </a:t>
                          </a:r>
                          <a14:m>
                            <m:oMath xmlns:m="http://schemas.openxmlformats.org/officeDocument/2006/math">
                              <m:r>
                                <a:rPr lang="en-GB" baseline="0" smtClean="0">
                                  <a:latin typeface="Cambria Math"/>
                                </a:rPr>
                                <m:t>𝒉</m:t>
                              </m:r>
                            </m:oMath>
                          </a14:m>
                          <a:r>
                            <a:rPr lang="en-GB" baseline="0" dirty="0"/>
                            <a:t> of bear (in metres)</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a:rPr lang="en-GB" smtClean="0">
                                    <a:latin typeface="Cambria Math"/>
                                  </a:rPr>
                                  <m:t>h</m:t>
                                </m:r>
                                <m:r>
                                  <a:rPr lang="en-GB" smtClean="0">
                                    <a:latin typeface="Cambria Math"/>
                                  </a:rPr>
                                  <m:t>&lt;0.5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0.5≤</m:t>
                                </m:r>
                                <m:r>
                                  <a:rPr lang="en-GB" smtClean="0">
                                    <a:latin typeface="Cambria Math"/>
                                  </a:rPr>
                                  <m:t>h</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h</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h</m:t>
                                </m:r>
                                <m:r>
                                  <a:rPr lang="en-GB" smtClean="0">
                                    <a:latin typeface="Cambria Math"/>
                                  </a:rPr>
                                  <m:t>&lt;2.5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45947089"/>
                  </p:ext>
                </p:extLst>
              </p:nvPr>
            </p:nvGraphicFramePr>
            <p:xfrm>
              <a:off x="3157116" y="932335"/>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06" t="-8197" r="-74021" b="-404918"/>
                          </a:stretch>
                        </a:blipFill>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06" t="-108197" r="-74021" b="-304918"/>
                          </a:stretch>
                        </a:blipFill>
                      </a:tcPr>
                    </a:tc>
                    <a:tc>
                      <a:txBody>
                        <a:bodyPr/>
                        <a:lstStyle/>
                        <a:p>
                          <a:endParaRPr lang="en-US"/>
                        </a:p>
                      </a:txBody>
                      <a:tcPr>
                        <a:blipFill>
                          <a:blip r:embed="rId2"/>
                          <a:stretch>
                            <a:fillRect l="-136901" t="-108197" r="-1127" b="-304918"/>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06" t="-204839" r="-74021" b="-200000"/>
                          </a:stretch>
                        </a:blipFill>
                      </a:tcPr>
                    </a:tc>
                    <a:tc>
                      <a:txBody>
                        <a:bodyPr/>
                        <a:lstStyle/>
                        <a:p>
                          <a:endParaRPr lang="en-US"/>
                        </a:p>
                      </a:txBody>
                      <a:tcPr>
                        <a:blipFill>
                          <a:blip r:embed="rId2"/>
                          <a:stretch>
                            <a:fillRect l="-136901" t="-204839" r="-1127" b="-200000"/>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06" t="-309836" r="-74021" b="-103279"/>
                          </a:stretch>
                        </a:blipFill>
                      </a:tcPr>
                    </a:tc>
                    <a:tc>
                      <a:txBody>
                        <a:bodyPr/>
                        <a:lstStyle/>
                        <a:p>
                          <a:endParaRPr lang="en-US"/>
                        </a:p>
                      </a:txBody>
                      <a:tcPr>
                        <a:blipFill>
                          <a:blip r:embed="rId2"/>
                          <a:stretch>
                            <a:fillRect l="-136901" t="-309836" r="-1127"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06" t="-409836" r="-74021" b="-3279"/>
                          </a:stretch>
                        </a:blipFill>
                      </a:tcPr>
                    </a:tc>
                    <a:tc>
                      <a:txBody>
                        <a:bodyPr/>
                        <a:lstStyle/>
                        <a:p>
                          <a:endParaRPr lang="en-US"/>
                        </a:p>
                      </a:txBody>
                      <a:tcPr>
                        <a:blipFill>
                          <a:blip r:embed="rId2"/>
                          <a:stretch>
                            <a:fillRect l="-136901" t="-409836" r="-1127" b="-3279"/>
                          </a:stretch>
                        </a:blipFill>
                      </a:tcPr>
                    </a:tc>
                    <a:extLst>
                      <a:ext uri="{0D108BD9-81ED-4DB2-BD59-A6C34878D82A}">
                        <a16:rowId xmlns:a16="http://schemas.microsoft.com/office/drawing/2014/main" val="10004"/>
                      </a:ext>
                    </a:extLst>
                  </a:tr>
                </a:tbl>
              </a:graphicData>
            </a:graphic>
          </p:graphicFrame>
        </mc:Fallback>
      </mc:AlternateContent>
      <p:pic>
        <p:nvPicPr>
          <p:cNvPr id="6" name="Picture 5"/>
          <p:cNvPicPr>
            <a:picLocks noChangeAspect="1"/>
          </p:cNvPicPr>
          <p:nvPr/>
        </p:nvPicPr>
        <p:blipFill>
          <a:blip r:embed="rId3"/>
          <a:stretch>
            <a:fillRect/>
          </a:stretch>
        </p:blipFill>
        <p:spPr>
          <a:xfrm>
            <a:off x="447884" y="981167"/>
            <a:ext cx="2303711" cy="175855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74623" y="3797965"/>
                <a:ext cx="7992888" cy="783163"/>
              </a:xfrm>
              <a:prstGeom prst="rect">
                <a:avLst/>
              </a:prstGeom>
              <a:noFill/>
            </p:spPr>
            <p:txBody>
              <a:bodyPr wrap="square" rtlCol="0">
                <a:spAutoFit/>
              </a:bodyPr>
              <a:lstStyle/>
              <a:p>
                <a:r>
                  <a:rPr lang="en-GB" sz="2400" dirty="0"/>
                  <a:t>Estimate of Mean:             </a:t>
                </a:r>
                <a14:m>
                  <m:oMath xmlns:m="http://schemas.openxmlformats.org/officeDocument/2006/math">
                    <m:acc>
                      <m:accPr>
                        <m:chr m:val="̅"/>
                        <m:ctrlPr>
                          <a:rPr lang="en-GB" sz="2800" b="0" i="1" smtClean="0">
                            <a:latin typeface="Cambria Math" panose="02040503050406030204" pitchFamily="18" charset="0"/>
                          </a:rPr>
                        </m:ctrlPr>
                      </m:accPr>
                      <m:e>
                        <m:r>
                          <a:rPr lang="en-GB" sz="2800" b="0" i="1" smtClean="0">
                            <a:latin typeface="Cambria Math"/>
                          </a:rPr>
                          <m:t>𝑥</m:t>
                        </m:r>
                      </m:e>
                    </m:acc>
                    <m:r>
                      <a:rPr lang="en-GB" sz="2800" b="0" i="1" smtClean="0">
                        <a:latin typeface="Cambria Math"/>
                      </a:rPr>
                      <m:t>=</m:t>
                    </m:r>
                    <m:f>
                      <m:fPr>
                        <m:ctrlPr>
                          <a:rPr lang="en-GB" sz="2800" i="1" smtClean="0">
                            <a:latin typeface="Cambria Math" panose="02040503050406030204" pitchFamily="18" charset="0"/>
                          </a:rPr>
                        </m:ctrlPr>
                      </m:fPr>
                      <m:num>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𝑓𝑥</m:t>
                            </m:r>
                          </m:e>
                        </m:nary>
                      </m:num>
                      <m:den>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m:t>
                            </m:r>
                          </m:e>
                        </m:nary>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46.75</m:t>
                        </m:r>
                      </m:num>
                      <m:den>
                        <m:r>
                          <a:rPr lang="en-GB" sz="2800" b="0" i="1" smtClean="0">
                            <a:latin typeface="Cambria Math"/>
                          </a:rPr>
                          <m:t>40</m:t>
                        </m:r>
                      </m:den>
                    </m:f>
                    <m:r>
                      <a:rPr lang="en-GB" sz="2800" b="0" i="1" smtClean="0">
                        <a:latin typeface="Cambria Math"/>
                      </a:rPr>
                      <m:t>=1.17</m:t>
                    </m:r>
                    <m:r>
                      <a:rPr lang="en-GB" sz="2800" b="0" i="1" smtClean="0">
                        <a:latin typeface="Cambria Math"/>
                      </a:rPr>
                      <m:t>𝑚</m:t>
                    </m:r>
                  </m:oMath>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74623" y="3797965"/>
                <a:ext cx="7992888" cy="783163"/>
              </a:xfrm>
              <a:prstGeom prst="rect">
                <a:avLst/>
              </a:prstGeom>
              <a:blipFill>
                <a:blip r:embed="rId4"/>
                <a:stretch>
                  <a:fillRect l="-1220"/>
                </a:stretch>
              </a:blipFill>
            </p:spPr>
            <p:txBody>
              <a:bodyPr/>
              <a:lstStyle/>
              <a:p>
                <a:r>
                  <a:rPr lang="en-GB">
                    <a:noFill/>
                  </a:rPr>
                  <a:t> </a:t>
                </a:r>
              </a:p>
            </p:txBody>
          </p:sp>
        </mc:Fallback>
      </mc:AlternateContent>
      <p:sp>
        <p:nvSpPr>
          <p:cNvPr id="10" name="TextBox 9"/>
          <p:cNvSpPr txBox="1"/>
          <p:nvPr/>
        </p:nvSpPr>
        <p:spPr>
          <a:xfrm>
            <a:off x="187071" y="5031960"/>
            <a:ext cx="4159702" cy="400110"/>
          </a:xfrm>
          <a:prstGeom prst="rect">
            <a:avLst/>
          </a:prstGeom>
          <a:noFill/>
        </p:spPr>
        <p:txBody>
          <a:bodyPr wrap="square" rtlCol="0">
            <a:spAutoFit/>
          </a:bodyPr>
          <a:lstStyle/>
          <a:p>
            <a:r>
              <a:rPr lang="en-GB" sz="2000" dirty="0"/>
              <a:t>Why is our mean just an estimate?</a:t>
            </a:r>
          </a:p>
        </p:txBody>
      </p:sp>
      <p:sp>
        <p:nvSpPr>
          <p:cNvPr id="13" name="TextBox 12"/>
          <p:cNvSpPr txBox="1"/>
          <p:nvPr/>
        </p:nvSpPr>
        <p:spPr>
          <a:xfrm>
            <a:off x="4239615" y="5026720"/>
            <a:ext cx="4643944" cy="584775"/>
          </a:xfrm>
          <a:prstGeom prst="rect">
            <a:avLst/>
          </a:prstGeom>
          <a:noFill/>
        </p:spPr>
        <p:txBody>
          <a:bodyPr wrap="square" rtlCol="0">
            <a:spAutoFit/>
          </a:bodyPr>
          <a:lstStyle/>
          <a:p>
            <a:r>
              <a:rPr lang="en-GB" sz="1600" dirty="0"/>
              <a:t>Because we don’t know the exact heights within each group. Grouping data loses information.</a:t>
            </a:r>
          </a:p>
        </p:txBody>
      </p:sp>
      <p:sp>
        <p:nvSpPr>
          <p:cNvPr id="14" name="Rectangle 13"/>
          <p:cNvSpPr/>
          <p:nvPr/>
        </p:nvSpPr>
        <p:spPr>
          <a:xfrm>
            <a:off x="4320138" y="3861048"/>
            <a:ext cx="64152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393712" y="3861048"/>
            <a:ext cx="72008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516216" y="3861048"/>
            <a:ext cx="10377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196219" y="4998788"/>
            <a:ext cx="4639993" cy="6406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187071" y="4734069"/>
            <a:ext cx="8696487"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82784" y="2844552"/>
                <a:ext cx="7940540" cy="923330"/>
              </a:xfrm>
              <a:prstGeom prst="rect">
                <a:avLst/>
              </a:prstGeom>
              <a:noFill/>
            </p:spPr>
            <p:txBody>
              <a:bodyPr wrap="square" rtlCol="0">
                <a:spAutoFit/>
              </a:bodyPr>
              <a:lstStyle/>
              <a:p>
                <a:r>
                  <a:rPr lang="en-GB" dirty="0"/>
                  <a:t>We don’t know the exact values anymore. So what do we assume each value is?</a:t>
                </a:r>
              </a:p>
              <a:p>
                <a:r>
                  <a:rPr lang="en-GB" b="1" dirty="0"/>
                  <a:t>The midpoint of each interval. We use the variable </a:t>
                </a:r>
                <a14:m>
                  <m:oMath xmlns:m="http://schemas.openxmlformats.org/officeDocument/2006/math">
                    <m:r>
                      <a:rPr lang="en-GB" b="1" i="1" smtClean="0">
                        <a:latin typeface="Cambria Math" panose="02040503050406030204" pitchFamily="18" charset="0"/>
                      </a:rPr>
                      <m:t>𝒙</m:t>
                    </m:r>
                  </m:oMath>
                </a14:m>
                <a:r>
                  <a:rPr lang="en-GB" b="1" dirty="0"/>
                  <a:t> to indicate the midpoint.</a:t>
                </a:r>
              </a:p>
              <a:p>
                <a:r>
                  <a:rPr lang="en-GB" b="1" dirty="0"/>
                  <a:t>We can then calculate mean in exactly the same way as before.</a:t>
                </a:r>
              </a:p>
            </p:txBody>
          </p:sp>
        </mc:Choice>
        <mc:Fallback xmlns="">
          <p:sp>
            <p:nvSpPr>
              <p:cNvPr id="18" name="TextBox 17"/>
              <p:cNvSpPr txBox="1">
                <a:spLocks noRot="1" noChangeAspect="1" noMove="1" noResize="1" noEditPoints="1" noAdjustHandles="1" noChangeArrowheads="1" noChangeShapeType="1" noTextEdit="1"/>
              </p:cNvSpPr>
              <p:nvPr/>
            </p:nvSpPr>
            <p:spPr>
              <a:xfrm>
                <a:off x="282784" y="2844552"/>
                <a:ext cx="7940540" cy="923330"/>
              </a:xfrm>
              <a:prstGeom prst="rect">
                <a:avLst/>
              </a:prstGeom>
              <a:blipFill>
                <a:blip r:embed="rId5"/>
                <a:stretch>
                  <a:fillRect l="-614"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3200" y="5775672"/>
                <a:ext cx="87884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Warning</a:t>
                </a:r>
                <a:r>
                  <a:rPr lang="en-GB" sz="1400" dirty="0"/>
                  <a:t>: </a:t>
                </a:r>
                <a:r>
                  <a:rPr lang="en-GB" sz="1400" dirty="0" err="1"/>
                  <a:t>ClassWizs</a:t>
                </a:r>
                <a:r>
                  <a:rPr lang="en-GB" sz="1400" dirty="0"/>
                  <a:t> will calculate the lower and upper quartiles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 </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oMath>
                </a14:m>
                <a:r>
                  <a:rPr lang="en-GB" sz="1400" dirty="0"/>
                  <a:t>) along with the median. However, this is not applicable to grouped data: When you input your midpoints in the data input, your calculator doesn’t know these are midpoints – it just assumes for example that the first 4 bears </a:t>
                </a:r>
                <a:r>
                  <a:rPr lang="en-GB" sz="1400" b="1" u="sng" dirty="0"/>
                  <a:t>did</a:t>
                </a:r>
                <a:r>
                  <a:rPr lang="en-GB" sz="1400" dirty="0"/>
                  <a:t> have a height of 0.25m. We need to take into account the class widths to estimate the median and quartiles (which we’ll see later), and your calculator cannot do this.</a:t>
                </a:r>
              </a:p>
            </p:txBody>
          </p:sp>
        </mc:Choice>
        <mc:Fallback xmlns="">
          <p:sp>
            <p:nvSpPr>
              <p:cNvPr id="23" name="TextBox 22"/>
              <p:cNvSpPr txBox="1">
                <a:spLocks noRot="1" noChangeAspect="1" noMove="1" noResize="1" noEditPoints="1" noAdjustHandles="1" noChangeArrowheads="1" noChangeShapeType="1" noTextEdit="1"/>
              </p:cNvSpPr>
              <p:nvPr/>
            </p:nvSpPr>
            <p:spPr>
              <a:xfrm>
                <a:off x="203200" y="5775672"/>
                <a:ext cx="8788400" cy="954107"/>
              </a:xfrm>
              <a:prstGeom prst="rect">
                <a:avLst/>
              </a:prstGeom>
              <a:blipFill>
                <a:blip r:embed="rId6"/>
                <a:stretch>
                  <a:fillRect l="-69" b="-4348"/>
                </a:stretch>
              </a:blipFill>
            </p:spPr>
            <p:txBody>
              <a:bodyPr/>
              <a:lstStyle/>
              <a:p>
                <a:r>
                  <a:rPr lang="en-GB">
                    <a:noFill/>
                  </a:rPr>
                  <a:t> </a:t>
                </a:r>
              </a:p>
            </p:txBody>
          </p:sp>
        </mc:Fallback>
      </mc:AlternateContent>
      <p:sp>
        <p:nvSpPr>
          <p:cNvPr id="24" name="Rectangle 23"/>
          <p:cNvSpPr/>
          <p:nvPr/>
        </p:nvSpPr>
        <p:spPr>
          <a:xfrm>
            <a:off x="291416" y="3213865"/>
            <a:ext cx="7861984" cy="5199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40217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4" grpId="0" animBg="1"/>
      <p:bldP spid="15" grpId="0" animBg="1"/>
      <p:bldP spid="16" grpId="0" animBg="1"/>
      <p:bldP spid="19"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Mini-Exercise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683568" y="1576612"/>
              <a:ext cx="3364231" cy="1854200"/>
            </p:xfrm>
            <a:graphic>
              <a:graphicData uri="http://schemas.openxmlformats.org/drawingml/2006/table">
                <a:tbl>
                  <a:tblPr firstRow="1" bandRow="1">
                    <a:tableStyleId>{21E4AEA4-8DFA-4A89-87EB-49C32662AFE0}</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 children (</a:t>
                          </a:r>
                          <a14:m>
                            <m:oMath xmlns:m="http://schemas.openxmlformats.org/officeDocument/2006/math">
                              <m:r>
                                <a:rPr lang="en-GB" smtClean="0">
                                  <a:latin typeface="Cambria Math"/>
                                </a:rPr>
                                <m:t>𝒄</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6</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47218990"/>
                  </p:ext>
                </p:extLst>
              </p:nvPr>
            </p:nvGraphicFramePr>
            <p:xfrm>
              <a:off x="683568" y="1576612"/>
              <a:ext cx="3364231" cy="1854200"/>
            </p:xfrm>
            <a:graphic>
              <a:graphicData uri="http://schemas.openxmlformats.org/drawingml/2006/table">
                <a:tbl>
                  <a:tblPr firstRow="1" bandRow="1">
                    <a:tableStyleId>{21E4AEA4-8DFA-4A89-87EB-49C32662AFE0}</a:tableStyleId>
                  </a:tblPr>
                  <a:tblGrid>
                    <a:gridCol w="1823403"/>
                    <a:gridCol w="1540828"/>
                  </a:tblGrid>
                  <a:tr h="370840">
                    <a:tc>
                      <a:txBody>
                        <a:bodyPr/>
                        <a:lstStyle/>
                        <a:p>
                          <a:endParaRPr lang="en-US"/>
                        </a:p>
                      </a:txBody>
                      <a:tcPr>
                        <a:blipFill rotWithShape="0">
                          <a:blip r:embed="rId2"/>
                          <a:stretch>
                            <a:fillRect l="-333" t="-8197" r="-85667" b="-403279"/>
                          </a:stretch>
                        </a:blipFill>
                      </a:tcPr>
                    </a:tc>
                    <a:tc>
                      <a:txBody>
                        <a:bodyPr/>
                        <a:lstStyle/>
                        <a:p>
                          <a:endParaRPr lang="en-US"/>
                        </a:p>
                      </a:txBody>
                      <a:tcPr>
                        <a:blipFill rotWithShape="0">
                          <a:blip r:embed="rId2"/>
                          <a:stretch>
                            <a:fillRect l="-118972" t="-8197" r="-1581" b="-403279"/>
                          </a:stretch>
                        </a:blipFill>
                      </a:tcPr>
                    </a:tc>
                  </a:tr>
                  <a:tr h="370840">
                    <a:tc>
                      <a:txBody>
                        <a:bodyPr/>
                        <a:lstStyle/>
                        <a:p>
                          <a:endParaRPr lang="en-US"/>
                        </a:p>
                      </a:txBody>
                      <a:tcPr>
                        <a:blipFill rotWithShape="0">
                          <a:blip r:embed="rId2"/>
                          <a:stretch>
                            <a:fillRect l="-333" t="-108197" r="-85667" b="-303279"/>
                          </a:stretch>
                        </a:blipFill>
                      </a:tcPr>
                    </a:tc>
                    <a:tc>
                      <a:txBody>
                        <a:bodyPr/>
                        <a:lstStyle/>
                        <a:p>
                          <a:endParaRPr lang="en-US"/>
                        </a:p>
                      </a:txBody>
                      <a:tcPr>
                        <a:blipFill rotWithShape="0">
                          <a:blip r:embed="rId2"/>
                          <a:stretch>
                            <a:fillRect l="-118972" t="-108197" r="-1581" b="-303279"/>
                          </a:stretch>
                        </a:blipFill>
                      </a:tcPr>
                    </a:tc>
                  </a:tr>
                  <a:tr h="370840">
                    <a:tc>
                      <a:txBody>
                        <a:bodyPr/>
                        <a:lstStyle/>
                        <a:p>
                          <a:endParaRPr lang="en-US"/>
                        </a:p>
                      </a:txBody>
                      <a:tcPr>
                        <a:blipFill rotWithShape="0">
                          <a:blip r:embed="rId2"/>
                          <a:stretch>
                            <a:fillRect l="-333" t="-208197" r="-85667" b="-203279"/>
                          </a:stretch>
                        </a:blipFill>
                      </a:tcPr>
                    </a:tc>
                    <a:tc>
                      <a:txBody>
                        <a:bodyPr/>
                        <a:lstStyle/>
                        <a:p>
                          <a:endParaRPr lang="en-US"/>
                        </a:p>
                      </a:txBody>
                      <a:tcPr>
                        <a:blipFill rotWithShape="0">
                          <a:blip r:embed="rId2"/>
                          <a:stretch>
                            <a:fillRect l="-118972" t="-208197" r="-1581" b="-203279"/>
                          </a:stretch>
                        </a:blipFill>
                      </a:tcPr>
                    </a:tc>
                  </a:tr>
                  <a:tr h="370840">
                    <a:tc>
                      <a:txBody>
                        <a:bodyPr/>
                        <a:lstStyle/>
                        <a:p>
                          <a:endParaRPr lang="en-US"/>
                        </a:p>
                      </a:txBody>
                      <a:tcPr>
                        <a:blipFill rotWithShape="0">
                          <a:blip r:embed="rId2"/>
                          <a:stretch>
                            <a:fillRect l="-333" t="-308197" r="-85667" b="-103279"/>
                          </a:stretch>
                        </a:blipFill>
                      </a:tcPr>
                    </a:tc>
                    <a:tc>
                      <a:txBody>
                        <a:bodyPr/>
                        <a:lstStyle/>
                        <a:p>
                          <a:endParaRPr lang="en-US"/>
                        </a:p>
                      </a:txBody>
                      <a:tcPr>
                        <a:blipFill rotWithShape="0">
                          <a:blip r:embed="rId2"/>
                          <a:stretch>
                            <a:fillRect l="-118972" t="-308197" r="-1581" b="-103279"/>
                          </a:stretch>
                        </a:blipFill>
                      </a:tcPr>
                    </a:tc>
                  </a:tr>
                  <a:tr h="370840">
                    <a:tc>
                      <a:txBody>
                        <a:bodyPr/>
                        <a:lstStyle/>
                        <a:p>
                          <a:endParaRPr lang="en-US"/>
                        </a:p>
                      </a:txBody>
                      <a:tcPr>
                        <a:blipFill rotWithShape="0">
                          <a:blip r:embed="rId2"/>
                          <a:stretch>
                            <a:fillRect l="-333" t="-408197" r="-85667" b="-3279"/>
                          </a:stretch>
                        </a:blipFill>
                      </a:tcPr>
                    </a:tc>
                    <a:tc>
                      <a:txBody>
                        <a:bodyPr/>
                        <a:lstStyle/>
                        <a:p>
                          <a:endParaRPr lang="en-US"/>
                        </a:p>
                      </a:txBody>
                      <a:tcPr>
                        <a:blipFill rotWithShape="0">
                          <a:blip r:embed="rId2"/>
                          <a:stretch>
                            <a:fillRect l="-118972" t="-408197" r="-1581" b="-3279"/>
                          </a:stretch>
                        </a:blipFill>
                      </a:tcPr>
                    </a:tc>
                  </a:tr>
                </a:tbl>
              </a:graphicData>
            </a:graphic>
          </p:graphicFrame>
        </mc:Fallback>
      </mc:AlternateContent>
      <p:sp>
        <p:nvSpPr>
          <p:cNvPr id="6" name="TextBox 5"/>
          <p:cNvSpPr txBox="1"/>
          <p:nvPr/>
        </p:nvSpPr>
        <p:spPr>
          <a:xfrm>
            <a:off x="251520" y="764704"/>
            <a:ext cx="8712968" cy="646331"/>
          </a:xfrm>
          <a:prstGeom prst="rect">
            <a:avLst/>
          </a:prstGeom>
          <a:noFill/>
        </p:spPr>
        <p:txBody>
          <a:bodyPr wrap="square" rtlCol="0">
            <a:spAutoFit/>
          </a:bodyPr>
          <a:lstStyle/>
          <a:p>
            <a:r>
              <a:rPr lang="en-GB" dirty="0"/>
              <a:t>Use your calculator’s STATS mode to determine the mean (or estimate of the mean). </a:t>
            </a:r>
          </a:p>
          <a:p>
            <a:r>
              <a:rPr lang="en-GB" b="1" u="sng" dirty="0"/>
              <a:t>Ensure that you show the division in your working</a:t>
            </a:r>
            <a:r>
              <a:rPr lang="en-GB" dirty="0"/>
              <a:t>.</a:t>
            </a:r>
          </a:p>
        </p:txBody>
      </p:sp>
      <mc:AlternateContent xmlns:mc="http://schemas.openxmlformats.org/markup-compatibility/2006" xmlns:a14="http://schemas.microsoft.com/office/drawing/2010/main">
        <mc:Choice Requires="a14">
          <p:sp>
            <p:nvSpPr>
              <p:cNvPr id="7" name="TextBox 6"/>
              <p:cNvSpPr txBox="1"/>
              <p:nvPr/>
            </p:nvSpPr>
            <p:spPr>
              <a:xfrm>
                <a:off x="1259632" y="3573016"/>
                <a:ext cx="216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𝑐</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𝑐</m:t>
                          </m:r>
                        </m:num>
                        <m:den>
                          <m:r>
                            <a:rPr lang="en-GB" b="0" i="1" smtClean="0">
                              <a:latin typeface="Cambria Math" panose="02040503050406030204" pitchFamily="18" charset="0"/>
                            </a:rPr>
                            <m:t>𝑛</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10</m:t>
                          </m:r>
                        </m:den>
                      </m:f>
                      <m:r>
                        <a:rPr lang="en-GB" b="0" i="1" smtClean="0">
                          <a:latin typeface="Cambria Math" panose="02040503050406030204" pitchFamily="18" charset="0"/>
                        </a:rPr>
                        <m:t>=1.1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259632" y="3573016"/>
                <a:ext cx="2160240" cy="6127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4860032" y="1571167"/>
              <a:ext cx="3364231" cy="1854200"/>
            </p:xfrm>
            <a:graphic>
              <a:graphicData uri="http://schemas.openxmlformats.org/drawingml/2006/table">
                <a:tbl>
                  <a:tblPr firstRow="1" bandRow="1">
                    <a:tableStyleId>{93296810-A885-4BE3-A3E7-6D5BEEA58F35}</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80&lt;</m:t>
                                </m:r>
                                <m:r>
                                  <a:rPr lang="en-GB" smtClean="0">
                                    <a:latin typeface="Cambria Math"/>
                                  </a:rPr>
                                  <m:t>𝑞</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988221938"/>
                  </p:ext>
                </p:extLst>
              </p:nvPr>
            </p:nvGraphicFramePr>
            <p:xfrm>
              <a:off x="4860032" y="1571167"/>
              <a:ext cx="3364231" cy="1854200"/>
            </p:xfrm>
            <a:graphic>
              <a:graphicData uri="http://schemas.openxmlformats.org/drawingml/2006/table">
                <a:tbl>
                  <a:tblPr firstRow="1" bandRow="1">
                    <a:tableStyleId>{93296810-A885-4BE3-A3E7-6D5BEEA58F35}</a:tableStyleId>
                  </a:tblPr>
                  <a:tblGrid>
                    <a:gridCol w="1823403"/>
                    <a:gridCol w="1540828"/>
                  </a:tblGrid>
                  <a:tr h="370840">
                    <a:tc>
                      <a:txBody>
                        <a:bodyPr/>
                        <a:lstStyle/>
                        <a:p>
                          <a:endParaRPr lang="en-US"/>
                        </a:p>
                      </a:txBody>
                      <a:tcPr>
                        <a:blipFill rotWithShape="0">
                          <a:blip r:embed="rId4"/>
                          <a:stretch>
                            <a:fillRect l="-333" t="-8197" r="-85667" b="-406557"/>
                          </a:stretch>
                        </a:blipFill>
                      </a:tcPr>
                    </a:tc>
                    <a:tc>
                      <a:txBody>
                        <a:bodyPr/>
                        <a:lstStyle/>
                        <a:p>
                          <a:endParaRPr lang="en-US"/>
                        </a:p>
                      </a:txBody>
                      <a:tcPr>
                        <a:blipFill rotWithShape="0">
                          <a:blip r:embed="rId4"/>
                          <a:stretch>
                            <a:fillRect l="-118972" t="-8197" r="-1581" b="-406557"/>
                          </a:stretch>
                        </a:blipFill>
                      </a:tcPr>
                    </a:tc>
                  </a:tr>
                  <a:tr h="370840">
                    <a:tc>
                      <a:txBody>
                        <a:bodyPr/>
                        <a:lstStyle/>
                        <a:p>
                          <a:endParaRPr lang="en-US"/>
                        </a:p>
                      </a:txBody>
                      <a:tcPr>
                        <a:blipFill rotWithShape="0">
                          <a:blip r:embed="rId4"/>
                          <a:stretch>
                            <a:fillRect l="-333" t="-108197" r="-85667" b="-306557"/>
                          </a:stretch>
                        </a:blipFill>
                      </a:tcPr>
                    </a:tc>
                    <a:tc>
                      <a:txBody>
                        <a:bodyPr/>
                        <a:lstStyle/>
                        <a:p>
                          <a:endParaRPr lang="en-US"/>
                        </a:p>
                      </a:txBody>
                      <a:tcPr>
                        <a:blipFill rotWithShape="0">
                          <a:blip r:embed="rId4"/>
                          <a:stretch>
                            <a:fillRect l="-118972" t="-108197" r="-1581" b="-306557"/>
                          </a:stretch>
                        </a:blipFill>
                      </a:tcPr>
                    </a:tc>
                  </a:tr>
                  <a:tr h="370840">
                    <a:tc>
                      <a:txBody>
                        <a:bodyPr/>
                        <a:lstStyle/>
                        <a:p>
                          <a:endParaRPr lang="en-US"/>
                        </a:p>
                      </a:txBody>
                      <a:tcPr>
                        <a:blipFill rotWithShape="0">
                          <a:blip r:embed="rId4"/>
                          <a:stretch>
                            <a:fillRect l="-333" t="-208197" r="-85667" b="-206557"/>
                          </a:stretch>
                        </a:blipFill>
                      </a:tcPr>
                    </a:tc>
                    <a:tc>
                      <a:txBody>
                        <a:bodyPr/>
                        <a:lstStyle/>
                        <a:p>
                          <a:endParaRPr lang="en-US"/>
                        </a:p>
                      </a:txBody>
                      <a:tcPr>
                        <a:blipFill rotWithShape="0">
                          <a:blip r:embed="rId4"/>
                          <a:stretch>
                            <a:fillRect l="-118972" t="-208197" r="-1581" b="-206557"/>
                          </a:stretch>
                        </a:blipFill>
                      </a:tcPr>
                    </a:tc>
                  </a:tr>
                  <a:tr h="370840">
                    <a:tc>
                      <a:txBody>
                        <a:bodyPr/>
                        <a:lstStyle/>
                        <a:p>
                          <a:endParaRPr lang="en-US"/>
                        </a:p>
                      </a:txBody>
                      <a:tcPr>
                        <a:blipFill rotWithShape="0">
                          <a:blip r:embed="rId4"/>
                          <a:stretch>
                            <a:fillRect l="-333" t="-308197" r="-85667" b="-106557"/>
                          </a:stretch>
                        </a:blipFill>
                      </a:tcPr>
                    </a:tc>
                    <a:tc>
                      <a:txBody>
                        <a:bodyPr/>
                        <a:lstStyle/>
                        <a:p>
                          <a:endParaRPr lang="en-US"/>
                        </a:p>
                      </a:txBody>
                      <a:tcPr>
                        <a:blipFill rotWithShape="0">
                          <a:blip r:embed="rId4"/>
                          <a:stretch>
                            <a:fillRect l="-118972" t="-308197" r="-1581" b="-106557"/>
                          </a:stretch>
                        </a:blipFill>
                      </a:tcPr>
                    </a:tc>
                  </a:tr>
                  <a:tr h="370840">
                    <a:tc>
                      <a:txBody>
                        <a:bodyPr/>
                        <a:lstStyle/>
                        <a:p>
                          <a:endParaRPr lang="en-US"/>
                        </a:p>
                      </a:txBody>
                      <a:tcPr>
                        <a:blipFill rotWithShape="0">
                          <a:blip r:embed="rId4"/>
                          <a:stretch>
                            <a:fillRect l="-333" t="-408197" r="-85667" b="-6557"/>
                          </a:stretch>
                        </a:blipFill>
                      </a:tcPr>
                    </a:tc>
                    <a:tc>
                      <a:txBody>
                        <a:bodyPr/>
                        <a:lstStyle/>
                        <a:p>
                          <a:endParaRPr lang="en-US"/>
                        </a:p>
                      </a:txBody>
                      <a:tcPr>
                        <a:blipFill rotWithShape="0">
                          <a:blip r:embed="rId4"/>
                          <a:stretch>
                            <a:fillRect l="-118972" t="-408197" r="-1581" b="-6557"/>
                          </a:stretch>
                        </a:blipFill>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5462026" y="3585499"/>
                <a:ext cx="3142421" cy="6674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𝑓𝑥</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1560</m:t>
                          </m:r>
                        </m:num>
                        <m:den>
                          <m:r>
                            <a:rPr lang="en-GB" b="0" i="1" smtClean="0">
                              <a:latin typeface="Cambria Math" panose="02040503050406030204" pitchFamily="18" charset="0"/>
                            </a:rPr>
                            <m:t>16</m:t>
                          </m:r>
                        </m:den>
                      </m:f>
                      <m:r>
                        <a:rPr lang="en-GB" b="0" i="1" smtClean="0">
                          <a:latin typeface="Cambria Math" panose="02040503050406030204" pitchFamily="18" charset="0"/>
                        </a:rPr>
                        <m:t>=97.5</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462026" y="3585499"/>
                <a:ext cx="3142421" cy="66749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737756" y="4653136"/>
              <a:ext cx="3364231" cy="185420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Time</a:t>
                          </a:r>
                          <a:r>
                            <a:rPr lang="en-GB" baseline="0" dirty="0"/>
                            <a:t> </a:t>
                          </a:r>
                          <a14:m>
                            <m:oMath xmlns:m="http://schemas.openxmlformats.org/officeDocument/2006/math">
                              <m:r>
                                <a:rPr lang="en-GB" baseline="0" smtClean="0">
                                  <a:latin typeface="Cambria Math"/>
                                </a:rPr>
                                <m:t>𝒕</m:t>
                              </m:r>
                            </m:oMath>
                          </a14:m>
                          <a:endParaRPr lang="en-GB" dirty="0"/>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9.5&lt;</m:t>
                                </m:r>
                                <m:r>
                                  <a:rPr lang="en-GB" smtClean="0">
                                    <a:latin typeface="Cambria Math"/>
                                  </a:rPr>
                                  <m:t>𝑡</m:t>
                                </m:r>
                                <m:r>
                                  <a:rPr lang="en-GB" smtClean="0">
                                    <a:latin typeface="Cambria Math"/>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m:t>
                                </m:r>
                                <m:r>
                                  <a:rPr lang="en-GB" smtClean="0">
                                    <a:latin typeface="Cambria Math"/>
                                  </a:rPr>
                                  <m:t>𝑡</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27</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𝑡</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47</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𝑡</m:t>
                                </m:r>
                                <m:r>
                                  <a:rPr lang="en-GB" smtClean="0">
                                    <a:latin typeface="Cambria Math"/>
                                  </a:rPr>
                                  <m:t>&lt;16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153223250"/>
                  </p:ext>
                </p:extLst>
              </p:nvPr>
            </p:nvGraphicFramePr>
            <p:xfrm>
              <a:off x="1737756" y="4653136"/>
              <a:ext cx="3364231" cy="1854200"/>
            </p:xfrm>
            <a:graphic>
              <a:graphicData uri="http://schemas.openxmlformats.org/drawingml/2006/table">
                <a:tbl>
                  <a:tblPr firstRow="1" bandRow="1">
                    <a:tableStyleId>{7DF18680-E054-41AD-8BC1-D1AEF772440D}</a:tableStyleId>
                  </a:tblPr>
                  <a:tblGrid>
                    <a:gridCol w="1823403"/>
                    <a:gridCol w="1540828"/>
                  </a:tblGrid>
                  <a:tr h="370840">
                    <a:tc>
                      <a:txBody>
                        <a:bodyPr/>
                        <a:lstStyle/>
                        <a:p>
                          <a:endParaRPr lang="en-US"/>
                        </a:p>
                      </a:txBody>
                      <a:tcPr>
                        <a:blipFill rotWithShape="0">
                          <a:blip r:embed="rId6"/>
                          <a:stretch>
                            <a:fillRect l="-334" t="-8197" r="-86288" b="-403279"/>
                          </a:stretch>
                        </a:blipFill>
                      </a:tcPr>
                    </a:tc>
                    <a:tc>
                      <a:txBody>
                        <a:bodyPr/>
                        <a:lstStyle/>
                        <a:p>
                          <a:endParaRPr lang="en-US"/>
                        </a:p>
                      </a:txBody>
                      <a:tcPr>
                        <a:blipFill rotWithShape="0">
                          <a:blip r:embed="rId6"/>
                          <a:stretch>
                            <a:fillRect l="-118577" t="-8197" r="-1976" b="-403279"/>
                          </a:stretch>
                        </a:blipFill>
                      </a:tcPr>
                    </a:tc>
                  </a:tr>
                  <a:tr h="370840">
                    <a:tc>
                      <a:txBody>
                        <a:bodyPr/>
                        <a:lstStyle/>
                        <a:p>
                          <a:endParaRPr lang="en-US"/>
                        </a:p>
                      </a:txBody>
                      <a:tcPr>
                        <a:blipFill rotWithShape="0">
                          <a:blip r:embed="rId6"/>
                          <a:stretch>
                            <a:fillRect l="-334" t="-108197" r="-86288" b="-303279"/>
                          </a:stretch>
                        </a:blipFill>
                      </a:tcPr>
                    </a:tc>
                    <a:tc>
                      <a:txBody>
                        <a:bodyPr/>
                        <a:lstStyle/>
                        <a:p>
                          <a:endParaRPr lang="en-US"/>
                        </a:p>
                      </a:txBody>
                      <a:tcPr>
                        <a:blipFill rotWithShape="0">
                          <a:blip r:embed="rId6"/>
                          <a:stretch>
                            <a:fillRect l="-118577" t="-108197" r="-1976" b="-303279"/>
                          </a:stretch>
                        </a:blipFill>
                      </a:tcPr>
                    </a:tc>
                  </a:tr>
                  <a:tr h="370840">
                    <a:tc>
                      <a:txBody>
                        <a:bodyPr/>
                        <a:lstStyle/>
                        <a:p>
                          <a:endParaRPr lang="en-US"/>
                        </a:p>
                      </a:txBody>
                      <a:tcPr>
                        <a:blipFill rotWithShape="0">
                          <a:blip r:embed="rId6"/>
                          <a:stretch>
                            <a:fillRect l="-334" t="-208197" r="-86288" b="-203279"/>
                          </a:stretch>
                        </a:blipFill>
                      </a:tcPr>
                    </a:tc>
                    <a:tc>
                      <a:txBody>
                        <a:bodyPr/>
                        <a:lstStyle/>
                        <a:p>
                          <a:endParaRPr lang="en-US"/>
                        </a:p>
                      </a:txBody>
                      <a:tcPr>
                        <a:blipFill rotWithShape="0">
                          <a:blip r:embed="rId6"/>
                          <a:stretch>
                            <a:fillRect l="-118577" t="-208197" r="-1976" b="-203279"/>
                          </a:stretch>
                        </a:blipFill>
                      </a:tcPr>
                    </a:tc>
                  </a:tr>
                  <a:tr h="370840">
                    <a:tc>
                      <a:txBody>
                        <a:bodyPr/>
                        <a:lstStyle/>
                        <a:p>
                          <a:endParaRPr lang="en-US"/>
                        </a:p>
                      </a:txBody>
                      <a:tcPr>
                        <a:blipFill rotWithShape="0">
                          <a:blip r:embed="rId6"/>
                          <a:stretch>
                            <a:fillRect l="-334" t="-308197" r="-86288" b="-103279"/>
                          </a:stretch>
                        </a:blipFill>
                      </a:tcPr>
                    </a:tc>
                    <a:tc>
                      <a:txBody>
                        <a:bodyPr/>
                        <a:lstStyle/>
                        <a:p>
                          <a:endParaRPr lang="en-US"/>
                        </a:p>
                      </a:txBody>
                      <a:tcPr>
                        <a:blipFill rotWithShape="0">
                          <a:blip r:embed="rId6"/>
                          <a:stretch>
                            <a:fillRect l="-118577" t="-308197" r="-1976" b="-103279"/>
                          </a:stretch>
                        </a:blipFill>
                      </a:tcPr>
                    </a:tc>
                  </a:tr>
                  <a:tr h="370840">
                    <a:tc>
                      <a:txBody>
                        <a:bodyPr/>
                        <a:lstStyle/>
                        <a:p>
                          <a:endParaRPr lang="en-US"/>
                        </a:p>
                      </a:txBody>
                      <a:tcPr>
                        <a:blipFill rotWithShape="0">
                          <a:blip r:embed="rId6"/>
                          <a:stretch>
                            <a:fillRect l="-334" t="-408197" r="-86288" b="-3279"/>
                          </a:stretch>
                        </a:blipFill>
                      </a:tcPr>
                    </a:tc>
                    <a:tc>
                      <a:txBody>
                        <a:bodyPr/>
                        <a:lstStyle/>
                        <a:p>
                          <a:endParaRPr lang="en-US"/>
                        </a:p>
                      </a:txBody>
                      <a:tcPr>
                        <a:blipFill rotWithShape="0">
                          <a:blip r:embed="rId6"/>
                          <a:stretch>
                            <a:fillRect l="-118577" t="-408197" r="-1976" b="-3279"/>
                          </a:stretch>
                        </a:blipFill>
                      </a:tcPr>
                    </a:tc>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5292080" y="5337195"/>
                <a:ext cx="3142421" cy="525272"/>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𝑓𝑥</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1414</m:t>
                        </m:r>
                      </m:num>
                      <m:den>
                        <m:r>
                          <a:rPr lang="en-GB" b="0" i="1" smtClean="0">
                            <a:latin typeface="Cambria Math" panose="02040503050406030204" pitchFamily="18" charset="0"/>
                          </a:rPr>
                          <m:t>117</m:t>
                        </m:r>
                      </m:den>
                    </m:f>
                    <m:r>
                      <a:rPr lang="en-GB" b="0" i="1" smtClean="0">
                        <a:latin typeface="Cambria Math" panose="02040503050406030204" pitchFamily="18" charset="0"/>
                      </a:rPr>
                      <m:t>=12.1</m:t>
                    </m:r>
                  </m:oMath>
                </a14:m>
                <a:r>
                  <a:rPr lang="en-GB" dirty="0"/>
                  <a:t> to 3sf.</a:t>
                </a:r>
              </a:p>
            </p:txBody>
          </p:sp>
        </mc:Choice>
        <mc:Fallback xmlns="">
          <p:sp>
            <p:nvSpPr>
              <p:cNvPr id="11" name="TextBox 10"/>
              <p:cNvSpPr txBox="1">
                <a:spLocks noRot="1" noChangeAspect="1" noMove="1" noResize="1" noEditPoints="1" noAdjustHandles="1" noChangeArrowheads="1" noChangeShapeType="1" noTextEdit="1"/>
              </p:cNvSpPr>
              <p:nvPr/>
            </p:nvSpPr>
            <p:spPr>
              <a:xfrm>
                <a:off x="5292080" y="5337195"/>
                <a:ext cx="3142421" cy="525272"/>
              </a:xfrm>
              <a:prstGeom prst="rect">
                <a:avLst/>
              </a:prstGeom>
              <a:blipFill rotWithShape="0">
                <a:blip r:embed="rId7"/>
                <a:stretch>
                  <a:fillRect b="-5814"/>
                </a:stretch>
              </a:blipFill>
            </p:spPr>
            <p:txBody>
              <a:bodyPr/>
              <a:lstStyle/>
              <a:p>
                <a:r>
                  <a:rPr lang="en-GB">
                    <a:noFill/>
                  </a:rPr>
                  <a:t> </a:t>
                </a:r>
              </a:p>
            </p:txBody>
          </p:sp>
        </mc:Fallback>
      </mc:AlternateContent>
      <p:sp>
        <p:nvSpPr>
          <p:cNvPr id="12" name="Rectangle 11"/>
          <p:cNvSpPr/>
          <p:nvPr/>
        </p:nvSpPr>
        <p:spPr>
          <a:xfrm>
            <a:off x="1840293" y="3561998"/>
            <a:ext cx="1550608"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257931" y="3552181"/>
            <a:ext cx="2176569"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775005" y="5239312"/>
            <a:ext cx="2449258"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72840" y="1571167"/>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p:cNvSpPr/>
          <p:nvPr/>
        </p:nvSpPr>
        <p:spPr>
          <a:xfrm>
            <a:off x="4441030" y="1577758"/>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1286867" y="4797152"/>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130593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2A/2B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22-23, 24-25</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932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GCSE RECAP </a:t>
              </a:r>
              <a:r>
                <a:rPr lang="en-GB" sz="3200" dirty="0"/>
                <a:t>:: Combined Mean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799288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mean maths score of 20 pupils in class A is 62.</a:t>
            </a:r>
          </a:p>
          <a:p>
            <a:r>
              <a:rPr lang="en-GB" dirty="0"/>
              <a:t>The mean maths score of 30 pupils in class B is 75.</a:t>
            </a:r>
          </a:p>
          <a:p>
            <a:pPr marL="342900" indent="-342900">
              <a:buAutoNum type="alphaLcParenR"/>
            </a:pPr>
            <a:r>
              <a:rPr lang="en-GB" dirty="0"/>
              <a:t>What is the overall mean of all the pupils’ marks. </a:t>
            </a:r>
          </a:p>
          <a:p>
            <a:pPr marL="342900" indent="-342900">
              <a:buAutoNum type="alphaLcParenR"/>
            </a:pPr>
            <a:r>
              <a:rPr lang="en-GB" dirty="0"/>
              <a:t>The teacher realises they mismarked one student’s paper; he should have received 100 instead of 95. Explain the effect on the mean and median.</a:t>
            </a:r>
          </a:p>
        </p:txBody>
      </p:sp>
      <mc:AlternateContent xmlns:mc="http://schemas.openxmlformats.org/markup-compatibility/2006" xmlns:a14="http://schemas.microsoft.com/office/drawing/2010/main">
        <mc:Choice Requires="a14">
          <p:sp>
            <p:nvSpPr>
              <p:cNvPr id="6" name="TextBox 5"/>
              <p:cNvSpPr txBox="1"/>
              <p:nvPr/>
            </p:nvSpPr>
            <p:spPr>
              <a:xfrm>
                <a:off x="796020" y="2424625"/>
                <a:ext cx="7308564" cy="11839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𝟔𝟐</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𝟑𝟎</m:t>
                              </m:r>
                              <m:r>
                                <a:rPr lang="en-GB" b="1" i="1" smtClean="0">
                                  <a:latin typeface="Cambria Math" panose="02040503050406030204" pitchFamily="18" charset="0"/>
                                </a:rPr>
                                <m:t>×</m:t>
                              </m:r>
                              <m:r>
                                <a:rPr lang="en-GB" b="1" i="1" smtClean="0">
                                  <a:latin typeface="Cambria Math" panose="02040503050406030204" pitchFamily="18" charset="0"/>
                                </a:rPr>
                                <m:t>𝟕𝟓</m:t>
                              </m:r>
                            </m:e>
                          </m:d>
                        </m:num>
                        <m:den>
                          <m:r>
                            <a:rPr lang="en-GB" b="1" i="1" smtClean="0">
                              <a:latin typeface="Cambria Math" panose="02040503050406030204" pitchFamily="18" charset="0"/>
                            </a:rPr>
                            <m:t>𝟓𝟎</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𝟑𝟒𝟗𝟎</m:t>
                          </m:r>
                        </m:num>
                        <m:den>
                          <m:r>
                            <a:rPr lang="en-GB" b="1" i="1" smtClean="0">
                              <a:latin typeface="Cambria Math" panose="02040503050406030204" pitchFamily="18" charset="0"/>
                            </a:rPr>
                            <m:t>𝟓𝟎</m:t>
                          </m:r>
                        </m:den>
                      </m:f>
                      <m:r>
                        <a:rPr lang="en-GB" b="1" i="1" smtClean="0">
                          <a:latin typeface="Cambria Math" panose="02040503050406030204" pitchFamily="18" charset="0"/>
                        </a:rPr>
                        <m:t>=</m:t>
                      </m:r>
                      <m:r>
                        <a:rPr lang="en-GB" b="1" i="1" smtClean="0">
                          <a:latin typeface="Cambria Math" panose="02040503050406030204" pitchFamily="18" charset="0"/>
                        </a:rPr>
                        <m:t>𝟔𝟗</m:t>
                      </m:r>
                      <m:r>
                        <a:rPr lang="en-GB" b="1" i="1" smtClean="0">
                          <a:latin typeface="Cambria Math" panose="02040503050406030204" pitchFamily="18" charset="0"/>
                        </a:rPr>
                        <m:t>.</m:t>
                      </m:r>
                      <m:r>
                        <a:rPr lang="en-GB" b="1" i="1" smtClean="0">
                          <a:latin typeface="Cambria Math" panose="02040503050406030204" pitchFamily="18" charset="0"/>
                        </a:rPr>
                        <m:t>𝟖</m:t>
                      </m:r>
                    </m:oMath>
                  </m:oMathPara>
                </a14:m>
                <a:endParaRPr lang="en-GB" b="1" dirty="0"/>
              </a:p>
              <a:p>
                <a:endParaRPr lang="en-GB" b="1" dirty="0"/>
              </a:p>
              <a:p>
                <a:r>
                  <a:rPr lang="en-GB" b="1" dirty="0"/>
                  <a:t>The revised score will increase the mean but leave the median unaffected.</a:t>
                </a:r>
              </a:p>
            </p:txBody>
          </p:sp>
        </mc:Choice>
        <mc:Fallback xmlns="">
          <p:sp>
            <p:nvSpPr>
              <p:cNvPr id="6" name="TextBox 5"/>
              <p:cNvSpPr txBox="1">
                <a:spLocks noRot="1" noChangeAspect="1" noMove="1" noResize="1" noEditPoints="1" noAdjustHandles="1" noChangeArrowheads="1" noChangeShapeType="1" noTextEdit="1"/>
              </p:cNvSpPr>
              <p:nvPr/>
            </p:nvSpPr>
            <p:spPr>
              <a:xfrm>
                <a:off x="796020" y="2424625"/>
                <a:ext cx="7308564" cy="1183914"/>
              </a:xfrm>
              <a:prstGeom prst="rect">
                <a:avLst/>
              </a:prstGeom>
              <a:blipFill rotWithShape="0">
                <a:blip r:embed="rId2"/>
                <a:stretch>
                  <a:fillRect l="-751" b="-7216"/>
                </a:stretch>
              </a:blipFill>
            </p:spPr>
            <p:txBody>
              <a:bodyPr/>
              <a:lstStyle/>
              <a:p>
                <a:r>
                  <a:rPr lang="en-GB">
                    <a:noFill/>
                  </a:rPr>
                  <a:t> </a:t>
                </a:r>
              </a:p>
            </p:txBody>
          </p:sp>
        </mc:Fallback>
      </mc:AlternateContent>
      <p:sp>
        <p:nvSpPr>
          <p:cNvPr id="7" name="TextBox 6"/>
          <p:cNvSpPr txBox="1"/>
          <p:nvPr/>
        </p:nvSpPr>
        <p:spPr>
          <a:xfrm>
            <a:off x="397024" y="4509120"/>
            <a:ext cx="799288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Archie the Archer competes in a competition with 50 rounds. He scored an average of 35 points in the first 10 rounds and an average of 25 in the remaining rounds. What was his average score per round?</a:t>
            </a:r>
          </a:p>
        </p:txBody>
      </p:sp>
      <p:sp>
        <p:nvSpPr>
          <p:cNvPr id="8" name="Rectangle 7"/>
          <p:cNvSpPr/>
          <p:nvPr/>
        </p:nvSpPr>
        <p:spPr>
          <a:xfrm>
            <a:off x="395536" y="4127501"/>
            <a:ext cx="2614364" cy="381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Test Your Understanding</a:t>
            </a:r>
          </a:p>
        </p:txBody>
      </p:sp>
      <mc:AlternateContent xmlns:mc="http://schemas.openxmlformats.org/markup-compatibility/2006" xmlns:a14="http://schemas.microsoft.com/office/drawing/2010/main">
        <mc:Choice Requires="a14">
          <p:sp>
            <p:nvSpPr>
              <p:cNvPr id="9" name="TextBox 8"/>
              <p:cNvSpPr txBox="1"/>
              <p:nvPr/>
            </p:nvSpPr>
            <p:spPr>
              <a:xfrm>
                <a:off x="816608" y="5520287"/>
                <a:ext cx="7308564" cy="629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𝟑𝟓</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𝟐𝟓</m:t>
                              </m:r>
                              <m:r>
                                <a:rPr lang="en-GB" b="1" i="1" smtClean="0">
                                  <a:latin typeface="Cambria Math" panose="02040503050406030204" pitchFamily="18" charset="0"/>
                                </a:rPr>
                                <m:t>×</m:t>
                              </m:r>
                              <m:r>
                                <a:rPr lang="en-GB" b="1" i="1" smtClean="0">
                                  <a:latin typeface="Cambria Math" panose="02040503050406030204" pitchFamily="18" charset="0"/>
                                </a:rPr>
                                <m:t>𝟒𝟎</m:t>
                              </m:r>
                            </m:e>
                          </m:d>
                        </m:num>
                        <m:den>
                          <m:r>
                            <a:rPr lang="en-GB" b="1" i="1" smtClean="0">
                              <a:latin typeface="Cambria Math" panose="02040503050406030204" pitchFamily="18" charset="0"/>
                            </a:rPr>
                            <m:t>𝟓𝟎</m:t>
                          </m:r>
                        </m:den>
                      </m:f>
                      <m:r>
                        <a:rPr lang="en-GB" b="1" i="1" smtClean="0">
                          <a:latin typeface="Cambria Math" panose="02040503050406030204" pitchFamily="18" charset="0"/>
                        </a:rPr>
                        <m:t>=</m:t>
                      </m:r>
                      <m:r>
                        <a:rPr lang="en-GB" b="1" i="1" smtClean="0">
                          <a:latin typeface="Cambria Math" panose="02040503050406030204" pitchFamily="18" charset="0"/>
                        </a:rPr>
                        <m:t>𝟐𝟕</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816608" y="5520287"/>
                <a:ext cx="7308564" cy="629916"/>
              </a:xfrm>
              <a:prstGeom prst="rect">
                <a:avLst/>
              </a:prstGeom>
              <a:blipFill rotWithShape="0">
                <a:blip r:embed="rId3"/>
                <a:stretch>
                  <a:fillRect/>
                </a:stretch>
              </a:blipFill>
            </p:spPr>
            <p:txBody>
              <a:bodyPr/>
              <a:lstStyle/>
              <a:p>
                <a:r>
                  <a:rPr lang="en-GB">
                    <a:noFill/>
                  </a:rPr>
                  <a:t> </a:t>
                </a:r>
              </a:p>
            </p:txBody>
          </p:sp>
        </mc:Fallback>
      </mc:AlternateContent>
      <p:sp>
        <p:nvSpPr>
          <p:cNvPr id="10" name="Rectangle 9"/>
          <p:cNvSpPr/>
          <p:nvPr/>
        </p:nvSpPr>
        <p:spPr>
          <a:xfrm>
            <a:off x="796020" y="2375560"/>
            <a:ext cx="7329152" cy="1413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80444" y="5537822"/>
            <a:ext cx="4464496" cy="8228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5817344" y="688504"/>
            <a:ext cx="316835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subtopic doesn’t appear in your textbook but has cropped up in exams.</a:t>
            </a:r>
          </a:p>
        </p:txBody>
      </p:sp>
    </p:spTree>
    <p:extLst>
      <p:ext uri="{BB962C8B-B14F-4D97-AF65-F5344CB8AC3E}">
        <p14:creationId xmlns:p14="http://schemas.microsoft.com/office/powerpoint/2010/main" val="757930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Median – which item?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4" y="684312"/>
            <a:ext cx="8352928" cy="400110"/>
          </a:xfrm>
          <a:prstGeom prst="rect">
            <a:avLst/>
          </a:prstGeom>
          <a:noFill/>
        </p:spPr>
        <p:txBody>
          <a:bodyPr wrap="square" rtlCol="0">
            <a:spAutoFit/>
          </a:bodyPr>
          <a:lstStyle/>
          <a:p>
            <a:r>
              <a:rPr lang="en-GB" sz="2000" dirty="0"/>
              <a:t>You need to be able to find the median of both listed data and of grouped data. </a:t>
            </a:r>
          </a:p>
        </p:txBody>
      </p:sp>
      <p:sp>
        <p:nvSpPr>
          <p:cNvPr id="6" name="TextBox 5"/>
          <p:cNvSpPr txBox="1"/>
          <p:nvPr/>
        </p:nvSpPr>
        <p:spPr>
          <a:xfrm>
            <a:off x="387152" y="1218332"/>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Listed data</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66364" y="1708105"/>
              <a:ext cx="5138294"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813116">
                      <a:extLst>
                        <a:ext uri="{9D8B030D-6E8A-4147-A177-3AD203B41FA5}">
                          <a16:colId xmlns:a16="http://schemas.microsoft.com/office/drawing/2014/main" val="20002"/>
                        </a:ext>
                      </a:extLst>
                    </a:gridCol>
                    <a:gridCol w="876618">
                      <a:extLst>
                        <a:ext uri="{9D8B030D-6E8A-4147-A177-3AD203B41FA5}">
                          <a16:colId xmlns:a16="http://schemas.microsoft.com/office/drawing/2014/main" val="20003"/>
                        </a:ext>
                      </a:extLst>
                    </a:gridCol>
                  </a:tblGrid>
                  <a:tr h="0">
                    <a:tc>
                      <a:txBody>
                        <a:bodyPr/>
                        <a:lstStyle/>
                        <a:p>
                          <a:r>
                            <a:rPr lang="en-GB" sz="1600" dirty="0"/>
                            <a:t>Items</a:t>
                          </a:r>
                        </a:p>
                      </a:txBody>
                      <a:tcPr/>
                    </a:tc>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𝒏</m:t>
                                </m:r>
                              </m:oMath>
                            </m:oMathPara>
                          </a14:m>
                          <a:endParaRPr lang="en-GB" sz="1600" dirty="0"/>
                        </a:p>
                      </a:txBody>
                      <a:tcPr/>
                    </a:tc>
                    <a:tc>
                      <a:txBody>
                        <a:bodyPr/>
                        <a:lstStyle/>
                        <a:p>
                          <a:r>
                            <a:rPr lang="en-GB" sz="1600" dirty="0"/>
                            <a:t>Position of</a:t>
                          </a:r>
                          <a:r>
                            <a:rPr lang="en-GB" sz="1600" baseline="0" dirty="0"/>
                            <a:t> median</a:t>
                          </a:r>
                          <a:endParaRPr lang="en-GB" sz="1600" dirty="0"/>
                        </a:p>
                      </a:txBody>
                      <a:tcPr/>
                    </a:tc>
                    <a:tc>
                      <a:txBody>
                        <a:bodyPr/>
                        <a:lstStyle/>
                        <a:p>
                          <a:r>
                            <a:rPr lang="en-GB" sz="1600" dirty="0"/>
                            <a:t>Median</a:t>
                          </a:r>
                        </a:p>
                      </a:txBody>
                      <a:tcPr/>
                    </a:tc>
                    <a:extLst>
                      <a:ext uri="{0D108BD9-81ED-4DB2-BD59-A6C34878D82A}">
                        <a16:rowId xmlns:a16="http://schemas.microsoft.com/office/drawing/2014/main" val="10000"/>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1,4,7,9,10</m:t>
                                </m:r>
                              </m:oMath>
                            </m:oMathPara>
                          </a14:m>
                          <a:endParaRPr lang="en-GB" sz="1600" dirty="0"/>
                        </a:p>
                      </a:txBody>
                      <a:tcPr/>
                    </a:tc>
                    <a:tc>
                      <a:txBody>
                        <a:bodyPr/>
                        <a:lstStyle/>
                        <a:p>
                          <a:pPr algn="ctr"/>
                          <a:r>
                            <a:rPr lang="en-GB" sz="1600" dirty="0"/>
                            <a:t>5</a:t>
                          </a:r>
                        </a:p>
                      </a:txBody>
                      <a:tcPr/>
                    </a:tc>
                    <a:tc>
                      <a:txBody>
                        <a:bodyPr/>
                        <a:lstStyle/>
                        <a:p>
                          <a:pPr algn="ctr"/>
                          <a:r>
                            <a:rPr lang="en-GB" sz="1600" dirty="0"/>
                            <a:t>3</a:t>
                          </a:r>
                          <a:r>
                            <a:rPr lang="en-GB" sz="1600" baseline="30000" dirty="0"/>
                            <a:t>rd</a:t>
                          </a:r>
                        </a:p>
                      </a:txBody>
                      <a:tcPr/>
                    </a:tc>
                    <a:tc>
                      <a:txBody>
                        <a:bodyPr/>
                        <a:lstStyle/>
                        <a:p>
                          <a:pPr algn="ctr"/>
                          <a:r>
                            <a:rPr lang="en-GB" sz="1600" baseline="0" dirty="0"/>
                            <a:t>7</a:t>
                          </a:r>
                        </a:p>
                      </a:txBody>
                      <a:tcPr/>
                    </a:tc>
                    <a:extLst>
                      <a:ext uri="{0D108BD9-81ED-4DB2-BD59-A6C34878D82A}">
                        <a16:rowId xmlns:a16="http://schemas.microsoft.com/office/drawing/2014/main" val="10001"/>
                      </a:ext>
                    </a:extLst>
                  </a:tr>
                  <a:tr h="13639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4,9,10,15</m:t>
                                </m:r>
                              </m:oMath>
                            </m:oMathPara>
                          </a14:m>
                          <a:endParaRPr lang="en-GB" sz="1600" dirty="0"/>
                        </a:p>
                      </a:txBody>
                      <a:tcPr/>
                    </a:tc>
                    <a:tc>
                      <a:txBody>
                        <a:bodyPr/>
                        <a:lstStyle/>
                        <a:p>
                          <a:pPr algn="ctr"/>
                          <a:r>
                            <a:rPr lang="en-GB" sz="1600" dirty="0"/>
                            <a:t>4</a:t>
                          </a:r>
                        </a:p>
                      </a:txBody>
                      <a:tcPr/>
                    </a:tc>
                    <a:tc>
                      <a:txBody>
                        <a:bodyPr/>
                        <a:lstStyle/>
                        <a:p>
                          <a:pPr algn="ctr"/>
                          <a:r>
                            <a:rPr lang="en-GB" sz="1600" baseline="0" dirty="0"/>
                            <a:t>2</a:t>
                          </a:r>
                          <a:r>
                            <a:rPr lang="en-GB" sz="1600" baseline="30000" dirty="0"/>
                            <a:t>nd</a:t>
                          </a:r>
                          <a:r>
                            <a:rPr lang="en-GB" sz="1600" baseline="0" dirty="0"/>
                            <a:t>/3</a:t>
                          </a:r>
                          <a:r>
                            <a:rPr lang="en-GB" sz="1600" baseline="30000" dirty="0"/>
                            <a:t>rd</a:t>
                          </a:r>
                        </a:p>
                      </a:txBody>
                      <a:tcPr/>
                    </a:tc>
                    <a:tc>
                      <a:txBody>
                        <a:bodyPr/>
                        <a:lstStyle/>
                        <a:p>
                          <a:pPr algn="ctr"/>
                          <a:r>
                            <a:rPr lang="en-GB" sz="1600" baseline="0" dirty="0"/>
                            <a:t>9.5</a:t>
                          </a:r>
                        </a:p>
                      </a:txBody>
                      <a:tcPr/>
                    </a:tc>
                    <a:extLst>
                      <a:ext uri="{0D108BD9-81ED-4DB2-BD59-A6C34878D82A}">
                        <a16:rowId xmlns:a16="http://schemas.microsoft.com/office/drawing/2014/main" val="10002"/>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2,4,5,7,8,9,11</m:t>
                                </m:r>
                              </m:oMath>
                            </m:oMathPara>
                          </a14:m>
                          <a:endParaRPr lang="en-GB" sz="1600" dirty="0"/>
                        </a:p>
                      </a:txBody>
                      <a:tcPr/>
                    </a:tc>
                    <a:tc>
                      <a:txBody>
                        <a:bodyPr/>
                        <a:lstStyle/>
                        <a:p>
                          <a:pPr algn="ctr"/>
                          <a:r>
                            <a:rPr lang="en-GB" sz="1600" dirty="0"/>
                            <a:t>7</a:t>
                          </a:r>
                        </a:p>
                      </a:txBody>
                      <a:tcPr/>
                    </a:tc>
                    <a:tc>
                      <a:txBody>
                        <a:bodyPr/>
                        <a:lstStyle/>
                        <a:p>
                          <a:pPr algn="ctr"/>
                          <a:r>
                            <a:rPr lang="en-GB" sz="1600" baseline="0" dirty="0"/>
                            <a:t>4</a:t>
                          </a:r>
                          <a:r>
                            <a:rPr lang="en-GB" sz="1600" baseline="30000" dirty="0"/>
                            <a:t>th</a:t>
                          </a:r>
                        </a:p>
                      </a:txBody>
                      <a:tcPr/>
                    </a:tc>
                    <a:tc>
                      <a:txBody>
                        <a:bodyPr/>
                        <a:lstStyle/>
                        <a:p>
                          <a:pPr algn="ctr"/>
                          <a:r>
                            <a:rPr lang="en-GB" sz="1600" baseline="0" dirty="0"/>
                            <a:t>7</a:t>
                          </a:r>
                        </a:p>
                      </a:txBody>
                      <a:tcPr/>
                    </a:tc>
                    <a:extLst>
                      <a:ext uri="{0D108BD9-81ED-4DB2-BD59-A6C34878D82A}">
                        <a16:rowId xmlns:a16="http://schemas.microsoft.com/office/drawing/2014/main" val="10003"/>
                      </a:ext>
                    </a:extLst>
                  </a:tr>
                  <a:tr h="15481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1,2,3,5,6,</m:t>
                                </m:r>
                                <m:r>
                                  <a:rPr lang="en-GB" sz="1600" b="0" i="0" smtClean="0">
                                    <a:latin typeface="Cambria Math" panose="02040503050406030204" pitchFamily="18" charset="0"/>
                                  </a:rPr>
                                  <m:t>9</m:t>
                                </m:r>
                                <m:r>
                                  <a:rPr lang="en-GB" sz="1600" smtClean="0">
                                    <a:latin typeface="Cambria Math"/>
                                  </a:rPr>
                                  <m:t>,9,10,11</m:t>
                                </m:r>
                                <m:r>
                                  <a:rPr lang="en-GB" sz="1600" b="0" i="0" smtClean="0">
                                    <a:latin typeface="Cambria Math" panose="02040503050406030204" pitchFamily="18" charset="0"/>
                                  </a:rPr>
                                  <m:t>,12</m:t>
                                </m:r>
                              </m:oMath>
                            </m:oMathPara>
                          </a14:m>
                          <a:endParaRPr lang="en-GB" sz="1600" dirty="0"/>
                        </a:p>
                      </a:txBody>
                      <a:tcPr/>
                    </a:tc>
                    <a:tc>
                      <a:txBody>
                        <a:bodyPr/>
                        <a:lstStyle/>
                        <a:p>
                          <a:pPr algn="ctr"/>
                          <a:r>
                            <a:rPr lang="en-GB" sz="1600" dirty="0"/>
                            <a:t>10</a:t>
                          </a:r>
                        </a:p>
                      </a:txBody>
                      <a:tcPr/>
                    </a:tc>
                    <a:tc>
                      <a:txBody>
                        <a:bodyPr/>
                        <a:lstStyle/>
                        <a:p>
                          <a:pPr algn="ctr"/>
                          <a:r>
                            <a:rPr lang="en-GB" sz="1600" baseline="0" dirty="0"/>
                            <a:t>5</a:t>
                          </a:r>
                          <a:r>
                            <a:rPr lang="en-GB" sz="1600" baseline="30000" dirty="0"/>
                            <a:t>th</a:t>
                          </a:r>
                          <a:r>
                            <a:rPr lang="en-GB" sz="1600" baseline="0" dirty="0"/>
                            <a:t>/6</a:t>
                          </a:r>
                          <a:r>
                            <a:rPr lang="en-GB" sz="1600" baseline="30000" dirty="0"/>
                            <a:t>th</a:t>
                          </a:r>
                        </a:p>
                      </a:txBody>
                      <a:tcPr/>
                    </a:tc>
                    <a:tc>
                      <a:txBody>
                        <a:bodyPr/>
                        <a:lstStyle/>
                        <a:p>
                          <a:pPr algn="ctr"/>
                          <a:r>
                            <a:rPr lang="en-GB" sz="1600" baseline="0" dirty="0"/>
                            <a:t>7.5</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707981370"/>
                  </p:ext>
                </p:extLst>
              </p:nvPr>
            </p:nvGraphicFramePr>
            <p:xfrm>
              <a:off x="166364" y="1708105"/>
              <a:ext cx="5138294" cy="1676400"/>
            </p:xfrm>
            <a:graphic>
              <a:graphicData uri="http://schemas.openxmlformats.org/drawingml/2006/table">
                <a:tbl>
                  <a:tblPr firstRow="1" bandRow="1">
                    <a:tableStyleId>{073A0DAA-6AF3-43AB-8588-CEC1D06C72B9}</a:tableStyleId>
                  </a:tblPr>
                  <a:tblGrid>
                    <a:gridCol w="2013268"/>
                    <a:gridCol w="435292"/>
                    <a:gridCol w="1813116"/>
                    <a:gridCol w="876618"/>
                  </a:tblGrid>
                  <a:tr h="335280">
                    <a:tc>
                      <a:txBody>
                        <a:bodyPr/>
                        <a:lstStyle/>
                        <a:p>
                          <a:r>
                            <a:rPr lang="en-GB" sz="1600" dirty="0" smtClean="0"/>
                            <a:t>Items</a:t>
                          </a:r>
                          <a:endParaRPr lang="en-GB" sz="1600" dirty="0"/>
                        </a:p>
                      </a:txBody>
                      <a:tcPr/>
                    </a:tc>
                    <a:tc>
                      <a:txBody>
                        <a:bodyPr/>
                        <a:lstStyle/>
                        <a:p>
                          <a:endParaRPr lang="en-US"/>
                        </a:p>
                      </a:txBody>
                      <a:tcPr>
                        <a:blipFill rotWithShape="0">
                          <a:blip r:embed="rId2"/>
                          <a:stretch>
                            <a:fillRect l="-467606" t="-5455" r="-628169" b="-423636"/>
                          </a:stretch>
                        </a:blipFill>
                      </a:tcPr>
                    </a:tc>
                    <a:tc>
                      <a:txBody>
                        <a:bodyPr/>
                        <a:lstStyle/>
                        <a:p>
                          <a:r>
                            <a:rPr lang="en-GB" sz="1600" dirty="0" smtClean="0"/>
                            <a:t>Position of</a:t>
                          </a:r>
                          <a:r>
                            <a:rPr lang="en-GB" sz="1600" baseline="0" dirty="0" smtClean="0"/>
                            <a:t> median</a:t>
                          </a:r>
                          <a:endParaRPr lang="en-GB" sz="1600" dirty="0"/>
                        </a:p>
                      </a:txBody>
                      <a:tcPr/>
                    </a:tc>
                    <a:tc>
                      <a:txBody>
                        <a:bodyPr/>
                        <a:lstStyle/>
                        <a:p>
                          <a:r>
                            <a:rPr lang="en-GB" sz="1600" dirty="0" smtClean="0"/>
                            <a:t>Median</a:t>
                          </a:r>
                          <a:endParaRPr lang="en-GB" sz="1600" dirty="0"/>
                        </a:p>
                      </a:txBody>
                      <a:tcPr/>
                    </a:tc>
                  </a:tr>
                  <a:tr h="335280">
                    <a:tc>
                      <a:txBody>
                        <a:bodyPr/>
                        <a:lstStyle/>
                        <a:p>
                          <a:endParaRPr lang="en-US"/>
                        </a:p>
                      </a:txBody>
                      <a:tcPr>
                        <a:blipFill rotWithShape="0">
                          <a:blip r:embed="rId2"/>
                          <a:stretch>
                            <a:fillRect l="-302" t="-105455" r="-156193" b="-323636"/>
                          </a:stretch>
                        </a:blipFill>
                      </a:tcPr>
                    </a:tc>
                    <a:tc>
                      <a:txBody>
                        <a:bodyPr/>
                        <a:lstStyle/>
                        <a:p>
                          <a:pPr algn="ctr"/>
                          <a:r>
                            <a:rPr lang="en-GB" sz="1600" dirty="0" smtClean="0"/>
                            <a:t>5</a:t>
                          </a:r>
                          <a:endParaRPr lang="en-GB" sz="1600" dirty="0"/>
                        </a:p>
                      </a:txBody>
                      <a:tcPr/>
                    </a:tc>
                    <a:tc>
                      <a:txBody>
                        <a:bodyPr/>
                        <a:lstStyle/>
                        <a:p>
                          <a:pPr algn="ctr"/>
                          <a:r>
                            <a:rPr lang="en-GB" sz="1600" dirty="0" smtClean="0"/>
                            <a:t>3</a:t>
                          </a:r>
                          <a:r>
                            <a:rPr lang="en-GB" sz="1600" baseline="30000" dirty="0" smtClean="0"/>
                            <a:t>rd</a:t>
                          </a:r>
                          <a:endParaRPr lang="en-GB" sz="1600" baseline="30000" dirty="0"/>
                        </a:p>
                      </a:txBody>
                      <a:tcPr/>
                    </a:tc>
                    <a:tc>
                      <a:txBody>
                        <a:bodyPr/>
                        <a:lstStyle/>
                        <a:p>
                          <a:pPr algn="ctr"/>
                          <a:r>
                            <a:rPr lang="en-GB" sz="1600" baseline="0" dirty="0" smtClean="0"/>
                            <a:t>7</a:t>
                          </a:r>
                          <a:endParaRPr lang="en-GB" sz="1600" baseline="0" dirty="0"/>
                        </a:p>
                      </a:txBody>
                      <a:tcPr/>
                    </a:tc>
                  </a:tr>
                  <a:tr h="335280">
                    <a:tc>
                      <a:txBody>
                        <a:bodyPr/>
                        <a:lstStyle/>
                        <a:p>
                          <a:endParaRPr lang="en-US"/>
                        </a:p>
                      </a:txBody>
                      <a:tcPr>
                        <a:blipFill rotWithShape="0">
                          <a:blip r:embed="rId2"/>
                          <a:stretch>
                            <a:fillRect l="-302" t="-201786" r="-156193" b="-217857"/>
                          </a:stretch>
                        </a:blipFill>
                      </a:tcPr>
                    </a:tc>
                    <a:tc>
                      <a:txBody>
                        <a:bodyPr/>
                        <a:lstStyle/>
                        <a:p>
                          <a:pPr algn="ctr"/>
                          <a:r>
                            <a:rPr lang="en-GB" sz="1600" dirty="0" smtClean="0"/>
                            <a:t>4</a:t>
                          </a:r>
                          <a:endParaRPr lang="en-GB" sz="1600" dirty="0"/>
                        </a:p>
                      </a:txBody>
                      <a:tcPr/>
                    </a:tc>
                    <a:tc>
                      <a:txBody>
                        <a:bodyPr/>
                        <a:lstStyle/>
                        <a:p>
                          <a:pPr algn="ctr"/>
                          <a:r>
                            <a:rPr lang="en-GB" sz="1600" baseline="0" dirty="0" smtClean="0"/>
                            <a:t>2</a:t>
                          </a:r>
                          <a:r>
                            <a:rPr lang="en-GB" sz="1600" baseline="30000" dirty="0" smtClean="0"/>
                            <a:t>nd</a:t>
                          </a:r>
                          <a:r>
                            <a:rPr lang="en-GB" sz="1600" baseline="0" dirty="0" smtClean="0"/>
                            <a:t>/3</a:t>
                          </a:r>
                          <a:r>
                            <a:rPr lang="en-GB" sz="1600" baseline="30000" dirty="0" smtClean="0"/>
                            <a:t>rd</a:t>
                          </a:r>
                          <a:endParaRPr lang="en-GB" sz="1600" baseline="30000" dirty="0"/>
                        </a:p>
                      </a:txBody>
                      <a:tcPr/>
                    </a:tc>
                    <a:tc>
                      <a:txBody>
                        <a:bodyPr/>
                        <a:lstStyle/>
                        <a:p>
                          <a:pPr algn="ctr"/>
                          <a:r>
                            <a:rPr lang="en-GB" sz="1600" baseline="0" dirty="0" smtClean="0"/>
                            <a:t>9.5</a:t>
                          </a:r>
                          <a:endParaRPr lang="en-GB" sz="1600" baseline="0" dirty="0"/>
                        </a:p>
                      </a:txBody>
                      <a:tcPr/>
                    </a:tc>
                  </a:tr>
                  <a:tr h="335280">
                    <a:tc>
                      <a:txBody>
                        <a:bodyPr/>
                        <a:lstStyle/>
                        <a:p>
                          <a:endParaRPr lang="en-US"/>
                        </a:p>
                      </a:txBody>
                      <a:tcPr>
                        <a:blipFill rotWithShape="0">
                          <a:blip r:embed="rId2"/>
                          <a:stretch>
                            <a:fillRect l="-302" t="-307273" r="-156193" b="-121818"/>
                          </a:stretch>
                        </a:blipFill>
                      </a:tcPr>
                    </a:tc>
                    <a:tc>
                      <a:txBody>
                        <a:bodyPr/>
                        <a:lstStyle/>
                        <a:p>
                          <a:pPr algn="ctr"/>
                          <a:r>
                            <a:rPr lang="en-GB" sz="1600" dirty="0" smtClean="0"/>
                            <a:t>7</a:t>
                          </a:r>
                          <a:endParaRPr lang="en-GB" sz="1600" dirty="0"/>
                        </a:p>
                      </a:txBody>
                      <a:tcPr/>
                    </a:tc>
                    <a:tc>
                      <a:txBody>
                        <a:bodyPr/>
                        <a:lstStyle/>
                        <a:p>
                          <a:pPr algn="ctr"/>
                          <a:r>
                            <a:rPr lang="en-GB" sz="1600" baseline="0" dirty="0" smtClean="0"/>
                            <a:t>4</a:t>
                          </a:r>
                          <a:r>
                            <a:rPr lang="en-GB" sz="1600" baseline="30000" dirty="0" smtClean="0"/>
                            <a:t>th</a:t>
                          </a:r>
                          <a:endParaRPr lang="en-GB" sz="1600" baseline="30000" dirty="0"/>
                        </a:p>
                      </a:txBody>
                      <a:tcPr/>
                    </a:tc>
                    <a:tc>
                      <a:txBody>
                        <a:bodyPr/>
                        <a:lstStyle/>
                        <a:p>
                          <a:pPr algn="ctr"/>
                          <a:r>
                            <a:rPr lang="en-GB" sz="1600" baseline="0" dirty="0" smtClean="0"/>
                            <a:t>7</a:t>
                          </a:r>
                          <a:endParaRPr lang="en-GB" sz="1600" baseline="0" dirty="0"/>
                        </a:p>
                      </a:txBody>
                      <a:tcPr/>
                    </a:tc>
                  </a:tr>
                  <a:tr h="335280">
                    <a:tc>
                      <a:txBody>
                        <a:bodyPr/>
                        <a:lstStyle/>
                        <a:p>
                          <a:endParaRPr lang="en-US"/>
                        </a:p>
                      </a:txBody>
                      <a:tcPr>
                        <a:blipFill rotWithShape="0">
                          <a:blip r:embed="rId2"/>
                          <a:stretch>
                            <a:fillRect l="-302" t="-407273" r="-156193" b="-21818"/>
                          </a:stretch>
                        </a:blipFill>
                      </a:tcPr>
                    </a:tc>
                    <a:tc>
                      <a:txBody>
                        <a:bodyPr/>
                        <a:lstStyle/>
                        <a:p>
                          <a:pPr algn="ctr"/>
                          <a:r>
                            <a:rPr lang="en-GB" sz="1600" dirty="0" smtClean="0"/>
                            <a:t>10</a:t>
                          </a:r>
                          <a:endParaRPr lang="en-GB" sz="1600" dirty="0"/>
                        </a:p>
                      </a:txBody>
                      <a:tcPr/>
                    </a:tc>
                    <a:tc>
                      <a:txBody>
                        <a:bodyPr/>
                        <a:lstStyle/>
                        <a:p>
                          <a:pPr algn="ctr"/>
                          <a:r>
                            <a:rPr lang="en-GB" sz="1600" baseline="0" dirty="0" smtClean="0"/>
                            <a:t>5</a:t>
                          </a:r>
                          <a:r>
                            <a:rPr lang="en-GB" sz="1600" baseline="30000" dirty="0" smtClean="0"/>
                            <a:t>th</a:t>
                          </a:r>
                          <a:r>
                            <a:rPr lang="en-GB" sz="1600" baseline="0" dirty="0" smtClean="0"/>
                            <a:t>/6</a:t>
                          </a:r>
                          <a:r>
                            <a:rPr lang="en-GB" sz="1600" baseline="30000" dirty="0" smtClean="0"/>
                            <a:t>th</a:t>
                          </a:r>
                          <a:endParaRPr lang="en-GB" sz="1600" baseline="30000" dirty="0"/>
                        </a:p>
                      </a:txBody>
                      <a:tcPr/>
                    </a:tc>
                    <a:tc>
                      <a:txBody>
                        <a:bodyPr/>
                        <a:lstStyle/>
                        <a:p>
                          <a:pPr algn="ctr"/>
                          <a:r>
                            <a:rPr lang="en-GB" sz="1600" baseline="0" dirty="0" smtClean="0"/>
                            <a:t>7.5</a:t>
                          </a:r>
                          <a:endParaRPr lang="en-GB" sz="1600" baseline="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87152" y="3397205"/>
                <a:ext cx="3681553" cy="923330"/>
              </a:xfrm>
              <a:prstGeom prst="rect">
                <a:avLst/>
              </a:prstGeom>
              <a:noFill/>
            </p:spPr>
            <p:txBody>
              <a:bodyPr wrap="square" rtlCol="0">
                <a:spAutoFit/>
              </a:bodyPr>
              <a:lstStyle/>
              <a:p>
                <a:r>
                  <a:rPr lang="en-GB" dirty="0"/>
                  <a:t>Can you think of a rule to find the position of the median given </a:t>
                </a:r>
                <a14:m>
                  <m:oMath xmlns:m="http://schemas.openxmlformats.org/officeDocument/2006/math">
                    <m:r>
                      <a:rPr lang="en-GB" b="0" i="1" smtClean="0">
                        <a:latin typeface="Cambria Math" panose="02040503050406030204" pitchFamily="18" charset="0"/>
                      </a:rPr>
                      <m:t>𝑛</m:t>
                    </m:r>
                  </m:oMath>
                </a14:m>
                <a:r>
                  <a:rPr lang="en-GB" dirty="0"/>
                  <a:t>?</a:t>
                </a:r>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7152" y="3397205"/>
                <a:ext cx="3681553" cy="923330"/>
              </a:xfrm>
              <a:prstGeom prst="rect">
                <a:avLst/>
              </a:prstGeom>
              <a:blipFill rotWithShape="0">
                <a:blip r:embed="rId3"/>
                <a:stretch>
                  <a:fillRect l="-1493" t="-32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9558" y="4288870"/>
                <a:ext cx="4157924" cy="15694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position of the median for</a:t>
                </a:r>
                <a:br>
                  <a:rPr lang="en-GB" dirty="0"/>
                </a:br>
                <a:r>
                  <a:rPr lang="en-GB" dirty="0"/>
                  <a:t>      listed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oMath>
                </a14:m>
                <a:r>
                  <a:rPr lang="en-GB" dirty="0"/>
                  <a:t>:</a:t>
                </a:r>
              </a:p>
              <a:p>
                <a:r>
                  <a:rPr lang="en-GB" dirty="0"/>
                  <a:t>     - If a decimal, round up.</a:t>
                </a:r>
              </a:p>
              <a:p>
                <a:r>
                  <a:rPr lang="en-GB" dirty="0"/>
                  <a:t>     - If whole, use halfway between this</a:t>
                </a:r>
                <a:br>
                  <a:rPr lang="en-GB" dirty="0"/>
                </a:br>
                <a:r>
                  <a:rPr lang="en-GB" dirty="0"/>
                  <a:t>       item and the one after.</a:t>
                </a:r>
              </a:p>
            </p:txBody>
          </p:sp>
        </mc:Choice>
        <mc:Fallback xmlns="">
          <p:sp>
            <p:nvSpPr>
              <p:cNvPr id="9" name="TextBox 8"/>
              <p:cNvSpPr txBox="1">
                <a:spLocks noRot="1" noChangeAspect="1" noMove="1" noResize="1" noEditPoints="1" noAdjustHandles="1" noChangeArrowheads="1" noChangeShapeType="1" noTextEdit="1"/>
              </p:cNvSpPr>
              <p:nvPr/>
            </p:nvSpPr>
            <p:spPr>
              <a:xfrm>
                <a:off x="579558" y="4288870"/>
                <a:ext cx="4157924" cy="1569469"/>
              </a:xfrm>
              <a:prstGeom prst="rect">
                <a:avLst/>
              </a:prstGeom>
              <a:blipFill rotWithShape="0">
                <a:blip r:embed="rId4"/>
                <a:stretch>
                  <a:fillRect l="-875" t="-1916"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m:t>
                                </m:r>
                                <m:r>
                                  <a:rPr lang="en-GB" i="1" smtClean="0">
                                    <a:latin typeface="Cambria Math"/>
                                  </a:rPr>
                                  <m:t>≤</m:t>
                                </m:r>
                                <m:r>
                                  <a:rPr lang="en-GB" smtClean="0">
                                    <a:latin typeface="Cambria Math"/>
                                  </a:rPr>
                                  <m:t>𝑞</m:t>
                                </m:r>
                                <m:r>
                                  <a:rPr lang="en-GB" b="0" i="0" smtClean="0">
                                    <a:latin typeface="Cambria Math" panose="02040503050406030204" pitchFamily="18" charset="0"/>
                                  </a:rPr>
                                  <m:t>&lt;</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219577450"/>
                  </p:ext>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gridCol w="1540828"/>
                  </a:tblGrid>
                  <a:tr h="370840">
                    <a:tc>
                      <a:txBody>
                        <a:bodyPr/>
                        <a:lstStyle/>
                        <a:p>
                          <a:endParaRPr lang="en-US"/>
                        </a:p>
                      </a:txBody>
                      <a:tcPr>
                        <a:blipFill rotWithShape="0">
                          <a:blip r:embed="rId5"/>
                          <a:stretch>
                            <a:fillRect l="-333" t="-8197" r="-85667" b="-404918"/>
                          </a:stretch>
                        </a:blipFill>
                      </a:tcPr>
                    </a:tc>
                    <a:tc>
                      <a:txBody>
                        <a:bodyPr/>
                        <a:lstStyle/>
                        <a:p>
                          <a:endParaRPr lang="en-US"/>
                        </a:p>
                      </a:txBody>
                      <a:tcPr>
                        <a:blipFill rotWithShape="0">
                          <a:blip r:embed="rId5"/>
                          <a:stretch>
                            <a:fillRect l="-118972" t="-8197" r="-1581" b="-404918"/>
                          </a:stretch>
                        </a:blipFill>
                      </a:tcPr>
                    </a:tc>
                  </a:tr>
                  <a:tr h="370840">
                    <a:tc>
                      <a:txBody>
                        <a:bodyPr/>
                        <a:lstStyle/>
                        <a:p>
                          <a:endParaRPr lang="en-US"/>
                        </a:p>
                      </a:txBody>
                      <a:tcPr>
                        <a:blipFill rotWithShape="0">
                          <a:blip r:embed="rId5"/>
                          <a:stretch>
                            <a:fillRect l="-333" t="-108197" r="-85667" b="-304918"/>
                          </a:stretch>
                        </a:blipFill>
                      </a:tcPr>
                    </a:tc>
                    <a:tc>
                      <a:txBody>
                        <a:bodyPr/>
                        <a:lstStyle/>
                        <a:p>
                          <a:endParaRPr lang="en-US"/>
                        </a:p>
                      </a:txBody>
                      <a:tcPr>
                        <a:blipFill rotWithShape="0">
                          <a:blip r:embed="rId5"/>
                          <a:stretch>
                            <a:fillRect l="-118972" t="-108197" r="-1581" b="-304918"/>
                          </a:stretch>
                        </a:blipFill>
                      </a:tcPr>
                    </a:tc>
                  </a:tr>
                  <a:tr h="370840">
                    <a:tc>
                      <a:txBody>
                        <a:bodyPr/>
                        <a:lstStyle/>
                        <a:p>
                          <a:endParaRPr lang="en-US"/>
                        </a:p>
                      </a:txBody>
                      <a:tcPr>
                        <a:blipFill rotWithShape="0">
                          <a:blip r:embed="rId5"/>
                          <a:stretch>
                            <a:fillRect l="-333" t="-208197" r="-85667" b="-204918"/>
                          </a:stretch>
                        </a:blipFill>
                      </a:tcPr>
                    </a:tc>
                    <a:tc>
                      <a:txBody>
                        <a:bodyPr/>
                        <a:lstStyle/>
                        <a:p>
                          <a:endParaRPr lang="en-US"/>
                        </a:p>
                      </a:txBody>
                      <a:tcPr>
                        <a:blipFill rotWithShape="0">
                          <a:blip r:embed="rId5"/>
                          <a:stretch>
                            <a:fillRect l="-118972" t="-208197" r="-1581" b="-204918"/>
                          </a:stretch>
                        </a:blipFill>
                      </a:tcPr>
                    </a:tc>
                  </a:tr>
                  <a:tr h="370840">
                    <a:tc>
                      <a:txBody>
                        <a:bodyPr/>
                        <a:lstStyle/>
                        <a:p>
                          <a:endParaRPr lang="en-US"/>
                        </a:p>
                      </a:txBody>
                      <a:tcPr>
                        <a:blipFill rotWithShape="0">
                          <a:blip r:embed="rId5"/>
                          <a:stretch>
                            <a:fillRect l="-333" t="-308197" r="-85667" b="-104918"/>
                          </a:stretch>
                        </a:blipFill>
                      </a:tcPr>
                    </a:tc>
                    <a:tc>
                      <a:txBody>
                        <a:bodyPr/>
                        <a:lstStyle/>
                        <a:p>
                          <a:endParaRPr lang="en-US"/>
                        </a:p>
                      </a:txBody>
                      <a:tcPr>
                        <a:blipFill rotWithShape="0">
                          <a:blip r:embed="rId5"/>
                          <a:stretch>
                            <a:fillRect l="-118972" t="-308197" r="-1581" b="-104918"/>
                          </a:stretch>
                        </a:blipFill>
                      </a:tcPr>
                    </a:tc>
                  </a:tr>
                  <a:tr h="370840">
                    <a:tc>
                      <a:txBody>
                        <a:bodyPr/>
                        <a:lstStyle/>
                        <a:p>
                          <a:endParaRPr lang="en-US"/>
                        </a:p>
                      </a:txBody>
                      <a:tcPr>
                        <a:blipFill rotWithShape="0">
                          <a:blip r:embed="rId5"/>
                          <a:stretch>
                            <a:fillRect l="-333" t="-408197" r="-85667" b="-4918"/>
                          </a:stretch>
                        </a:blipFill>
                      </a:tcPr>
                    </a:tc>
                    <a:tc>
                      <a:txBody>
                        <a:bodyPr/>
                        <a:lstStyle/>
                        <a:p>
                          <a:endParaRPr lang="en-US"/>
                        </a:p>
                      </a:txBody>
                      <a:tcPr>
                        <a:blipFill rotWithShape="0">
                          <a:blip r:embed="rId5"/>
                          <a:stretch>
                            <a:fillRect l="-118972" t="-408197" r="-1581" b="-4918"/>
                          </a:stretch>
                        </a:blipFill>
                      </a:tcPr>
                    </a:tc>
                  </a:tr>
                </a:tbl>
              </a:graphicData>
            </a:graphic>
          </p:graphicFrame>
        </mc:Fallback>
      </mc:AlternateContent>
      <p:sp>
        <p:nvSpPr>
          <p:cNvPr id="11" name="TextBox 10"/>
          <p:cNvSpPr txBox="1"/>
          <p:nvPr/>
        </p:nvSpPr>
        <p:spPr>
          <a:xfrm>
            <a:off x="5555740" y="120052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Grouped data</a:t>
            </a:r>
          </a:p>
        </p:txBody>
      </p:sp>
      <p:sp>
        <p:nvSpPr>
          <p:cNvPr id="12" name="TextBox 11"/>
          <p:cNvSpPr txBox="1"/>
          <p:nvPr/>
        </p:nvSpPr>
        <p:spPr>
          <a:xfrm>
            <a:off x="5763542" y="3724234"/>
            <a:ext cx="2752748" cy="738664"/>
          </a:xfrm>
          <a:prstGeom prst="rect">
            <a:avLst/>
          </a:prstGeom>
          <a:noFill/>
        </p:spPr>
        <p:txBody>
          <a:bodyPr wrap="square" rtlCol="0">
            <a:spAutoFit/>
          </a:bodyPr>
          <a:lstStyle/>
          <a:p>
            <a:r>
              <a:rPr lang="en-GB" dirty="0"/>
              <a:t>Position to use for median:</a:t>
            </a:r>
          </a:p>
          <a:p>
            <a:r>
              <a:rPr lang="en-GB" sz="2400" b="1" dirty="0"/>
              <a:t>8.5</a:t>
            </a:r>
          </a:p>
        </p:txBody>
      </p:sp>
      <mc:AlternateContent xmlns:mc="http://schemas.openxmlformats.org/markup-compatibility/2006" xmlns:a14="http://schemas.microsoft.com/office/drawing/2010/main">
        <mc:Choice Requires="a14">
          <p:sp>
            <p:nvSpPr>
              <p:cNvPr id="13" name="TextBox 12"/>
              <p:cNvSpPr txBox="1"/>
              <p:nvPr/>
            </p:nvSpPr>
            <p:spPr>
              <a:xfrm>
                <a:off x="5763542" y="4653116"/>
                <a:ext cx="3184030" cy="101547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median of grouped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oMath>
                </a14:m>
                <a:r>
                  <a:rPr lang="en-GB" dirty="0"/>
                  <a:t>, then use linear interpolation.</a:t>
                </a:r>
              </a:p>
            </p:txBody>
          </p:sp>
        </mc:Choice>
        <mc:Fallback xmlns="">
          <p:sp>
            <p:nvSpPr>
              <p:cNvPr id="13" name="TextBox 12"/>
              <p:cNvSpPr txBox="1">
                <a:spLocks noRot="1" noChangeAspect="1" noMove="1" noResize="1" noEditPoints="1" noAdjustHandles="1" noChangeArrowheads="1" noChangeShapeType="1" noTextEdit="1"/>
              </p:cNvSpPr>
              <p:nvPr/>
            </p:nvSpPr>
            <p:spPr>
              <a:xfrm>
                <a:off x="5763542" y="4653116"/>
                <a:ext cx="3184030" cy="1015471"/>
              </a:xfrm>
              <a:prstGeom prst="rect">
                <a:avLst/>
              </a:prstGeom>
              <a:blipFill rotWithShape="0">
                <a:blip r:embed="rId6"/>
                <a:stretch>
                  <a:fillRect l="-1139" t="-2339" b="-70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26101" y="5659526"/>
                <a:ext cx="3344652" cy="1241237"/>
              </a:xfrm>
              <a:prstGeom prst="rect">
                <a:avLst/>
              </a:prstGeom>
              <a:noFill/>
            </p:spPr>
            <p:txBody>
              <a:bodyPr wrap="square" rtlCol="0">
                <a:spAutoFit/>
              </a:bodyPr>
              <a:lstStyle/>
              <a:p>
                <a:r>
                  <a:rPr lang="en-GB" sz="1400" b="1" u="sng" dirty="0"/>
                  <a:t>DO NOT </a:t>
                </a:r>
                <a:r>
                  <a:rPr lang="en-GB" sz="1400" dirty="0"/>
                  <a:t>round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𝑛</m:t>
                        </m:r>
                      </m:num>
                      <m:den>
                        <m:r>
                          <a:rPr lang="en-GB" sz="1400" b="0" i="1" smtClean="0">
                            <a:latin typeface="Cambria Math" panose="02040503050406030204" pitchFamily="18" charset="0"/>
                          </a:rPr>
                          <m:t>2</m:t>
                        </m:r>
                      </m:den>
                    </m:f>
                  </m:oMath>
                </a14:m>
                <a:r>
                  <a:rPr lang="en-GB" sz="1400" dirty="0"/>
                  <a:t> or adjust it in any way. This is just like at GCSE where, if you had a cumulative frequency graph with 60 items, you’d look across the 30</a:t>
                </a:r>
                <a:r>
                  <a:rPr lang="en-GB" sz="1400" baseline="30000" dirty="0"/>
                  <a:t>th</a:t>
                </a:r>
                <a:r>
                  <a:rPr lang="en-GB" sz="1400" dirty="0"/>
                  <a:t>. We’ll cover linear interpolation in a sec…</a:t>
                </a:r>
              </a:p>
            </p:txBody>
          </p:sp>
        </mc:Choice>
        <mc:Fallback xmlns="">
          <p:sp>
            <p:nvSpPr>
              <p:cNvPr id="15" name="TextBox 14"/>
              <p:cNvSpPr txBox="1">
                <a:spLocks noRot="1" noChangeAspect="1" noMove="1" noResize="1" noEditPoints="1" noAdjustHandles="1" noChangeArrowheads="1" noChangeShapeType="1" noTextEdit="1"/>
              </p:cNvSpPr>
              <p:nvPr/>
            </p:nvSpPr>
            <p:spPr>
              <a:xfrm>
                <a:off x="5626101" y="5659526"/>
                <a:ext cx="3344652" cy="1241237"/>
              </a:xfrm>
              <a:prstGeom prst="rect">
                <a:avLst/>
              </a:prstGeom>
              <a:blipFill rotWithShape="0">
                <a:blip r:embed="rId7"/>
                <a:stretch>
                  <a:fillRect l="-546" b="-4412"/>
                </a:stretch>
              </a:blipFill>
            </p:spPr>
            <p:txBody>
              <a:bodyPr/>
              <a:lstStyle/>
              <a:p>
                <a:r>
                  <a:rPr lang="en-GB">
                    <a:noFill/>
                  </a:rPr>
                  <a:t> </a:t>
                </a:r>
              </a:p>
            </p:txBody>
          </p:sp>
        </mc:Fallback>
      </mc:AlternateContent>
      <p:sp>
        <p:nvSpPr>
          <p:cNvPr id="16" name="Rectangle 15"/>
          <p:cNvSpPr/>
          <p:nvPr/>
        </p:nvSpPr>
        <p:spPr>
          <a:xfrm>
            <a:off x="2627784" y="203138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419600" y="203138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627784" y="237490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419600" y="237490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27784" y="271842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19600" y="271842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27784" y="3061940"/>
            <a:ext cx="1791816" cy="32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419600" y="3061940"/>
            <a:ext cx="876300" cy="32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943694" y="4320534"/>
            <a:ext cx="3793405" cy="1521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a:off x="5436096" y="1200525"/>
            <a:ext cx="0" cy="532481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p:cNvSpPr/>
          <p:nvPr/>
        </p:nvSpPr>
        <p:spPr>
          <a:xfrm>
            <a:off x="5763160" y="4043147"/>
            <a:ext cx="854532" cy="419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25984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nextCondLst>
                <p:cond evt="onClick" delay="0">
                  <p:tgtEl>
                    <p:spTgt spid="27"/>
                  </p:tgtEl>
                </p:cond>
              </p:nextCondLst>
            </p:seq>
          </p:childTnLst>
        </p:cTn>
      </p:par>
    </p:tnLst>
    <p:bldLst>
      <p:bldP spid="11" grpId="0" animBg="1"/>
      <p:bldP spid="12" grpId="0"/>
      <p:bldP spid="13"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4" y="684312"/>
            <a:ext cx="8352928" cy="400110"/>
          </a:xfrm>
          <a:prstGeom prst="rect">
            <a:avLst/>
          </a:prstGeom>
          <a:noFill/>
        </p:spPr>
        <p:txBody>
          <a:bodyPr wrap="square" rtlCol="0">
            <a:spAutoFit/>
          </a:bodyPr>
          <a:lstStyle/>
          <a:p>
            <a:r>
              <a:rPr lang="en-GB" sz="2000" dirty="0"/>
              <a:t>What position do we use for the median?</a:t>
            </a:r>
          </a:p>
        </p:txBody>
      </p:sp>
      <mc:AlternateContent xmlns:mc="http://schemas.openxmlformats.org/markup-compatibility/2006" xmlns:a14="http://schemas.microsoft.com/office/drawing/2010/main">
        <mc:Choice Requires="a14">
          <p:sp>
            <p:nvSpPr>
              <p:cNvPr id="6" name="TextBox 5"/>
              <p:cNvSpPr txBox="1"/>
              <p:nvPr/>
            </p:nvSpPr>
            <p:spPr>
              <a:xfrm>
                <a:off x="395536" y="1412776"/>
                <a:ext cx="3168352" cy="646331"/>
              </a:xfrm>
              <a:prstGeom prst="rect">
                <a:avLst/>
              </a:prstGeom>
              <a:noFill/>
            </p:spPr>
            <p:txBody>
              <a:bodyPr wrap="square" rtlCol="0">
                <a:spAutoFit/>
              </a:bodyPr>
              <a:lstStyle/>
              <a:p>
                <a:r>
                  <a:rPr lang="en-GB" dirty="0"/>
                  <a:t>Lengths: 3cm, 5cm, 6cm,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=11</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1412776"/>
                <a:ext cx="3168352" cy="646331"/>
              </a:xfrm>
              <a:prstGeom prst="rect">
                <a:avLst/>
              </a:prstGeom>
              <a:blipFill rotWithShape="0">
                <a:blip r:embed="rId2"/>
                <a:stretch>
                  <a:fillRect l="-1731" t="-5660"/>
                </a:stretch>
              </a:blipFill>
            </p:spPr>
            <p:txBody>
              <a:bodyPr/>
              <a:lstStyle/>
              <a:p>
                <a:r>
                  <a:rPr lang="en-GB">
                    <a:noFill/>
                  </a:rPr>
                  <a:t> </a:t>
                </a:r>
              </a:p>
            </p:txBody>
          </p:sp>
        </mc:Fallback>
      </mc:AlternateContent>
      <p:sp>
        <p:nvSpPr>
          <p:cNvPr id="7" name="TextBox 6"/>
          <p:cNvSpPr txBox="1"/>
          <p:nvPr/>
        </p:nvSpPr>
        <p:spPr>
          <a:xfrm>
            <a:off x="683568" y="2202795"/>
            <a:ext cx="24482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6</a:t>
            </a:r>
            <a:r>
              <a:rPr lang="en-GB" b="1" baseline="30000" dirty="0"/>
              <a:t>th</a:t>
            </a:r>
          </a:p>
        </p:txBody>
      </p:sp>
      <mc:AlternateContent xmlns:mc="http://schemas.openxmlformats.org/markup-compatibility/2006" xmlns:a14="http://schemas.microsoft.com/office/drawing/2010/main">
        <mc:Choice Requires="a14">
          <p:sp>
            <p:nvSpPr>
              <p:cNvPr id="8" name="TextBox 7"/>
              <p:cNvSpPr txBox="1"/>
              <p:nvPr/>
            </p:nvSpPr>
            <p:spPr>
              <a:xfrm>
                <a:off x="406996" y="2780928"/>
                <a:ext cx="3168352" cy="646331"/>
              </a:xfrm>
              <a:prstGeom prst="rect">
                <a:avLst/>
              </a:prstGeom>
              <a:noFill/>
            </p:spPr>
            <p:txBody>
              <a:bodyPr wrap="square" rtlCol="0">
                <a:spAutoFit/>
              </a:bodyPr>
              <a:lstStyle/>
              <a:p>
                <a:r>
                  <a:rPr lang="en-GB" dirty="0"/>
                  <a:t>Lengths: 4m, 8m, 12.4m,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=24</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06996" y="2780928"/>
                <a:ext cx="3168352" cy="646331"/>
              </a:xfrm>
              <a:prstGeom prst="rect">
                <a:avLst/>
              </a:prstGeom>
              <a:blipFill rotWithShape="0">
                <a:blip r:embed="rId3"/>
                <a:stretch>
                  <a:fillRect l="-1731" t="-4717"/>
                </a:stretch>
              </a:blipFill>
            </p:spPr>
            <p:txBody>
              <a:bodyPr/>
              <a:lstStyle/>
              <a:p>
                <a:r>
                  <a:rPr lang="en-GB">
                    <a:noFill/>
                  </a:rPr>
                  <a:t> </a:t>
                </a:r>
              </a:p>
            </p:txBody>
          </p:sp>
        </mc:Fallback>
      </mc:AlternateContent>
      <p:sp>
        <p:nvSpPr>
          <p:cNvPr id="9" name="TextBox 8"/>
          <p:cNvSpPr txBox="1"/>
          <p:nvPr/>
        </p:nvSpPr>
        <p:spPr>
          <a:xfrm>
            <a:off x="503548" y="3570947"/>
            <a:ext cx="26587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12</a:t>
            </a:r>
            <a:r>
              <a:rPr lang="en-GB" b="1" baseline="30000" dirty="0"/>
              <a:t>th</a:t>
            </a:r>
            <a:r>
              <a:rPr lang="en-GB" dirty="0"/>
              <a:t>/</a:t>
            </a:r>
            <a:r>
              <a:rPr lang="en-GB" b="1" dirty="0"/>
              <a:t>13</a:t>
            </a:r>
            <a:r>
              <a:rPr lang="en-GB" b="1" baseline="30000" dirty="0"/>
              <a:t>th</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710208" y="4173488"/>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Age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i="1" smtClean="0">
                                    <a:latin typeface="Cambria Math"/>
                                  </a:rPr>
                                  <m:t>0≤</m:t>
                                </m:r>
                                <m:r>
                                  <a:rPr lang="en-GB" b="0" i="1" smtClean="0">
                                    <a:latin typeface="Cambria Math" panose="02040503050406030204" pitchFamily="18" charset="0"/>
                                  </a:rPr>
                                  <m:t>𝑎</m:t>
                                </m:r>
                                <m:r>
                                  <a:rPr lang="en-GB" b="0" i="1" smtClean="0">
                                    <a:latin typeface="Cambria Math" panose="02040503050406030204" pitchFamily="18" charset="0"/>
                                  </a:rPr>
                                  <m:t>&lt;20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i="1" smtClean="0">
                                    <a:latin typeface="Cambria Math"/>
                                  </a:rPr>
                                  <m:t>0≤</m:t>
                                </m:r>
                                <m:r>
                                  <a:rPr lang="en-GB" b="0" i="1" smtClean="0">
                                    <a:latin typeface="Cambria Math" panose="02040503050406030204" pitchFamily="18" charset="0"/>
                                  </a:rPr>
                                  <m:t>𝑎</m:t>
                                </m:r>
                                <m:r>
                                  <a:rPr lang="en-GB" i="1" smtClean="0">
                                    <a:latin typeface="Cambria Math"/>
                                  </a:rPr>
                                  <m:t>&lt;</m:t>
                                </m:r>
                                <m:r>
                                  <a:rPr lang="en-GB" b="0" i="1" smtClean="0">
                                    <a:latin typeface="Cambria Math" panose="02040503050406030204" pitchFamily="18" charset="0"/>
                                  </a:rPr>
                                  <m:t>3</m:t>
                                </m:r>
                                <m:r>
                                  <a:rPr lang="en-GB" i="1" smtClean="0">
                                    <a:latin typeface="Cambria Math"/>
                                  </a:rPr>
                                  <m:t>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812930166"/>
                  </p:ext>
                </p:extLst>
              </p:nvPr>
            </p:nvGraphicFramePr>
            <p:xfrm>
              <a:off x="710208" y="4173488"/>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Age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4"/>
                          <a:stretch>
                            <a:fillRect l="-333" t="-106452" r="-37333" b="-101613"/>
                          </a:stretch>
                        </a:blipFill>
                      </a:tcPr>
                    </a:tc>
                    <a:tc>
                      <a:txBody>
                        <a:bodyPr/>
                        <a:lstStyle/>
                        <a:p>
                          <a:endParaRPr lang="en-US"/>
                        </a:p>
                      </a:txBody>
                      <a:tcPr>
                        <a:blipFill rotWithShape="0">
                          <a:blip r:embed="rId4"/>
                          <a:stretch>
                            <a:fillRect l="-278704" t="-106452" r="-3704" b="-101613"/>
                          </a:stretch>
                        </a:blipFill>
                      </a:tcPr>
                    </a:tc>
                  </a:tr>
                  <a:tr h="370840">
                    <a:tc>
                      <a:txBody>
                        <a:bodyPr/>
                        <a:lstStyle/>
                        <a:p>
                          <a:endParaRPr lang="en-US"/>
                        </a:p>
                      </a:txBody>
                      <a:tcPr>
                        <a:blipFill rotWithShape="0">
                          <a:blip r:embed="rId4"/>
                          <a:stretch>
                            <a:fillRect l="-333" t="-209836" r="-37333" b="-3279"/>
                          </a:stretch>
                        </a:blipFill>
                      </a:tcPr>
                    </a:tc>
                    <a:tc>
                      <a:txBody>
                        <a:bodyPr/>
                        <a:lstStyle/>
                        <a:p>
                          <a:endParaRPr lang="en-US"/>
                        </a:p>
                      </a:txBody>
                      <a:tcPr>
                        <a:blipFill rotWithShape="0">
                          <a:blip r:embed="rId4"/>
                          <a:stretch>
                            <a:fillRect l="-278704" t="-209836" r="-3704" b="-3279"/>
                          </a:stretch>
                        </a:blipFill>
                      </a:tcPr>
                    </a:tc>
                  </a:tr>
                </a:tbl>
              </a:graphicData>
            </a:graphic>
          </p:graphicFrame>
        </mc:Fallback>
      </mc:AlternateContent>
      <p:sp>
        <p:nvSpPr>
          <p:cNvPr id="12" name="TextBox 11"/>
          <p:cNvSpPr txBox="1"/>
          <p:nvPr/>
        </p:nvSpPr>
        <p:spPr>
          <a:xfrm>
            <a:off x="503548" y="5477530"/>
            <a:ext cx="26841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8.5</a:t>
            </a:r>
            <a:endParaRPr lang="en-GB" b="1" baseline="30000" dirty="0"/>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3603700" y="1412776"/>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Score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i="1" smtClean="0">
                                    <a:latin typeface="Cambria Math"/>
                                  </a:rPr>
                                  <m:t>≤</m:t>
                                </m:r>
                                <m:r>
                                  <a:rPr lang="en-GB" b="0" i="1" smtClean="0">
                                    <a:latin typeface="Cambria Math" panose="02040503050406030204" pitchFamily="18" charset="0"/>
                                  </a:rPr>
                                  <m:t>𝑠</m:t>
                                </m:r>
                                <m:r>
                                  <a:rPr lang="en-GB" b="0" i="1" smtClean="0">
                                    <a:latin typeface="Cambria Math" panose="02040503050406030204" pitchFamily="18" charset="0"/>
                                  </a:rPr>
                                  <m:t>&lt;200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i="1" smtClean="0">
                                    <a:latin typeface="Cambria Math"/>
                                  </a:rPr>
                                  <m:t>0≤</m:t>
                                </m:r>
                                <m:r>
                                  <a:rPr lang="en-GB" b="0" i="1" smtClean="0">
                                    <a:latin typeface="Cambria Math" panose="02040503050406030204" pitchFamily="18" charset="0"/>
                                  </a:rPr>
                                  <m:t>𝑠</m:t>
                                </m:r>
                                <m:r>
                                  <a:rPr lang="en-GB" i="1" smtClean="0">
                                    <a:latin typeface="Cambria Math"/>
                                  </a:rPr>
                                  <m:t>&lt;</m:t>
                                </m:r>
                                <m:r>
                                  <a:rPr lang="en-GB" b="0" i="1" smtClean="0">
                                    <a:latin typeface="Cambria Math" panose="02040503050406030204" pitchFamily="18" charset="0"/>
                                  </a:rPr>
                                  <m:t>400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469615024"/>
                  </p:ext>
                </p:extLst>
              </p:nvPr>
            </p:nvGraphicFramePr>
            <p:xfrm>
              <a:off x="3603700" y="1412776"/>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Score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5"/>
                          <a:stretch>
                            <a:fillRect l="-334" t="-106452" r="-37458" b="-101613"/>
                          </a:stretch>
                        </a:blipFill>
                      </a:tcPr>
                    </a:tc>
                    <a:tc>
                      <a:txBody>
                        <a:bodyPr/>
                        <a:lstStyle/>
                        <a:p>
                          <a:endParaRPr lang="en-US"/>
                        </a:p>
                      </a:txBody>
                      <a:tcPr>
                        <a:blipFill rotWithShape="0">
                          <a:blip r:embed="rId5"/>
                          <a:stretch>
                            <a:fillRect l="-277778" t="-106452" r="-3704" b="-101613"/>
                          </a:stretch>
                        </a:blipFill>
                      </a:tcPr>
                    </a:tc>
                  </a:tr>
                  <a:tr h="370840">
                    <a:tc>
                      <a:txBody>
                        <a:bodyPr/>
                        <a:lstStyle/>
                        <a:p>
                          <a:endParaRPr lang="en-US"/>
                        </a:p>
                      </a:txBody>
                      <a:tcPr>
                        <a:blipFill rotWithShape="0">
                          <a:blip r:embed="rId5"/>
                          <a:stretch>
                            <a:fillRect l="-334" t="-209836" r="-37458" b="-3279"/>
                          </a:stretch>
                        </a:blipFill>
                      </a:tcPr>
                    </a:tc>
                    <a:tc>
                      <a:txBody>
                        <a:bodyPr/>
                        <a:lstStyle/>
                        <a:p>
                          <a:endParaRPr lang="en-US"/>
                        </a:p>
                      </a:txBody>
                      <a:tcPr>
                        <a:blipFill rotWithShape="0">
                          <a:blip r:embed="rId5"/>
                          <a:stretch>
                            <a:fillRect l="-277778" t="-209836" r="-3704" b="-3279"/>
                          </a:stretch>
                        </a:blipFill>
                      </a:tcPr>
                    </a:tc>
                  </a:tr>
                </a:tbl>
              </a:graphicData>
            </a:graphic>
          </p:graphicFrame>
        </mc:Fallback>
      </mc:AlternateContent>
      <p:sp>
        <p:nvSpPr>
          <p:cNvPr id="14" name="TextBox 13"/>
          <p:cNvSpPr txBox="1"/>
          <p:nvPr/>
        </p:nvSpPr>
        <p:spPr>
          <a:xfrm>
            <a:off x="3654771" y="2734513"/>
            <a:ext cx="21413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5</a:t>
            </a:r>
            <a:endParaRPr lang="en-GB" b="1" baseline="30000" dirty="0"/>
          </a:p>
        </p:txBody>
      </p:sp>
      <mc:AlternateContent xmlns:mc="http://schemas.openxmlformats.org/markup-compatibility/2006" xmlns:a14="http://schemas.microsoft.com/office/drawing/2010/main">
        <mc:Choice Requires="a14">
          <p:sp>
            <p:nvSpPr>
              <p:cNvPr id="16" name="TextBox 15"/>
              <p:cNvSpPr txBox="1"/>
              <p:nvPr/>
            </p:nvSpPr>
            <p:spPr>
              <a:xfrm>
                <a:off x="3683247" y="3317473"/>
                <a:ext cx="2463553" cy="646331"/>
              </a:xfrm>
              <a:prstGeom prst="rect">
                <a:avLst/>
              </a:prstGeom>
              <a:noFill/>
            </p:spPr>
            <p:txBody>
              <a:bodyPr wrap="square" rtlCol="0">
                <a:spAutoFit/>
              </a:bodyPr>
              <a:lstStyle/>
              <a:p>
                <a:r>
                  <a:rPr lang="en-GB" dirty="0"/>
                  <a:t>Ages: 5, 7, 7, 8, 9, 10,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=60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683247" y="3317473"/>
                <a:ext cx="2463553" cy="646331"/>
              </a:xfrm>
              <a:prstGeom prst="rect">
                <a:avLst/>
              </a:prstGeom>
              <a:blipFill rotWithShape="0">
                <a:blip r:embed="rId6"/>
                <a:stretch>
                  <a:fillRect l="-1980" t="-4717"/>
                </a:stretch>
              </a:blipFill>
            </p:spPr>
            <p:txBody>
              <a:bodyPr/>
              <a:lstStyle/>
              <a:p>
                <a:r>
                  <a:rPr lang="en-GB">
                    <a:noFill/>
                  </a:rPr>
                  <a:t> </a:t>
                </a:r>
              </a:p>
            </p:txBody>
          </p:sp>
        </mc:Fallback>
      </mc:AlternateContent>
      <p:sp>
        <p:nvSpPr>
          <p:cNvPr id="17" name="TextBox 16"/>
          <p:cNvSpPr txBox="1"/>
          <p:nvPr/>
        </p:nvSpPr>
        <p:spPr>
          <a:xfrm>
            <a:off x="3540200" y="4039622"/>
            <a:ext cx="26701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30</a:t>
            </a:r>
            <a:r>
              <a:rPr lang="en-GB" b="1" baseline="30000" dirty="0"/>
              <a:t>th</a:t>
            </a:r>
            <a:r>
              <a:rPr lang="en-GB" dirty="0"/>
              <a:t>/</a:t>
            </a:r>
            <a:r>
              <a:rPr lang="en-GB" b="1" dirty="0"/>
              <a:t>31</a:t>
            </a:r>
            <a:r>
              <a:rPr lang="en-GB" b="1" baseline="30000" dirty="0"/>
              <a:t>st</a:t>
            </a:r>
          </a:p>
        </p:txBody>
      </p: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nvPr>
            </p:nvGraphicFramePr>
            <p:xfrm>
              <a:off x="3683247" y="4484772"/>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Score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i="1" smtClean="0">
                                    <a:latin typeface="Cambria Math"/>
                                  </a:rPr>
                                  <m:t>≤</m:t>
                                </m:r>
                                <m:r>
                                  <a:rPr lang="en-GB" b="0" i="1" smtClean="0">
                                    <a:latin typeface="Cambria Math" panose="02040503050406030204" pitchFamily="18" charset="0"/>
                                  </a:rPr>
                                  <m:t>𝑠</m:t>
                                </m:r>
                                <m:r>
                                  <a:rPr lang="en-GB" b="0" i="1" smtClean="0">
                                    <a:latin typeface="Cambria Math" panose="02040503050406030204" pitchFamily="18" charset="0"/>
                                  </a:rPr>
                                  <m:t>&lt;200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i="1" smtClean="0">
                                    <a:latin typeface="Cambria Math"/>
                                  </a:rPr>
                                  <m:t>0≤</m:t>
                                </m:r>
                                <m:r>
                                  <a:rPr lang="en-GB" b="0" i="1" smtClean="0">
                                    <a:latin typeface="Cambria Math" panose="02040503050406030204" pitchFamily="18" charset="0"/>
                                  </a:rPr>
                                  <m:t>𝑠</m:t>
                                </m:r>
                                <m:r>
                                  <a:rPr lang="en-GB" i="1" smtClean="0">
                                    <a:latin typeface="Cambria Math"/>
                                  </a:rPr>
                                  <m:t>&lt;</m:t>
                                </m:r>
                                <m:r>
                                  <a:rPr lang="en-GB" b="0" i="1" smtClean="0">
                                    <a:latin typeface="Cambria Math" panose="02040503050406030204" pitchFamily="18" charset="0"/>
                                  </a:rPr>
                                  <m:t>400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698781949"/>
                  </p:ext>
                </p:extLst>
              </p:nvPr>
            </p:nvGraphicFramePr>
            <p:xfrm>
              <a:off x="3683247" y="4484772"/>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Score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7"/>
                          <a:stretch>
                            <a:fillRect l="-334" t="-106452" r="-37458" b="-101613"/>
                          </a:stretch>
                        </a:blipFill>
                      </a:tcPr>
                    </a:tc>
                    <a:tc>
                      <a:txBody>
                        <a:bodyPr/>
                        <a:lstStyle/>
                        <a:p>
                          <a:endParaRPr lang="en-US"/>
                        </a:p>
                      </a:txBody>
                      <a:tcPr>
                        <a:blipFill rotWithShape="0">
                          <a:blip r:embed="rId7"/>
                          <a:stretch>
                            <a:fillRect l="-277778" t="-106452" r="-3704" b="-101613"/>
                          </a:stretch>
                        </a:blipFill>
                      </a:tcPr>
                    </a:tc>
                  </a:tr>
                  <a:tr h="370840">
                    <a:tc>
                      <a:txBody>
                        <a:bodyPr/>
                        <a:lstStyle/>
                        <a:p>
                          <a:endParaRPr lang="en-US"/>
                        </a:p>
                      </a:txBody>
                      <a:tcPr>
                        <a:blipFill rotWithShape="0">
                          <a:blip r:embed="rId7"/>
                          <a:stretch>
                            <a:fillRect l="-334" t="-209836" r="-37458" b="-3279"/>
                          </a:stretch>
                        </a:blipFill>
                      </a:tcPr>
                    </a:tc>
                    <a:tc>
                      <a:txBody>
                        <a:bodyPr/>
                        <a:lstStyle/>
                        <a:p>
                          <a:endParaRPr lang="en-US"/>
                        </a:p>
                      </a:txBody>
                      <a:tcPr>
                        <a:blipFill rotWithShape="0">
                          <a:blip r:embed="rId7"/>
                          <a:stretch>
                            <a:fillRect l="-277778" t="-209836" r="-3704" b="-3279"/>
                          </a:stretch>
                        </a:blipFill>
                      </a:tcPr>
                    </a:tc>
                  </a:tr>
                </a:tbl>
              </a:graphicData>
            </a:graphic>
          </p:graphicFrame>
        </mc:Fallback>
      </mc:AlternateContent>
      <p:sp>
        <p:nvSpPr>
          <p:cNvPr id="19" name="TextBox 18"/>
          <p:cNvSpPr txBox="1"/>
          <p:nvPr/>
        </p:nvSpPr>
        <p:spPr>
          <a:xfrm>
            <a:off x="3771900" y="5648092"/>
            <a:ext cx="225598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10.5</a:t>
            </a:r>
            <a:endParaRPr lang="en-GB" b="1" baseline="30000" dirty="0"/>
          </a:p>
        </p:txBody>
      </p:sp>
      <mc:AlternateContent xmlns:mc="http://schemas.openxmlformats.org/markup-compatibility/2006" xmlns:a14="http://schemas.microsoft.com/office/drawing/2010/main">
        <mc:Choice Requires="a14">
          <p:sp>
            <p:nvSpPr>
              <p:cNvPr id="20" name="TextBox 19"/>
              <p:cNvSpPr txBox="1"/>
              <p:nvPr/>
            </p:nvSpPr>
            <p:spPr>
              <a:xfrm>
                <a:off x="6210300" y="1329268"/>
                <a:ext cx="2932556" cy="646331"/>
              </a:xfrm>
              <a:prstGeom prst="rect">
                <a:avLst/>
              </a:prstGeom>
              <a:noFill/>
            </p:spPr>
            <p:txBody>
              <a:bodyPr wrap="square" rtlCol="0">
                <a:spAutoFit/>
              </a:bodyPr>
              <a:lstStyle/>
              <a:p>
                <a:r>
                  <a:rPr lang="en-GB" dirty="0"/>
                  <a:t>Weights: 1.2kg, 3.3kg,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=35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210300" y="1329268"/>
                <a:ext cx="2932556" cy="646331"/>
              </a:xfrm>
              <a:prstGeom prst="rect">
                <a:avLst/>
              </a:prstGeom>
              <a:blipFill rotWithShape="0">
                <a:blip r:embed="rId8"/>
                <a:stretch>
                  <a:fillRect l="-1871" t="-4717"/>
                </a:stretch>
              </a:blipFill>
            </p:spPr>
            <p:txBody>
              <a:bodyPr/>
              <a:lstStyle/>
              <a:p>
                <a:r>
                  <a:rPr lang="en-GB">
                    <a:noFill/>
                  </a:rPr>
                  <a:t> </a:t>
                </a:r>
              </a:p>
            </p:txBody>
          </p:sp>
        </mc:Fallback>
      </mc:AlternateContent>
      <p:sp>
        <p:nvSpPr>
          <p:cNvPr id="21" name="TextBox 20"/>
          <p:cNvSpPr txBox="1"/>
          <p:nvPr/>
        </p:nvSpPr>
        <p:spPr>
          <a:xfrm>
            <a:off x="6330156" y="2035779"/>
            <a:ext cx="23566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18</a:t>
            </a:r>
            <a:r>
              <a:rPr lang="en-GB" b="1" baseline="30000" dirty="0"/>
              <a:t>th</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nvPr>
            </p:nvGraphicFramePr>
            <p:xfrm>
              <a:off x="6330156" y="2528118"/>
              <a:ext cx="2478406" cy="148336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Volume (ml)</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r>
                                  <a:rPr lang="en-GB" i="1" smtClean="0">
                                    <a:latin typeface="Cambria Math"/>
                                  </a:rPr>
                                  <m:t>≤</m:t>
                                </m:r>
                                <m:r>
                                  <a:rPr lang="en-GB" b="0" i="1" smtClean="0">
                                    <a:latin typeface="Cambria Math" panose="02040503050406030204" pitchFamily="18" charset="0"/>
                                  </a:rPr>
                                  <m:t>𝑣</m:t>
                                </m:r>
                                <m:r>
                                  <a:rPr lang="en-GB" b="0" i="1" smtClean="0">
                                    <a:latin typeface="Cambria Math" panose="02040503050406030204" pitchFamily="18" charset="0"/>
                                  </a:rPr>
                                  <m:t>&lt;100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r>
                                  <a:rPr lang="en-GB" i="1" smtClean="0">
                                    <a:latin typeface="Cambria Math"/>
                                  </a:rPr>
                                  <m:t>≤</m:t>
                                </m:r>
                                <m:r>
                                  <a:rPr lang="en-GB" b="0" i="1" smtClean="0">
                                    <a:latin typeface="Cambria Math" panose="02040503050406030204" pitchFamily="18" charset="0"/>
                                  </a:rPr>
                                  <m:t>𝑣</m:t>
                                </m:r>
                                <m:r>
                                  <a:rPr lang="en-GB" i="1" smtClean="0">
                                    <a:latin typeface="Cambria Math"/>
                                  </a:rPr>
                                  <m:t>&lt;</m:t>
                                </m:r>
                                <m:r>
                                  <a:rPr lang="en-GB" b="0" i="1" smtClean="0">
                                    <a:latin typeface="Cambria Math" panose="02040503050406030204" pitchFamily="18" charset="0"/>
                                  </a:rPr>
                                  <m: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200</m:t>
                                </m:r>
                                <m:r>
                                  <a:rPr lang="en-GB" i="1" smtClean="0">
                                    <a:latin typeface="Cambria Math" panose="02040503050406030204" pitchFamily="18" charset="0"/>
                                  </a:rPr>
                                  <m:t>≤</m:t>
                                </m:r>
                                <m:r>
                                  <a:rPr lang="en-GB" b="0" i="1" smtClean="0">
                                    <a:latin typeface="Cambria Math" panose="02040503050406030204" pitchFamily="18" charset="0"/>
                                  </a:rPr>
                                  <m:t>𝑣</m:t>
                                </m:r>
                                <m:r>
                                  <a:rPr lang="en-GB" i="1" smtClean="0">
                                    <a:latin typeface="Cambria Math" panose="02040503050406030204" pitchFamily="18" charset="0"/>
                                  </a:rPr>
                                  <m:t>&lt;</m:t>
                                </m:r>
                                <m:r>
                                  <a:rPr lang="en-GB" b="0" i="1" smtClean="0">
                                    <a:latin typeface="Cambria Math" panose="02040503050406030204" pitchFamily="18" charset="0"/>
                                  </a:rPr>
                                  <m:t>300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2155144883"/>
                  </p:ext>
                </p:extLst>
              </p:nvPr>
            </p:nvGraphicFramePr>
            <p:xfrm>
              <a:off x="6330156" y="2528118"/>
              <a:ext cx="2478406" cy="148336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Volume (ml)</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9"/>
                          <a:stretch>
                            <a:fillRect l="-334" t="-106452" r="-37793" b="-200000"/>
                          </a:stretch>
                        </a:blipFill>
                      </a:tcPr>
                    </a:tc>
                    <a:tc>
                      <a:txBody>
                        <a:bodyPr/>
                        <a:lstStyle/>
                        <a:p>
                          <a:endParaRPr lang="en-US"/>
                        </a:p>
                      </a:txBody>
                      <a:tcPr>
                        <a:blipFill rotWithShape="0">
                          <a:blip r:embed="rId9"/>
                          <a:stretch>
                            <a:fillRect l="-277778" t="-106452" r="-4630" b="-200000"/>
                          </a:stretch>
                        </a:blipFill>
                      </a:tcPr>
                    </a:tc>
                  </a:tr>
                  <a:tr h="370840">
                    <a:tc>
                      <a:txBody>
                        <a:bodyPr/>
                        <a:lstStyle/>
                        <a:p>
                          <a:endParaRPr lang="en-US"/>
                        </a:p>
                      </a:txBody>
                      <a:tcPr>
                        <a:blipFill rotWithShape="0">
                          <a:blip r:embed="rId9"/>
                          <a:stretch>
                            <a:fillRect l="-334" t="-209836" r="-37793" b="-103279"/>
                          </a:stretch>
                        </a:blipFill>
                      </a:tcPr>
                    </a:tc>
                    <a:tc>
                      <a:txBody>
                        <a:bodyPr/>
                        <a:lstStyle/>
                        <a:p>
                          <a:endParaRPr lang="en-US"/>
                        </a:p>
                      </a:txBody>
                      <a:tcPr>
                        <a:blipFill rotWithShape="0">
                          <a:blip r:embed="rId9"/>
                          <a:stretch>
                            <a:fillRect l="-277778" t="-209836" r="-4630" b="-103279"/>
                          </a:stretch>
                        </a:blipFill>
                      </a:tcPr>
                    </a:tc>
                  </a:tr>
                  <a:tr h="370840">
                    <a:tc>
                      <a:txBody>
                        <a:bodyPr/>
                        <a:lstStyle/>
                        <a:p>
                          <a:endParaRPr lang="en-US"/>
                        </a:p>
                      </a:txBody>
                      <a:tcPr>
                        <a:blipFill rotWithShape="0">
                          <a:blip r:embed="rId9"/>
                          <a:stretch>
                            <a:fillRect l="-334" t="-309836" r="-37793" b="-3279"/>
                          </a:stretch>
                        </a:blipFill>
                      </a:tcPr>
                    </a:tc>
                    <a:tc>
                      <a:txBody>
                        <a:bodyPr/>
                        <a:lstStyle/>
                        <a:p>
                          <a:endParaRPr lang="en-US"/>
                        </a:p>
                      </a:txBody>
                      <a:tcPr>
                        <a:blipFill rotWithShape="0">
                          <a:blip r:embed="rId9"/>
                          <a:stretch>
                            <a:fillRect l="-277778" t="-309836" r="-4630" b="-3279"/>
                          </a:stretch>
                        </a:blipFill>
                      </a:tcPr>
                    </a:tc>
                  </a:tr>
                </a:tbl>
              </a:graphicData>
            </a:graphic>
          </p:graphicFrame>
        </mc:Fallback>
      </mc:AlternateContent>
      <p:sp>
        <p:nvSpPr>
          <p:cNvPr id="23" name="TextBox 22"/>
          <p:cNvSpPr txBox="1"/>
          <p:nvPr/>
        </p:nvSpPr>
        <p:spPr>
          <a:xfrm>
            <a:off x="6561886" y="4179394"/>
            <a:ext cx="21413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6.5</a:t>
            </a:r>
            <a:endParaRPr lang="en-GB" b="1" baseline="30000" dirty="0"/>
          </a:p>
        </p:txBody>
      </p:sp>
      <mc:AlternateContent xmlns:mc="http://schemas.openxmlformats.org/markup-compatibility/2006" xmlns:a14="http://schemas.microsoft.com/office/drawing/2010/main">
        <mc:Choice Requires="a14">
          <p:sp>
            <p:nvSpPr>
              <p:cNvPr id="24" name="TextBox 23"/>
              <p:cNvSpPr txBox="1"/>
              <p:nvPr/>
            </p:nvSpPr>
            <p:spPr>
              <a:xfrm>
                <a:off x="6213304" y="4772913"/>
                <a:ext cx="2932556" cy="646331"/>
              </a:xfrm>
              <a:prstGeom prst="rect">
                <a:avLst/>
              </a:prstGeom>
              <a:noFill/>
            </p:spPr>
            <p:txBody>
              <a:bodyPr wrap="square" rtlCol="0">
                <a:spAutoFit/>
              </a:bodyPr>
              <a:lstStyle/>
              <a:p>
                <a:r>
                  <a:rPr lang="en-GB" dirty="0"/>
                  <a:t>Weights: 4.4kg, 7.6kg, 7.7kg…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=18</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6213304" y="4772913"/>
                <a:ext cx="2932556" cy="646331"/>
              </a:xfrm>
              <a:prstGeom prst="rect">
                <a:avLst/>
              </a:prstGeom>
              <a:blipFill rotWithShape="0">
                <a:blip r:embed="rId10"/>
                <a:stretch>
                  <a:fillRect l="-1663" t="-5660" r="-1871"/>
                </a:stretch>
              </a:blipFill>
            </p:spPr>
            <p:txBody>
              <a:bodyPr/>
              <a:lstStyle/>
              <a:p>
                <a:r>
                  <a:rPr lang="en-GB">
                    <a:noFill/>
                  </a:rPr>
                  <a:t> </a:t>
                </a:r>
              </a:p>
            </p:txBody>
          </p:sp>
        </mc:Fallback>
      </mc:AlternateContent>
      <p:sp>
        <p:nvSpPr>
          <p:cNvPr id="25" name="TextBox 24"/>
          <p:cNvSpPr txBox="1"/>
          <p:nvPr/>
        </p:nvSpPr>
        <p:spPr>
          <a:xfrm>
            <a:off x="6377413" y="5421520"/>
            <a:ext cx="261418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9</a:t>
            </a:r>
            <a:r>
              <a:rPr lang="en-GB" b="1" baseline="30000" dirty="0"/>
              <a:t>th</a:t>
            </a:r>
            <a:r>
              <a:rPr lang="en-GB" dirty="0"/>
              <a:t>/</a:t>
            </a:r>
            <a:r>
              <a:rPr lang="en-GB" b="1" dirty="0"/>
              <a:t>10</a:t>
            </a:r>
            <a:r>
              <a:rPr lang="en-GB" b="1" baseline="30000" dirty="0"/>
              <a:t>th</a:t>
            </a:r>
          </a:p>
        </p:txBody>
      </p:sp>
      <p:sp>
        <p:nvSpPr>
          <p:cNvPr id="26" name="Rectangle 25"/>
          <p:cNvSpPr/>
          <p:nvPr/>
        </p:nvSpPr>
        <p:spPr>
          <a:xfrm>
            <a:off x="2399184" y="2196480"/>
            <a:ext cx="737716" cy="394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195736" y="3556000"/>
            <a:ext cx="966564"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2208990" y="5459300"/>
            <a:ext cx="966564"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359874" y="2717364"/>
            <a:ext cx="515685"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267751" y="4025021"/>
            <a:ext cx="904449"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472965" y="5650882"/>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8030245" y="2006798"/>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8261379" y="4152093"/>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8081044" y="5421861"/>
            <a:ext cx="885155"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5" name="Straight Connector 34"/>
          <p:cNvCxnSpPr/>
          <p:nvPr/>
        </p:nvCxnSpPr>
        <p:spPr>
          <a:xfrm>
            <a:off x="3381772" y="1316568"/>
            <a:ext cx="0" cy="4688156"/>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239272" y="1329268"/>
            <a:ext cx="0" cy="46881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7371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imt.plymouth.ac.uk/projects/mepres/book9/bk9i16/s3q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7" y="1340768"/>
            <a:ext cx="5564785" cy="46805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Connector 6"/>
          <p:cNvCxnSpPr/>
          <p:nvPr/>
        </p:nvCxnSpPr>
        <p:spPr>
          <a:xfrm>
            <a:off x="1163997" y="3489194"/>
            <a:ext cx="1590220" cy="3153"/>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731112" y="3491353"/>
            <a:ext cx="4468" cy="1949327"/>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458661122"/>
                  </p:ext>
                </p:extLst>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3"/>
                          <a:stretch>
                            <a:fillRect l="-316" t="-108197" r="-62658" b="-403279"/>
                          </a:stretch>
                        </a:blipFill>
                      </a:tcPr>
                    </a:tc>
                    <a:tc>
                      <a:txBody>
                        <a:bodyPr/>
                        <a:lstStyle/>
                        <a:p>
                          <a:endParaRPr lang="en-US"/>
                        </a:p>
                      </a:txBody>
                      <a:tcPr>
                        <a:blipFill rotWithShape="0">
                          <a:blip r:embed="rId3"/>
                          <a:stretch>
                            <a:fillRect l="-293519" t="-108197" r="-83333" b="-403279"/>
                          </a:stretch>
                        </a:blipFill>
                      </a:tcPr>
                    </a:tc>
                    <a:tc>
                      <a:txBody>
                        <a:bodyPr/>
                        <a:lstStyle/>
                        <a:p>
                          <a:endParaRPr lang="en-US"/>
                        </a:p>
                      </a:txBody>
                      <a:tcPr>
                        <a:blipFill rotWithShape="0">
                          <a:blip r:embed="rId3"/>
                          <a:stretch>
                            <a:fillRect l="-494186" t="-108197" r="-4651" b="-403279"/>
                          </a:stretch>
                        </a:blipFill>
                      </a:tcPr>
                    </a:tc>
                  </a:tr>
                  <a:tr h="370840">
                    <a:tc>
                      <a:txBody>
                        <a:bodyPr/>
                        <a:lstStyle/>
                        <a:p>
                          <a:endParaRPr lang="en-US"/>
                        </a:p>
                      </a:txBody>
                      <a:tcPr>
                        <a:blipFill rotWithShape="0">
                          <a:blip r:embed="rId3"/>
                          <a:stretch>
                            <a:fillRect l="-316" t="-208197" r="-62658" b="-303279"/>
                          </a:stretch>
                        </a:blipFill>
                      </a:tcPr>
                    </a:tc>
                    <a:tc>
                      <a:txBody>
                        <a:bodyPr/>
                        <a:lstStyle/>
                        <a:p>
                          <a:endParaRPr lang="en-US"/>
                        </a:p>
                      </a:txBody>
                      <a:tcPr>
                        <a:blipFill rotWithShape="0">
                          <a:blip r:embed="rId3"/>
                          <a:stretch>
                            <a:fillRect l="-293519" t="-208197" r="-83333" b="-303279"/>
                          </a:stretch>
                        </a:blipFill>
                      </a:tcPr>
                    </a:tc>
                    <a:tc>
                      <a:txBody>
                        <a:bodyPr/>
                        <a:lstStyle/>
                        <a:p>
                          <a:endParaRPr lang="en-US"/>
                        </a:p>
                      </a:txBody>
                      <a:tcPr>
                        <a:blipFill rotWithShape="0">
                          <a:blip r:embed="rId3"/>
                          <a:stretch>
                            <a:fillRect l="-494186" t="-208197" r="-4651" b="-303279"/>
                          </a:stretch>
                        </a:blipFill>
                      </a:tcPr>
                    </a:tc>
                  </a:tr>
                  <a:tr h="370840">
                    <a:tc>
                      <a:txBody>
                        <a:bodyPr/>
                        <a:lstStyle/>
                        <a:p>
                          <a:endParaRPr lang="en-US"/>
                        </a:p>
                      </a:txBody>
                      <a:tcPr>
                        <a:blipFill rotWithShape="0">
                          <a:blip r:embed="rId3"/>
                          <a:stretch>
                            <a:fillRect l="-316" t="-308197" r="-62658" b="-203279"/>
                          </a:stretch>
                        </a:blipFill>
                      </a:tcPr>
                    </a:tc>
                    <a:tc>
                      <a:txBody>
                        <a:bodyPr/>
                        <a:lstStyle/>
                        <a:p>
                          <a:endParaRPr lang="en-US"/>
                        </a:p>
                      </a:txBody>
                      <a:tcPr>
                        <a:blipFill rotWithShape="0">
                          <a:blip r:embed="rId3"/>
                          <a:stretch>
                            <a:fillRect l="-293519" t="-308197" r="-83333" b="-203279"/>
                          </a:stretch>
                        </a:blipFill>
                      </a:tcPr>
                    </a:tc>
                    <a:tc>
                      <a:txBody>
                        <a:bodyPr/>
                        <a:lstStyle/>
                        <a:p>
                          <a:endParaRPr lang="en-US"/>
                        </a:p>
                      </a:txBody>
                      <a:tcPr>
                        <a:blipFill rotWithShape="0">
                          <a:blip r:embed="rId3"/>
                          <a:stretch>
                            <a:fillRect l="-494186" t="-308197" r="-4651" b="-203279"/>
                          </a:stretch>
                        </a:blipFill>
                      </a:tcPr>
                    </a:tc>
                  </a:tr>
                  <a:tr h="370840">
                    <a:tc>
                      <a:txBody>
                        <a:bodyPr/>
                        <a:lstStyle/>
                        <a:p>
                          <a:endParaRPr lang="en-US"/>
                        </a:p>
                      </a:txBody>
                      <a:tcPr>
                        <a:blipFill rotWithShape="0">
                          <a:blip r:embed="rId3"/>
                          <a:stretch>
                            <a:fillRect l="-316" t="-408197" r="-62658" b="-103279"/>
                          </a:stretch>
                        </a:blipFill>
                      </a:tcPr>
                    </a:tc>
                    <a:tc>
                      <a:txBody>
                        <a:bodyPr/>
                        <a:lstStyle/>
                        <a:p>
                          <a:endParaRPr lang="en-US"/>
                        </a:p>
                      </a:txBody>
                      <a:tcPr>
                        <a:blipFill rotWithShape="0">
                          <a:blip r:embed="rId3"/>
                          <a:stretch>
                            <a:fillRect l="-293519" t="-408197" r="-83333" b="-103279"/>
                          </a:stretch>
                        </a:blipFill>
                      </a:tcPr>
                    </a:tc>
                    <a:tc>
                      <a:txBody>
                        <a:bodyPr/>
                        <a:lstStyle/>
                        <a:p>
                          <a:endParaRPr lang="en-US"/>
                        </a:p>
                      </a:txBody>
                      <a:tcPr>
                        <a:blipFill rotWithShape="0">
                          <a:blip r:embed="rId3"/>
                          <a:stretch>
                            <a:fillRect l="-494186" t="-408197" r="-4651" b="-103279"/>
                          </a:stretch>
                        </a:blipFill>
                      </a:tcPr>
                    </a:tc>
                  </a:tr>
                  <a:tr h="370840">
                    <a:tc>
                      <a:txBody>
                        <a:bodyPr/>
                        <a:lstStyle/>
                        <a:p>
                          <a:endParaRPr lang="en-US"/>
                        </a:p>
                      </a:txBody>
                      <a:tcPr>
                        <a:blipFill rotWithShape="0">
                          <a:blip r:embed="rId3"/>
                          <a:stretch>
                            <a:fillRect l="-316" t="-508197" r="-62658" b="-3279"/>
                          </a:stretch>
                        </a:blipFill>
                      </a:tcPr>
                    </a:tc>
                    <a:tc>
                      <a:txBody>
                        <a:bodyPr/>
                        <a:lstStyle/>
                        <a:p>
                          <a:endParaRPr lang="en-US"/>
                        </a:p>
                      </a:txBody>
                      <a:tcPr>
                        <a:blipFill rotWithShape="0">
                          <a:blip r:embed="rId3"/>
                          <a:stretch>
                            <a:fillRect l="-293519" t="-508197" r="-83333" b="-3279"/>
                          </a:stretch>
                        </a:blipFill>
                      </a:tcPr>
                    </a:tc>
                    <a:tc>
                      <a:txBody>
                        <a:bodyPr/>
                        <a:lstStyle/>
                        <a:p>
                          <a:endParaRPr lang="en-US"/>
                        </a:p>
                      </a:txBody>
                      <a:tcPr>
                        <a:blipFill rotWithShape="0">
                          <a:blip r:embed="rId3"/>
                          <a:stretch>
                            <a:fillRect l="-494186" t="-508197" r="-4651" b="-3279"/>
                          </a:stretch>
                        </a:blipFill>
                      </a:tcPr>
                    </a:tc>
                  </a:tr>
                </a:tbl>
              </a:graphicData>
            </a:graphic>
          </p:graphicFrame>
        </mc:Fallback>
      </mc:AlternateContent>
      <p:cxnSp>
        <p:nvCxnSpPr>
          <p:cNvPr id="15" name="Straight Connector 14"/>
          <p:cNvCxnSpPr/>
          <p:nvPr/>
        </p:nvCxnSpPr>
        <p:spPr>
          <a:xfrm flipV="1">
            <a:off x="2483768" y="2857500"/>
            <a:ext cx="602332" cy="11475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3067050" y="28130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p:cNvSpPr/>
          <p:nvPr/>
        </p:nvSpPr>
        <p:spPr>
          <a:xfrm>
            <a:off x="3701554" y="204664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p:cNvSpPr/>
          <p:nvPr/>
        </p:nvSpPr>
        <p:spPr>
          <a:xfrm>
            <a:off x="4336926" y="166690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4978648" y="1522884"/>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p:cNvSpPr/>
          <p:nvPr/>
        </p:nvSpPr>
        <p:spPr>
          <a:xfrm>
            <a:off x="2420268" y="39738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1757338" y="538228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TextBox 17"/>
          <p:cNvSpPr txBox="1"/>
          <p:nvPr/>
        </p:nvSpPr>
        <p:spPr>
          <a:xfrm>
            <a:off x="5812219" y="3279636"/>
            <a:ext cx="3131964" cy="3139321"/>
          </a:xfrm>
          <a:prstGeom prst="rect">
            <a:avLst/>
          </a:prstGeom>
          <a:noFill/>
        </p:spPr>
        <p:txBody>
          <a:bodyPr wrap="square" rtlCol="0">
            <a:spAutoFit/>
          </a:bodyPr>
          <a:lstStyle/>
          <a:p>
            <a:r>
              <a:rPr lang="en-GB" dirty="0"/>
              <a:t>At GCSE we could find the median by drawing a suitable line on a cumulative frequency graph. How could we read off this value exactly using a suitable calculation? </a:t>
            </a:r>
          </a:p>
          <a:p>
            <a:r>
              <a:rPr lang="en-GB" b="1" dirty="0"/>
              <a:t>We could find the fraction of the way along the line segment using the frequencies, then go this same fraction along the class interval.</a:t>
            </a:r>
          </a:p>
        </p:txBody>
      </p:sp>
      <p:sp>
        <p:nvSpPr>
          <p:cNvPr id="17" name="Rectangle 16"/>
          <p:cNvSpPr/>
          <p:nvPr/>
        </p:nvSpPr>
        <p:spPr>
          <a:xfrm>
            <a:off x="5870488" y="5023073"/>
            <a:ext cx="3053889" cy="1424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29225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imt.plymouth.ac.uk/projects/mepres/book9/bk9i16/s3q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 y="654968"/>
            <a:ext cx="5564785" cy="46805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Connector 6"/>
          <p:cNvCxnSpPr/>
          <p:nvPr/>
        </p:nvCxnSpPr>
        <p:spPr>
          <a:xfrm>
            <a:off x="1138597" y="2803394"/>
            <a:ext cx="1590220" cy="3153"/>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705712" y="2805553"/>
            <a:ext cx="4468" cy="1949327"/>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13" name="Table 12"/>
              <p:cNvGraphicFramePr>
                <a:graphicFrameLocks noGrp="1"/>
              </p:cNvGraphicFramePr>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3"/>
                          <a:stretch>
                            <a:fillRect l="-316" t="-108197" r="-62658" b="-403279"/>
                          </a:stretch>
                        </a:blipFill>
                      </a:tcPr>
                    </a:tc>
                    <a:tc>
                      <a:txBody>
                        <a:bodyPr/>
                        <a:lstStyle/>
                        <a:p>
                          <a:endParaRPr lang="en-US"/>
                        </a:p>
                      </a:txBody>
                      <a:tcPr>
                        <a:blipFill rotWithShape="0">
                          <a:blip r:embed="rId3"/>
                          <a:stretch>
                            <a:fillRect l="-293519" t="-108197" r="-83333" b="-403279"/>
                          </a:stretch>
                        </a:blipFill>
                      </a:tcPr>
                    </a:tc>
                    <a:tc>
                      <a:txBody>
                        <a:bodyPr/>
                        <a:lstStyle/>
                        <a:p>
                          <a:endParaRPr lang="en-US"/>
                        </a:p>
                      </a:txBody>
                      <a:tcPr>
                        <a:blipFill rotWithShape="0">
                          <a:blip r:embed="rId3"/>
                          <a:stretch>
                            <a:fillRect l="-494186" t="-108197" r="-4651" b="-403279"/>
                          </a:stretch>
                        </a:blipFill>
                      </a:tcPr>
                    </a:tc>
                  </a:tr>
                  <a:tr h="370840">
                    <a:tc>
                      <a:txBody>
                        <a:bodyPr/>
                        <a:lstStyle/>
                        <a:p>
                          <a:endParaRPr lang="en-US"/>
                        </a:p>
                      </a:txBody>
                      <a:tcPr>
                        <a:blipFill rotWithShape="0">
                          <a:blip r:embed="rId3"/>
                          <a:stretch>
                            <a:fillRect l="-316" t="-208197" r="-62658" b="-303279"/>
                          </a:stretch>
                        </a:blipFill>
                      </a:tcPr>
                    </a:tc>
                    <a:tc>
                      <a:txBody>
                        <a:bodyPr/>
                        <a:lstStyle/>
                        <a:p>
                          <a:endParaRPr lang="en-US"/>
                        </a:p>
                      </a:txBody>
                      <a:tcPr>
                        <a:blipFill rotWithShape="0">
                          <a:blip r:embed="rId3"/>
                          <a:stretch>
                            <a:fillRect l="-293519" t="-208197" r="-83333" b="-303279"/>
                          </a:stretch>
                        </a:blipFill>
                      </a:tcPr>
                    </a:tc>
                    <a:tc>
                      <a:txBody>
                        <a:bodyPr/>
                        <a:lstStyle/>
                        <a:p>
                          <a:endParaRPr lang="en-US"/>
                        </a:p>
                      </a:txBody>
                      <a:tcPr>
                        <a:blipFill rotWithShape="0">
                          <a:blip r:embed="rId3"/>
                          <a:stretch>
                            <a:fillRect l="-494186" t="-208197" r="-4651" b="-303279"/>
                          </a:stretch>
                        </a:blipFill>
                      </a:tcPr>
                    </a:tc>
                  </a:tr>
                  <a:tr h="370840">
                    <a:tc>
                      <a:txBody>
                        <a:bodyPr/>
                        <a:lstStyle/>
                        <a:p>
                          <a:endParaRPr lang="en-US"/>
                        </a:p>
                      </a:txBody>
                      <a:tcPr>
                        <a:blipFill rotWithShape="0">
                          <a:blip r:embed="rId3"/>
                          <a:stretch>
                            <a:fillRect l="-316" t="-308197" r="-62658" b="-203279"/>
                          </a:stretch>
                        </a:blipFill>
                      </a:tcPr>
                    </a:tc>
                    <a:tc>
                      <a:txBody>
                        <a:bodyPr/>
                        <a:lstStyle/>
                        <a:p>
                          <a:endParaRPr lang="en-US"/>
                        </a:p>
                      </a:txBody>
                      <a:tcPr>
                        <a:blipFill rotWithShape="0">
                          <a:blip r:embed="rId3"/>
                          <a:stretch>
                            <a:fillRect l="-293519" t="-308197" r="-83333" b="-203279"/>
                          </a:stretch>
                        </a:blipFill>
                      </a:tcPr>
                    </a:tc>
                    <a:tc>
                      <a:txBody>
                        <a:bodyPr/>
                        <a:lstStyle/>
                        <a:p>
                          <a:endParaRPr lang="en-US"/>
                        </a:p>
                      </a:txBody>
                      <a:tcPr>
                        <a:blipFill rotWithShape="0">
                          <a:blip r:embed="rId3"/>
                          <a:stretch>
                            <a:fillRect l="-494186" t="-308197" r="-4651" b="-203279"/>
                          </a:stretch>
                        </a:blipFill>
                      </a:tcPr>
                    </a:tc>
                  </a:tr>
                  <a:tr h="370840">
                    <a:tc>
                      <a:txBody>
                        <a:bodyPr/>
                        <a:lstStyle/>
                        <a:p>
                          <a:endParaRPr lang="en-US"/>
                        </a:p>
                      </a:txBody>
                      <a:tcPr>
                        <a:blipFill rotWithShape="0">
                          <a:blip r:embed="rId3"/>
                          <a:stretch>
                            <a:fillRect l="-316" t="-408197" r="-62658" b="-103279"/>
                          </a:stretch>
                        </a:blipFill>
                      </a:tcPr>
                    </a:tc>
                    <a:tc>
                      <a:txBody>
                        <a:bodyPr/>
                        <a:lstStyle/>
                        <a:p>
                          <a:endParaRPr lang="en-US"/>
                        </a:p>
                      </a:txBody>
                      <a:tcPr>
                        <a:blipFill rotWithShape="0">
                          <a:blip r:embed="rId3"/>
                          <a:stretch>
                            <a:fillRect l="-293519" t="-408197" r="-83333" b="-103279"/>
                          </a:stretch>
                        </a:blipFill>
                      </a:tcPr>
                    </a:tc>
                    <a:tc>
                      <a:txBody>
                        <a:bodyPr/>
                        <a:lstStyle/>
                        <a:p>
                          <a:endParaRPr lang="en-US"/>
                        </a:p>
                      </a:txBody>
                      <a:tcPr>
                        <a:blipFill rotWithShape="0">
                          <a:blip r:embed="rId3"/>
                          <a:stretch>
                            <a:fillRect l="-494186" t="-408197" r="-4651" b="-103279"/>
                          </a:stretch>
                        </a:blipFill>
                      </a:tcPr>
                    </a:tc>
                  </a:tr>
                  <a:tr h="370840">
                    <a:tc>
                      <a:txBody>
                        <a:bodyPr/>
                        <a:lstStyle/>
                        <a:p>
                          <a:endParaRPr lang="en-US"/>
                        </a:p>
                      </a:txBody>
                      <a:tcPr>
                        <a:blipFill rotWithShape="0">
                          <a:blip r:embed="rId3"/>
                          <a:stretch>
                            <a:fillRect l="-316" t="-508197" r="-62658" b="-3279"/>
                          </a:stretch>
                        </a:blipFill>
                      </a:tcPr>
                    </a:tc>
                    <a:tc>
                      <a:txBody>
                        <a:bodyPr/>
                        <a:lstStyle/>
                        <a:p>
                          <a:endParaRPr lang="en-US"/>
                        </a:p>
                      </a:txBody>
                      <a:tcPr>
                        <a:blipFill rotWithShape="0">
                          <a:blip r:embed="rId3"/>
                          <a:stretch>
                            <a:fillRect l="-293519" t="-508197" r="-83333" b="-3279"/>
                          </a:stretch>
                        </a:blipFill>
                      </a:tcPr>
                    </a:tc>
                    <a:tc>
                      <a:txBody>
                        <a:bodyPr/>
                        <a:lstStyle/>
                        <a:p>
                          <a:endParaRPr lang="en-US"/>
                        </a:p>
                      </a:txBody>
                      <a:tcPr>
                        <a:blipFill rotWithShape="0">
                          <a:blip r:embed="rId3"/>
                          <a:stretch>
                            <a:fillRect l="-494186" t="-508197" r="-4651" b="-3279"/>
                          </a:stretch>
                        </a:blipFill>
                      </a:tcPr>
                    </a:tc>
                  </a:tr>
                </a:tbl>
              </a:graphicData>
            </a:graphic>
          </p:graphicFrame>
        </mc:Fallback>
      </mc:AlternateContent>
      <p:cxnSp>
        <p:nvCxnSpPr>
          <p:cNvPr id="15" name="Straight Connector 14"/>
          <p:cNvCxnSpPr/>
          <p:nvPr/>
        </p:nvCxnSpPr>
        <p:spPr>
          <a:xfrm flipV="1">
            <a:off x="2458368" y="2171700"/>
            <a:ext cx="602332" cy="11475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3041650" y="21272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p:cNvSpPr/>
          <p:nvPr/>
        </p:nvSpPr>
        <p:spPr>
          <a:xfrm>
            <a:off x="3676154" y="136084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p:cNvSpPr/>
          <p:nvPr/>
        </p:nvSpPr>
        <p:spPr>
          <a:xfrm>
            <a:off x="4311526" y="98110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4953248" y="837084"/>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p:cNvSpPr/>
          <p:nvPr/>
        </p:nvSpPr>
        <p:spPr>
          <a:xfrm>
            <a:off x="2394868" y="32880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1731938" y="469648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p:cNvSpPr/>
          <p:nvPr/>
        </p:nvSpPr>
        <p:spPr>
          <a:xfrm>
            <a:off x="5796136" y="1611784"/>
            <a:ext cx="3157364" cy="407516"/>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5823888" y="3265687"/>
                <a:ext cx="3101860" cy="1200329"/>
              </a:xfrm>
              <a:prstGeom prst="rect">
                <a:avLst/>
              </a:prstGeom>
              <a:noFill/>
            </p:spPr>
            <p:txBody>
              <a:bodyPr wrap="square" rtlCol="0">
                <a:spAutoFit/>
              </a:bodyPr>
              <a:lstStyle/>
              <a:p>
                <a:r>
                  <a:rPr lang="en-GB" dirty="0"/>
                  <a:t>The 75</a:t>
                </a:r>
                <a:r>
                  <a:rPr lang="en-GB" baseline="30000" dirty="0"/>
                  <a:t>th</a:t>
                </a:r>
                <a:r>
                  <a:rPr lang="en-GB" dirty="0"/>
                  <a:t> item is within the </a:t>
                </a:r>
                <a14:m>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a14:m>
                <a:r>
                  <a:rPr lang="en-GB" dirty="0"/>
                  <a:t> class interval because 75 is within the first 100 items but not the first 55.</a:t>
                </a:r>
              </a:p>
            </p:txBody>
          </p:sp>
        </mc:Choice>
        <mc:Fallback xmlns="">
          <p:sp>
            <p:nvSpPr>
              <p:cNvPr id="6" name="TextBox 5"/>
              <p:cNvSpPr txBox="1">
                <a:spLocks noRot="1" noChangeAspect="1" noMove="1" noResize="1" noEditPoints="1" noAdjustHandles="1" noChangeArrowheads="1" noChangeShapeType="1" noTextEdit="1"/>
              </p:cNvSpPr>
              <p:nvPr/>
            </p:nvSpPr>
            <p:spPr>
              <a:xfrm>
                <a:off x="5823888" y="3265687"/>
                <a:ext cx="3101860" cy="1200329"/>
              </a:xfrm>
              <a:prstGeom prst="rect">
                <a:avLst/>
              </a:prstGeom>
              <a:blipFill rotWithShape="0">
                <a:blip r:embed="rId4"/>
                <a:stretch>
                  <a:fillRect l="-1572" t="-3046" b="-7107"/>
                </a:stretch>
              </a:blipFill>
            </p:spPr>
            <p:txBody>
              <a:bodyPr/>
              <a:lstStyle/>
              <a:p>
                <a:r>
                  <a:rPr lang="en-GB">
                    <a:noFill/>
                  </a:rPr>
                  <a:t> </a:t>
                </a:r>
              </a:p>
            </p:txBody>
          </p:sp>
        </mc:Fallback>
      </mc:AlternateContent>
      <p:cxnSp>
        <p:nvCxnSpPr>
          <p:cNvPr id="24" name="Straight Connector 23"/>
          <p:cNvCxnSpPr>
            <a:endCxn id="26" idx="2"/>
          </p:cNvCxnSpPr>
          <p:nvPr/>
        </p:nvCxnSpPr>
        <p:spPr>
          <a:xfrm>
            <a:off x="2161456" y="6043332"/>
            <a:ext cx="4536504"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2000424" y="5581667"/>
            <a:ext cx="720080" cy="461665"/>
          </a:xfrm>
          <a:prstGeom prst="rect">
            <a:avLst/>
          </a:prstGeom>
          <a:noFill/>
        </p:spPr>
        <p:txBody>
          <a:bodyPr wrap="square" rtlCol="0">
            <a:spAutoFit/>
          </a:bodyPr>
          <a:lstStyle/>
          <a:p>
            <a:pPr algn="ctr"/>
            <a:r>
              <a:rPr lang="en-GB" sz="2400" dirty="0"/>
              <a:t>55</a:t>
            </a:r>
          </a:p>
        </p:txBody>
      </p:sp>
      <p:sp>
        <p:nvSpPr>
          <p:cNvPr id="26" name="TextBox 25"/>
          <p:cNvSpPr txBox="1"/>
          <p:nvPr/>
        </p:nvSpPr>
        <p:spPr>
          <a:xfrm>
            <a:off x="6337920" y="5581667"/>
            <a:ext cx="720080" cy="461665"/>
          </a:xfrm>
          <a:prstGeom prst="rect">
            <a:avLst/>
          </a:prstGeom>
          <a:noFill/>
        </p:spPr>
        <p:txBody>
          <a:bodyPr wrap="square" rtlCol="0">
            <a:spAutoFit/>
          </a:bodyPr>
          <a:lstStyle/>
          <a:p>
            <a:pPr algn="ctr"/>
            <a:r>
              <a:rPr lang="en-GB" sz="2400" dirty="0"/>
              <a:t>100</a:t>
            </a:r>
          </a:p>
        </p:txBody>
      </p:sp>
      <p:sp>
        <p:nvSpPr>
          <p:cNvPr id="27" name="TextBox 26"/>
          <p:cNvSpPr txBox="1"/>
          <p:nvPr/>
        </p:nvSpPr>
        <p:spPr>
          <a:xfrm>
            <a:off x="3296568" y="5583998"/>
            <a:ext cx="936104" cy="461665"/>
          </a:xfrm>
          <a:prstGeom prst="rect">
            <a:avLst/>
          </a:prstGeom>
          <a:noFill/>
        </p:spPr>
        <p:txBody>
          <a:bodyPr wrap="square" rtlCol="0">
            <a:spAutoFit/>
          </a:bodyPr>
          <a:lstStyle/>
          <a:p>
            <a:pPr algn="ctr"/>
            <a:r>
              <a:rPr lang="en-GB" sz="2400" dirty="0"/>
              <a:t>75</a:t>
            </a:r>
          </a:p>
        </p:txBody>
      </p:sp>
      <p:sp>
        <p:nvSpPr>
          <p:cNvPr id="28" name="TextBox 27"/>
          <p:cNvSpPr txBox="1"/>
          <p:nvPr/>
        </p:nvSpPr>
        <p:spPr>
          <a:xfrm>
            <a:off x="1820404" y="6045663"/>
            <a:ext cx="1080120" cy="461665"/>
          </a:xfrm>
          <a:prstGeom prst="rect">
            <a:avLst/>
          </a:prstGeom>
          <a:noFill/>
        </p:spPr>
        <p:txBody>
          <a:bodyPr wrap="square" rtlCol="0">
            <a:spAutoFit/>
          </a:bodyPr>
          <a:lstStyle/>
          <a:p>
            <a:pPr algn="ctr"/>
            <a:r>
              <a:rPr lang="en-GB" sz="2400" dirty="0"/>
              <a:t>0.6m</a:t>
            </a:r>
          </a:p>
        </p:txBody>
      </p:sp>
      <p:sp>
        <p:nvSpPr>
          <p:cNvPr id="29" name="TextBox 28"/>
          <p:cNvSpPr txBox="1"/>
          <p:nvPr/>
        </p:nvSpPr>
        <p:spPr>
          <a:xfrm>
            <a:off x="3362288" y="6045663"/>
            <a:ext cx="828712" cy="461665"/>
          </a:xfrm>
          <a:prstGeom prst="rect">
            <a:avLst/>
          </a:prstGeom>
          <a:noFill/>
        </p:spPr>
        <p:txBody>
          <a:bodyPr wrap="square" rtlCol="0">
            <a:spAutoFit/>
          </a:bodyPr>
          <a:lstStyle/>
          <a:p>
            <a:pPr algn="ctr"/>
            <a:r>
              <a:rPr lang="en-GB" sz="2400" dirty="0"/>
              <a:t>Med</a:t>
            </a:r>
          </a:p>
        </p:txBody>
      </p:sp>
      <p:sp>
        <p:nvSpPr>
          <p:cNvPr id="30" name="TextBox 29"/>
          <p:cNvSpPr txBox="1"/>
          <p:nvPr/>
        </p:nvSpPr>
        <p:spPr>
          <a:xfrm>
            <a:off x="6248896" y="6045663"/>
            <a:ext cx="1152128" cy="461665"/>
          </a:xfrm>
          <a:prstGeom prst="rect">
            <a:avLst/>
          </a:prstGeom>
          <a:noFill/>
        </p:spPr>
        <p:txBody>
          <a:bodyPr wrap="square" rtlCol="0">
            <a:spAutoFit/>
          </a:bodyPr>
          <a:lstStyle/>
          <a:p>
            <a:pPr algn="ctr"/>
            <a:r>
              <a:rPr lang="en-GB" sz="2400" dirty="0"/>
              <a:t>0.65m</a:t>
            </a:r>
          </a:p>
        </p:txBody>
      </p:sp>
      <p:sp>
        <p:nvSpPr>
          <p:cNvPr id="31" name="TextBox 30"/>
          <p:cNvSpPr txBox="1"/>
          <p:nvPr/>
        </p:nvSpPr>
        <p:spPr>
          <a:xfrm>
            <a:off x="263848" y="5187549"/>
            <a:ext cx="1878558" cy="584775"/>
          </a:xfrm>
          <a:prstGeom prst="rect">
            <a:avLst/>
          </a:prstGeom>
          <a:noFill/>
        </p:spPr>
        <p:txBody>
          <a:bodyPr wrap="square" rtlCol="0">
            <a:spAutoFit/>
          </a:bodyPr>
          <a:lstStyle/>
          <a:p>
            <a:r>
              <a:rPr lang="en-GB" sz="1600" dirty="0"/>
              <a:t>Frequency up until this interval</a:t>
            </a:r>
          </a:p>
        </p:txBody>
      </p:sp>
      <p:sp>
        <p:nvSpPr>
          <p:cNvPr id="32" name="TextBox 31"/>
          <p:cNvSpPr txBox="1"/>
          <p:nvPr/>
        </p:nvSpPr>
        <p:spPr>
          <a:xfrm>
            <a:off x="7185000" y="5207620"/>
            <a:ext cx="1901850" cy="584775"/>
          </a:xfrm>
          <a:prstGeom prst="rect">
            <a:avLst/>
          </a:prstGeom>
          <a:noFill/>
        </p:spPr>
        <p:txBody>
          <a:bodyPr wrap="square" rtlCol="0">
            <a:spAutoFit/>
          </a:bodyPr>
          <a:lstStyle/>
          <a:p>
            <a:r>
              <a:rPr lang="en-GB" sz="1600" dirty="0"/>
              <a:t>Frequency by end of this interval</a:t>
            </a:r>
          </a:p>
        </p:txBody>
      </p:sp>
      <p:sp>
        <p:nvSpPr>
          <p:cNvPr id="33" name="TextBox 32"/>
          <p:cNvSpPr txBox="1"/>
          <p:nvPr/>
        </p:nvSpPr>
        <p:spPr>
          <a:xfrm>
            <a:off x="4335785" y="5251307"/>
            <a:ext cx="1893565" cy="584775"/>
          </a:xfrm>
          <a:prstGeom prst="rect">
            <a:avLst/>
          </a:prstGeom>
          <a:noFill/>
        </p:spPr>
        <p:txBody>
          <a:bodyPr wrap="square" rtlCol="0">
            <a:spAutoFit/>
          </a:bodyPr>
          <a:lstStyle/>
          <a:p>
            <a:r>
              <a:rPr lang="en-GB" sz="1600" dirty="0"/>
              <a:t>Item number we’re interested in.</a:t>
            </a:r>
          </a:p>
        </p:txBody>
      </p:sp>
      <p:sp>
        <p:nvSpPr>
          <p:cNvPr id="34" name="TextBox 33"/>
          <p:cNvSpPr txBox="1"/>
          <p:nvPr/>
        </p:nvSpPr>
        <p:spPr>
          <a:xfrm>
            <a:off x="38100" y="6494096"/>
            <a:ext cx="2708300" cy="338554"/>
          </a:xfrm>
          <a:prstGeom prst="rect">
            <a:avLst/>
          </a:prstGeom>
          <a:noFill/>
        </p:spPr>
        <p:txBody>
          <a:bodyPr wrap="square" rtlCol="0">
            <a:spAutoFit/>
          </a:bodyPr>
          <a:lstStyle/>
          <a:p>
            <a:r>
              <a:rPr lang="en-GB" sz="1600" dirty="0"/>
              <a:t>Height at start of interval.</a:t>
            </a:r>
          </a:p>
        </p:txBody>
      </p:sp>
      <p:sp>
        <p:nvSpPr>
          <p:cNvPr id="35" name="TextBox 34"/>
          <p:cNvSpPr txBox="1"/>
          <p:nvPr/>
        </p:nvSpPr>
        <p:spPr>
          <a:xfrm>
            <a:off x="6444208" y="6494096"/>
            <a:ext cx="2685008" cy="338554"/>
          </a:xfrm>
          <a:prstGeom prst="rect">
            <a:avLst/>
          </a:prstGeom>
          <a:noFill/>
        </p:spPr>
        <p:txBody>
          <a:bodyPr wrap="square" rtlCol="0">
            <a:spAutoFit/>
          </a:bodyPr>
          <a:lstStyle/>
          <a:p>
            <a:r>
              <a:rPr lang="en-GB" sz="1600" dirty="0"/>
              <a:t>Height by end of interval.</a:t>
            </a:r>
          </a:p>
        </p:txBody>
      </p:sp>
      <p:cxnSp>
        <p:nvCxnSpPr>
          <p:cNvPr id="36" name="Straight Arrow Connector 35"/>
          <p:cNvCxnSpPr/>
          <p:nvPr/>
        </p:nvCxnSpPr>
        <p:spPr>
          <a:xfrm>
            <a:off x="1702284" y="5581667"/>
            <a:ext cx="442156" cy="12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endCxn id="28" idx="1"/>
          </p:cNvCxnSpPr>
          <p:nvPr/>
        </p:nvCxnSpPr>
        <p:spPr>
          <a:xfrm flipV="1">
            <a:off x="1352352" y="6276496"/>
            <a:ext cx="468052" cy="217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H="1">
            <a:off x="4099012" y="5583998"/>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flipH="1">
            <a:off x="6989812" y="5699507"/>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flipV="1">
            <a:off x="7401024" y="6396067"/>
            <a:ext cx="431694" cy="111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202706" y="5511800"/>
            <a:ext cx="591294" cy="468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436696" y="5547988"/>
            <a:ext cx="655848" cy="433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6362700" y="5435600"/>
            <a:ext cx="621072" cy="516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272003" y="6111961"/>
            <a:ext cx="954297" cy="314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1952393" y="6111961"/>
            <a:ext cx="956940" cy="433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98537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6" restart="whenNotActive" fill="hold" evtFilter="cancelBubble" nodeType="interactiveSeq">
                <p:stCondLst>
                  <p:cond evt="onClick" delay="0">
                    <p:tgtEl>
                      <p:spTgt spid="4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1" grpId="0" animBg="1"/>
      <p:bldP spid="42"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9143074" cy="599127"/>
            <a:chOff x="0" y="13335"/>
            <a:chExt cx="9144218" cy="599127"/>
          </a:xfrm>
        </p:grpSpPr>
        <p:sp>
          <p:nvSpPr>
            <p:cNvPr id="2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26" name="Straight Connector 2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27" name="Straight Connector 26"/>
          <p:cNvCxnSpPr>
            <a:endCxn id="29" idx="2"/>
          </p:cNvCxnSpPr>
          <p:nvPr/>
        </p:nvCxnSpPr>
        <p:spPr>
          <a:xfrm>
            <a:off x="2073756" y="4380916"/>
            <a:ext cx="4536504" cy="0"/>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1912724" y="3919251"/>
            <a:ext cx="720080" cy="461665"/>
          </a:xfrm>
          <a:prstGeom prst="rect">
            <a:avLst/>
          </a:prstGeom>
          <a:noFill/>
        </p:spPr>
        <p:txBody>
          <a:bodyPr wrap="square" rtlCol="0">
            <a:spAutoFit/>
          </a:bodyPr>
          <a:lstStyle/>
          <a:p>
            <a:pPr algn="ctr"/>
            <a:r>
              <a:rPr lang="en-GB" sz="2400" dirty="0"/>
              <a:t>55</a:t>
            </a:r>
          </a:p>
        </p:txBody>
      </p:sp>
      <p:sp>
        <p:nvSpPr>
          <p:cNvPr id="29" name="TextBox 28"/>
          <p:cNvSpPr txBox="1"/>
          <p:nvPr/>
        </p:nvSpPr>
        <p:spPr>
          <a:xfrm>
            <a:off x="6250220" y="3919251"/>
            <a:ext cx="720080" cy="461665"/>
          </a:xfrm>
          <a:prstGeom prst="rect">
            <a:avLst/>
          </a:prstGeom>
          <a:noFill/>
        </p:spPr>
        <p:txBody>
          <a:bodyPr wrap="square" rtlCol="0">
            <a:spAutoFit/>
          </a:bodyPr>
          <a:lstStyle/>
          <a:p>
            <a:pPr algn="ctr"/>
            <a:r>
              <a:rPr lang="en-GB" sz="2400" dirty="0"/>
              <a:t>100</a:t>
            </a:r>
          </a:p>
        </p:txBody>
      </p:sp>
      <p:sp>
        <p:nvSpPr>
          <p:cNvPr id="30" name="TextBox 29"/>
          <p:cNvSpPr txBox="1"/>
          <p:nvPr/>
        </p:nvSpPr>
        <p:spPr>
          <a:xfrm>
            <a:off x="3208868" y="3921582"/>
            <a:ext cx="936104" cy="461665"/>
          </a:xfrm>
          <a:prstGeom prst="rect">
            <a:avLst/>
          </a:prstGeom>
          <a:noFill/>
        </p:spPr>
        <p:txBody>
          <a:bodyPr wrap="square" rtlCol="0">
            <a:spAutoFit/>
          </a:bodyPr>
          <a:lstStyle/>
          <a:p>
            <a:pPr algn="ctr"/>
            <a:r>
              <a:rPr lang="en-GB" sz="2400" dirty="0"/>
              <a:t>75</a:t>
            </a:r>
          </a:p>
        </p:txBody>
      </p:sp>
      <p:sp>
        <p:nvSpPr>
          <p:cNvPr id="31" name="TextBox 30"/>
          <p:cNvSpPr txBox="1"/>
          <p:nvPr/>
        </p:nvSpPr>
        <p:spPr>
          <a:xfrm>
            <a:off x="1732704" y="4383247"/>
            <a:ext cx="1080120" cy="461665"/>
          </a:xfrm>
          <a:prstGeom prst="rect">
            <a:avLst/>
          </a:prstGeom>
          <a:noFill/>
        </p:spPr>
        <p:txBody>
          <a:bodyPr wrap="square" rtlCol="0">
            <a:spAutoFit/>
          </a:bodyPr>
          <a:lstStyle/>
          <a:p>
            <a:pPr algn="ctr"/>
            <a:r>
              <a:rPr lang="en-GB" sz="2400" dirty="0"/>
              <a:t>0.6m</a:t>
            </a:r>
          </a:p>
        </p:txBody>
      </p:sp>
      <p:sp>
        <p:nvSpPr>
          <p:cNvPr id="32" name="TextBox 31"/>
          <p:cNvSpPr txBox="1"/>
          <p:nvPr/>
        </p:nvSpPr>
        <p:spPr>
          <a:xfrm>
            <a:off x="3274588" y="4383247"/>
            <a:ext cx="828712" cy="461665"/>
          </a:xfrm>
          <a:prstGeom prst="rect">
            <a:avLst/>
          </a:prstGeom>
          <a:noFill/>
        </p:spPr>
        <p:txBody>
          <a:bodyPr wrap="square" rtlCol="0">
            <a:spAutoFit/>
          </a:bodyPr>
          <a:lstStyle/>
          <a:p>
            <a:pPr algn="ctr"/>
            <a:r>
              <a:rPr lang="en-GB" sz="2400" dirty="0"/>
              <a:t>Med</a:t>
            </a:r>
          </a:p>
        </p:txBody>
      </p:sp>
      <p:sp>
        <p:nvSpPr>
          <p:cNvPr id="33" name="TextBox 32"/>
          <p:cNvSpPr txBox="1"/>
          <p:nvPr/>
        </p:nvSpPr>
        <p:spPr>
          <a:xfrm>
            <a:off x="6161196" y="4383247"/>
            <a:ext cx="1152128" cy="461665"/>
          </a:xfrm>
          <a:prstGeom prst="rect">
            <a:avLst/>
          </a:prstGeom>
          <a:noFill/>
        </p:spPr>
        <p:txBody>
          <a:bodyPr wrap="square" rtlCol="0">
            <a:spAutoFit/>
          </a:bodyPr>
          <a:lstStyle/>
          <a:p>
            <a:pPr algn="ctr"/>
            <a:r>
              <a:rPr lang="en-GB" sz="2400" dirty="0"/>
              <a:t>0.65m</a:t>
            </a:r>
          </a:p>
        </p:txBody>
      </p:sp>
      <p:sp>
        <p:nvSpPr>
          <p:cNvPr id="34" name="TextBox 33"/>
          <p:cNvSpPr txBox="1"/>
          <p:nvPr/>
        </p:nvSpPr>
        <p:spPr>
          <a:xfrm>
            <a:off x="328548" y="3506083"/>
            <a:ext cx="2088232" cy="646331"/>
          </a:xfrm>
          <a:prstGeom prst="rect">
            <a:avLst/>
          </a:prstGeom>
          <a:noFill/>
        </p:spPr>
        <p:txBody>
          <a:bodyPr wrap="square" rtlCol="0">
            <a:spAutoFit/>
          </a:bodyPr>
          <a:lstStyle/>
          <a:p>
            <a:r>
              <a:rPr lang="en-GB" dirty="0"/>
              <a:t>Frequency up until this interval</a:t>
            </a:r>
          </a:p>
        </p:txBody>
      </p:sp>
      <p:sp>
        <p:nvSpPr>
          <p:cNvPr id="35" name="TextBox 34"/>
          <p:cNvSpPr txBox="1"/>
          <p:nvPr/>
        </p:nvSpPr>
        <p:spPr>
          <a:xfrm>
            <a:off x="7097300" y="3545204"/>
            <a:ext cx="2088232" cy="646331"/>
          </a:xfrm>
          <a:prstGeom prst="rect">
            <a:avLst/>
          </a:prstGeom>
          <a:noFill/>
        </p:spPr>
        <p:txBody>
          <a:bodyPr wrap="square" rtlCol="0">
            <a:spAutoFit/>
          </a:bodyPr>
          <a:lstStyle/>
          <a:p>
            <a:r>
              <a:rPr lang="en-GB" dirty="0"/>
              <a:t>Frequency by end of this interval</a:t>
            </a:r>
          </a:p>
        </p:txBody>
      </p:sp>
      <p:sp>
        <p:nvSpPr>
          <p:cNvPr id="36" name="TextBox 35"/>
          <p:cNvSpPr txBox="1"/>
          <p:nvPr/>
        </p:nvSpPr>
        <p:spPr>
          <a:xfrm>
            <a:off x="4124260" y="3598416"/>
            <a:ext cx="2088232" cy="646331"/>
          </a:xfrm>
          <a:prstGeom prst="rect">
            <a:avLst/>
          </a:prstGeom>
          <a:noFill/>
        </p:spPr>
        <p:txBody>
          <a:bodyPr wrap="square" rtlCol="0">
            <a:spAutoFit/>
          </a:bodyPr>
          <a:lstStyle/>
          <a:p>
            <a:r>
              <a:rPr lang="en-GB" dirty="0"/>
              <a:t>Item number we’re interested in.</a:t>
            </a:r>
          </a:p>
        </p:txBody>
      </p:sp>
      <p:sp>
        <p:nvSpPr>
          <p:cNvPr id="37" name="TextBox 36"/>
          <p:cNvSpPr txBox="1"/>
          <p:nvPr/>
        </p:nvSpPr>
        <p:spPr>
          <a:xfrm>
            <a:off x="-49600" y="4831680"/>
            <a:ext cx="2708300" cy="369332"/>
          </a:xfrm>
          <a:prstGeom prst="rect">
            <a:avLst/>
          </a:prstGeom>
          <a:noFill/>
        </p:spPr>
        <p:txBody>
          <a:bodyPr wrap="square" rtlCol="0">
            <a:spAutoFit/>
          </a:bodyPr>
          <a:lstStyle/>
          <a:p>
            <a:r>
              <a:rPr lang="en-GB" dirty="0"/>
              <a:t>Height at start of interval.</a:t>
            </a:r>
          </a:p>
        </p:txBody>
      </p:sp>
      <p:sp>
        <p:nvSpPr>
          <p:cNvPr id="38" name="TextBox 37"/>
          <p:cNvSpPr txBox="1"/>
          <p:nvPr/>
        </p:nvSpPr>
        <p:spPr>
          <a:xfrm>
            <a:off x="6356508" y="4831680"/>
            <a:ext cx="2685008" cy="369332"/>
          </a:xfrm>
          <a:prstGeom prst="rect">
            <a:avLst/>
          </a:prstGeom>
          <a:noFill/>
        </p:spPr>
        <p:txBody>
          <a:bodyPr wrap="square" rtlCol="0">
            <a:spAutoFit/>
          </a:bodyPr>
          <a:lstStyle/>
          <a:p>
            <a:r>
              <a:rPr lang="en-GB" dirty="0"/>
              <a:t>Height by end of interval.</a:t>
            </a:r>
          </a:p>
        </p:txBody>
      </p:sp>
      <p:cxnSp>
        <p:nvCxnSpPr>
          <p:cNvPr id="39" name="Straight Arrow Connector 38"/>
          <p:cNvCxnSpPr/>
          <p:nvPr/>
        </p:nvCxnSpPr>
        <p:spPr>
          <a:xfrm>
            <a:off x="1614584" y="3919251"/>
            <a:ext cx="442156" cy="12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endCxn id="31" idx="1"/>
          </p:cNvCxnSpPr>
          <p:nvPr/>
        </p:nvCxnSpPr>
        <p:spPr>
          <a:xfrm flipV="1">
            <a:off x="1264652" y="4614080"/>
            <a:ext cx="468052" cy="217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H="1">
            <a:off x="4011312" y="3921582"/>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H="1">
            <a:off x="6902112" y="4037091"/>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flipH="1" flipV="1">
            <a:off x="7313324" y="4733651"/>
            <a:ext cx="431694" cy="111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9" name="Table 48"/>
              <p:cNvGraphicFramePr>
                <a:graphicFrameLocks noGrp="1"/>
              </p:cNvGraphicFramePr>
              <p:nvPr>
                <p:extLst/>
              </p:nvPr>
            </p:nvGraphicFramePr>
            <p:xfrm>
              <a:off x="233496" y="859117"/>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49" name="Table 48"/>
              <p:cNvGraphicFramePr>
                <a:graphicFrameLocks noGrp="1"/>
              </p:cNvGraphicFramePr>
              <p:nvPr>
                <p:extLst>
                  <p:ext uri="{D42A27DB-BD31-4B8C-83A1-F6EECF244321}">
                    <p14:modId xmlns:p14="http://schemas.microsoft.com/office/powerpoint/2010/main" val="3205872049"/>
                  </p:ext>
                </p:extLst>
              </p:nvPr>
            </p:nvGraphicFramePr>
            <p:xfrm>
              <a:off x="233496" y="859117"/>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2"/>
                          <a:stretch>
                            <a:fillRect l="-316" t="-108197" r="-62658" b="-404918"/>
                          </a:stretch>
                        </a:blipFill>
                      </a:tcPr>
                    </a:tc>
                    <a:tc>
                      <a:txBody>
                        <a:bodyPr/>
                        <a:lstStyle/>
                        <a:p>
                          <a:endParaRPr lang="en-US"/>
                        </a:p>
                      </a:txBody>
                      <a:tcPr>
                        <a:blipFill rotWithShape="0">
                          <a:blip r:embed="rId2"/>
                          <a:stretch>
                            <a:fillRect l="-293519" t="-108197" r="-83333" b="-404918"/>
                          </a:stretch>
                        </a:blipFill>
                      </a:tcPr>
                    </a:tc>
                    <a:tc>
                      <a:txBody>
                        <a:bodyPr/>
                        <a:lstStyle/>
                        <a:p>
                          <a:endParaRPr lang="en-US"/>
                        </a:p>
                      </a:txBody>
                      <a:tcPr>
                        <a:blipFill rotWithShape="0">
                          <a:blip r:embed="rId2"/>
                          <a:stretch>
                            <a:fillRect l="-494186" t="-108197" r="-4651" b="-404918"/>
                          </a:stretch>
                        </a:blipFill>
                      </a:tcPr>
                    </a:tc>
                  </a:tr>
                  <a:tr h="370840">
                    <a:tc>
                      <a:txBody>
                        <a:bodyPr/>
                        <a:lstStyle/>
                        <a:p>
                          <a:endParaRPr lang="en-US"/>
                        </a:p>
                      </a:txBody>
                      <a:tcPr>
                        <a:blipFill rotWithShape="0">
                          <a:blip r:embed="rId2"/>
                          <a:stretch>
                            <a:fillRect l="-316" t="-208197" r="-62658" b="-304918"/>
                          </a:stretch>
                        </a:blipFill>
                      </a:tcPr>
                    </a:tc>
                    <a:tc>
                      <a:txBody>
                        <a:bodyPr/>
                        <a:lstStyle/>
                        <a:p>
                          <a:endParaRPr lang="en-US"/>
                        </a:p>
                      </a:txBody>
                      <a:tcPr>
                        <a:blipFill rotWithShape="0">
                          <a:blip r:embed="rId2"/>
                          <a:stretch>
                            <a:fillRect l="-293519" t="-208197" r="-83333" b="-304918"/>
                          </a:stretch>
                        </a:blipFill>
                      </a:tcPr>
                    </a:tc>
                    <a:tc>
                      <a:txBody>
                        <a:bodyPr/>
                        <a:lstStyle/>
                        <a:p>
                          <a:endParaRPr lang="en-US"/>
                        </a:p>
                      </a:txBody>
                      <a:tcPr>
                        <a:blipFill rotWithShape="0">
                          <a:blip r:embed="rId2"/>
                          <a:stretch>
                            <a:fillRect l="-494186" t="-208197" r="-4651" b="-304918"/>
                          </a:stretch>
                        </a:blipFill>
                      </a:tcPr>
                    </a:tc>
                  </a:tr>
                  <a:tr h="370840">
                    <a:tc>
                      <a:txBody>
                        <a:bodyPr/>
                        <a:lstStyle/>
                        <a:p>
                          <a:endParaRPr lang="en-US"/>
                        </a:p>
                      </a:txBody>
                      <a:tcPr>
                        <a:blipFill rotWithShape="0">
                          <a:blip r:embed="rId2"/>
                          <a:stretch>
                            <a:fillRect l="-316" t="-308197" r="-62658" b="-204918"/>
                          </a:stretch>
                        </a:blipFill>
                      </a:tcPr>
                    </a:tc>
                    <a:tc>
                      <a:txBody>
                        <a:bodyPr/>
                        <a:lstStyle/>
                        <a:p>
                          <a:endParaRPr lang="en-US"/>
                        </a:p>
                      </a:txBody>
                      <a:tcPr>
                        <a:blipFill rotWithShape="0">
                          <a:blip r:embed="rId2"/>
                          <a:stretch>
                            <a:fillRect l="-293519" t="-308197" r="-83333" b="-204918"/>
                          </a:stretch>
                        </a:blipFill>
                      </a:tcPr>
                    </a:tc>
                    <a:tc>
                      <a:txBody>
                        <a:bodyPr/>
                        <a:lstStyle/>
                        <a:p>
                          <a:endParaRPr lang="en-US"/>
                        </a:p>
                      </a:txBody>
                      <a:tcPr>
                        <a:blipFill rotWithShape="0">
                          <a:blip r:embed="rId2"/>
                          <a:stretch>
                            <a:fillRect l="-494186" t="-308197" r="-4651" b="-204918"/>
                          </a:stretch>
                        </a:blipFill>
                      </a:tcPr>
                    </a:tc>
                  </a:tr>
                  <a:tr h="370840">
                    <a:tc>
                      <a:txBody>
                        <a:bodyPr/>
                        <a:lstStyle/>
                        <a:p>
                          <a:endParaRPr lang="en-US"/>
                        </a:p>
                      </a:txBody>
                      <a:tcPr>
                        <a:blipFill rotWithShape="0">
                          <a:blip r:embed="rId2"/>
                          <a:stretch>
                            <a:fillRect l="-316" t="-408197" r="-62658" b="-104918"/>
                          </a:stretch>
                        </a:blipFill>
                      </a:tcPr>
                    </a:tc>
                    <a:tc>
                      <a:txBody>
                        <a:bodyPr/>
                        <a:lstStyle/>
                        <a:p>
                          <a:endParaRPr lang="en-US"/>
                        </a:p>
                      </a:txBody>
                      <a:tcPr>
                        <a:blipFill rotWithShape="0">
                          <a:blip r:embed="rId2"/>
                          <a:stretch>
                            <a:fillRect l="-293519" t="-408197" r="-83333" b="-104918"/>
                          </a:stretch>
                        </a:blipFill>
                      </a:tcPr>
                    </a:tc>
                    <a:tc>
                      <a:txBody>
                        <a:bodyPr/>
                        <a:lstStyle/>
                        <a:p>
                          <a:endParaRPr lang="en-US"/>
                        </a:p>
                      </a:txBody>
                      <a:tcPr>
                        <a:blipFill rotWithShape="0">
                          <a:blip r:embed="rId2"/>
                          <a:stretch>
                            <a:fillRect l="-494186" t="-408197" r="-4651" b="-104918"/>
                          </a:stretch>
                        </a:blipFill>
                      </a:tcPr>
                    </a:tc>
                  </a:tr>
                  <a:tr h="370840">
                    <a:tc>
                      <a:txBody>
                        <a:bodyPr/>
                        <a:lstStyle/>
                        <a:p>
                          <a:endParaRPr lang="en-US"/>
                        </a:p>
                      </a:txBody>
                      <a:tcPr>
                        <a:blipFill rotWithShape="0">
                          <a:blip r:embed="rId2"/>
                          <a:stretch>
                            <a:fillRect l="-316" t="-508197" r="-62658" b="-4918"/>
                          </a:stretch>
                        </a:blipFill>
                      </a:tcPr>
                    </a:tc>
                    <a:tc>
                      <a:txBody>
                        <a:bodyPr/>
                        <a:lstStyle/>
                        <a:p>
                          <a:endParaRPr lang="en-US"/>
                        </a:p>
                      </a:txBody>
                      <a:tcPr>
                        <a:blipFill rotWithShape="0">
                          <a:blip r:embed="rId2"/>
                          <a:stretch>
                            <a:fillRect l="-293519" t="-508197" r="-83333" b="-4918"/>
                          </a:stretch>
                        </a:blipFill>
                      </a:tcPr>
                    </a:tc>
                    <a:tc>
                      <a:txBody>
                        <a:bodyPr/>
                        <a:lstStyle/>
                        <a:p>
                          <a:endParaRPr lang="en-US"/>
                        </a:p>
                      </a:txBody>
                      <a:tcPr>
                        <a:blipFill rotWithShape="0">
                          <a:blip r:embed="rId2"/>
                          <a:stretch>
                            <a:fillRect l="-494186" t="-508197" r="-4651" b="-4918"/>
                          </a:stretch>
                        </a:blipFill>
                      </a:tcPr>
                    </a:tc>
                  </a:tr>
                </a:tbl>
              </a:graphicData>
            </a:graphic>
          </p:graphicFrame>
        </mc:Fallback>
      </mc:AlternateContent>
      <p:sp>
        <p:nvSpPr>
          <p:cNvPr id="50" name="TextBox 49"/>
          <p:cNvSpPr txBox="1"/>
          <p:nvPr/>
        </p:nvSpPr>
        <p:spPr>
          <a:xfrm>
            <a:off x="2676525" y="5483281"/>
            <a:ext cx="2785137"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I like to put the units to avoid getting frequencies confused with values of the variable.</a:t>
            </a:r>
          </a:p>
        </p:txBody>
      </p:sp>
      <p:cxnSp>
        <p:nvCxnSpPr>
          <p:cNvPr id="52" name="Straight Arrow Connector 51"/>
          <p:cNvCxnSpPr>
            <a:stCxn id="50" idx="0"/>
          </p:cNvCxnSpPr>
          <p:nvPr/>
        </p:nvCxnSpPr>
        <p:spPr>
          <a:xfrm flipH="1" flipV="1">
            <a:off x="2658700" y="4831681"/>
            <a:ext cx="1410394" cy="651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4108614" y="2122079"/>
                <a:ext cx="3636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𝟐𝟎</m:t>
                              </m:r>
                            </m:num>
                            <m:den>
                              <m:r>
                                <a:rPr lang="en-GB" b="1" i="1" smtClean="0">
                                  <a:latin typeface="Cambria Math" panose="02040503050406030204" pitchFamily="18" charset="0"/>
                                </a:rPr>
                                <m:t>𝟒𝟓</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m:t>
                          </m:r>
                        </m:e>
                      </m:d>
                    </m:oMath>
                  </m:oMathPara>
                </a14:m>
                <a:endParaRPr lang="en-GB"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4108614" y="2122079"/>
                <a:ext cx="3636404" cy="71468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8944" y="803192"/>
                <a:ext cx="4056074" cy="1443793"/>
              </a:xfrm>
              <a:prstGeom prst="rect">
                <a:avLst/>
              </a:prstGeom>
              <a:noFill/>
            </p:spPr>
            <p:txBody>
              <a:bodyPr wrap="square" rtlCol="0">
                <a:spAutoFit/>
              </a:bodyPr>
              <a:lstStyle/>
              <a:p>
                <a:r>
                  <a:rPr lang="en-GB" dirty="0"/>
                  <a:t>What fraction of the way across the interval are we?</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𝟐𝟎</m:t>
                          </m:r>
                        </m:num>
                        <m:den>
                          <m:r>
                            <a:rPr lang="en-GB" b="1" i="1" smtClean="0">
                              <a:latin typeface="Cambria Math" panose="02040503050406030204" pitchFamily="18" charset="0"/>
                            </a:rPr>
                            <m:t>𝟒𝟓</m:t>
                          </m:r>
                        </m:den>
                      </m:f>
                    </m:oMath>
                  </m:oMathPara>
                </a14:m>
                <a:endParaRPr lang="en-GB" b="1" dirty="0"/>
              </a:p>
              <a:p>
                <a:r>
                  <a:rPr lang="en-GB" dirty="0"/>
                  <a:t>Hence:</a:t>
                </a:r>
              </a:p>
            </p:txBody>
          </p:sp>
        </mc:Choice>
        <mc:Fallback xmlns="">
          <p:sp>
            <p:nvSpPr>
              <p:cNvPr id="55" name="TextBox 54"/>
              <p:cNvSpPr txBox="1">
                <a:spLocks noRot="1" noChangeAspect="1" noMove="1" noResize="1" noEditPoints="1" noAdjustHandles="1" noChangeArrowheads="1" noChangeShapeType="1" noTextEdit="1"/>
              </p:cNvSpPr>
              <p:nvPr/>
            </p:nvSpPr>
            <p:spPr>
              <a:xfrm>
                <a:off x="3688944" y="803192"/>
                <a:ext cx="4056074" cy="1443793"/>
              </a:xfrm>
              <a:prstGeom prst="rect">
                <a:avLst/>
              </a:prstGeom>
              <a:blipFill rotWithShape="0">
                <a:blip r:embed="rId4"/>
                <a:stretch>
                  <a:fillRect l="-1201" t="-2532" b="-5907"/>
                </a:stretch>
              </a:blipFill>
            </p:spPr>
            <p:txBody>
              <a:bodyPr/>
              <a:lstStyle/>
              <a:p>
                <a:r>
                  <a:rPr lang="en-GB">
                    <a:noFill/>
                  </a:rPr>
                  <a:t> </a:t>
                </a:r>
              </a:p>
            </p:txBody>
          </p:sp>
        </mc:Fallback>
      </mc:AlternateContent>
      <p:sp>
        <p:nvSpPr>
          <p:cNvPr id="56" name="Rectangle 55"/>
          <p:cNvSpPr/>
          <p:nvPr/>
        </p:nvSpPr>
        <p:spPr>
          <a:xfrm>
            <a:off x="5276106" y="1358900"/>
            <a:ext cx="959594"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524500" y="2200242"/>
            <a:ext cx="2311400" cy="6699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9" name="Straight Connector 58"/>
          <p:cNvCxnSpPr/>
          <p:nvPr/>
        </p:nvCxnSpPr>
        <p:spPr>
          <a:xfrm>
            <a:off x="0" y="3356992"/>
            <a:ext cx="9185532" cy="0"/>
          </a:xfrm>
          <a:prstGeom prst="line">
            <a:avLst/>
          </a:prstGeom>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5932472" y="5312134"/>
            <a:ext cx="297022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To quickly get frequency before and after, just look for the two cumulative frequencies that surround the item number.</a:t>
            </a:r>
          </a:p>
        </p:txBody>
      </p:sp>
    </p:spTree>
    <p:extLst>
      <p:ext uri="{BB962C8B-B14F-4D97-AF65-F5344CB8AC3E}">
        <p14:creationId xmlns:p14="http://schemas.microsoft.com/office/powerpoint/2010/main" val="4087148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noChangeArrowheads="1"/>
          </p:cNvPicPr>
          <p:nvPr/>
        </p:nvPicPr>
        <p:blipFill>
          <a:blip r:embed="rId2" cstate="print"/>
          <a:srcRect/>
          <a:stretch>
            <a:fillRect/>
          </a:stretch>
        </p:blipFill>
        <p:spPr bwMode="auto">
          <a:xfrm>
            <a:off x="3205804" y="5794795"/>
            <a:ext cx="1104939" cy="2378251"/>
          </a:xfrm>
          <a:prstGeom prst="rect">
            <a:avLst/>
          </a:prstGeom>
          <a:noFill/>
          <a:ln w="9525">
            <a:noFill/>
            <a:miter lim="800000"/>
            <a:headEnd/>
            <a:tailEnd/>
          </a:ln>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468428" y="1041152"/>
              <a:ext cx="3101860" cy="148336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Weight of cat (kg)</a:t>
                          </a:r>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a:rPr lang="en-GB" b="0" i="1" smtClean="0">
                                    <a:latin typeface="Cambria Math" panose="02040503050406030204" pitchFamily="18" charset="0"/>
                                  </a:rPr>
                                  <m:t>𝑤</m:t>
                                </m:r>
                                <m:r>
                                  <a:rPr lang="en-GB" b="0" i="1" smtClean="0">
                                    <a:latin typeface="Cambria Math" panose="02040503050406030204" pitchFamily="18" charset="0"/>
                                  </a:rPr>
                                  <m:t>&lt;3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𝑤</m:t>
                                </m:r>
                                <m:r>
                                  <a:rPr lang="en-GB" b="0" i="1" smtClean="0">
                                    <a:latin typeface="Cambria Math" panose="02040503050406030204" pitchFamily="18" charset="0"/>
                                  </a:rPr>
                                  <m:t>&lt;4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18</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𝑤</m:t>
                                </m:r>
                                <m:r>
                                  <a:rPr lang="en-GB" b="0" i="1" smtClean="0">
                                    <a:latin typeface="Cambria Math" panose="02040503050406030204" pitchFamily="18" charset="0"/>
                                  </a:rPr>
                                  <m:t>&lt;6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32</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701371797"/>
                  </p:ext>
                </p:extLst>
              </p:nvPr>
            </p:nvGraphicFramePr>
            <p:xfrm>
              <a:off x="468428" y="1041152"/>
              <a:ext cx="3101860" cy="148336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Weight of cat (kg)</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1">
                          <a:blip r:embed="rId3"/>
                          <a:stretch>
                            <a:fillRect l="-316" t="-108197" r="-61076" b="-200000"/>
                          </a:stretch>
                        </a:blipFill>
                      </a:tcPr>
                    </a:tc>
                    <a:tc>
                      <a:txBody>
                        <a:bodyPr/>
                        <a:lstStyle/>
                        <a:p>
                          <a:endParaRPr lang="en-US"/>
                        </a:p>
                      </a:txBody>
                      <a:tcPr>
                        <a:blipFill rotWithShape="1">
                          <a:blip r:embed="rId3"/>
                          <a:stretch>
                            <a:fillRect l="-296262" t="-108197" r="-80374" b="-200000"/>
                          </a:stretch>
                        </a:blipFill>
                      </a:tcPr>
                    </a:tc>
                    <a:tc>
                      <a:txBody>
                        <a:bodyPr/>
                        <a:lstStyle/>
                        <a:p>
                          <a:endParaRPr lang="en-US"/>
                        </a:p>
                      </a:txBody>
                      <a:tcPr>
                        <a:blipFill rotWithShape="1">
                          <a:blip r:embed="rId3"/>
                          <a:stretch>
                            <a:fillRect l="-493023" t="-108197" b="-200000"/>
                          </a:stretch>
                        </a:blipFill>
                      </a:tcPr>
                    </a:tc>
                  </a:tr>
                  <a:tr h="370840">
                    <a:tc>
                      <a:txBody>
                        <a:bodyPr/>
                        <a:lstStyle/>
                        <a:p>
                          <a:endParaRPr lang="en-US"/>
                        </a:p>
                      </a:txBody>
                      <a:tcPr>
                        <a:blipFill rotWithShape="1">
                          <a:blip r:embed="rId3"/>
                          <a:stretch>
                            <a:fillRect l="-316" t="-211667" r="-61076" b="-103333"/>
                          </a:stretch>
                        </a:blipFill>
                      </a:tcPr>
                    </a:tc>
                    <a:tc>
                      <a:txBody>
                        <a:bodyPr/>
                        <a:lstStyle/>
                        <a:p>
                          <a:endParaRPr lang="en-US"/>
                        </a:p>
                      </a:txBody>
                      <a:tcPr>
                        <a:blipFill rotWithShape="1">
                          <a:blip r:embed="rId3"/>
                          <a:stretch>
                            <a:fillRect l="-296262" t="-211667" r="-80374" b="-103333"/>
                          </a:stretch>
                        </a:blipFill>
                      </a:tcPr>
                    </a:tc>
                    <a:tc>
                      <a:txBody>
                        <a:bodyPr/>
                        <a:lstStyle/>
                        <a:p>
                          <a:endParaRPr lang="en-US"/>
                        </a:p>
                      </a:txBody>
                      <a:tcPr>
                        <a:blipFill rotWithShape="1">
                          <a:blip r:embed="rId3"/>
                          <a:stretch>
                            <a:fillRect l="-493023" t="-211667" b="-103333"/>
                          </a:stretch>
                        </a:blipFill>
                      </a:tcPr>
                    </a:tc>
                  </a:tr>
                  <a:tr h="370840">
                    <a:tc>
                      <a:txBody>
                        <a:bodyPr/>
                        <a:lstStyle/>
                        <a:p>
                          <a:endParaRPr lang="en-US"/>
                        </a:p>
                      </a:txBody>
                      <a:tcPr>
                        <a:blipFill rotWithShape="1">
                          <a:blip r:embed="rId3"/>
                          <a:stretch>
                            <a:fillRect l="-316" t="-306557" r="-61076" b="-1639"/>
                          </a:stretch>
                        </a:blipFill>
                      </a:tcPr>
                    </a:tc>
                    <a:tc>
                      <a:txBody>
                        <a:bodyPr/>
                        <a:lstStyle/>
                        <a:p>
                          <a:endParaRPr lang="en-US"/>
                        </a:p>
                      </a:txBody>
                      <a:tcPr>
                        <a:blipFill rotWithShape="1">
                          <a:blip r:embed="rId3"/>
                          <a:stretch>
                            <a:fillRect l="-296262" t="-306557" r="-80374" b="-1639"/>
                          </a:stretch>
                        </a:blipFill>
                      </a:tcPr>
                    </a:tc>
                    <a:tc>
                      <a:txBody>
                        <a:bodyPr/>
                        <a:lstStyle/>
                        <a:p>
                          <a:endParaRPr lang="en-US"/>
                        </a:p>
                      </a:txBody>
                      <a:tcPr>
                        <a:blipFill rotWithShape="1">
                          <a:blip r:embed="rId3"/>
                          <a:stretch>
                            <a:fillRect l="-493023" t="-306557" b="-1639"/>
                          </a:stretch>
                        </a:blipFill>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Examples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90352" y="2759844"/>
                <a:ext cx="3101860" cy="923330"/>
              </a:xfrm>
              <a:prstGeom prst="rect">
                <a:avLst/>
              </a:prstGeom>
              <a:noFill/>
            </p:spPr>
            <p:txBody>
              <a:bodyPr wrap="square" rtlCol="0">
                <a:spAutoFit/>
              </a:bodyPr>
              <a:lstStyle/>
              <a:p>
                <a:r>
                  <a:rPr lang="en-GB" dirty="0"/>
                  <a:t>Median class interval:</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𝒘</m:t>
                      </m:r>
                      <m:r>
                        <a:rPr lang="en-GB" b="1" i="1" smtClean="0">
                          <a:latin typeface="Cambria Math" panose="02040503050406030204" pitchFamily="18" charset="0"/>
                        </a:rPr>
                        <m:t>&lt;</m:t>
                      </m:r>
                      <m:r>
                        <a:rPr lang="en-GB" b="1" i="1" smtClean="0">
                          <a:latin typeface="Cambria Math" panose="02040503050406030204" pitchFamily="18" charset="0"/>
                        </a:rPr>
                        <m:t>𝟒</m:t>
                      </m:r>
                    </m:oMath>
                  </m:oMathPara>
                </a14:m>
                <a:endParaRPr lang="en-GB" b="1"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90352" y="2759844"/>
                <a:ext cx="3101860" cy="923330"/>
              </a:xfrm>
              <a:prstGeom prst="rect">
                <a:avLst/>
              </a:prstGeom>
              <a:blipFill rotWithShape="0">
                <a:blip r:embed="rId4"/>
                <a:stretch>
                  <a:fillRect l="-1768" t="-3974"/>
                </a:stretch>
              </a:blipFill>
            </p:spPr>
            <p:txBody>
              <a:bodyPr/>
              <a:lstStyle/>
              <a:p>
                <a:r>
                  <a:rPr lang="en-GB">
                    <a:noFill/>
                  </a:rPr>
                  <a:t> </a:t>
                </a:r>
              </a:p>
            </p:txBody>
          </p:sp>
        </mc:Fallback>
      </mc:AlternateContent>
      <p:cxnSp>
        <p:nvCxnSpPr>
          <p:cNvPr id="7" name="Straight Connector 6"/>
          <p:cNvCxnSpPr/>
          <p:nvPr/>
        </p:nvCxnSpPr>
        <p:spPr>
          <a:xfrm>
            <a:off x="611560" y="4293096"/>
            <a:ext cx="2736304" cy="0"/>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95536" y="3864762"/>
            <a:ext cx="720080" cy="461665"/>
          </a:xfrm>
          <a:prstGeom prst="rect">
            <a:avLst/>
          </a:prstGeom>
          <a:noFill/>
        </p:spPr>
        <p:txBody>
          <a:bodyPr wrap="square" rtlCol="0">
            <a:spAutoFit/>
          </a:bodyPr>
          <a:lstStyle/>
          <a:p>
            <a:pPr algn="ctr"/>
            <a:r>
              <a:rPr lang="en-GB" sz="2400" dirty="0"/>
              <a:t>10</a:t>
            </a:r>
          </a:p>
        </p:txBody>
      </p:sp>
      <p:sp>
        <p:nvSpPr>
          <p:cNvPr id="10" name="TextBox 9"/>
          <p:cNvSpPr txBox="1"/>
          <p:nvPr/>
        </p:nvSpPr>
        <p:spPr>
          <a:xfrm>
            <a:off x="2850208" y="3848584"/>
            <a:ext cx="720080" cy="461665"/>
          </a:xfrm>
          <a:prstGeom prst="rect">
            <a:avLst/>
          </a:prstGeom>
          <a:noFill/>
        </p:spPr>
        <p:txBody>
          <a:bodyPr wrap="square" rtlCol="0">
            <a:spAutoFit/>
          </a:bodyPr>
          <a:lstStyle/>
          <a:p>
            <a:pPr algn="ctr"/>
            <a:r>
              <a:rPr lang="en-GB" sz="2400" dirty="0"/>
              <a:t>18</a:t>
            </a:r>
          </a:p>
        </p:txBody>
      </p:sp>
      <p:sp>
        <p:nvSpPr>
          <p:cNvPr id="11" name="TextBox 10"/>
          <p:cNvSpPr txBox="1"/>
          <p:nvPr/>
        </p:nvSpPr>
        <p:spPr>
          <a:xfrm>
            <a:off x="1979712" y="3848584"/>
            <a:ext cx="720080" cy="461665"/>
          </a:xfrm>
          <a:prstGeom prst="rect">
            <a:avLst/>
          </a:prstGeom>
          <a:noFill/>
        </p:spPr>
        <p:txBody>
          <a:bodyPr wrap="square" rtlCol="0">
            <a:spAutoFit/>
          </a:bodyPr>
          <a:lstStyle/>
          <a:p>
            <a:pPr algn="ctr"/>
            <a:r>
              <a:rPr lang="en-GB" sz="2400" dirty="0"/>
              <a:t>16</a:t>
            </a:r>
          </a:p>
        </p:txBody>
      </p:sp>
      <p:sp>
        <p:nvSpPr>
          <p:cNvPr id="12" name="TextBox 11"/>
          <p:cNvSpPr txBox="1"/>
          <p:nvPr/>
        </p:nvSpPr>
        <p:spPr>
          <a:xfrm>
            <a:off x="395536" y="4343089"/>
            <a:ext cx="720080" cy="461665"/>
          </a:xfrm>
          <a:prstGeom prst="rect">
            <a:avLst/>
          </a:prstGeom>
          <a:noFill/>
        </p:spPr>
        <p:txBody>
          <a:bodyPr wrap="square" rtlCol="0">
            <a:spAutoFit/>
          </a:bodyPr>
          <a:lstStyle/>
          <a:p>
            <a:pPr algn="ctr"/>
            <a:r>
              <a:rPr lang="en-GB" sz="2400" dirty="0"/>
              <a:t>3kg</a:t>
            </a:r>
          </a:p>
        </p:txBody>
      </p:sp>
      <p:sp>
        <p:nvSpPr>
          <p:cNvPr id="13" name="TextBox 12"/>
          <p:cNvSpPr txBox="1"/>
          <p:nvPr/>
        </p:nvSpPr>
        <p:spPr>
          <a:xfrm>
            <a:off x="2893824" y="4343089"/>
            <a:ext cx="720080" cy="461665"/>
          </a:xfrm>
          <a:prstGeom prst="rect">
            <a:avLst/>
          </a:prstGeom>
          <a:noFill/>
        </p:spPr>
        <p:txBody>
          <a:bodyPr wrap="square" rtlCol="0">
            <a:spAutoFit/>
          </a:bodyPr>
          <a:lstStyle/>
          <a:p>
            <a:pPr algn="ctr"/>
            <a:r>
              <a:rPr lang="en-GB" sz="2400" dirty="0"/>
              <a:t>4kg</a:t>
            </a:r>
          </a:p>
        </p:txBody>
      </p:sp>
      <mc:AlternateContent xmlns:mc="http://schemas.openxmlformats.org/markup-compatibility/2006" xmlns:a14="http://schemas.microsoft.com/office/drawing/2010/main">
        <mc:Choice Requires="a14">
          <p:sp>
            <p:nvSpPr>
              <p:cNvPr id="14" name="TextBox 13"/>
              <p:cNvSpPr txBox="1"/>
              <p:nvPr/>
            </p:nvSpPr>
            <p:spPr>
              <a:xfrm>
                <a:off x="544340" y="4927042"/>
                <a:ext cx="3101860" cy="1789080"/>
              </a:xfrm>
              <a:prstGeom prst="rect">
                <a:avLst/>
              </a:prstGeom>
              <a:noFill/>
            </p:spPr>
            <p:txBody>
              <a:bodyPr wrap="square" rtlCol="0">
                <a:spAutoFit/>
              </a:bodyPr>
              <a:lstStyle/>
              <a:p>
                <a:r>
                  <a:rPr lang="en-GB" dirty="0"/>
                  <a:t>Fraction along interval:</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𝟔</m:t>
                          </m:r>
                        </m:num>
                        <m:den>
                          <m:r>
                            <a:rPr lang="en-GB" b="1" i="1" smtClean="0">
                              <a:latin typeface="Cambria Math" panose="02040503050406030204" pitchFamily="18" charset="0"/>
                            </a:rPr>
                            <m:t>𝟖</m:t>
                          </m:r>
                        </m:den>
                      </m:f>
                    </m:oMath>
                  </m:oMathPara>
                </a14:m>
                <a:endParaRPr lang="en-GB" b="1" dirty="0"/>
              </a:p>
              <a:p>
                <a:r>
                  <a:rPr lang="en-GB" dirty="0"/>
                  <a:t>Median:</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𝟔</m:t>
                              </m:r>
                            </m:num>
                            <m:den>
                              <m:r>
                                <a:rPr lang="en-GB" b="1" i="1" smtClean="0">
                                  <a:latin typeface="Cambria Math" panose="02040503050406030204" pitchFamily="18" charset="0"/>
                                </a:rPr>
                                <m:t>𝟖</m:t>
                              </m:r>
                            </m:den>
                          </m:f>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𝟕𝟓</m:t>
                      </m:r>
                      <m:r>
                        <a:rPr lang="en-GB" b="1" i="1" smtClean="0">
                          <a:latin typeface="Cambria Math" panose="02040503050406030204" pitchFamily="18" charset="0"/>
                        </a:rPr>
                        <m:t>𝒌𝒈</m:t>
                      </m:r>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44340" y="4927042"/>
                <a:ext cx="3101860" cy="1789080"/>
              </a:xfrm>
              <a:prstGeom prst="rect">
                <a:avLst/>
              </a:prstGeom>
              <a:blipFill rotWithShape="0">
                <a:blip r:embed="rId5"/>
                <a:stretch>
                  <a:fillRect l="-1572" t="-1701"/>
                </a:stretch>
              </a:blipFill>
            </p:spPr>
            <p:txBody>
              <a:bodyPr/>
              <a:lstStyle/>
              <a:p>
                <a:r>
                  <a:rPr lang="en-GB">
                    <a:noFill/>
                  </a:rPr>
                  <a:t> </a:t>
                </a:r>
              </a:p>
            </p:txBody>
          </p:sp>
        </mc:Fallback>
      </mc:AlternateContent>
      <p:sp>
        <p:nvSpPr>
          <p:cNvPr id="15" name="Rectangle 14"/>
          <p:cNvSpPr/>
          <p:nvPr/>
        </p:nvSpPr>
        <p:spPr>
          <a:xfrm>
            <a:off x="1384300" y="3089242"/>
            <a:ext cx="1473200" cy="466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89236"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047558"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983332"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51263" y="4368755"/>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983332" y="4368755"/>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730252" y="5271856"/>
            <a:ext cx="809748" cy="519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920504" y="6056502"/>
            <a:ext cx="2419596" cy="5982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nvPr>
            </p:nvGraphicFramePr>
            <p:xfrm>
              <a:off x="5004048" y="1044709"/>
              <a:ext cx="3101860" cy="148336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Time (s)</a:t>
                          </a:r>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r>
                                  <a:rPr lang="en-GB" b="0" i="1" smtClean="0">
                                    <a:latin typeface="Cambria Math" panose="02040503050406030204" pitchFamily="18" charset="0"/>
                                  </a:rPr>
                                  <m:t>𝑡</m:t>
                                </m:r>
                                <m:r>
                                  <a:rPr lang="en-GB" b="0" i="1" smtClean="0">
                                    <a:latin typeface="Cambria Math" panose="02040503050406030204" pitchFamily="18" charset="0"/>
                                  </a:rPr>
                                  <m:t>&lt;10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r>
                                  <a:rPr lang="en-GB" b="0" i="1" smtClean="0">
                                    <a:latin typeface="Cambria Math" panose="02040503050406030204" pitchFamily="18" charset="0"/>
                                  </a:rPr>
                                  <m:t>𝑡</m:t>
                                </m:r>
                                <m:r>
                                  <a:rPr lang="en-GB" b="0" i="1" smtClean="0">
                                    <a:latin typeface="Cambria Math" panose="02040503050406030204" pitchFamily="18" charset="0"/>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𝑡</m:t>
                                </m:r>
                                <m:r>
                                  <a:rPr lang="en-GB" b="0" i="1" smtClean="0">
                                    <a:latin typeface="Cambria Math" panose="02040503050406030204" pitchFamily="18" charset="0"/>
                                  </a:rPr>
                                  <m:t>&lt;14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340552643"/>
                  </p:ext>
                </p:extLst>
              </p:nvPr>
            </p:nvGraphicFramePr>
            <p:xfrm>
              <a:off x="5004048" y="1044709"/>
              <a:ext cx="3101860" cy="148336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Time (s)</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6"/>
                          <a:stretch>
                            <a:fillRect l="-316" t="-108197" r="-62658" b="-203279"/>
                          </a:stretch>
                        </a:blipFill>
                      </a:tcPr>
                    </a:tc>
                    <a:tc>
                      <a:txBody>
                        <a:bodyPr/>
                        <a:lstStyle/>
                        <a:p>
                          <a:endParaRPr lang="en-US"/>
                        </a:p>
                      </a:txBody>
                      <a:tcPr>
                        <a:blipFill rotWithShape="0">
                          <a:blip r:embed="rId6"/>
                          <a:stretch>
                            <a:fillRect l="-293519" t="-108197" r="-83333" b="-203279"/>
                          </a:stretch>
                        </a:blipFill>
                      </a:tcPr>
                    </a:tc>
                    <a:tc>
                      <a:txBody>
                        <a:bodyPr/>
                        <a:lstStyle/>
                        <a:p>
                          <a:endParaRPr lang="en-US"/>
                        </a:p>
                      </a:txBody>
                      <a:tcPr>
                        <a:blipFill rotWithShape="0">
                          <a:blip r:embed="rId6"/>
                          <a:stretch>
                            <a:fillRect l="-494186" t="-108197" r="-4651" b="-203279"/>
                          </a:stretch>
                        </a:blipFill>
                      </a:tcPr>
                    </a:tc>
                  </a:tr>
                  <a:tr h="370840">
                    <a:tc>
                      <a:txBody>
                        <a:bodyPr/>
                        <a:lstStyle/>
                        <a:p>
                          <a:endParaRPr lang="en-US"/>
                        </a:p>
                      </a:txBody>
                      <a:tcPr>
                        <a:blipFill rotWithShape="0">
                          <a:blip r:embed="rId6"/>
                          <a:stretch>
                            <a:fillRect l="-316" t="-208197" r="-62658" b="-103279"/>
                          </a:stretch>
                        </a:blipFill>
                      </a:tcPr>
                    </a:tc>
                    <a:tc>
                      <a:txBody>
                        <a:bodyPr/>
                        <a:lstStyle/>
                        <a:p>
                          <a:endParaRPr lang="en-US"/>
                        </a:p>
                      </a:txBody>
                      <a:tcPr>
                        <a:blipFill rotWithShape="0">
                          <a:blip r:embed="rId6"/>
                          <a:stretch>
                            <a:fillRect l="-293519" t="-208197" r="-83333" b="-103279"/>
                          </a:stretch>
                        </a:blipFill>
                      </a:tcPr>
                    </a:tc>
                    <a:tc>
                      <a:txBody>
                        <a:bodyPr/>
                        <a:lstStyle/>
                        <a:p>
                          <a:endParaRPr lang="en-US"/>
                        </a:p>
                      </a:txBody>
                      <a:tcPr>
                        <a:blipFill rotWithShape="0">
                          <a:blip r:embed="rId6"/>
                          <a:stretch>
                            <a:fillRect l="-494186" t="-208197" r="-4651" b="-103279"/>
                          </a:stretch>
                        </a:blipFill>
                      </a:tcPr>
                    </a:tc>
                  </a:tr>
                  <a:tr h="370840">
                    <a:tc>
                      <a:txBody>
                        <a:bodyPr/>
                        <a:lstStyle/>
                        <a:p>
                          <a:endParaRPr lang="en-US"/>
                        </a:p>
                      </a:txBody>
                      <a:tcPr>
                        <a:blipFill rotWithShape="0">
                          <a:blip r:embed="rId6"/>
                          <a:stretch>
                            <a:fillRect l="-316" t="-308197" r="-62658" b="-3279"/>
                          </a:stretch>
                        </a:blipFill>
                      </a:tcPr>
                    </a:tc>
                    <a:tc>
                      <a:txBody>
                        <a:bodyPr/>
                        <a:lstStyle/>
                        <a:p>
                          <a:endParaRPr lang="en-US"/>
                        </a:p>
                      </a:txBody>
                      <a:tcPr>
                        <a:blipFill rotWithShape="0">
                          <a:blip r:embed="rId6"/>
                          <a:stretch>
                            <a:fillRect l="-293519" t="-308197" r="-83333" b="-3279"/>
                          </a:stretch>
                        </a:blipFill>
                      </a:tcPr>
                    </a:tc>
                    <a:tc>
                      <a:txBody>
                        <a:bodyPr/>
                        <a:lstStyle/>
                        <a:p>
                          <a:endParaRPr lang="en-US"/>
                        </a:p>
                      </a:txBody>
                      <a:tcPr>
                        <a:blipFill rotWithShape="0">
                          <a:blip r:embed="rId6"/>
                          <a:stretch>
                            <a:fillRect l="-494186" t="-308197" r="-4651" b="-3279"/>
                          </a:stretch>
                        </a:blipFill>
                      </a:tcPr>
                    </a:tc>
                  </a:tr>
                </a:tbl>
              </a:graphicData>
            </a:graphic>
          </p:graphicFrame>
        </mc:Fallback>
      </mc:AlternateContent>
      <p:cxnSp>
        <p:nvCxnSpPr>
          <p:cNvPr id="24" name="Straight Connector 23"/>
          <p:cNvCxnSpPr/>
          <p:nvPr/>
        </p:nvCxnSpPr>
        <p:spPr>
          <a:xfrm>
            <a:off x="5193072" y="3758832"/>
            <a:ext cx="2736304"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4977048" y="3330498"/>
            <a:ext cx="720080" cy="461665"/>
          </a:xfrm>
          <a:prstGeom prst="rect">
            <a:avLst/>
          </a:prstGeom>
          <a:noFill/>
        </p:spPr>
        <p:txBody>
          <a:bodyPr wrap="square" rtlCol="0">
            <a:spAutoFit/>
          </a:bodyPr>
          <a:lstStyle/>
          <a:p>
            <a:pPr algn="ctr"/>
            <a:r>
              <a:rPr lang="en-GB" sz="2400" dirty="0"/>
              <a:t>7</a:t>
            </a:r>
          </a:p>
        </p:txBody>
      </p:sp>
      <p:sp>
        <p:nvSpPr>
          <p:cNvPr id="26" name="TextBox 25"/>
          <p:cNvSpPr txBox="1"/>
          <p:nvPr/>
        </p:nvSpPr>
        <p:spPr>
          <a:xfrm>
            <a:off x="7431720" y="3314320"/>
            <a:ext cx="720080" cy="461665"/>
          </a:xfrm>
          <a:prstGeom prst="rect">
            <a:avLst/>
          </a:prstGeom>
          <a:noFill/>
        </p:spPr>
        <p:txBody>
          <a:bodyPr wrap="square" rtlCol="0">
            <a:spAutoFit/>
          </a:bodyPr>
          <a:lstStyle/>
          <a:p>
            <a:pPr algn="ctr"/>
            <a:r>
              <a:rPr lang="en-GB" sz="2400" dirty="0"/>
              <a:t>20</a:t>
            </a:r>
          </a:p>
        </p:txBody>
      </p:sp>
      <p:sp>
        <p:nvSpPr>
          <p:cNvPr id="27" name="TextBox 26"/>
          <p:cNvSpPr txBox="1"/>
          <p:nvPr/>
        </p:nvSpPr>
        <p:spPr>
          <a:xfrm>
            <a:off x="5844344" y="3305098"/>
            <a:ext cx="720080" cy="461665"/>
          </a:xfrm>
          <a:prstGeom prst="rect">
            <a:avLst/>
          </a:prstGeom>
          <a:noFill/>
        </p:spPr>
        <p:txBody>
          <a:bodyPr wrap="square" rtlCol="0">
            <a:spAutoFit/>
          </a:bodyPr>
          <a:lstStyle/>
          <a:p>
            <a:pPr algn="ctr"/>
            <a:r>
              <a:rPr lang="en-GB" sz="2400" dirty="0"/>
              <a:t>10</a:t>
            </a:r>
          </a:p>
        </p:txBody>
      </p:sp>
      <p:sp>
        <p:nvSpPr>
          <p:cNvPr id="28" name="TextBox 27"/>
          <p:cNvSpPr txBox="1"/>
          <p:nvPr/>
        </p:nvSpPr>
        <p:spPr>
          <a:xfrm>
            <a:off x="4977048" y="3808825"/>
            <a:ext cx="720080" cy="461665"/>
          </a:xfrm>
          <a:prstGeom prst="rect">
            <a:avLst/>
          </a:prstGeom>
          <a:noFill/>
        </p:spPr>
        <p:txBody>
          <a:bodyPr wrap="square" rtlCol="0">
            <a:spAutoFit/>
          </a:bodyPr>
          <a:lstStyle/>
          <a:p>
            <a:pPr algn="ctr"/>
            <a:r>
              <a:rPr lang="en-GB" sz="2400" dirty="0"/>
              <a:t>12s</a:t>
            </a:r>
          </a:p>
        </p:txBody>
      </p:sp>
      <p:sp>
        <p:nvSpPr>
          <p:cNvPr id="29" name="TextBox 28"/>
          <p:cNvSpPr txBox="1"/>
          <p:nvPr/>
        </p:nvSpPr>
        <p:spPr>
          <a:xfrm>
            <a:off x="7475336" y="3808825"/>
            <a:ext cx="720080" cy="461665"/>
          </a:xfrm>
          <a:prstGeom prst="rect">
            <a:avLst/>
          </a:prstGeom>
          <a:noFill/>
        </p:spPr>
        <p:txBody>
          <a:bodyPr wrap="square" rtlCol="0">
            <a:spAutoFit/>
          </a:bodyPr>
          <a:lstStyle/>
          <a:p>
            <a:pPr algn="ctr"/>
            <a:r>
              <a:rPr lang="en-GB" sz="2400" dirty="0"/>
              <a:t>14s</a:t>
            </a:r>
          </a:p>
        </p:txBody>
      </p:sp>
      <mc:AlternateContent xmlns:mc="http://schemas.openxmlformats.org/markup-compatibility/2006" xmlns:a14="http://schemas.microsoft.com/office/drawing/2010/main">
        <mc:Choice Requires="a14">
          <p:sp>
            <p:nvSpPr>
              <p:cNvPr id="30" name="TextBox 29"/>
              <p:cNvSpPr txBox="1"/>
              <p:nvPr/>
            </p:nvSpPr>
            <p:spPr>
              <a:xfrm>
                <a:off x="5193072" y="4562236"/>
                <a:ext cx="3101860" cy="783869"/>
              </a:xfrm>
              <a:prstGeom prst="rect">
                <a:avLst/>
              </a:prstGeom>
              <a:noFill/>
            </p:spPr>
            <p:txBody>
              <a:bodyPr wrap="square" rtlCol="0">
                <a:spAutoFit/>
              </a:bodyPr>
              <a:lstStyle/>
              <a:p>
                <a:r>
                  <a:rPr lang="en-GB" dirty="0"/>
                  <a:t>Median:</a:t>
                </a:r>
              </a:p>
              <a:p>
                <a14:m>
                  <m:oMath xmlns:m="http://schemas.openxmlformats.org/officeDocument/2006/math">
                    <m:r>
                      <a:rPr lang="en-GB" b="1" i="1" smtClean="0">
                        <a:latin typeface="Cambria Math" panose="02040503050406030204" pitchFamily="18" charset="0"/>
                      </a:rPr>
                      <m:t>𝟏𝟐</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𝟏𝟑</m:t>
                            </m:r>
                          </m:den>
                        </m:f>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(to 3sf)</a:t>
                </a:r>
              </a:p>
            </p:txBody>
          </p:sp>
        </mc:Choice>
        <mc:Fallback xmlns="">
          <p:sp>
            <p:nvSpPr>
              <p:cNvPr id="30" name="TextBox 29"/>
              <p:cNvSpPr txBox="1">
                <a:spLocks noRot="1" noChangeAspect="1" noMove="1" noResize="1" noEditPoints="1" noAdjustHandles="1" noChangeArrowheads="1" noChangeShapeType="1" noTextEdit="1"/>
              </p:cNvSpPr>
              <p:nvPr/>
            </p:nvSpPr>
            <p:spPr>
              <a:xfrm>
                <a:off x="5193072" y="4562236"/>
                <a:ext cx="3101860" cy="783869"/>
              </a:xfrm>
              <a:prstGeom prst="rect">
                <a:avLst/>
              </a:prstGeom>
              <a:blipFill rotWithShape="0">
                <a:blip r:embed="rId7"/>
                <a:stretch>
                  <a:fillRect l="-1768" t="-3876" r="-982" b="-3101"/>
                </a:stretch>
              </a:blipFill>
            </p:spPr>
            <p:txBody>
              <a:bodyPr/>
              <a:lstStyle/>
              <a:p>
                <a:r>
                  <a:rPr lang="en-GB">
                    <a:noFill/>
                  </a:rPr>
                  <a:t> </a:t>
                </a:r>
              </a:p>
            </p:txBody>
          </p:sp>
        </mc:Fallback>
      </mc:AlternateContent>
      <p:sp>
        <p:nvSpPr>
          <p:cNvPr id="31" name="Rectangle 30"/>
          <p:cNvSpPr/>
          <p:nvPr/>
        </p:nvSpPr>
        <p:spPr>
          <a:xfrm>
            <a:off x="5103359" y="3318541"/>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6013914" y="3332210"/>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7497455" y="3318541"/>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065386" y="3877297"/>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7497455" y="3877297"/>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5268502" y="4927041"/>
            <a:ext cx="3026430" cy="696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8" name="Straight Connector 37"/>
          <p:cNvCxnSpPr/>
          <p:nvPr/>
        </p:nvCxnSpPr>
        <p:spPr>
          <a:xfrm>
            <a:off x="4269454" y="851790"/>
            <a:ext cx="0" cy="5688632"/>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1912620" y="4342835"/>
            <a:ext cx="789565" cy="461665"/>
          </a:xfrm>
          <a:prstGeom prst="rect">
            <a:avLst/>
          </a:prstGeom>
          <a:noFill/>
        </p:spPr>
        <p:txBody>
          <a:bodyPr wrap="square" rtlCol="0">
            <a:spAutoFit/>
          </a:bodyPr>
          <a:lstStyle/>
          <a:p>
            <a:pPr algn="ctr"/>
            <a:r>
              <a:rPr lang="en-GB" sz="2400" dirty="0"/>
              <a:t>Med</a:t>
            </a:r>
          </a:p>
        </p:txBody>
      </p:sp>
      <p:sp>
        <p:nvSpPr>
          <p:cNvPr id="40" name="TextBox 39"/>
          <p:cNvSpPr txBox="1"/>
          <p:nvPr/>
        </p:nvSpPr>
        <p:spPr>
          <a:xfrm>
            <a:off x="5888669" y="3848584"/>
            <a:ext cx="789565" cy="461665"/>
          </a:xfrm>
          <a:prstGeom prst="rect">
            <a:avLst/>
          </a:prstGeom>
          <a:noFill/>
        </p:spPr>
        <p:txBody>
          <a:bodyPr wrap="square" rtlCol="0">
            <a:spAutoFit/>
          </a:bodyPr>
          <a:lstStyle/>
          <a:p>
            <a:pPr algn="ctr"/>
            <a:r>
              <a:rPr lang="en-GB" sz="2400" dirty="0"/>
              <a:t>Med</a:t>
            </a:r>
          </a:p>
        </p:txBody>
      </p:sp>
    </p:spTree>
    <p:extLst>
      <p:ext uri="{BB962C8B-B14F-4D97-AF65-F5344CB8AC3E}">
        <p14:creationId xmlns:p14="http://schemas.microsoft.com/office/powerpoint/2010/main" val="473313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0" restart="whenNotActive" fill="hold" evtFilter="cancelBubble" nodeType="interactiveSeq">
                <p:stCondLst>
                  <p:cond evt="onClick" delay="0">
                    <p:tgtEl>
                      <p:spTgt spid="3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7"/>
                                        </p:tgtEl>
                                      </p:cBhvr>
                                    </p:animEffect>
                                    <p:set>
                                      <p:cBhvr>
                                        <p:cTn id="8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31" grpId="0" animBg="1"/>
      <p:bldP spid="32" grpId="0" animBg="1"/>
      <p:bldP spid="33" grpId="0" animBg="1"/>
      <p:bldP spid="34" grpId="0" animBg="1"/>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799692" y="980728"/>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Weight</a:t>
                          </a:r>
                          <a:r>
                            <a:rPr lang="en-GB" baseline="0" dirty="0"/>
                            <a:t> of cat to nearest kg</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10−12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13−15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2</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16−18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19−20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4</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61925067"/>
                  </p:ext>
                </p:extLst>
              </p:nvPr>
            </p:nvGraphicFramePr>
            <p:xfrm>
              <a:off x="1799692" y="980728"/>
              <a:ext cx="5112568" cy="1854200"/>
            </p:xfrm>
            <a:graphic>
              <a:graphicData uri="http://schemas.openxmlformats.org/drawingml/2006/table">
                <a:tbl>
                  <a:tblPr firstRow="1" bandRow="1">
                    <a:tableStyleId>{00A15C55-8517-42AA-B614-E9B94910E393}</a:tableStyleId>
                  </a:tblPr>
                  <a:tblGrid>
                    <a:gridCol w="2952328"/>
                    <a:gridCol w="2160240"/>
                  </a:tblGrid>
                  <a:tr h="370840">
                    <a:tc>
                      <a:txBody>
                        <a:bodyPr/>
                        <a:lstStyle/>
                        <a:p>
                          <a:r>
                            <a:rPr lang="en-GB" dirty="0" smtClean="0"/>
                            <a:t>Weight</a:t>
                          </a:r>
                          <a:r>
                            <a:rPr lang="en-GB" baseline="0" dirty="0" smtClean="0"/>
                            <a:t> of cat </a:t>
                          </a:r>
                          <a:r>
                            <a:rPr lang="en-GB" baseline="0" dirty="0" smtClean="0"/>
                            <a:t>to nearest kg</a:t>
                          </a:r>
                          <a:endParaRPr lang="en-GB" dirty="0"/>
                        </a:p>
                      </a:txBody>
                      <a:tcPr/>
                    </a:tc>
                    <a:tc>
                      <a:txBody>
                        <a:bodyPr/>
                        <a:lstStyle/>
                        <a:p>
                          <a:r>
                            <a:rPr lang="en-GB" dirty="0" smtClean="0"/>
                            <a:t>Frequency</a:t>
                          </a:r>
                          <a:endParaRPr lang="en-GB" dirty="0"/>
                        </a:p>
                      </a:txBody>
                      <a:tcPr/>
                    </a:tc>
                  </a:tr>
                  <a:tr h="370840">
                    <a:tc>
                      <a:txBody>
                        <a:bodyPr/>
                        <a:lstStyle/>
                        <a:p>
                          <a:endParaRPr lang="en-US"/>
                        </a:p>
                      </a:txBody>
                      <a:tcPr>
                        <a:blipFill rotWithShape="1">
                          <a:blip r:embed="rId2"/>
                          <a:stretch>
                            <a:fillRect t="-108197" r="-73347" b="-300000"/>
                          </a:stretch>
                        </a:blipFill>
                      </a:tcPr>
                    </a:tc>
                    <a:tc>
                      <a:txBody>
                        <a:bodyPr/>
                        <a:lstStyle/>
                        <a:p>
                          <a:endParaRPr lang="en-US"/>
                        </a:p>
                      </a:txBody>
                      <a:tcPr>
                        <a:blipFill rotWithShape="1">
                          <a:blip r:embed="rId2"/>
                          <a:stretch>
                            <a:fillRect l="-136338" t="-108197" b="-300000"/>
                          </a:stretch>
                        </a:blipFill>
                      </a:tcPr>
                    </a:tc>
                  </a:tr>
                  <a:tr h="370840">
                    <a:tc>
                      <a:txBody>
                        <a:bodyPr/>
                        <a:lstStyle/>
                        <a:p>
                          <a:endParaRPr lang="en-US"/>
                        </a:p>
                      </a:txBody>
                      <a:tcPr>
                        <a:blipFill rotWithShape="1">
                          <a:blip r:embed="rId2"/>
                          <a:stretch>
                            <a:fillRect t="-211667" r="-73347" b="-205000"/>
                          </a:stretch>
                        </a:blipFill>
                      </a:tcPr>
                    </a:tc>
                    <a:tc>
                      <a:txBody>
                        <a:bodyPr/>
                        <a:lstStyle/>
                        <a:p>
                          <a:endParaRPr lang="en-US"/>
                        </a:p>
                      </a:txBody>
                      <a:tcPr>
                        <a:blipFill rotWithShape="1">
                          <a:blip r:embed="rId2"/>
                          <a:stretch>
                            <a:fillRect l="-136338" t="-211667" b="-205000"/>
                          </a:stretch>
                        </a:blipFill>
                      </a:tcPr>
                    </a:tc>
                  </a:tr>
                  <a:tr h="370840">
                    <a:tc>
                      <a:txBody>
                        <a:bodyPr/>
                        <a:lstStyle/>
                        <a:p>
                          <a:endParaRPr lang="en-US"/>
                        </a:p>
                      </a:txBody>
                      <a:tcPr>
                        <a:blipFill rotWithShape="1">
                          <a:blip r:embed="rId2"/>
                          <a:stretch>
                            <a:fillRect t="-306557" r="-73347" b="-101639"/>
                          </a:stretch>
                        </a:blipFill>
                      </a:tcPr>
                    </a:tc>
                    <a:tc>
                      <a:txBody>
                        <a:bodyPr/>
                        <a:lstStyle/>
                        <a:p>
                          <a:endParaRPr lang="en-US"/>
                        </a:p>
                      </a:txBody>
                      <a:tcPr>
                        <a:blipFill rotWithShape="1">
                          <a:blip r:embed="rId2"/>
                          <a:stretch>
                            <a:fillRect l="-136338" t="-306557" b="-101639"/>
                          </a:stretch>
                        </a:blipFill>
                      </a:tcPr>
                    </a:tc>
                  </a:tr>
                  <a:tr h="370840">
                    <a:tc>
                      <a:txBody>
                        <a:bodyPr/>
                        <a:lstStyle/>
                        <a:p>
                          <a:endParaRPr lang="en-US"/>
                        </a:p>
                      </a:txBody>
                      <a:tcPr>
                        <a:blipFill rotWithShape="1">
                          <a:blip r:embed="rId2"/>
                          <a:stretch>
                            <a:fillRect t="-406557" r="-73347" b="-1639"/>
                          </a:stretch>
                        </a:blipFill>
                      </a:tcPr>
                    </a:tc>
                    <a:tc>
                      <a:txBody>
                        <a:bodyPr/>
                        <a:lstStyle/>
                        <a:p>
                          <a:endParaRPr lang="en-US"/>
                        </a:p>
                      </a:txBody>
                      <a:tcPr>
                        <a:blipFill rotWithShape="1">
                          <a:blip r:embed="rId2"/>
                          <a:stretch>
                            <a:fillRect l="-136338" t="-406557" b="-1639"/>
                          </a:stretch>
                        </a:blipFill>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What’s different about the intervals here?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noChangeArrowheads="1"/>
          </p:cNvPicPr>
          <p:nvPr/>
        </p:nvPicPr>
        <p:blipFill>
          <a:blip r:embed="rId3" cstate="print"/>
          <a:srcRect/>
          <a:stretch>
            <a:fillRect/>
          </a:stretch>
        </p:blipFill>
        <p:spPr bwMode="auto">
          <a:xfrm>
            <a:off x="251520" y="4094240"/>
            <a:ext cx="1284163" cy="276400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TextBox 6"/>
              <p:cNvSpPr txBox="1"/>
              <p:nvPr/>
            </p:nvSpPr>
            <p:spPr>
              <a:xfrm>
                <a:off x="3488922" y="3933056"/>
                <a:ext cx="33123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10−12</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488922" y="3933056"/>
                <a:ext cx="3312368" cy="584775"/>
              </a:xfrm>
              <a:prstGeom prst="rect">
                <a:avLst/>
              </a:prstGeom>
              <a:blipFill rotWithShape="1">
                <a:blip r:embed="rId4"/>
                <a:stretch>
                  <a:fillRect/>
                </a:stretch>
              </a:blipFill>
            </p:spPr>
            <p:txBody>
              <a:bodyPr/>
              <a:lstStyle/>
              <a:p>
                <a:r>
                  <a:rPr lang="en-GB">
                    <a:noFill/>
                  </a:rPr>
                  <a:t> </a:t>
                </a:r>
              </a:p>
            </p:txBody>
          </p:sp>
        </mc:Fallback>
      </mc:AlternateContent>
      <p:sp>
        <p:nvSpPr>
          <p:cNvPr id="8" name="TextBox 7"/>
          <p:cNvSpPr txBox="1"/>
          <p:nvPr/>
        </p:nvSpPr>
        <p:spPr>
          <a:xfrm>
            <a:off x="2915816" y="3272444"/>
            <a:ext cx="4752528" cy="646331"/>
          </a:xfrm>
          <a:prstGeom prst="rect">
            <a:avLst/>
          </a:prstGeom>
          <a:noFill/>
        </p:spPr>
        <p:txBody>
          <a:bodyPr wrap="square" rtlCol="0">
            <a:spAutoFit/>
          </a:bodyPr>
          <a:lstStyle/>
          <a:p>
            <a:r>
              <a:rPr lang="en-GB" dirty="0"/>
              <a:t>There are </a:t>
            </a:r>
            <a:r>
              <a:rPr lang="en-GB" b="1" u="sng" dirty="0"/>
              <a:t>GAPS</a:t>
            </a:r>
            <a:r>
              <a:rPr lang="en-GB" dirty="0"/>
              <a:t> between intervals!</a:t>
            </a:r>
          </a:p>
          <a:p>
            <a:r>
              <a:rPr lang="en-GB" dirty="0"/>
              <a:t>What interval does this </a:t>
            </a:r>
            <a:r>
              <a:rPr lang="en-GB" b="1" dirty="0"/>
              <a:t>actually</a:t>
            </a:r>
            <a:r>
              <a:rPr lang="en-GB" dirty="0"/>
              <a:t> represent?</a:t>
            </a:r>
          </a:p>
        </p:txBody>
      </p:sp>
      <mc:AlternateContent xmlns:mc="http://schemas.openxmlformats.org/markup-compatibility/2006" xmlns:a14="http://schemas.microsoft.com/office/drawing/2010/main">
        <mc:Choice Requires="a14">
          <p:sp>
            <p:nvSpPr>
              <p:cNvPr id="9" name="TextBox 8"/>
              <p:cNvSpPr txBox="1"/>
              <p:nvPr/>
            </p:nvSpPr>
            <p:spPr>
              <a:xfrm>
                <a:off x="3521475" y="5085184"/>
                <a:ext cx="33123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smtClean="0">
                          <a:latin typeface="Cambria Math"/>
                        </a:rPr>
                        <m:t>9</m:t>
                      </m:r>
                      <m:r>
                        <a:rPr lang="en-GB" sz="3200" b="0" i="1" smtClean="0">
                          <a:latin typeface="Cambria Math"/>
                        </a:rPr>
                        <m:t>.5−12.5</m:t>
                      </m:r>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521475" y="5085184"/>
                <a:ext cx="3312368" cy="584775"/>
              </a:xfrm>
              <a:prstGeom prst="rect">
                <a:avLst/>
              </a:prstGeom>
              <a:blipFill rotWithShape="1">
                <a:blip r:embed="rId5"/>
                <a:stretch>
                  <a:fillRect/>
                </a:stretch>
              </a:blipFill>
            </p:spPr>
            <p:txBody>
              <a:bodyPr/>
              <a:lstStyle/>
              <a:p>
                <a:r>
                  <a:rPr lang="en-GB">
                    <a:noFill/>
                  </a:rPr>
                  <a:t> </a:t>
                </a:r>
              </a:p>
            </p:txBody>
          </p:sp>
        </mc:Fallback>
      </mc:AlternateContent>
      <p:sp>
        <p:nvSpPr>
          <p:cNvPr id="10" name="Down Arrow 9"/>
          <p:cNvSpPr/>
          <p:nvPr/>
        </p:nvSpPr>
        <p:spPr>
          <a:xfrm>
            <a:off x="4932040" y="4517831"/>
            <a:ext cx="432048" cy="5673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p:cNvSpPr txBox="1"/>
          <p:nvPr/>
        </p:nvSpPr>
        <p:spPr>
          <a:xfrm>
            <a:off x="2369347" y="5836622"/>
            <a:ext cx="2304256" cy="369332"/>
          </a:xfrm>
          <a:prstGeom prst="rect">
            <a:avLst/>
          </a:prstGeom>
          <a:noFill/>
        </p:spPr>
        <p:txBody>
          <a:bodyPr wrap="square" rtlCol="0">
            <a:spAutoFit/>
          </a:bodyPr>
          <a:lstStyle/>
          <a:p>
            <a:r>
              <a:rPr lang="en-GB" dirty="0"/>
              <a:t>Lower class boundary</a:t>
            </a:r>
          </a:p>
        </p:txBody>
      </p:sp>
      <p:sp>
        <p:nvSpPr>
          <p:cNvPr id="12" name="TextBox 11"/>
          <p:cNvSpPr txBox="1"/>
          <p:nvPr/>
        </p:nvSpPr>
        <p:spPr>
          <a:xfrm>
            <a:off x="5868144" y="5836622"/>
            <a:ext cx="2304256" cy="369332"/>
          </a:xfrm>
          <a:prstGeom prst="rect">
            <a:avLst/>
          </a:prstGeom>
          <a:noFill/>
        </p:spPr>
        <p:txBody>
          <a:bodyPr wrap="square" rtlCol="0">
            <a:spAutoFit/>
          </a:bodyPr>
          <a:lstStyle/>
          <a:p>
            <a:r>
              <a:rPr lang="en-GB" dirty="0"/>
              <a:t>Upper class boundary</a:t>
            </a:r>
          </a:p>
        </p:txBody>
      </p:sp>
      <p:sp>
        <p:nvSpPr>
          <p:cNvPr id="13" name="TextBox 12"/>
          <p:cNvSpPr txBox="1"/>
          <p:nvPr/>
        </p:nvSpPr>
        <p:spPr>
          <a:xfrm>
            <a:off x="3779912" y="6309320"/>
            <a:ext cx="2304256" cy="369332"/>
          </a:xfrm>
          <a:prstGeom prst="rect">
            <a:avLst/>
          </a:prstGeom>
          <a:noFill/>
        </p:spPr>
        <p:txBody>
          <a:bodyPr wrap="square" rtlCol="0">
            <a:spAutoFit/>
          </a:bodyPr>
          <a:lstStyle/>
          <a:p>
            <a:pPr algn="ctr"/>
            <a:r>
              <a:rPr lang="en-GB" dirty="0"/>
              <a:t>Class width = 3</a:t>
            </a:r>
          </a:p>
        </p:txBody>
      </p:sp>
      <p:cxnSp>
        <p:nvCxnSpPr>
          <p:cNvPr id="15" name="Straight Arrow Connector 14"/>
          <p:cNvCxnSpPr>
            <a:stCxn id="11" idx="0"/>
          </p:cNvCxnSpPr>
          <p:nvPr/>
        </p:nvCxnSpPr>
        <p:spPr>
          <a:xfrm flipV="1">
            <a:off x="3521475" y="5476244"/>
            <a:ext cx="690485" cy="3603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2" idx="0"/>
          </p:cNvCxnSpPr>
          <p:nvPr/>
        </p:nvCxnSpPr>
        <p:spPr>
          <a:xfrm flipH="1" flipV="1">
            <a:off x="6228184" y="5517002"/>
            <a:ext cx="792088" cy="3196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5069647" y="5836622"/>
            <a:ext cx="0" cy="4726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4238099" y="5085183"/>
            <a:ext cx="1846069" cy="5712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508104" y="6309321"/>
            <a:ext cx="576064" cy="384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661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1" presetClass="entr"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42" presetClass="entr" presetSubtype="0" fill="hold" grpId="1"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p:bldP spid="8" grpId="0"/>
      <p:bldP spid="9" grpId="0"/>
      <p:bldP spid="10" grpId="0" animBg="1"/>
      <p:bldP spid="11" grpId="0"/>
      <p:bldP spid="12" grpId="0"/>
      <p:bldP spid="13" grpId="0"/>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Identify the class width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395536" y="908720"/>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Distance </a:t>
                          </a:r>
                          <a14:m>
                            <m:oMath xmlns:m="http://schemas.openxmlformats.org/officeDocument/2006/math">
                              <m:r>
                                <a:rPr lang="en-GB" b="1" i="1" smtClean="0">
                                  <a:latin typeface="Cambria Math"/>
                                </a:rPr>
                                <m:t>𝒅</m:t>
                              </m:r>
                            </m:oMath>
                          </a14:m>
                          <a:r>
                            <a:rPr lang="en-GB" dirty="0"/>
                            <a:t> travelled (in m)</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m:rPr>
                                    <m:sty m:val="p"/>
                                  </m:rPr>
                                  <a:rPr lang="en-GB" b="0" i="0" smtClean="0">
                                    <a:latin typeface="Cambria Math"/>
                                  </a:rPr>
                                  <m:t>d</m:t>
                                </m:r>
                                <m:r>
                                  <a:rPr lang="en-GB" smtClean="0">
                                    <a:latin typeface="Cambria Math"/>
                                  </a:rPr>
                                  <m:t>&lt;</m:t>
                                </m:r>
                                <m:r>
                                  <a:rPr lang="en-GB" b="0" i="0" smtClean="0">
                                    <a:latin typeface="Cambria Math"/>
                                  </a:rPr>
                                  <m:t>150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r>
                                  <a:rPr lang="en-GB" b="0" i="0" smtClean="0">
                                    <a:latin typeface="Cambria Math"/>
                                  </a:rPr>
                                  <m:t>50</m:t>
                                </m:r>
                                <m:r>
                                  <a:rPr lang="en-GB" smtClean="0">
                                    <a:latin typeface="Cambria Math"/>
                                  </a:rPr>
                                  <m:t>≤</m:t>
                                </m:r>
                                <m:r>
                                  <m:rPr>
                                    <m:sty m:val="p"/>
                                  </m:rPr>
                                  <a:rPr lang="en-GB" b="0" i="0" smtClean="0">
                                    <a:latin typeface="Cambria Math"/>
                                  </a:rPr>
                                  <m:t>d</m:t>
                                </m:r>
                                <m:r>
                                  <a:rPr lang="en-GB" smtClean="0">
                                    <a:latin typeface="Cambria Math"/>
                                  </a:rPr>
                                  <m:t>&lt;</m:t>
                                </m:r>
                                <m:r>
                                  <a:rPr lang="en-GB" b="0" i="0" smtClean="0">
                                    <a:latin typeface="Cambria Math"/>
                                  </a:rPr>
                                  <m:t>200</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𝟐</m:t>
                                </m:r>
                                <m:r>
                                  <a:rPr lang="en-GB" b="1" i="0" smtClean="0">
                                    <a:latin typeface="Cambria Math"/>
                                  </a:rPr>
                                  <m:t>𝟎𝟎</m:t>
                                </m:r>
                                <m:r>
                                  <a:rPr lang="en-GB" b="1" smtClean="0">
                                    <a:latin typeface="Cambria Math"/>
                                  </a:rPr>
                                  <m:t>≤</m:t>
                                </m:r>
                                <m:r>
                                  <a:rPr lang="en-GB" b="1" i="0" smtClean="0">
                                    <a:latin typeface="Cambria Math"/>
                                  </a:rPr>
                                  <m:t>𝐝</m:t>
                                </m:r>
                                <m:r>
                                  <a:rPr lang="en-GB" b="1" smtClean="0">
                                    <a:latin typeface="Cambria Math"/>
                                  </a:rPr>
                                  <m:t>&lt;</m:t>
                                </m:r>
                                <m:r>
                                  <a:rPr lang="en-GB" b="1" i="0" smtClean="0">
                                    <a:latin typeface="Cambria Math"/>
                                  </a:rPr>
                                  <m:t>𝟐𝟏𝟎</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712828956"/>
                  </p:ext>
                </p:extLst>
              </p:nvPr>
            </p:nvGraphicFramePr>
            <p:xfrm>
              <a:off x="395536" y="908720"/>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2"/>
                          <a:stretch>
                            <a:fillRect l="-207" t="-8197" r="-14876"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2"/>
                          <a:stretch>
                            <a:fillRect l="-207" t="-108197" r="-14876" b="-200000"/>
                          </a:stretch>
                        </a:blipFill>
                      </a:tcPr>
                    </a:tc>
                    <a:tc>
                      <a:txBody>
                        <a:bodyPr/>
                        <a:lstStyle/>
                        <a:p>
                          <a:endParaRPr lang="en-GB" dirty="0"/>
                        </a:p>
                      </a:txBody>
                      <a:tcPr/>
                    </a:tc>
                  </a:tr>
                  <a:tr h="370840">
                    <a:tc>
                      <a:txBody>
                        <a:bodyPr/>
                        <a:lstStyle/>
                        <a:p>
                          <a:endParaRPr lang="en-US"/>
                        </a:p>
                      </a:txBody>
                      <a:tcPr>
                        <a:blipFill rotWithShape="1">
                          <a:blip r:embed="rId2"/>
                          <a:stretch>
                            <a:fillRect l="-207" t="-211667" r="-14876" b="-103333"/>
                          </a:stretch>
                        </a:blipFill>
                      </a:tcPr>
                    </a:tc>
                    <a:tc>
                      <a:txBody>
                        <a:bodyPr/>
                        <a:lstStyle/>
                        <a:p>
                          <a:endParaRPr lang="en-GB" dirty="0"/>
                        </a:p>
                      </a:txBody>
                      <a:tcPr/>
                    </a:tc>
                  </a:tr>
                  <a:tr h="370840">
                    <a:tc>
                      <a:txBody>
                        <a:bodyPr/>
                        <a:lstStyle/>
                        <a:p>
                          <a:endParaRPr lang="en-US"/>
                        </a:p>
                      </a:txBody>
                      <a:tcPr>
                        <a:blipFill rotWithShape="1">
                          <a:blip r:embed="rId2"/>
                          <a:stretch>
                            <a:fillRect l="-207" t="-306557" r="-14876" b="-1639"/>
                          </a:stretch>
                        </a:blipFill>
                      </a:tcPr>
                    </a:tc>
                    <a:tc>
                      <a:txBody>
                        <a:bodyPr/>
                        <a:lstStyle/>
                        <a:p>
                          <a:endParaRPr lang="en-GB" dirty="0"/>
                        </a:p>
                      </a:txBody>
                      <a:tcPr/>
                    </a:tc>
                  </a:tr>
                </a:tbl>
              </a:graphicData>
            </a:graphic>
          </p:graphicFrame>
        </mc:Fallback>
      </mc:AlternateContent>
      <p:sp>
        <p:nvSpPr>
          <p:cNvPr id="6" name="TextBox 5"/>
          <p:cNvSpPr txBox="1"/>
          <p:nvPr/>
        </p:nvSpPr>
        <p:spPr>
          <a:xfrm>
            <a:off x="1331640" y="3258468"/>
            <a:ext cx="2016224" cy="400110"/>
          </a:xfrm>
          <a:prstGeom prst="rect">
            <a:avLst/>
          </a:prstGeom>
          <a:noFill/>
        </p:spPr>
        <p:txBody>
          <a:bodyPr wrap="square" rtlCol="0">
            <a:spAutoFit/>
          </a:bodyPr>
          <a:lstStyle/>
          <a:p>
            <a:r>
              <a:rPr lang="en-GB" sz="2000" dirty="0"/>
              <a:t>Class width = 10</a:t>
            </a:r>
          </a:p>
        </p:txBody>
      </p:sp>
      <p:sp>
        <p:nvSpPr>
          <p:cNvPr id="7" name="Rectangle 6"/>
          <p:cNvSpPr/>
          <p:nvPr/>
        </p:nvSpPr>
        <p:spPr>
          <a:xfrm>
            <a:off x="2810273" y="3265872"/>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4788024" y="836712"/>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Time </a:t>
                          </a:r>
                          <a14:m>
                            <m:oMath xmlns:m="http://schemas.openxmlformats.org/officeDocument/2006/math">
                              <m:r>
                                <a:rPr lang="en-GB" b="1" i="1" smtClean="0">
                                  <a:latin typeface="Cambria Math"/>
                                </a:rPr>
                                <m:t>𝒕</m:t>
                              </m:r>
                            </m:oMath>
                          </a14:m>
                          <a:r>
                            <a:rPr lang="en-GB" dirty="0"/>
                            <a:t> taken (in seconds)</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i="1" smtClean="0">
                                    <a:latin typeface="Cambria Math"/>
                                  </a:rPr>
                                  <m:t>0</m:t>
                                </m:r>
                                <m:r>
                                  <a:rPr lang="en-GB" b="0" i="1" smtClean="0">
                                    <a:latin typeface="Cambria Math"/>
                                  </a:rPr>
                                  <m:t>−3</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𝟒</m:t>
                                </m:r>
                                <m:r>
                                  <a:rPr lang="en-GB" b="1" i="1" smtClean="0">
                                    <a:latin typeface="Cambria Math"/>
                                  </a:rPr>
                                  <m:t>−</m:t>
                                </m:r>
                                <m:r>
                                  <a:rPr lang="en-GB" b="1" i="1" smtClean="0">
                                    <a:latin typeface="Cambria Math"/>
                                  </a:rPr>
                                  <m:t>𝟔</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7−11</m:t>
                                </m:r>
                              </m:oMath>
                            </m:oMathPara>
                          </a14:m>
                          <a:endParaRPr lang="en-GB" b="0"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845071555"/>
                  </p:ext>
                </p:extLst>
              </p:nvPr>
            </p:nvGraphicFramePr>
            <p:xfrm>
              <a:off x="4788024" y="836712"/>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3"/>
                          <a:stretch>
                            <a:fillRect t="-8197" r="-14639"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3"/>
                          <a:stretch>
                            <a:fillRect t="-108197" r="-14639" b="-200000"/>
                          </a:stretch>
                        </a:blipFill>
                      </a:tcPr>
                    </a:tc>
                    <a:tc>
                      <a:txBody>
                        <a:bodyPr/>
                        <a:lstStyle/>
                        <a:p>
                          <a:endParaRPr lang="en-GB" dirty="0"/>
                        </a:p>
                      </a:txBody>
                      <a:tcPr/>
                    </a:tc>
                  </a:tr>
                  <a:tr h="370840">
                    <a:tc>
                      <a:txBody>
                        <a:bodyPr/>
                        <a:lstStyle/>
                        <a:p>
                          <a:endParaRPr lang="en-US"/>
                        </a:p>
                      </a:txBody>
                      <a:tcPr>
                        <a:blipFill rotWithShape="1">
                          <a:blip r:embed="rId3"/>
                          <a:stretch>
                            <a:fillRect t="-208197" r="-14639" b="-100000"/>
                          </a:stretch>
                        </a:blipFill>
                      </a:tcPr>
                    </a:tc>
                    <a:tc>
                      <a:txBody>
                        <a:bodyPr/>
                        <a:lstStyle/>
                        <a:p>
                          <a:endParaRPr lang="en-GB" dirty="0"/>
                        </a:p>
                      </a:txBody>
                      <a:tcPr/>
                    </a:tc>
                  </a:tr>
                  <a:tr h="370840">
                    <a:tc>
                      <a:txBody>
                        <a:bodyPr/>
                        <a:lstStyle/>
                        <a:p>
                          <a:endParaRPr lang="en-US"/>
                        </a:p>
                      </a:txBody>
                      <a:tcPr>
                        <a:blipFill rotWithShape="1">
                          <a:blip r:embed="rId3"/>
                          <a:stretch>
                            <a:fillRect t="-308197" r="-14639"/>
                          </a:stretch>
                        </a:blipFill>
                      </a:tcPr>
                    </a:tc>
                    <a:tc>
                      <a:txBody>
                        <a:bodyPr/>
                        <a:lstStyle/>
                        <a:p>
                          <a:endParaRPr lang="en-GB"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539552" y="3789040"/>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Weight </a:t>
                          </a:r>
                          <a14:m>
                            <m:oMath xmlns:m="http://schemas.openxmlformats.org/officeDocument/2006/math">
                              <m:r>
                                <a:rPr lang="en-GB" b="1" i="1" smtClean="0">
                                  <a:latin typeface="Cambria Math"/>
                                </a:rPr>
                                <m:t>𝒘</m:t>
                              </m:r>
                            </m:oMath>
                          </a14:m>
                          <a:r>
                            <a:rPr lang="en-GB" dirty="0"/>
                            <a:t> in kg</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10−20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21−30</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𝟑𝟏</m:t>
                                </m:r>
                                <m:r>
                                  <a:rPr lang="en-GB" b="1" i="1" smtClean="0">
                                    <a:latin typeface="Cambria Math"/>
                                  </a:rPr>
                                  <m:t>−</m:t>
                                </m:r>
                                <m:r>
                                  <a:rPr lang="en-GB" b="1" i="1" smtClean="0">
                                    <a:latin typeface="Cambria Math"/>
                                  </a:rPr>
                                  <m:t>𝟒𝟎</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98151022"/>
                  </p:ext>
                </p:extLst>
              </p:nvPr>
            </p:nvGraphicFramePr>
            <p:xfrm>
              <a:off x="539552" y="3789040"/>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4"/>
                          <a:stretch>
                            <a:fillRect l="-207" t="-8197" r="-14669" b="-298361"/>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4"/>
                          <a:stretch>
                            <a:fillRect l="-207" t="-108197" r="-14669" b="-198361"/>
                          </a:stretch>
                        </a:blipFill>
                      </a:tcPr>
                    </a:tc>
                    <a:tc>
                      <a:txBody>
                        <a:bodyPr/>
                        <a:lstStyle/>
                        <a:p>
                          <a:endParaRPr lang="en-GB" dirty="0"/>
                        </a:p>
                      </a:txBody>
                      <a:tcPr/>
                    </a:tc>
                  </a:tr>
                  <a:tr h="370840">
                    <a:tc>
                      <a:txBody>
                        <a:bodyPr/>
                        <a:lstStyle/>
                        <a:p>
                          <a:endParaRPr lang="en-US"/>
                        </a:p>
                      </a:txBody>
                      <a:tcPr>
                        <a:blipFill rotWithShape="1">
                          <a:blip r:embed="rId4"/>
                          <a:stretch>
                            <a:fillRect l="-207" t="-211667" r="-14669" b="-101667"/>
                          </a:stretch>
                        </a:blipFill>
                      </a:tcPr>
                    </a:tc>
                    <a:tc>
                      <a:txBody>
                        <a:bodyPr/>
                        <a:lstStyle/>
                        <a:p>
                          <a:endParaRPr lang="en-GB" dirty="0"/>
                        </a:p>
                      </a:txBody>
                      <a:tcPr/>
                    </a:tc>
                  </a:tr>
                  <a:tr h="370840">
                    <a:tc>
                      <a:txBody>
                        <a:bodyPr/>
                        <a:lstStyle/>
                        <a:p>
                          <a:endParaRPr lang="en-US"/>
                        </a:p>
                      </a:txBody>
                      <a:tcPr>
                        <a:blipFill rotWithShape="1">
                          <a:blip r:embed="rId4"/>
                          <a:stretch>
                            <a:fillRect l="-207" t="-306557" r="-14669"/>
                          </a:stretch>
                        </a:blipFill>
                      </a:tcPr>
                    </a:tc>
                    <a:tc>
                      <a:txBody>
                        <a:bodyPr/>
                        <a:lstStyle/>
                        <a:p>
                          <a:endParaRPr lang="en-GB"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nvPr>
            </p:nvGraphicFramePr>
            <p:xfrm>
              <a:off x="4788024" y="3759695"/>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Speed </a:t>
                          </a:r>
                          <a14:m>
                            <m:oMath xmlns:m="http://schemas.openxmlformats.org/officeDocument/2006/math">
                              <m:r>
                                <a:rPr lang="en-GB" b="1" i="1" smtClean="0">
                                  <a:latin typeface="Cambria Math"/>
                                </a:rPr>
                                <m:t>𝒔</m:t>
                              </m:r>
                            </m:oMath>
                          </a14:m>
                          <a:r>
                            <a:rPr lang="en-GB" dirty="0"/>
                            <a:t> (in mph)</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1</m:t>
                                </m:r>
                                <m:r>
                                  <a:rPr lang="en-GB" smtClean="0">
                                    <a:latin typeface="Cambria Math"/>
                                  </a:rPr>
                                  <m:t>0≤</m:t>
                                </m:r>
                                <m:r>
                                  <m:rPr>
                                    <m:sty m:val="p"/>
                                  </m:rPr>
                                  <a:rPr lang="en-GB" b="0" i="0" smtClean="0">
                                    <a:latin typeface="Cambria Math"/>
                                  </a:rPr>
                                  <m:t>s</m:t>
                                </m:r>
                                <m:r>
                                  <a:rPr lang="en-GB" smtClean="0">
                                    <a:latin typeface="Cambria Math"/>
                                  </a:rPr>
                                  <m:t>&lt;</m:t>
                                </m:r>
                                <m:r>
                                  <a:rPr lang="en-GB" b="0" i="0" smtClean="0">
                                    <a:latin typeface="Cambria Math"/>
                                  </a:rPr>
                                  <m:t>20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i="1" smtClean="0">
                                    <a:latin typeface="Cambria Math"/>
                                  </a:rPr>
                                  <m:t>2</m:t>
                                </m:r>
                                <m:r>
                                  <a:rPr lang="en-GB" b="0" i="1" smtClean="0">
                                    <a:latin typeface="Cambria Math"/>
                                  </a:rPr>
                                  <m:t>0</m:t>
                                </m:r>
                                <m:r>
                                  <a:rPr lang="en-GB" smtClean="0">
                                    <a:latin typeface="Cambria Math"/>
                                  </a:rPr>
                                  <m:t>≤</m:t>
                                </m:r>
                                <m:r>
                                  <a:rPr lang="en-GB" b="0" i="1" smtClean="0">
                                    <a:latin typeface="Cambria Math"/>
                                  </a:rPr>
                                  <m:t>𝑠</m:t>
                                </m:r>
                                <m:r>
                                  <a:rPr lang="en-GB" b="0" i="1" smtClean="0">
                                    <a:latin typeface="Cambria Math"/>
                                  </a:rPr>
                                  <m:t>&lt;29</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𝟐</m:t>
                                </m:r>
                                <m:r>
                                  <a:rPr lang="en-GB" b="1" i="0" smtClean="0">
                                    <a:latin typeface="Cambria Math"/>
                                  </a:rPr>
                                  <m:t>𝟗</m:t>
                                </m:r>
                                <m:r>
                                  <a:rPr lang="en-GB" b="1" smtClean="0">
                                    <a:latin typeface="Cambria Math"/>
                                  </a:rPr>
                                  <m:t>≤</m:t>
                                </m:r>
                                <m:r>
                                  <a:rPr lang="en-GB" b="1" i="0" smtClean="0">
                                    <a:latin typeface="Cambria Math"/>
                                  </a:rPr>
                                  <m:t>𝐬</m:t>
                                </m:r>
                                <m:r>
                                  <a:rPr lang="en-GB" b="1" smtClean="0">
                                    <a:latin typeface="Cambria Math"/>
                                  </a:rPr>
                                  <m:t>&lt;</m:t>
                                </m:r>
                                <m:r>
                                  <a:rPr lang="en-GB" b="1" i="0" smtClean="0">
                                    <a:latin typeface="Cambria Math"/>
                                  </a:rPr>
                                  <m:t>𝟑𝟏</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1906745476"/>
                  </p:ext>
                </p:extLst>
              </p:nvPr>
            </p:nvGraphicFramePr>
            <p:xfrm>
              <a:off x="4788024" y="3759695"/>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5"/>
                          <a:stretch>
                            <a:fillRect t="-8197" r="-14639"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5"/>
                          <a:stretch>
                            <a:fillRect t="-108197" r="-14639" b="-200000"/>
                          </a:stretch>
                        </a:blipFill>
                      </a:tcPr>
                    </a:tc>
                    <a:tc>
                      <a:txBody>
                        <a:bodyPr/>
                        <a:lstStyle/>
                        <a:p>
                          <a:endParaRPr lang="en-GB" dirty="0"/>
                        </a:p>
                      </a:txBody>
                      <a:tcPr/>
                    </a:tc>
                  </a:tr>
                  <a:tr h="370840">
                    <a:tc>
                      <a:txBody>
                        <a:bodyPr/>
                        <a:lstStyle/>
                        <a:p>
                          <a:endParaRPr lang="en-US"/>
                        </a:p>
                      </a:txBody>
                      <a:tcPr>
                        <a:blipFill rotWithShape="1">
                          <a:blip r:embed="rId5"/>
                          <a:stretch>
                            <a:fillRect t="-211667" r="-14639" b="-103333"/>
                          </a:stretch>
                        </a:blipFill>
                      </a:tcPr>
                    </a:tc>
                    <a:tc>
                      <a:txBody>
                        <a:bodyPr/>
                        <a:lstStyle/>
                        <a:p>
                          <a:endParaRPr lang="en-GB" dirty="0"/>
                        </a:p>
                      </a:txBody>
                      <a:tcPr/>
                    </a:tc>
                  </a:tr>
                  <a:tr h="370840">
                    <a:tc>
                      <a:txBody>
                        <a:bodyPr/>
                        <a:lstStyle/>
                        <a:p>
                          <a:endParaRPr lang="en-US"/>
                        </a:p>
                      </a:txBody>
                      <a:tcPr>
                        <a:blipFill rotWithShape="1">
                          <a:blip r:embed="rId5"/>
                          <a:stretch>
                            <a:fillRect t="-306557" r="-14639" b="-1639"/>
                          </a:stretch>
                        </a:blipFill>
                      </a:tcPr>
                    </a:tc>
                    <a:tc>
                      <a:txBody>
                        <a:bodyPr/>
                        <a:lstStyle/>
                        <a:p>
                          <a:endParaRPr lang="en-GB" dirty="0"/>
                        </a:p>
                      </a:txBody>
                      <a:tcPr/>
                    </a:tc>
                  </a:tr>
                </a:tbl>
              </a:graphicData>
            </a:graphic>
          </p:graphicFrame>
        </mc:Fallback>
      </mc:AlternateContent>
      <p:sp>
        <p:nvSpPr>
          <p:cNvPr id="17" name="TextBox 16"/>
          <p:cNvSpPr txBox="1"/>
          <p:nvPr/>
        </p:nvSpPr>
        <p:spPr>
          <a:xfrm>
            <a:off x="259395" y="2816306"/>
            <a:ext cx="3312369" cy="400110"/>
          </a:xfrm>
          <a:prstGeom prst="rect">
            <a:avLst/>
          </a:prstGeom>
          <a:noFill/>
        </p:spPr>
        <p:txBody>
          <a:bodyPr wrap="square" rtlCol="0">
            <a:spAutoFit/>
          </a:bodyPr>
          <a:lstStyle/>
          <a:p>
            <a:r>
              <a:rPr lang="en-GB" sz="2000" dirty="0"/>
              <a:t>Lower class boundary = 200</a:t>
            </a:r>
          </a:p>
        </p:txBody>
      </p:sp>
      <p:sp>
        <p:nvSpPr>
          <p:cNvPr id="18" name="Rectangle 17"/>
          <p:cNvSpPr/>
          <p:nvPr/>
        </p:nvSpPr>
        <p:spPr>
          <a:xfrm>
            <a:off x="2807313" y="2755641"/>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670464" y="3216506"/>
            <a:ext cx="2016224" cy="400110"/>
          </a:xfrm>
          <a:prstGeom prst="rect">
            <a:avLst/>
          </a:prstGeom>
          <a:noFill/>
        </p:spPr>
        <p:txBody>
          <a:bodyPr wrap="square" rtlCol="0">
            <a:spAutoFit/>
          </a:bodyPr>
          <a:lstStyle/>
          <a:p>
            <a:r>
              <a:rPr lang="en-GB" sz="2000" dirty="0"/>
              <a:t>Class width = 3</a:t>
            </a:r>
          </a:p>
        </p:txBody>
      </p:sp>
      <p:sp>
        <p:nvSpPr>
          <p:cNvPr id="20" name="Rectangle 19"/>
          <p:cNvSpPr/>
          <p:nvPr/>
        </p:nvSpPr>
        <p:spPr>
          <a:xfrm>
            <a:off x="7113584" y="3233936"/>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20"/>
          <p:cNvSpPr txBox="1"/>
          <p:nvPr/>
        </p:nvSpPr>
        <p:spPr>
          <a:xfrm>
            <a:off x="4598219" y="2774344"/>
            <a:ext cx="3312369" cy="400110"/>
          </a:xfrm>
          <a:prstGeom prst="rect">
            <a:avLst/>
          </a:prstGeom>
          <a:noFill/>
        </p:spPr>
        <p:txBody>
          <a:bodyPr wrap="square" rtlCol="0">
            <a:spAutoFit/>
          </a:bodyPr>
          <a:lstStyle/>
          <a:p>
            <a:r>
              <a:rPr lang="en-GB" sz="2000" dirty="0"/>
              <a:t>Lower class boundary = 3.5</a:t>
            </a:r>
          </a:p>
        </p:txBody>
      </p:sp>
      <p:sp>
        <p:nvSpPr>
          <p:cNvPr id="22" name="Rectangle 21"/>
          <p:cNvSpPr/>
          <p:nvPr/>
        </p:nvSpPr>
        <p:spPr>
          <a:xfrm>
            <a:off x="7110624" y="2723705"/>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5727088" y="5866017"/>
            <a:ext cx="2016224" cy="400110"/>
          </a:xfrm>
          <a:prstGeom prst="rect">
            <a:avLst/>
          </a:prstGeom>
          <a:noFill/>
        </p:spPr>
        <p:txBody>
          <a:bodyPr wrap="square" rtlCol="0">
            <a:spAutoFit/>
          </a:bodyPr>
          <a:lstStyle/>
          <a:p>
            <a:r>
              <a:rPr lang="en-GB" sz="2000" dirty="0"/>
              <a:t>Class width = 2</a:t>
            </a:r>
          </a:p>
        </p:txBody>
      </p:sp>
      <p:sp>
        <p:nvSpPr>
          <p:cNvPr id="24" name="Rectangle 23"/>
          <p:cNvSpPr/>
          <p:nvPr/>
        </p:nvSpPr>
        <p:spPr>
          <a:xfrm>
            <a:off x="7200800" y="5856230"/>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4654843" y="5423855"/>
            <a:ext cx="3312369" cy="400110"/>
          </a:xfrm>
          <a:prstGeom prst="rect">
            <a:avLst/>
          </a:prstGeom>
          <a:noFill/>
        </p:spPr>
        <p:txBody>
          <a:bodyPr wrap="square" rtlCol="0">
            <a:spAutoFit/>
          </a:bodyPr>
          <a:lstStyle/>
          <a:p>
            <a:r>
              <a:rPr lang="en-GB" sz="2000" dirty="0"/>
              <a:t>Lower class boundary = 29</a:t>
            </a:r>
          </a:p>
        </p:txBody>
      </p:sp>
      <p:sp>
        <p:nvSpPr>
          <p:cNvPr id="26" name="Rectangle 25"/>
          <p:cNvSpPr/>
          <p:nvPr/>
        </p:nvSpPr>
        <p:spPr>
          <a:xfrm>
            <a:off x="7197840" y="5345999"/>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TextBox 26"/>
          <p:cNvSpPr txBox="1"/>
          <p:nvPr/>
        </p:nvSpPr>
        <p:spPr>
          <a:xfrm>
            <a:off x="1698096" y="5916656"/>
            <a:ext cx="2016224" cy="400110"/>
          </a:xfrm>
          <a:prstGeom prst="rect">
            <a:avLst/>
          </a:prstGeom>
          <a:noFill/>
        </p:spPr>
        <p:txBody>
          <a:bodyPr wrap="square" rtlCol="0">
            <a:spAutoFit/>
          </a:bodyPr>
          <a:lstStyle/>
          <a:p>
            <a:r>
              <a:rPr lang="en-GB" sz="2000" dirty="0"/>
              <a:t>Class width = 10</a:t>
            </a:r>
          </a:p>
        </p:txBody>
      </p:sp>
      <p:sp>
        <p:nvSpPr>
          <p:cNvPr id="28" name="Rectangle 27"/>
          <p:cNvSpPr/>
          <p:nvPr/>
        </p:nvSpPr>
        <p:spPr>
          <a:xfrm>
            <a:off x="3141216" y="5934086"/>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625851" y="5474494"/>
            <a:ext cx="3312369" cy="400110"/>
          </a:xfrm>
          <a:prstGeom prst="rect">
            <a:avLst/>
          </a:prstGeom>
          <a:noFill/>
        </p:spPr>
        <p:txBody>
          <a:bodyPr wrap="square" rtlCol="0">
            <a:spAutoFit/>
          </a:bodyPr>
          <a:lstStyle/>
          <a:p>
            <a:r>
              <a:rPr lang="en-GB" sz="2000" dirty="0"/>
              <a:t>Lower class boundary = 30.5</a:t>
            </a:r>
          </a:p>
        </p:txBody>
      </p:sp>
      <p:sp>
        <p:nvSpPr>
          <p:cNvPr id="30" name="Rectangle 29"/>
          <p:cNvSpPr/>
          <p:nvPr/>
        </p:nvSpPr>
        <p:spPr>
          <a:xfrm>
            <a:off x="3138256" y="5423855"/>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60717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7" grpId="0" animBg="1"/>
      <p:bldP spid="18" grpId="0" animBg="1"/>
      <p:bldP spid="20" grpId="0" animBg="1"/>
      <p:bldP spid="22" grpId="0" animBg="1"/>
      <p:bldP spid="24" grpId="0" animBg="1"/>
      <p:bldP spid="26" grpId="0" animBg="1"/>
      <p:bldP spid="2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 with gaps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86871"/>
            <a:ext cx="6126148" cy="396044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251520" y="764704"/>
            <a:ext cx="25297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Jan 2007 Q4</a:t>
            </a:r>
          </a:p>
        </p:txBody>
      </p:sp>
      <mc:AlternateContent xmlns:mc="http://schemas.openxmlformats.org/markup-compatibility/2006" xmlns:a14="http://schemas.microsoft.com/office/drawing/2010/main">
        <mc:Choice Requires="a14">
          <p:sp>
            <p:nvSpPr>
              <p:cNvPr id="7" name="TextBox 6"/>
              <p:cNvSpPr txBox="1"/>
              <p:nvPr/>
            </p:nvSpPr>
            <p:spPr>
              <a:xfrm>
                <a:off x="4412343" y="5499713"/>
                <a:ext cx="4702628"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m:t>
                      </m:r>
                      <m:r>
                        <a:rPr lang="en-GB" sz="2000" b="1" i="1" smtClean="0">
                          <a:latin typeface="Cambria Math" panose="02040503050406030204" pitchFamily="18" charset="0"/>
                        </a:rPr>
                        <m:t>𝟏𝟗</m:t>
                      </m:r>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𝟑𝟏</m:t>
                              </m:r>
                            </m:num>
                            <m:den>
                              <m:r>
                                <a:rPr lang="en-GB" sz="2000" b="1" i="1" smtClean="0">
                                  <a:latin typeface="Cambria Math" panose="02040503050406030204" pitchFamily="18" charset="0"/>
                                </a:rPr>
                                <m:t>𝟒𝟑</m:t>
                              </m:r>
                            </m:den>
                          </m:f>
                          <m:r>
                            <a:rPr lang="en-GB" sz="2000" b="1" i="1" smtClean="0">
                              <a:latin typeface="Cambria Math" panose="02040503050406030204" pitchFamily="18" charset="0"/>
                            </a:rPr>
                            <m:t>×</m:t>
                          </m:r>
                          <m:r>
                            <a:rPr lang="en-GB" sz="2000" b="1" i="1" smtClean="0">
                              <a:latin typeface="Cambria Math" panose="02040503050406030204" pitchFamily="18" charset="0"/>
                            </a:rPr>
                            <m:t>𝟏𝟎</m:t>
                          </m:r>
                        </m:e>
                      </m:d>
                      <m:r>
                        <a:rPr lang="en-GB" sz="2000" b="1" i="1" smtClean="0">
                          <a:latin typeface="Cambria Math" panose="02040503050406030204" pitchFamily="18" charset="0"/>
                        </a:rPr>
                        <m:t>=</m:t>
                      </m:r>
                      <m:r>
                        <a:rPr lang="en-GB" sz="2000" b="1" i="1" smtClean="0">
                          <a:latin typeface="Cambria Math" panose="02040503050406030204" pitchFamily="18" charset="0"/>
                        </a:rPr>
                        <m:t>𝟐𝟔</m:t>
                      </m:r>
                      <m:r>
                        <a:rPr lang="en-GB" sz="2000" b="1" i="1" smtClean="0">
                          <a:latin typeface="Cambria Math" panose="02040503050406030204" pitchFamily="18" charset="0"/>
                        </a:rPr>
                        <m:t>.</m:t>
                      </m:r>
                      <m:r>
                        <a:rPr lang="en-GB" sz="2000" b="1" i="1" smtClean="0">
                          <a:latin typeface="Cambria Math" panose="02040503050406030204" pitchFamily="18" charset="0"/>
                        </a:rPr>
                        <m:t>𝟕</m:t>
                      </m:r>
                      <m:r>
                        <a:rPr lang="en-GB" sz="2000" b="1" i="1" smtClean="0">
                          <a:latin typeface="Cambria Math" panose="02040503050406030204" pitchFamily="18" charset="0"/>
                        </a:rPr>
                        <m:t>𝒌𝒈</m:t>
                      </m:r>
                    </m:oMath>
                  </m:oMathPara>
                </a14:m>
                <a:endParaRPr lang="en-GB" sz="20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412343" y="5499713"/>
                <a:ext cx="4702628" cy="783869"/>
              </a:xfrm>
              <a:prstGeom prst="rect">
                <a:avLst/>
              </a:prstGeom>
              <a:blipFill rotWithShape="0">
                <a:blip r:embed="rId3"/>
                <a:stretch>
                  <a:fillRect/>
                </a:stretch>
              </a:blipFill>
            </p:spPr>
            <p:txBody>
              <a:bodyPr/>
              <a:lstStyle/>
              <a:p>
                <a:r>
                  <a:rPr lang="en-GB">
                    <a:noFill/>
                  </a:rPr>
                  <a:t> </a:t>
                </a:r>
              </a:p>
            </p:txBody>
          </p:sp>
        </mc:Fallback>
      </mc:AlternateContent>
      <p:sp>
        <p:nvSpPr>
          <p:cNvPr id="8" name="TextBox 7"/>
          <p:cNvSpPr txBox="1"/>
          <p:nvPr/>
        </p:nvSpPr>
        <p:spPr>
          <a:xfrm>
            <a:off x="5176529" y="2103827"/>
            <a:ext cx="648072" cy="2169825"/>
          </a:xfrm>
          <a:prstGeom prst="rect">
            <a:avLst/>
          </a:prstGeom>
          <a:noFill/>
        </p:spPr>
        <p:txBody>
          <a:bodyPr wrap="square" rtlCol="0">
            <a:spAutoFit/>
          </a:bodyPr>
          <a:lstStyle/>
          <a:p>
            <a:r>
              <a:rPr lang="en-GB" sz="1500" dirty="0"/>
              <a:t>10</a:t>
            </a:r>
          </a:p>
          <a:p>
            <a:r>
              <a:rPr lang="en-GB" sz="1500" dirty="0"/>
              <a:t>29</a:t>
            </a:r>
          </a:p>
          <a:p>
            <a:r>
              <a:rPr lang="en-GB" sz="1500" dirty="0"/>
              <a:t>72</a:t>
            </a:r>
          </a:p>
          <a:p>
            <a:r>
              <a:rPr lang="en-GB" sz="1500" dirty="0"/>
              <a:t>97</a:t>
            </a:r>
          </a:p>
          <a:p>
            <a:r>
              <a:rPr lang="en-GB" sz="1500" dirty="0"/>
              <a:t>105</a:t>
            </a:r>
          </a:p>
          <a:p>
            <a:r>
              <a:rPr lang="en-GB" sz="1500" dirty="0"/>
              <a:t>111</a:t>
            </a:r>
          </a:p>
          <a:p>
            <a:r>
              <a:rPr lang="en-GB" sz="1500" dirty="0"/>
              <a:t>116</a:t>
            </a:r>
          </a:p>
          <a:p>
            <a:r>
              <a:rPr lang="en-GB" sz="1500" dirty="0"/>
              <a:t>119</a:t>
            </a:r>
          </a:p>
          <a:p>
            <a:r>
              <a:rPr lang="en-GB" sz="1500" dirty="0"/>
              <a:t>120</a:t>
            </a:r>
          </a:p>
        </p:txBody>
      </p:sp>
      <p:cxnSp>
        <p:nvCxnSpPr>
          <p:cNvPr id="9" name="Straight Connector 8"/>
          <p:cNvCxnSpPr/>
          <p:nvPr/>
        </p:nvCxnSpPr>
        <p:spPr>
          <a:xfrm>
            <a:off x="904084" y="5970324"/>
            <a:ext cx="2736304"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88060" y="5525812"/>
            <a:ext cx="720080" cy="461665"/>
          </a:xfrm>
          <a:prstGeom prst="rect">
            <a:avLst/>
          </a:prstGeom>
          <a:noFill/>
        </p:spPr>
        <p:txBody>
          <a:bodyPr wrap="square" rtlCol="0">
            <a:spAutoFit/>
          </a:bodyPr>
          <a:lstStyle/>
          <a:p>
            <a:pPr algn="ctr"/>
            <a:r>
              <a:rPr lang="en-GB" sz="2400" dirty="0"/>
              <a:t>29</a:t>
            </a:r>
          </a:p>
        </p:txBody>
      </p:sp>
      <p:sp>
        <p:nvSpPr>
          <p:cNvPr id="11" name="TextBox 10"/>
          <p:cNvSpPr txBox="1"/>
          <p:nvPr/>
        </p:nvSpPr>
        <p:spPr>
          <a:xfrm>
            <a:off x="3142732" y="5525812"/>
            <a:ext cx="720080" cy="461665"/>
          </a:xfrm>
          <a:prstGeom prst="rect">
            <a:avLst/>
          </a:prstGeom>
          <a:noFill/>
        </p:spPr>
        <p:txBody>
          <a:bodyPr wrap="square" rtlCol="0">
            <a:spAutoFit/>
          </a:bodyPr>
          <a:lstStyle/>
          <a:p>
            <a:pPr algn="ctr"/>
            <a:r>
              <a:rPr lang="en-GB" sz="2400" dirty="0"/>
              <a:t>72</a:t>
            </a:r>
          </a:p>
        </p:txBody>
      </p:sp>
      <p:sp>
        <p:nvSpPr>
          <p:cNvPr id="12" name="TextBox 11"/>
          <p:cNvSpPr txBox="1"/>
          <p:nvPr/>
        </p:nvSpPr>
        <p:spPr>
          <a:xfrm>
            <a:off x="2272236" y="5525812"/>
            <a:ext cx="720080" cy="461665"/>
          </a:xfrm>
          <a:prstGeom prst="rect">
            <a:avLst/>
          </a:prstGeom>
          <a:noFill/>
        </p:spPr>
        <p:txBody>
          <a:bodyPr wrap="square" rtlCol="0">
            <a:spAutoFit/>
          </a:bodyPr>
          <a:lstStyle/>
          <a:p>
            <a:pPr algn="ctr"/>
            <a:r>
              <a:rPr lang="en-GB" sz="2400" dirty="0"/>
              <a:t>60</a:t>
            </a:r>
          </a:p>
        </p:txBody>
      </p:sp>
      <p:sp>
        <p:nvSpPr>
          <p:cNvPr id="13" name="TextBox 12"/>
          <p:cNvSpPr txBox="1"/>
          <p:nvPr/>
        </p:nvSpPr>
        <p:spPr>
          <a:xfrm>
            <a:off x="412288" y="5991288"/>
            <a:ext cx="1477867" cy="461665"/>
          </a:xfrm>
          <a:prstGeom prst="rect">
            <a:avLst/>
          </a:prstGeom>
          <a:noFill/>
        </p:spPr>
        <p:txBody>
          <a:bodyPr wrap="square" rtlCol="0">
            <a:spAutoFit/>
          </a:bodyPr>
          <a:lstStyle/>
          <a:p>
            <a:pPr algn="ctr"/>
            <a:r>
              <a:rPr lang="en-GB" sz="2400" dirty="0"/>
              <a:t>19.5 miles</a:t>
            </a:r>
          </a:p>
        </p:txBody>
      </p:sp>
      <p:sp>
        <p:nvSpPr>
          <p:cNvPr id="14" name="TextBox 13"/>
          <p:cNvSpPr txBox="1"/>
          <p:nvPr/>
        </p:nvSpPr>
        <p:spPr>
          <a:xfrm>
            <a:off x="2930978" y="6039367"/>
            <a:ext cx="1582057" cy="461665"/>
          </a:xfrm>
          <a:prstGeom prst="rect">
            <a:avLst/>
          </a:prstGeom>
          <a:noFill/>
        </p:spPr>
        <p:txBody>
          <a:bodyPr wrap="square" rtlCol="0">
            <a:spAutoFit/>
          </a:bodyPr>
          <a:lstStyle/>
          <a:p>
            <a:pPr algn="ctr"/>
            <a:r>
              <a:rPr lang="en-GB" sz="2400" dirty="0"/>
              <a:t>29.5 miles</a:t>
            </a:r>
          </a:p>
        </p:txBody>
      </p:sp>
      <p:sp>
        <p:nvSpPr>
          <p:cNvPr id="15" name="Rectangle 14"/>
          <p:cNvSpPr/>
          <p:nvPr/>
        </p:nvSpPr>
        <p:spPr>
          <a:xfrm>
            <a:off x="822632" y="5483222"/>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24017" y="5483222"/>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330763" y="5454193"/>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6807" y="6071006"/>
            <a:ext cx="1365535" cy="4604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086100" y="6056491"/>
            <a:ext cx="1320799" cy="445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742609" y="5533689"/>
            <a:ext cx="3270762" cy="721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20"/>
          <p:cNvSpPr txBox="1"/>
          <p:nvPr/>
        </p:nvSpPr>
        <p:spPr>
          <a:xfrm>
            <a:off x="2190749" y="6080834"/>
            <a:ext cx="800101" cy="461665"/>
          </a:xfrm>
          <a:prstGeom prst="rect">
            <a:avLst/>
          </a:prstGeom>
          <a:noFill/>
        </p:spPr>
        <p:txBody>
          <a:bodyPr wrap="square" rtlCol="0">
            <a:spAutoFit/>
          </a:bodyPr>
          <a:lstStyle/>
          <a:p>
            <a:pPr algn="ctr"/>
            <a:r>
              <a:rPr lang="en-GB" sz="2400" dirty="0"/>
              <a:t>Med</a:t>
            </a:r>
          </a:p>
        </p:txBody>
      </p:sp>
    </p:spTree>
    <p:extLst>
      <p:ext uri="{BB962C8B-B14F-4D97-AF65-F5344CB8AC3E}">
        <p14:creationId xmlns:p14="http://schemas.microsoft.com/office/powerpoint/2010/main" val="3969387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27" name="Table 26"/>
          <p:cNvGraphicFramePr>
            <a:graphicFrameLocks noGrp="1"/>
          </p:cNvGraphicFramePr>
          <p:nvPr>
            <p:extLst/>
          </p:nvPr>
        </p:nvGraphicFramePr>
        <p:xfrm>
          <a:off x="686568" y="1844824"/>
          <a:ext cx="3441256" cy="1630680"/>
        </p:xfrm>
        <a:graphic>
          <a:graphicData uri="http://schemas.openxmlformats.org/drawingml/2006/table">
            <a:tbl>
              <a:tblPr firstRow="1" firstCol="1" bandRow="1"/>
              <a:tblGrid>
                <a:gridCol w="2149666">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5372">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Age of relic (years)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1001-1500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8">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1501-1700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1701-2000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TextBox 27"/>
          <p:cNvSpPr txBox="1"/>
          <p:nvPr/>
        </p:nvSpPr>
        <p:spPr>
          <a:xfrm>
            <a:off x="2407196" y="637704"/>
            <a:ext cx="4320480" cy="369332"/>
          </a:xfrm>
          <a:prstGeom prst="rect">
            <a:avLst/>
          </a:prstGeom>
          <a:noFill/>
        </p:spPr>
        <p:txBody>
          <a:bodyPr wrap="square" rtlCol="0">
            <a:spAutoFit/>
          </a:bodyPr>
          <a:lstStyle/>
          <a:p>
            <a:r>
              <a:rPr lang="en-GB" dirty="0"/>
              <a:t>Questions should be on a printed sheet…</a:t>
            </a:r>
          </a:p>
        </p:txBody>
      </p:sp>
      <mc:AlternateContent xmlns:mc="http://schemas.openxmlformats.org/markup-compatibility/2006" xmlns:a14="http://schemas.microsoft.com/office/drawing/2010/main">
        <mc:Choice Requires="a14">
          <p:sp>
            <p:nvSpPr>
              <p:cNvPr id="30" name="TextBox 29"/>
              <p:cNvSpPr txBox="1"/>
              <p:nvPr/>
            </p:nvSpPr>
            <p:spPr>
              <a:xfrm>
                <a:off x="265212" y="3767469"/>
                <a:ext cx="4283968" cy="10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=1000.5+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26</m:t>
                              </m:r>
                            </m:num>
                            <m:den>
                              <m:r>
                                <a:rPr lang="en-GB" sz="2000" b="0" i="1" smtClean="0">
                                  <a:latin typeface="Cambria Math"/>
                                </a:rPr>
                                <m:t>29</m:t>
                              </m:r>
                            </m:den>
                          </m:f>
                          <m:r>
                            <a:rPr lang="en-GB" sz="2000" b="0" i="1" smtClean="0">
                              <a:latin typeface="Cambria Math"/>
                            </a:rPr>
                            <m:t>×500</m:t>
                          </m:r>
                        </m:e>
                      </m:d>
                    </m:oMath>
                  </m:oMathPara>
                </a14:m>
                <a:r>
                  <a:rPr lang="en-GB" sz="2000" b="0" i="1" dirty="0">
                    <a:latin typeface="Cambria Math" panose="02040503050406030204" pitchFamily="18" charset="0"/>
                  </a:rPr>
                  <a:t/>
                </a:r>
                <a:br>
                  <a:rPr lang="en-GB" sz="2000" b="0" i="1" dirty="0">
                    <a:latin typeface="Cambria Math" panose="02040503050406030204" pitchFamily="18" charset="0"/>
                  </a:rPr>
                </a:br>
                <a14:m>
                  <m:oMath xmlns:m="http://schemas.openxmlformats.org/officeDocument/2006/math">
                    <m:r>
                      <a:rPr lang="en-GB" sz="2000" b="0" i="1" smtClean="0">
                        <a:latin typeface="Cambria Math" panose="02040503050406030204" pitchFamily="18" charset="0"/>
                      </a:rPr>
                      <m:t>                      </m:t>
                    </m:r>
                    <m:r>
                      <a:rPr lang="en-GB" sz="2000" b="0" i="1" smtClean="0">
                        <a:latin typeface="Cambria Math"/>
                      </a:rPr>
                      <m:t>=</m:t>
                    </m:r>
                    <m:r>
                      <a:rPr lang="en-GB" sz="2000" b="1" i="1" smtClean="0">
                        <a:latin typeface="Cambria Math"/>
                      </a:rPr>
                      <m:t>𝟏𝟒𝟒𝟖</m:t>
                    </m:r>
                    <m:r>
                      <a:rPr lang="en-GB" sz="2000" b="1" i="1" smtClean="0">
                        <a:latin typeface="Cambria Math"/>
                      </a:rPr>
                      <m:t>.</m:t>
                    </m:r>
                    <m:r>
                      <a:rPr lang="en-GB" sz="2000" b="1" i="1" smtClean="0">
                        <a:latin typeface="Cambria Math"/>
                      </a:rPr>
                      <m:t>𝟕</m:t>
                    </m:r>
                  </m:oMath>
                </a14:m>
                <a:r>
                  <a:rPr lang="en-GB" sz="2000" b="1" dirty="0"/>
                  <a:t> years</a:t>
                </a:r>
              </a:p>
            </p:txBody>
          </p:sp>
        </mc:Choice>
        <mc:Fallback xmlns="">
          <p:sp>
            <p:nvSpPr>
              <p:cNvPr id="30" name="TextBox 29"/>
              <p:cNvSpPr txBox="1">
                <a:spLocks noRot="1" noChangeAspect="1" noMove="1" noResize="1" noEditPoints="1" noAdjustHandles="1" noChangeArrowheads="1" noChangeShapeType="1" noTextEdit="1"/>
              </p:cNvSpPr>
              <p:nvPr/>
            </p:nvSpPr>
            <p:spPr>
              <a:xfrm>
                <a:off x="265212" y="3767469"/>
                <a:ext cx="4283968" cy="1091646"/>
              </a:xfrm>
              <a:prstGeom prst="rect">
                <a:avLst/>
              </a:prstGeom>
              <a:blipFill rotWithShape="1">
                <a:blip r:embed="rId3"/>
                <a:stretch>
                  <a:fillRect b="-89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nvPr>
            </p:nvGraphicFramePr>
            <p:xfrm>
              <a:off x="5059340" y="1844824"/>
              <a:ext cx="3336671" cy="1630680"/>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40≤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100≤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&lt;300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300≤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&lt;600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600≤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713529809"/>
                  </p:ext>
                </p:extLst>
              </p:nvPr>
            </p:nvGraphicFramePr>
            <p:xfrm>
              <a:off x="5059340" y="1844824"/>
              <a:ext cx="3336671" cy="1630680"/>
            </p:xfrm>
            <a:graphic>
              <a:graphicData uri="http://schemas.openxmlformats.org/drawingml/2006/table">
                <a:tbl>
                  <a:tblPr firstRow="1" firstCol="1" bandRow="1"/>
                  <a:tblGrid>
                    <a:gridCol w="2045081"/>
                    <a:gridCol w="1291590"/>
                  </a:tblGrid>
                  <a:tr h="326136">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120370" r="-63988" b="-338889"/>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224528" r="-63988" b="-245283"/>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318519" r="-63988" b="-140741"/>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418519" r="-63988" b="-40741"/>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33" name="TextBox 32"/>
              <p:cNvSpPr txBox="1"/>
              <p:nvPr/>
            </p:nvSpPr>
            <p:spPr>
              <a:xfrm>
                <a:off x="4529832" y="3767469"/>
                <a:ext cx="4283968" cy="10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=100+</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5</m:t>
                              </m:r>
                            </m:den>
                          </m:f>
                          <m:r>
                            <a:rPr lang="en-GB" sz="2000" b="0" i="1" smtClean="0">
                              <a:latin typeface="Cambria Math" panose="02040503050406030204" pitchFamily="18" charset="0"/>
                            </a:rPr>
                            <m:t>×200</m:t>
                          </m:r>
                        </m:e>
                      </m:d>
                    </m:oMath>
                    <m:oMath xmlns:m="http://schemas.openxmlformats.org/officeDocument/2006/math">
                      <m:r>
                        <a:rPr lang="en-GB" sz="2000" b="0" i="1" smtClean="0">
                          <a:latin typeface="Cambria Math" panose="02040503050406030204" pitchFamily="18" charset="0"/>
                        </a:rPr>
                        <m:t>                =220</m:t>
                      </m:r>
                      <m:r>
                        <a:rPr lang="en-GB" sz="2000" b="0" i="1" smtClean="0">
                          <a:latin typeface="Cambria Math" panose="02040503050406030204" pitchFamily="18" charset="0"/>
                        </a:rPr>
                        <m:t>𝑐𝑚</m:t>
                      </m:r>
                    </m:oMath>
                  </m:oMathPara>
                </a14:m>
                <a:endParaRPr lang="en-GB"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529832" y="3767469"/>
                <a:ext cx="4283968" cy="1091646"/>
              </a:xfrm>
              <a:prstGeom prst="rect">
                <a:avLst/>
              </a:prstGeom>
              <a:blipFill rotWithShape="0">
                <a:blip r:embed="rId5"/>
                <a:stretch>
                  <a:fillRect/>
                </a:stretch>
              </a:blipFill>
            </p:spPr>
            <p:txBody>
              <a:bodyPr/>
              <a:lstStyle/>
              <a:p>
                <a:r>
                  <a:rPr lang="en-GB">
                    <a:noFill/>
                  </a:rPr>
                  <a:t> </a:t>
                </a:r>
              </a:p>
            </p:txBody>
          </p:sp>
        </mc:Fallback>
      </mc:AlternateContent>
      <p:sp>
        <p:nvSpPr>
          <p:cNvPr id="34" name="Rectangle 33"/>
          <p:cNvSpPr/>
          <p:nvPr/>
        </p:nvSpPr>
        <p:spPr>
          <a:xfrm>
            <a:off x="1852750" y="3772808"/>
            <a:ext cx="2409638" cy="1086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258024" y="3828592"/>
            <a:ext cx="2409638" cy="1086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65364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27-28</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6284" y="2348880"/>
            <a:ext cx="3816424" cy="461665"/>
          </a:xfrm>
          <a:prstGeom prst="rect">
            <a:avLst/>
          </a:prstGeom>
          <a:noFill/>
        </p:spPr>
        <p:txBody>
          <a:bodyPr wrap="square" rtlCol="0">
            <a:spAutoFit/>
          </a:bodyPr>
          <a:lstStyle/>
          <a:p>
            <a:r>
              <a:rPr lang="en-GB" sz="2400" dirty="0"/>
              <a:t>Q1a, 3, 4a, 5a</a:t>
            </a:r>
          </a:p>
        </p:txBody>
      </p:sp>
      <p:sp>
        <p:nvSpPr>
          <p:cNvPr id="8" name="TextBox 7"/>
          <p:cNvSpPr txBox="1"/>
          <p:nvPr/>
        </p:nvSpPr>
        <p:spPr>
          <a:xfrm>
            <a:off x="539552" y="3055388"/>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There is also a supplementary worksheet consisting of S1 exam questions (see next slides).</a:t>
            </a:r>
          </a:p>
        </p:txBody>
      </p:sp>
    </p:spTree>
    <p:extLst>
      <p:ext uri="{BB962C8B-B14F-4D97-AF65-F5344CB8AC3E}">
        <p14:creationId xmlns:p14="http://schemas.microsoft.com/office/powerpoint/2010/main" val="138314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407196" y="637704"/>
            <a:ext cx="4320480" cy="369332"/>
          </a:xfrm>
          <a:prstGeom prst="rect">
            <a:avLst/>
          </a:prstGeom>
          <a:noFill/>
        </p:spPr>
        <p:txBody>
          <a:bodyPr wrap="square" rtlCol="0">
            <a:spAutoFit/>
          </a:bodyPr>
          <a:lstStyle/>
          <a:p>
            <a:r>
              <a:rPr lang="en-GB" dirty="0"/>
              <a:t>Questions should be on a printed sheet…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45613"/>
            <a:ext cx="5972100" cy="1377209"/>
          </a:xfrm>
          <a:prstGeom prst="rect">
            <a:avLst/>
          </a:prstGeom>
          <a:noFill/>
          <a:ln>
            <a:noFill/>
          </a:ln>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7" name="TextBox 6"/>
              <p:cNvSpPr txBox="1"/>
              <p:nvPr/>
            </p:nvSpPr>
            <p:spPr>
              <a:xfrm>
                <a:off x="2416076" y="2410366"/>
                <a:ext cx="439248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𝟑𝟒</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𝟏𝟔</m:t>
                              </m:r>
                            </m:num>
                            <m:den>
                              <m:r>
                                <a:rPr lang="en-GB" b="1" i="1" smtClean="0">
                                  <a:latin typeface="Cambria Math" panose="02040503050406030204" pitchFamily="18" charset="0"/>
                                </a:rPr>
                                <m:t>𝟑𝟎</m:t>
                              </m:r>
                            </m:den>
                          </m:f>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𝟑𝟕</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2416076" y="2410366"/>
                <a:ext cx="4392488" cy="714683"/>
              </a:xfrm>
              <a:prstGeom prst="rect">
                <a:avLst/>
              </a:prstGeom>
              <a:blipFill rotWithShape="0">
                <a:blip r:embed="rId3"/>
                <a:stretch>
                  <a:fillRect/>
                </a:stretch>
              </a:blipFill>
            </p:spPr>
            <p:txBody>
              <a:bodyPr/>
              <a:lstStyle/>
              <a:p>
                <a:r>
                  <a:rPr lang="en-GB">
                    <a:noFill/>
                  </a:rPr>
                  <a:t> </a:t>
                </a:r>
              </a:p>
            </p:txBody>
          </p:sp>
        </mc:Fallback>
      </mc:AlternateContent>
      <p:pic>
        <p:nvPicPr>
          <p:cNvPr id="8" name="Picture 7"/>
          <p:cNvPicPr>
            <a:picLocks noChangeAspect="1"/>
          </p:cNvPicPr>
          <p:nvPr/>
        </p:nvPicPr>
        <p:blipFill>
          <a:blip r:embed="rId4"/>
          <a:stretch>
            <a:fillRect/>
          </a:stretch>
        </p:blipFill>
        <p:spPr>
          <a:xfrm>
            <a:off x="643483" y="3087193"/>
            <a:ext cx="3400425" cy="2952750"/>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9" name="TextBox 8"/>
              <p:cNvSpPr txBox="1"/>
              <p:nvPr/>
            </p:nvSpPr>
            <p:spPr>
              <a:xfrm>
                <a:off x="210952" y="6039943"/>
                <a:ext cx="414502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𝟒𝟎</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𝟐𝟐</m:t>
                              </m:r>
                            </m:num>
                            <m:den>
                              <m:r>
                                <a:rPr lang="en-GB" b="1" i="1" smtClean="0">
                                  <a:latin typeface="Cambria Math" panose="02040503050406030204" pitchFamily="18" charset="0"/>
                                </a:rPr>
                                <m:t>𝟕𝟒</m:t>
                              </m:r>
                            </m:den>
                          </m:f>
                          <m:r>
                            <a:rPr lang="en-GB" b="1" i="1" smtClean="0">
                              <a:latin typeface="Cambria Math" panose="02040503050406030204" pitchFamily="18" charset="0"/>
                            </a:rPr>
                            <m:t>×</m:t>
                          </m:r>
                          <m:r>
                            <a:rPr lang="en-GB" b="1" i="1" smtClean="0">
                              <a:latin typeface="Cambria Math" panose="02040503050406030204" pitchFamily="18" charset="0"/>
                            </a:rPr>
                            <m:t>𝟐𝟎</m:t>
                          </m:r>
                        </m:e>
                      </m:d>
                      <m:r>
                        <a:rPr lang="en-GB" b="1" i="1" smtClean="0">
                          <a:latin typeface="Cambria Math" panose="02040503050406030204" pitchFamily="18" charset="0"/>
                        </a:rPr>
                        <m:t>=</m:t>
                      </m:r>
                      <m:r>
                        <a:rPr lang="en-GB" b="1" i="1" smtClean="0">
                          <a:latin typeface="Cambria Math" panose="02040503050406030204" pitchFamily="18" charset="0"/>
                        </a:rPr>
                        <m:t>𝟒𝟓</m:t>
                      </m:r>
                      <m:r>
                        <a:rPr lang="en-GB" b="1" i="1" smtClean="0">
                          <a:latin typeface="Cambria Math" panose="02040503050406030204" pitchFamily="18" charset="0"/>
                        </a:rPr>
                        <m:t>.</m:t>
                      </m:r>
                      <m:r>
                        <a:rPr lang="en-GB" b="1" i="1" smtClean="0">
                          <a:latin typeface="Cambria Math" panose="02040503050406030204" pitchFamily="18" charset="0"/>
                        </a:rPr>
                        <m:t>𝟗</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210952" y="6039943"/>
                <a:ext cx="4145024" cy="714683"/>
              </a:xfrm>
              <a:prstGeom prst="rect">
                <a:avLst/>
              </a:prstGeom>
              <a:blipFill rotWithShape="0">
                <a:blip r:embed="rId5"/>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6"/>
          <a:stretch>
            <a:fillRect/>
          </a:stretch>
        </p:blipFill>
        <p:spPr>
          <a:xfrm>
            <a:off x="5107496" y="3095949"/>
            <a:ext cx="3240360" cy="3097253"/>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1" name="TextBox 10"/>
              <p:cNvSpPr txBox="1"/>
              <p:nvPr/>
            </p:nvSpPr>
            <p:spPr>
              <a:xfrm>
                <a:off x="4523296" y="6146101"/>
                <a:ext cx="439248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𝟔𝟎</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𝟏𝟒</m:t>
                              </m:r>
                            </m:num>
                            <m:den>
                              <m:r>
                                <a:rPr lang="en-GB" b="1" i="1" smtClean="0">
                                  <a:latin typeface="Cambria Math" panose="02040503050406030204" pitchFamily="18" charset="0"/>
                                </a:rPr>
                                <m:t>𝟑𝟐</m:t>
                              </m:r>
                            </m:den>
                          </m:f>
                          <m:r>
                            <a:rPr lang="en-GB" b="1" i="1" smtClean="0">
                              <a:latin typeface="Cambria Math" panose="02040503050406030204" pitchFamily="18" charset="0"/>
                            </a:rPr>
                            <m:t>×</m:t>
                          </m:r>
                          <m:r>
                            <a:rPr lang="en-GB" b="1" i="1" smtClean="0">
                              <a:latin typeface="Cambria Math" panose="02040503050406030204" pitchFamily="18" charset="0"/>
                            </a:rPr>
                            <m:t>𝟑𝟎</m:t>
                          </m:r>
                        </m:e>
                      </m:d>
                      <m:r>
                        <a:rPr lang="en-GB" b="1" i="1" smtClean="0">
                          <a:latin typeface="Cambria Math" panose="02040503050406030204" pitchFamily="18" charset="0"/>
                        </a:rPr>
                        <m:t>=</m:t>
                      </m:r>
                      <m:r>
                        <a:rPr lang="en-GB" b="1" i="1" smtClean="0">
                          <a:latin typeface="Cambria Math" panose="02040503050406030204" pitchFamily="18" charset="0"/>
                        </a:rPr>
                        <m:t>𝟕𝟑</m:t>
                      </m:r>
                      <m:r>
                        <a:rPr lang="en-GB" b="1" i="1" smtClean="0">
                          <a:latin typeface="Cambria Math" panose="02040503050406030204" pitchFamily="18" charset="0"/>
                        </a:rPr>
                        <m:t>.</m:t>
                      </m:r>
                      <m:r>
                        <a:rPr lang="en-GB" b="1" i="1" smtClean="0">
                          <a:latin typeface="Cambria Math" panose="02040503050406030204" pitchFamily="18" charset="0"/>
                        </a:rPr>
                        <m:t>𝟏𝟐𝟓</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523296" y="6146101"/>
                <a:ext cx="4392488" cy="714683"/>
              </a:xfrm>
              <a:prstGeom prst="rect">
                <a:avLst/>
              </a:prstGeom>
              <a:blipFill rotWithShape="0">
                <a:blip r:embed="rId7"/>
                <a:stretch>
                  <a:fillRect/>
                </a:stretch>
              </a:blipFill>
            </p:spPr>
            <p:txBody>
              <a:bodyPr/>
              <a:lstStyle/>
              <a:p>
                <a:r>
                  <a:rPr lang="en-GB">
                    <a:noFill/>
                  </a:rPr>
                  <a:t> </a:t>
                </a:r>
              </a:p>
            </p:txBody>
          </p:sp>
        </mc:Fallback>
      </mc:AlternateContent>
      <p:sp>
        <p:nvSpPr>
          <p:cNvPr id="12" name="Rectangle 11"/>
          <p:cNvSpPr/>
          <p:nvPr/>
        </p:nvSpPr>
        <p:spPr>
          <a:xfrm>
            <a:off x="1009452" y="73511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260375" y="307476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4" name="Rectangle 13"/>
          <p:cNvSpPr/>
          <p:nvPr/>
        </p:nvSpPr>
        <p:spPr>
          <a:xfrm>
            <a:off x="4732300" y="3095949"/>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5" name="Rectangle 14"/>
          <p:cNvSpPr/>
          <p:nvPr/>
        </p:nvSpPr>
        <p:spPr>
          <a:xfrm>
            <a:off x="3927662" y="2444293"/>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643994" y="6089080"/>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940152" y="6241592"/>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89503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611560" y="836711"/>
            <a:ext cx="4824536" cy="2809775"/>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6" name="TextBox 5"/>
              <p:cNvSpPr txBox="1"/>
              <p:nvPr/>
            </p:nvSpPr>
            <p:spPr>
              <a:xfrm>
                <a:off x="683568" y="3864350"/>
                <a:ext cx="4145024" cy="12406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𝟒𝟖𝟑𝟕</m:t>
                          </m:r>
                          <m:r>
                            <a:rPr lang="en-GB" b="1" i="1" smtClean="0">
                              <a:latin typeface="Cambria Math" panose="02040503050406030204" pitchFamily="18" charset="0"/>
                            </a:rPr>
                            <m:t>.</m:t>
                          </m:r>
                          <m:r>
                            <a:rPr lang="en-GB" b="1" i="1" smtClean="0">
                              <a:latin typeface="Cambria Math" panose="02040503050406030204" pitchFamily="18" charset="0"/>
                            </a:rPr>
                            <m:t>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oMath>
                  </m:oMathPara>
                </a14:m>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𝟑𝟖</m:t>
                              </m:r>
                            </m:num>
                            <m:den>
                              <m:r>
                                <a:rPr lang="en-GB" b="1" i="1" smtClean="0">
                                  <a:latin typeface="Cambria Math" panose="02040503050406030204" pitchFamily="18" charset="0"/>
                                </a:rPr>
                                <m:t>𝟖𝟖</m:t>
                              </m:r>
                            </m:den>
                          </m:f>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𝟐𝟐</m:t>
                      </m:r>
                      <m:r>
                        <a:rPr lang="en-GB" b="1" i="1" smtClean="0">
                          <a:latin typeface="Cambria Math" panose="02040503050406030204" pitchFamily="18" charset="0"/>
                        </a:rPr>
                        <m:t>.</m:t>
                      </m:r>
                      <m:r>
                        <a:rPr lang="en-GB" b="1" i="1" smtClean="0">
                          <a:latin typeface="Cambria Math" panose="02040503050406030204" pitchFamily="18" charset="0"/>
                        </a:rPr>
                        <m:t>𝟕</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3864350"/>
                <a:ext cx="4145024" cy="1240661"/>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251520" y="836711"/>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8" name="Rectangle 7"/>
          <p:cNvSpPr/>
          <p:nvPr/>
        </p:nvSpPr>
        <p:spPr>
          <a:xfrm>
            <a:off x="2206352" y="3841292"/>
            <a:ext cx="212434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051720" y="4469331"/>
            <a:ext cx="2664296"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8656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Quartiles – which item?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3" y="684312"/>
            <a:ext cx="8702789" cy="707886"/>
          </a:xfrm>
          <a:prstGeom prst="rect">
            <a:avLst/>
          </a:prstGeom>
          <a:noFill/>
        </p:spPr>
        <p:txBody>
          <a:bodyPr wrap="square" rtlCol="0">
            <a:spAutoFit/>
          </a:bodyPr>
          <a:lstStyle/>
          <a:p>
            <a:r>
              <a:rPr lang="en-GB" sz="2000" dirty="0"/>
              <a:t>You need to be able to find the </a:t>
            </a:r>
            <a:r>
              <a:rPr lang="en-GB" sz="2000" b="1" dirty="0"/>
              <a:t>quartiles</a:t>
            </a:r>
            <a:r>
              <a:rPr lang="en-GB" sz="2000" dirty="0"/>
              <a:t> of both listed data and of grouped data. The rule is exactly the same as for the median. </a:t>
            </a:r>
          </a:p>
        </p:txBody>
      </p:sp>
      <p:sp>
        <p:nvSpPr>
          <p:cNvPr id="6" name="TextBox 5"/>
          <p:cNvSpPr txBox="1"/>
          <p:nvPr/>
        </p:nvSpPr>
        <p:spPr>
          <a:xfrm>
            <a:off x="369146" y="155235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Listed data</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34950528"/>
                  </p:ext>
                </p:extLst>
              </p:nvPr>
            </p:nvGraphicFramePr>
            <p:xfrm>
              <a:off x="59458" y="2042128"/>
              <a:ext cx="5433187"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907985">
                      <a:extLst>
                        <a:ext uri="{9D8B030D-6E8A-4147-A177-3AD203B41FA5}">
                          <a16:colId xmlns:a16="http://schemas.microsoft.com/office/drawing/2014/main" val="20002"/>
                        </a:ext>
                      </a:extLst>
                    </a:gridCol>
                    <a:gridCol w="1076642">
                      <a:extLst>
                        <a:ext uri="{9D8B030D-6E8A-4147-A177-3AD203B41FA5}">
                          <a16:colId xmlns:a16="http://schemas.microsoft.com/office/drawing/2014/main" val="20003"/>
                        </a:ext>
                      </a:extLst>
                    </a:gridCol>
                  </a:tblGrid>
                  <a:tr h="0">
                    <a:tc>
                      <a:txBody>
                        <a:bodyPr/>
                        <a:lstStyle/>
                        <a:p>
                          <a:r>
                            <a:rPr lang="en-GB" sz="1600" dirty="0"/>
                            <a:t>Items</a:t>
                          </a:r>
                        </a:p>
                      </a:txBody>
                      <a:tcPr/>
                    </a:tc>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𝒏</m:t>
                                </m:r>
                              </m:oMath>
                            </m:oMathPara>
                          </a14:m>
                          <a:endParaRPr lang="en-GB" sz="1600" dirty="0"/>
                        </a:p>
                      </a:txBody>
                      <a:tcPr/>
                    </a:tc>
                    <a:tc>
                      <a:txBody>
                        <a:bodyPr/>
                        <a:lstStyle/>
                        <a:p>
                          <a:r>
                            <a:rPr lang="en-GB" sz="1600" dirty="0"/>
                            <a:t>Position of</a:t>
                          </a:r>
                          <a:r>
                            <a:rPr lang="en-GB" sz="1600" baseline="0" dirty="0"/>
                            <a:t> LQ &amp; UQ</a:t>
                          </a:r>
                          <a:endParaRPr lang="en-GB" sz="1600" dirty="0"/>
                        </a:p>
                      </a:txBody>
                      <a:tcPr/>
                    </a:tc>
                    <a:tc>
                      <a:txBody>
                        <a:bodyPr/>
                        <a:lstStyle/>
                        <a:p>
                          <a:r>
                            <a:rPr lang="en-GB" sz="1600" dirty="0"/>
                            <a:t>LQ &amp; UQ</a:t>
                          </a:r>
                        </a:p>
                      </a:txBody>
                      <a:tcPr/>
                    </a:tc>
                    <a:extLst>
                      <a:ext uri="{0D108BD9-81ED-4DB2-BD59-A6C34878D82A}">
                        <a16:rowId xmlns:a16="http://schemas.microsoft.com/office/drawing/2014/main" val="10000"/>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1,4,7,9,10</m:t>
                                </m:r>
                              </m:oMath>
                            </m:oMathPara>
                          </a14:m>
                          <a:endParaRPr lang="en-GB" sz="1600" dirty="0"/>
                        </a:p>
                      </a:txBody>
                      <a:tcPr/>
                    </a:tc>
                    <a:tc>
                      <a:txBody>
                        <a:bodyPr/>
                        <a:lstStyle/>
                        <a:p>
                          <a:pPr algn="ctr"/>
                          <a:r>
                            <a:rPr lang="en-GB" sz="1600" dirty="0"/>
                            <a:t>5</a:t>
                          </a:r>
                        </a:p>
                      </a:txBody>
                      <a:tcPr/>
                    </a:tc>
                    <a:tc>
                      <a:txBody>
                        <a:bodyPr/>
                        <a:lstStyle/>
                        <a:p>
                          <a:pPr algn="ctr"/>
                          <a:r>
                            <a:rPr lang="en-GB" sz="1600" dirty="0"/>
                            <a:t>2</a:t>
                          </a:r>
                          <a:r>
                            <a:rPr lang="en-GB" sz="1600" baseline="30000" dirty="0"/>
                            <a:t>nd</a:t>
                          </a:r>
                          <a:r>
                            <a:rPr lang="en-GB" sz="1600" dirty="0"/>
                            <a:t> &amp; 4</a:t>
                          </a:r>
                          <a:r>
                            <a:rPr lang="en-GB" sz="1600" baseline="30000" dirty="0"/>
                            <a:t>th</a:t>
                          </a:r>
                          <a:r>
                            <a:rPr lang="en-GB" sz="1600" dirty="0"/>
                            <a:t> </a:t>
                          </a:r>
                          <a:endParaRPr lang="en-GB" sz="1600" baseline="30000" dirty="0"/>
                        </a:p>
                      </a:txBody>
                      <a:tcPr/>
                    </a:tc>
                    <a:tc>
                      <a:txBody>
                        <a:bodyPr/>
                        <a:lstStyle/>
                        <a:p>
                          <a:pPr algn="ctr"/>
                          <a:r>
                            <a:rPr lang="en-GB" sz="1600" baseline="0" dirty="0" smtClean="0"/>
                            <a:t>4 &amp; 9</a:t>
                          </a:r>
                          <a:endParaRPr lang="en-GB" sz="1600" baseline="0" dirty="0"/>
                        </a:p>
                      </a:txBody>
                      <a:tcPr/>
                    </a:tc>
                    <a:extLst>
                      <a:ext uri="{0D108BD9-81ED-4DB2-BD59-A6C34878D82A}">
                        <a16:rowId xmlns:a16="http://schemas.microsoft.com/office/drawing/2014/main" val="10001"/>
                      </a:ext>
                    </a:extLst>
                  </a:tr>
                  <a:tr h="13639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4,9,10,15</m:t>
                                </m:r>
                              </m:oMath>
                            </m:oMathPara>
                          </a14:m>
                          <a:endParaRPr lang="en-GB" sz="1600" dirty="0"/>
                        </a:p>
                      </a:txBody>
                      <a:tcPr/>
                    </a:tc>
                    <a:tc>
                      <a:txBody>
                        <a:bodyPr/>
                        <a:lstStyle/>
                        <a:p>
                          <a:pPr algn="ctr"/>
                          <a:r>
                            <a:rPr lang="en-GB" sz="1600" dirty="0"/>
                            <a:t>4</a:t>
                          </a:r>
                        </a:p>
                      </a:txBody>
                      <a:tcPr/>
                    </a:tc>
                    <a:tc>
                      <a:txBody>
                        <a:bodyPr/>
                        <a:lstStyle/>
                        <a:p>
                          <a:pPr algn="ctr"/>
                          <a:r>
                            <a:rPr lang="en-GB" sz="1600" baseline="0" dirty="0"/>
                            <a:t>1</a:t>
                          </a:r>
                          <a:r>
                            <a:rPr lang="en-GB" sz="1600" baseline="30000" dirty="0"/>
                            <a:t>st</a:t>
                          </a:r>
                          <a:r>
                            <a:rPr lang="en-GB" sz="1600" baseline="0" dirty="0"/>
                            <a:t>/2</a:t>
                          </a:r>
                          <a:r>
                            <a:rPr lang="en-GB" sz="1600" baseline="30000" dirty="0"/>
                            <a:t>nd</a:t>
                          </a:r>
                          <a:r>
                            <a:rPr lang="en-GB" sz="1600" baseline="0" dirty="0"/>
                            <a:t> &amp; 3</a:t>
                          </a:r>
                          <a:r>
                            <a:rPr lang="en-GB" sz="1600" baseline="30000" dirty="0"/>
                            <a:t>rd</a:t>
                          </a:r>
                          <a:r>
                            <a:rPr lang="en-GB" sz="1600" baseline="0" dirty="0"/>
                            <a:t>/4</a:t>
                          </a:r>
                          <a:r>
                            <a:rPr lang="en-GB" sz="1600" baseline="30000" dirty="0"/>
                            <a:t>th</a:t>
                          </a:r>
                          <a:r>
                            <a:rPr lang="en-GB" sz="1600" baseline="0" dirty="0"/>
                            <a:t> </a:t>
                          </a:r>
                          <a:endParaRPr lang="en-GB" sz="1600" baseline="30000" dirty="0"/>
                        </a:p>
                      </a:txBody>
                      <a:tcPr/>
                    </a:tc>
                    <a:tc>
                      <a:txBody>
                        <a:bodyPr/>
                        <a:lstStyle/>
                        <a:p>
                          <a:pPr algn="ctr"/>
                          <a:r>
                            <a:rPr lang="en-GB" sz="1600" baseline="0" dirty="0"/>
                            <a:t>6.5 &amp; 12.5</a:t>
                          </a:r>
                        </a:p>
                      </a:txBody>
                      <a:tcPr/>
                    </a:tc>
                    <a:extLst>
                      <a:ext uri="{0D108BD9-81ED-4DB2-BD59-A6C34878D82A}">
                        <a16:rowId xmlns:a16="http://schemas.microsoft.com/office/drawing/2014/main" val="10002"/>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2,4,5,7,8,9,11</m:t>
                                </m:r>
                              </m:oMath>
                            </m:oMathPara>
                          </a14:m>
                          <a:endParaRPr lang="en-GB" sz="1600" dirty="0"/>
                        </a:p>
                      </a:txBody>
                      <a:tcPr/>
                    </a:tc>
                    <a:tc>
                      <a:txBody>
                        <a:bodyPr/>
                        <a:lstStyle/>
                        <a:p>
                          <a:pPr algn="ctr"/>
                          <a:r>
                            <a:rPr lang="en-GB" sz="1600" dirty="0"/>
                            <a:t>7</a:t>
                          </a:r>
                        </a:p>
                      </a:txBody>
                      <a:tcPr/>
                    </a:tc>
                    <a:tc>
                      <a:txBody>
                        <a:bodyPr/>
                        <a:lstStyle/>
                        <a:p>
                          <a:pPr algn="ctr"/>
                          <a:r>
                            <a:rPr lang="en-GB" sz="1600" baseline="0" dirty="0"/>
                            <a:t>2</a:t>
                          </a:r>
                          <a:r>
                            <a:rPr lang="en-GB" sz="1600" baseline="30000" dirty="0"/>
                            <a:t>nd</a:t>
                          </a:r>
                          <a:r>
                            <a:rPr lang="en-GB" sz="1600" baseline="0" dirty="0"/>
                            <a:t> &amp; 6</a:t>
                          </a:r>
                          <a:r>
                            <a:rPr lang="en-GB" sz="1600" baseline="30000" dirty="0"/>
                            <a:t>th</a:t>
                          </a:r>
                          <a:r>
                            <a:rPr lang="en-GB" sz="1600" baseline="0" dirty="0"/>
                            <a:t> </a:t>
                          </a:r>
                          <a:endParaRPr lang="en-GB" sz="1600" baseline="30000" dirty="0"/>
                        </a:p>
                      </a:txBody>
                      <a:tcPr/>
                    </a:tc>
                    <a:tc>
                      <a:txBody>
                        <a:bodyPr/>
                        <a:lstStyle/>
                        <a:p>
                          <a:pPr algn="ctr"/>
                          <a:r>
                            <a:rPr lang="en-GB" sz="1600" baseline="0" dirty="0"/>
                            <a:t>4 &amp; 9</a:t>
                          </a:r>
                        </a:p>
                      </a:txBody>
                      <a:tcPr/>
                    </a:tc>
                    <a:extLst>
                      <a:ext uri="{0D108BD9-81ED-4DB2-BD59-A6C34878D82A}">
                        <a16:rowId xmlns:a16="http://schemas.microsoft.com/office/drawing/2014/main" val="10003"/>
                      </a:ext>
                    </a:extLst>
                  </a:tr>
                  <a:tr h="15481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1,2,3,5,6,</m:t>
                                </m:r>
                                <m:r>
                                  <a:rPr lang="en-GB" sz="1600" b="0" i="0" smtClean="0">
                                    <a:latin typeface="Cambria Math" panose="02040503050406030204" pitchFamily="18" charset="0"/>
                                  </a:rPr>
                                  <m:t>9</m:t>
                                </m:r>
                                <m:r>
                                  <a:rPr lang="en-GB" sz="1600" smtClean="0">
                                    <a:latin typeface="Cambria Math"/>
                                  </a:rPr>
                                  <m:t>,9,10,11</m:t>
                                </m:r>
                                <m:r>
                                  <a:rPr lang="en-GB" sz="1600" b="0" i="0" smtClean="0">
                                    <a:latin typeface="Cambria Math" panose="02040503050406030204" pitchFamily="18" charset="0"/>
                                  </a:rPr>
                                  <m:t>,12</m:t>
                                </m:r>
                              </m:oMath>
                            </m:oMathPara>
                          </a14:m>
                          <a:endParaRPr lang="en-GB" sz="1600" dirty="0"/>
                        </a:p>
                      </a:txBody>
                      <a:tcPr/>
                    </a:tc>
                    <a:tc>
                      <a:txBody>
                        <a:bodyPr/>
                        <a:lstStyle/>
                        <a:p>
                          <a:pPr algn="ctr"/>
                          <a:r>
                            <a:rPr lang="en-GB" sz="1600" dirty="0"/>
                            <a:t>10</a:t>
                          </a:r>
                        </a:p>
                      </a:txBody>
                      <a:tcPr/>
                    </a:tc>
                    <a:tc>
                      <a:txBody>
                        <a:bodyPr/>
                        <a:lstStyle/>
                        <a:p>
                          <a:pPr algn="ctr"/>
                          <a:r>
                            <a:rPr lang="en-GB" sz="1600" baseline="0" dirty="0"/>
                            <a:t>3</a:t>
                          </a:r>
                          <a:r>
                            <a:rPr lang="en-GB" sz="1600" baseline="30000" dirty="0"/>
                            <a:t>rd</a:t>
                          </a:r>
                          <a:r>
                            <a:rPr lang="en-GB" sz="1600" baseline="0" dirty="0"/>
                            <a:t> and 8</a:t>
                          </a:r>
                          <a:r>
                            <a:rPr lang="en-GB" sz="1600" baseline="30000" dirty="0"/>
                            <a:t>th</a:t>
                          </a:r>
                          <a:r>
                            <a:rPr lang="en-GB" sz="1600" baseline="0" dirty="0"/>
                            <a:t> </a:t>
                          </a:r>
                          <a:endParaRPr lang="en-GB" sz="1600" baseline="30000" dirty="0"/>
                        </a:p>
                      </a:txBody>
                      <a:tcPr/>
                    </a:tc>
                    <a:tc>
                      <a:txBody>
                        <a:bodyPr/>
                        <a:lstStyle/>
                        <a:p>
                          <a:pPr algn="ctr"/>
                          <a:r>
                            <a:rPr lang="en-GB" sz="1600" baseline="0" dirty="0"/>
                            <a:t>3 &amp; 10</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34950528"/>
                  </p:ext>
                </p:extLst>
              </p:nvPr>
            </p:nvGraphicFramePr>
            <p:xfrm>
              <a:off x="59458" y="2042128"/>
              <a:ext cx="5433187"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907985">
                      <a:extLst>
                        <a:ext uri="{9D8B030D-6E8A-4147-A177-3AD203B41FA5}">
                          <a16:colId xmlns:a16="http://schemas.microsoft.com/office/drawing/2014/main" val="20002"/>
                        </a:ext>
                      </a:extLst>
                    </a:gridCol>
                    <a:gridCol w="1076642">
                      <a:extLst>
                        <a:ext uri="{9D8B030D-6E8A-4147-A177-3AD203B41FA5}">
                          <a16:colId xmlns:a16="http://schemas.microsoft.com/office/drawing/2014/main" val="20003"/>
                        </a:ext>
                      </a:extLst>
                    </a:gridCol>
                  </a:tblGrid>
                  <a:tr h="335280">
                    <a:tc>
                      <a:txBody>
                        <a:bodyPr/>
                        <a:lstStyle/>
                        <a:p>
                          <a:r>
                            <a:rPr lang="en-GB" sz="1600" dirty="0"/>
                            <a:t>Items</a:t>
                          </a:r>
                        </a:p>
                      </a:txBody>
                      <a:tcPr/>
                    </a:tc>
                    <a:tc>
                      <a:txBody>
                        <a:bodyPr/>
                        <a:lstStyle/>
                        <a:p>
                          <a:endParaRPr lang="en-US"/>
                        </a:p>
                      </a:txBody>
                      <a:tcPr>
                        <a:blipFill>
                          <a:blip r:embed="rId2"/>
                          <a:stretch>
                            <a:fillRect l="-467606" t="-3636" r="-697183" b="-425455"/>
                          </a:stretch>
                        </a:blipFill>
                      </a:tcPr>
                    </a:tc>
                    <a:tc>
                      <a:txBody>
                        <a:bodyPr/>
                        <a:lstStyle/>
                        <a:p>
                          <a:r>
                            <a:rPr lang="en-GB" sz="1600" dirty="0"/>
                            <a:t>Position of</a:t>
                          </a:r>
                          <a:r>
                            <a:rPr lang="en-GB" sz="1600" baseline="0" dirty="0"/>
                            <a:t> LQ &amp; UQ</a:t>
                          </a:r>
                          <a:endParaRPr lang="en-GB" sz="1600" dirty="0"/>
                        </a:p>
                      </a:txBody>
                      <a:tcPr/>
                    </a:tc>
                    <a:tc>
                      <a:txBody>
                        <a:bodyPr/>
                        <a:lstStyle/>
                        <a:p>
                          <a:r>
                            <a:rPr lang="en-GB" sz="1600" dirty="0"/>
                            <a:t>LQ &amp; UQ</a:t>
                          </a:r>
                        </a:p>
                      </a:txBody>
                      <a:tcPr/>
                    </a:tc>
                    <a:extLst>
                      <a:ext uri="{0D108BD9-81ED-4DB2-BD59-A6C34878D82A}">
                        <a16:rowId xmlns:a16="http://schemas.microsoft.com/office/drawing/2014/main" val="10000"/>
                      </a:ext>
                    </a:extLst>
                  </a:tr>
                  <a:tr h="335280">
                    <a:tc>
                      <a:txBody>
                        <a:bodyPr/>
                        <a:lstStyle/>
                        <a:p>
                          <a:endParaRPr lang="en-US"/>
                        </a:p>
                      </a:txBody>
                      <a:tcPr>
                        <a:blipFill>
                          <a:blip r:embed="rId2"/>
                          <a:stretch>
                            <a:fillRect l="-302" t="-103636" r="-170997" b="-325455"/>
                          </a:stretch>
                        </a:blipFill>
                      </a:tcPr>
                    </a:tc>
                    <a:tc>
                      <a:txBody>
                        <a:bodyPr/>
                        <a:lstStyle/>
                        <a:p>
                          <a:pPr algn="ctr"/>
                          <a:r>
                            <a:rPr lang="en-GB" sz="1600" dirty="0"/>
                            <a:t>5</a:t>
                          </a:r>
                        </a:p>
                      </a:txBody>
                      <a:tcPr/>
                    </a:tc>
                    <a:tc>
                      <a:txBody>
                        <a:bodyPr/>
                        <a:lstStyle/>
                        <a:p>
                          <a:pPr algn="ctr"/>
                          <a:r>
                            <a:rPr lang="en-GB" sz="1600" dirty="0"/>
                            <a:t>2</a:t>
                          </a:r>
                          <a:r>
                            <a:rPr lang="en-GB" sz="1600" baseline="30000" dirty="0"/>
                            <a:t>nd</a:t>
                          </a:r>
                          <a:r>
                            <a:rPr lang="en-GB" sz="1600" dirty="0"/>
                            <a:t> &amp; 4</a:t>
                          </a:r>
                          <a:r>
                            <a:rPr lang="en-GB" sz="1600" baseline="30000" dirty="0"/>
                            <a:t>th</a:t>
                          </a:r>
                          <a:r>
                            <a:rPr lang="en-GB" sz="1600" dirty="0"/>
                            <a:t> </a:t>
                          </a:r>
                          <a:endParaRPr lang="en-GB" sz="1600" baseline="30000" dirty="0"/>
                        </a:p>
                      </a:txBody>
                      <a:tcPr/>
                    </a:tc>
                    <a:tc>
                      <a:txBody>
                        <a:bodyPr/>
                        <a:lstStyle/>
                        <a:p>
                          <a:pPr algn="ctr"/>
                          <a:r>
                            <a:rPr lang="en-GB" sz="1600" baseline="0" dirty="0" smtClean="0"/>
                            <a:t>4 &amp; 9</a:t>
                          </a:r>
                          <a:endParaRPr lang="en-GB" sz="1600" baseline="0" dirty="0"/>
                        </a:p>
                      </a:txBody>
                      <a:tcPr/>
                    </a:tc>
                    <a:extLst>
                      <a:ext uri="{0D108BD9-81ED-4DB2-BD59-A6C34878D82A}">
                        <a16:rowId xmlns:a16="http://schemas.microsoft.com/office/drawing/2014/main" val="10001"/>
                      </a:ext>
                    </a:extLst>
                  </a:tr>
                  <a:tr h="335280">
                    <a:tc>
                      <a:txBody>
                        <a:bodyPr/>
                        <a:lstStyle/>
                        <a:p>
                          <a:endParaRPr lang="en-US"/>
                        </a:p>
                      </a:txBody>
                      <a:tcPr>
                        <a:blipFill>
                          <a:blip r:embed="rId2"/>
                          <a:stretch>
                            <a:fillRect l="-302" t="-200000" r="-170997" b="-219643"/>
                          </a:stretch>
                        </a:blipFill>
                      </a:tcPr>
                    </a:tc>
                    <a:tc>
                      <a:txBody>
                        <a:bodyPr/>
                        <a:lstStyle/>
                        <a:p>
                          <a:pPr algn="ctr"/>
                          <a:r>
                            <a:rPr lang="en-GB" sz="1600" dirty="0"/>
                            <a:t>4</a:t>
                          </a:r>
                        </a:p>
                      </a:txBody>
                      <a:tcPr/>
                    </a:tc>
                    <a:tc>
                      <a:txBody>
                        <a:bodyPr/>
                        <a:lstStyle/>
                        <a:p>
                          <a:pPr algn="ctr"/>
                          <a:r>
                            <a:rPr lang="en-GB" sz="1600" baseline="0" dirty="0"/>
                            <a:t>1</a:t>
                          </a:r>
                          <a:r>
                            <a:rPr lang="en-GB" sz="1600" baseline="30000" dirty="0"/>
                            <a:t>st</a:t>
                          </a:r>
                          <a:r>
                            <a:rPr lang="en-GB" sz="1600" baseline="0" dirty="0"/>
                            <a:t>/2</a:t>
                          </a:r>
                          <a:r>
                            <a:rPr lang="en-GB" sz="1600" baseline="30000" dirty="0"/>
                            <a:t>nd</a:t>
                          </a:r>
                          <a:r>
                            <a:rPr lang="en-GB" sz="1600" baseline="0" dirty="0"/>
                            <a:t> &amp; 3</a:t>
                          </a:r>
                          <a:r>
                            <a:rPr lang="en-GB" sz="1600" baseline="30000" dirty="0"/>
                            <a:t>rd</a:t>
                          </a:r>
                          <a:r>
                            <a:rPr lang="en-GB" sz="1600" baseline="0" dirty="0"/>
                            <a:t>/4</a:t>
                          </a:r>
                          <a:r>
                            <a:rPr lang="en-GB" sz="1600" baseline="30000" dirty="0"/>
                            <a:t>th</a:t>
                          </a:r>
                          <a:r>
                            <a:rPr lang="en-GB" sz="1600" baseline="0" dirty="0"/>
                            <a:t> </a:t>
                          </a:r>
                          <a:endParaRPr lang="en-GB" sz="1600" baseline="30000" dirty="0"/>
                        </a:p>
                      </a:txBody>
                      <a:tcPr/>
                    </a:tc>
                    <a:tc>
                      <a:txBody>
                        <a:bodyPr/>
                        <a:lstStyle/>
                        <a:p>
                          <a:pPr algn="ctr"/>
                          <a:r>
                            <a:rPr lang="en-GB" sz="1600" baseline="0" dirty="0"/>
                            <a:t>6.5 &amp; 12.5</a:t>
                          </a:r>
                        </a:p>
                      </a:txBody>
                      <a:tcPr/>
                    </a:tc>
                    <a:extLst>
                      <a:ext uri="{0D108BD9-81ED-4DB2-BD59-A6C34878D82A}">
                        <a16:rowId xmlns:a16="http://schemas.microsoft.com/office/drawing/2014/main" val="10002"/>
                      </a:ext>
                    </a:extLst>
                  </a:tr>
                  <a:tr h="335280">
                    <a:tc>
                      <a:txBody>
                        <a:bodyPr/>
                        <a:lstStyle/>
                        <a:p>
                          <a:endParaRPr lang="en-US"/>
                        </a:p>
                      </a:txBody>
                      <a:tcPr>
                        <a:blipFill>
                          <a:blip r:embed="rId2"/>
                          <a:stretch>
                            <a:fillRect l="-302" t="-305455" r="-170997" b="-123636"/>
                          </a:stretch>
                        </a:blipFill>
                      </a:tcPr>
                    </a:tc>
                    <a:tc>
                      <a:txBody>
                        <a:bodyPr/>
                        <a:lstStyle/>
                        <a:p>
                          <a:pPr algn="ctr"/>
                          <a:r>
                            <a:rPr lang="en-GB" sz="1600" dirty="0"/>
                            <a:t>7</a:t>
                          </a:r>
                        </a:p>
                      </a:txBody>
                      <a:tcPr/>
                    </a:tc>
                    <a:tc>
                      <a:txBody>
                        <a:bodyPr/>
                        <a:lstStyle/>
                        <a:p>
                          <a:pPr algn="ctr"/>
                          <a:r>
                            <a:rPr lang="en-GB" sz="1600" baseline="0" dirty="0"/>
                            <a:t>2</a:t>
                          </a:r>
                          <a:r>
                            <a:rPr lang="en-GB" sz="1600" baseline="30000" dirty="0"/>
                            <a:t>nd</a:t>
                          </a:r>
                          <a:r>
                            <a:rPr lang="en-GB" sz="1600" baseline="0" dirty="0"/>
                            <a:t> &amp; 6</a:t>
                          </a:r>
                          <a:r>
                            <a:rPr lang="en-GB" sz="1600" baseline="30000" dirty="0"/>
                            <a:t>th</a:t>
                          </a:r>
                          <a:r>
                            <a:rPr lang="en-GB" sz="1600" baseline="0" dirty="0"/>
                            <a:t> </a:t>
                          </a:r>
                          <a:endParaRPr lang="en-GB" sz="1600" baseline="30000" dirty="0"/>
                        </a:p>
                      </a:txBody>
                      <a:tcPr/>
                    </a:tc>
                    <a:tc>
                      <a:txBody>
                        <a:bodyPr/>
                        <a:lstStyle/>
                        <a:p>
                          <a:pPr algn="ctr"/>
                          <a:r>
                            <a:rPr lang="en-GB" sz="1600" baseline="0" dirty="0"/>
                            <a:t>4 &amp; 9</a:t>
                          </a:r>
                        </a:p>
                      </a:txBody>
                      <a:tcPr/>
                    </a:tc>
                    <a:extLst>
                      <a:ext uri="{0D108BD9-81ED-4DB2-BD59-A6C34878D82A}">
                        <a16:rowId xmlns:a16="http://schemas.microsoft.com/office/drawing/2014/main" val="10003"/>
                      </a:ext>
                    </a:extLst>
                  </a:tr>
                  <a:tr h="335280">
                    <a:tc>
                      <a:txBody>
                        <a:bodyPr/>
                        <a:lstStyle/>
                        <a:p>
                          <a:endParaRPr lang="en-US"/>
                        </a:p>
                      </a:txBody>
                      <a:tcPr>
                        <a:blipFill>
                          <a:blip r:embed="rId2"/>
                          <a:stretch>
                            <a:fillRect l="-302" t="-405455" r="-170997" b="-23636"/>
                          </a:stretch>
                        </a:blipFill>
                      </a:tcPr>
                    </a:tc>
                    <a:tc>
                      <a:txBody>
                        <a:bodyPr/>
                        <a:lstStyle/>
                        <a:p>
                          <a:pPr algn="ctr"/>
                          <a:r>
                            <a:rPr lang="en-GB" sz="1600" dirty="0"/>
                            <a:t>10</a:t>
                          </a:r>
                        </a:p>
                      </a:txBody>
                      <a:tcPr/>
                    </a:tc>
                    <a:tc>
                      <a:txBody>
                        <a:bodyPr/>
                        <a:lstStyle/>
                        <a:p>
                          <a:pPr algn="ctr"/>
                          <a:r>
                            <a:rPr lang="en-GB" sz="1600" baseline="0" dirty="0"/>
                            <a:t>3</a:t>
                          </a:r>
                          <a:r>
                            <a:rPr lang="en-GB" sz="1600" baseline="30000" dirty="0"/>
                            <a:t>rd</a:t>
                          </a:r>
                          <a:r>
                            <a:rPr lang="en-GB" sz="1600" baseline="0" dirty="0"/>
                            <a:t> and 8</a:t>
                          </a:r>
                          <a:r>
                            <a:rPr lang="en-GB" sz="1600" baseline="30000" dirty="0"/>
                            <a:t>th</a:t>
                          </a:r>
                          <a:r>
                            <a:rPr lang="en-GB" sz="1600" baseline="0" dirty="0"/>
                            <a:t> </a:t>
                          </a:r>
                          <a:endParaRPr lang="en-GB" sz="1600" baseline="30000" dirty="0"/>
                        </a:p>
                      </a:txBody>
                      <a:tcPr/>
                    </a:tc>
                    <a:tc>
                      <a:txBody>
                        <a:bodyPr/>
                        <a:lstStyle/>
                        <a:p>
                          <a:pPr algn="ctr"/>
                          <a:r>
                            <a:rPr lang="en-GB" sz="1600" baseline="0" dirty="0"/>
                            <a:t>3 &amp; 10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69146" y="3731228"/>
                <a:ext cx="3681553" cy="923330"/>
              </a:xfrm>
              <a:prstGeom prst="rect">
                <a:avLst/>
              </a:prstGeom>
              <a:noFill/>
            </p:spPr>
            <p:txBody>
              <a:bodyPr wrap="square" rtlCol="0">
                <a:spAutoFit/>
              </a:bodyPr>
              <a:lstStyle/>
              <a:p>
                <a:r>
                  <a:rPr lang="en-GB" dirty="0"/>
                  <a:t>Can you think of a rule to find the position of the LQ/UQ given </a:t>
                </a:r>
                <a14:m>
                  <m:oMath xmlns:m="http://schemas.openxmlformats.org/officeDocument/2006/math">
                    <m:r>
                      <a:rPr lang="en-GB" b="0" i="1" smtClean="0">
                        <a:latin typeface="Cambria Math" panose="02040503050406030204" pitchFamily="18" charset="0"/>
                      </a:rPr>
                      <m:t>𝑛</m:t>
                    </m:r>
                  </m:oMath>
                </a14:m>
                <a:r>
                  <a:rPr lang="en-GB" dirty="0"/>
                  <a:t>?</a:t>
                </a:r>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9146" y="3731228"/>
                <a:ext cx="3681553" cy="923330"/>
              </a:xfrm>
              <a:prstGeom prst="rect">
                <a:avLst/>
              </a:prstGeom>
              <a:blipFill rotWithShape="0">
                <a:blip r:embed="rId3"/>
                <a:stretch>
                  <a:fillRect l="-1493" t="-32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1551" y="4622893"/>
                <a:ext cx="4387819" cy="15920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position of the LQ/UQ for</a:t>
                </a:r>
                <a:br>
                  <a:rPr lang="en-GB" dirty="0"/>
                </a:br>
                <a:r>
                  <a:rPr lang="en-GB" dirty="0"/>
                  <a:t>      listed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then as before:</a:t>
                </a:r>
              </a:p>
              <a:p>
                <a:r>
                  <a:rPr lang="en-GB" dirty="0"/>
                  <a:t>     - If a decimal, round up.</a:t>
                </a:r>
              </a:p>
              <a:p>
                <a:r>
                  <a:rPr lang="en-GB" dirty="0"/>
                  <a:t>     - If whole, use halfway between this</a:t>
                </a:r>
                <a:br>
                  <a:rPr lang="en-GB" dirty="0"/>
                </a:br>
                <a:r>
                  <a:rPr lang="en-GB" dirty="0"/>
                  <a:t>       item and the one after.</a:t>
                </a:r>
              </a:p>
            </p:txBody>
          </p:sp>
        </mc:Choice>
        <mc:Fallback xmlns="">
          <p:sp>
            <p:nvSpPr>
              <p:cNvPr id="9" name="TextBox 8"/>
              <p:cNvSpPr txBox="1">
                <a:spLocks noRot="1" noChangeAspect="1" noMove="1" noResize="1" noEditPoints="1" noAdjustHandles="1" noChangeArrowheads="1" noChangeShapeType="1" noTextEdit="1"/>
              </p:cNvSpPr>
              <p:nvPr/>
            </p:nvSpPr>
            <p:spPr>
              <a:xfrm>
                <a:off x="561551" y="4622893"/>
                <a:ext cx="4387819" cy="1592039"/>
              </a:xfrm>
              <a:prstGeom prst="rect">
                <a:avLst/>
              </a:prstGeom>
              <a:blipFill rotWithShape="0">
                <a:blip r:embed="rId4"/>
                <a:stretch>
                  <a:fillRect l="-829" t="-1504" b="-41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m:t>
                                </m:r>
                                <m:r>
                                  <a:rPr lang="en-GB" i="1" smtClean="0">
                                    <a:latin typeface="Cambria Math"/>
                                  </a:rPr>
                                  <m:t>≤</m:t>
                                </m:r>
                                <m:r>
                                  <a:rPr lang="en-GB" smtClean="0">
                                    <a:latin typeface="Cambria Math"/>
                                  </a:rPr>
                                  <m:t>𝑞</m:t>
                                </m:r>
                                <m:r>
                                  <a:rPr lang="en-GB" b="0" i="0" smtClean="0">
                                    <a:latin typeface="Cambria Math" panose="02040503050406030204" pitchFamily="18" charset="0"/>
                                  </a:rPr>
                                  <m:t>&lt;</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gridCol w="1540828"/>
                  </a:tblGrid>
                  <a:tr h="370840">
                    <a:tc>
                      <a:txBody>
                        <a:bodyPr/>
                        <a:lstStyle/>
                        <a:p>
                          <a:endParaRPr lang="en-US"/>
                        </a:p>
                      </a:txBody>
                      <a:tcPr>
                        <a:blipFill rotWithShape="0">
                          <a:blip r:embed="rId5"/>
                          <a:stretch>
                            <a:fillRect l="-333" t="-8197" r="-85667" b="-404918"/>
                          </a:stretch>
                        </a:blipFill>
                      </a:tcPr>
                    </a:tc>
                    <a:tc>
                      <a:txBody>
                        <a:bodyPr/>
                        <a:lstStyle/>
                        <a:p>
                          <a:endParaRPr lang="en-US"/>
                        </a:p>
                      </a:txBody>
                      <a:tcPr>
                        <a:blipFill rotWithShape="0">
                          <a:blip r:embed="rId5"/>
                          <a:stretch>
                            <a:fillRect l="-118972" t="-8197" r="-1581" b="-404918"/>
                          </a:stretch>
                        </a:blipFill>
                      </a:tcPr>
                    </a:tc>
                  </a:tr>
                  <a:tr h="370840">
                    <a:tc>
                      <a:txBody>
                        <a:bodyPr/>
                        <a:lstStyle/>
                        <a:p>
                          <a:endParaRPr lang="en-US"/>
                        </a:p>
                      </a:txBody>
                      <a:tcPr>
                        <a:blipFill rotWithShape="0">
                          <a:blip r:embed="rId5"/>
                          <a:stretch>
                            <a:fillRect l="-333" t="-108197" r="-85667" b="-304918"/>
                          </a:stretch>
                        </a:blipFill>
                      </a:tcPr>
                    </a:tc>
                    <a:tc>
                      <a:txBody>
                        <a:bodyPr/>
                        <a:lstStyle/>
                        <a:p>
                          <a:endParaRPr lang="en-US"/>
                        </a:p>
                      </a:txBody>
                      <a:tcPr>
                        <a:blipFill rotWithShape="0">
                          <a:blip r:embed="rId5"/>
                          <a:stretch>
                            <a:fillRect l="-118972" t="-108197" r="-1581" b="-304918"/>
                          </a:stretch>
                        </a:blipFill>
                      </a:tcPr>
                    </a:tc>
                  </a:tr>
                  <a:tr h="370840">
                    <a:tc>
                      <a:txBody>
                        <a:bodyPr/>
                        <a:lstStyle/>
                        <a:p>
                          <a:endParaRPr lang="en-US"/>
                        </a:p>
                      </a:txBody>
                      <a:tcPr>
                        <a:blipFill rotWithShape="0">
                          <a:blip r:embed="rId5"/>
                          <a:stretch>
                            <a:fillRect l="-333" t="-208197" r="-85667" b="-204918"/>
                          </a:stretch>
                        </a:blipFill>
                      </a:tcPr>
                    </a:tc>
                    <a:tc>
                      <a:txBody>
                        <a:bodyPr/>
                        <a:lstStyle/>
                        <a:p>
                          <a:endParaRPr lang="en-US"/>
                        </a:p>
                      </a:txBody>
                      <a:tcPr>
                        <a:blipFill rotWithShape="0">
                          <a:blip r:embed="rId5"/>
                          <a:stretch>
                            <a:fillRect l="-118972" t="-208197" r="-1581" b="-204918"/>
                          </a:stretch>
                        </a:blipFill>
                      </a:tcPr>
                    </a:tc>
                  </a:tr>
                  <a:tr h="370840">
                    <a:tc>
                      <a:txBody>
                        <a:bodyPr/>
                        <a:lstStyle/>
                        <a:p>
                          <a:endParaRPr lang="en-US"/>
                        </a:p>
                      </a:txBody>
                      <a:tcPr>
                        <a:blipFill rotWithShape="0">
                          <a:blip r:embed="rId5"/>
                          <a:stretch>
                            <a:fillRect l="-333" t="-308197" r="-85667" b="-104918"/>
                          </a:stretch>
                        </a:blipFill>
                      </a:tcPr>
                    </a:tc>
                    <a:tc>
                      <a:txBody>
                        <a:bodyPr/>
                        <a:lstStyle/>
                        <a:p>
                          <a:endParaRPr lang="en-US"/>
                        </a:p>
                      </a:txBody>
                      <a:tcPr>
                        <a:blipFill rotWithShape="0">
                          <a:blip r:embed="rId5"/>
                          <a:stretch>
                            <a:fillRect l="-118972" t="-308197" r="-1581" b="-104918"/>
                          </a:stretch>
                        </a:blipFill>
                      </a:tcPr>
                    </a:tc>
                  </a:tr>
                  <a:tr h="370840">
                    <a:tc>
                      <a:txBody>
                        <a:bodyPr/>
                        <a:lstStyle/>
                        <a:p>
                          <a:endParaRPr lang="en-US"/>
                        </a:p>
                      </a:txBody>
                      <a:tcPr>
                        <a:blipFill rotWithShape="0">
                          <a:blip r:embed="rId5"/>
                          <a:stretch>
                            <a:fillRect l="-333" t="-408197" r="-85667" b="-4918"/>
                          </a:stretch>
                        </a:blipFill>
                      </a:tcPr>
                    </a:tc>
                    <a:tc>
                      <a:txBody>
                        <a:bodyPr/>
                        <a:lstStyle/>
                        <a:p>
                          <a:endParaRPr lang="en-US"/>
                        </a:p>
                      </a:txBody>
                      <a:tcPr>
                        <a:blipFill rotWithShape="0">
                          <a:blip r:embed="rId5"/>
                          <a:stretch>
                            <a:fillRect l="-118972" t="-408197" r="-1581" b="-4918"/>
                          </a:stretch>
                        </a:blipFill>
                      </a:tcPr>
                    </a:tc>
                  </a:tr>
                </a:tbl>
              </a:graphicData>
            </a:graphic>
          </p:graphicFrame>
        </mc:Fallback>
      </mc:AlternateContent>
      <p:sp>
        <p:nvSpPr>
          <p:cNvPr id="11" name="TextBox 10"/>
          <p:cNvSpPr txBox="1"/>
          <p:nvPr/>
        </p:nvSpPr>
        <p:spPr>
          <a:xfrm>
            <a:off x="5555740" y="120052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Grouped data</a:t>
            </a:r>
          </a:p>
        </p:txBody>
      </p:sp>
      <p:sp>
        <p:nvSpPr>
          <p:cNvPr id="12" name="TextBox 11"/>
          <p:cNvSpPr txBox="1"/>
          <p:nvPr/>
        </p:nvSpPr>
        <p:spPr>
          <a:xfrm>
            <a:off x="5763542" y="3724234"/>
            <a:ext cx="2752748" cy="738664"/>
          </a:xfrm>
          <a:prstGeom prst="rect">
            <a:avLst/>
          </a:prstGeom>
          <a:noFill/>
        </p:spPr>
        <p:txBody>
          <a:bodyPr wrap="square" rtlCol="0">
            <a:spAutoFit/>
          </a:bodyPr>
          <a:lstStyle/>
          <a:p>
            <a:r>
              <a:rPr lang="en-GB" dirty="0"/>
              <a:t>Position to use for LQ:</a:t>
            </a:r>
          </a:p>
          <a:p>
            <a:r>
              <a:rPr lang="en-GB" sz="2400" b="1" dirty="0"/>
              <a:t>4.25</a:t>
            </a:r>
          </a:p>
        </p:txBody>
      </p:sp>
      <mc:AlternateContent xmlns:mc="http://schemas.openxmlformats.org/markup-compatibility/2006" xmlns:a14="http://schemas.microsoft.com/office/drawing/2010/main">
        <mc:Choice Requires="a14">
          <p:sp>
            <p:nvSpPr>
              <p:cNvPr id="13" name="TextBox 12"/>
              <p:cNvSpPr txBox="1"/>
              <p:nvPr/>
            </p:nvSpPr>
            <p:spPr>
              <a:xfrm>
                <a:off x="5763542" y="4653116"/>
                <a:ext cx="3184030" cy="10374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LQ and UQ of grouped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then use linear interpolation.</a:t>
                </a:r>
              </a:p>
            </p:txBody>
          </p:sp>
        </mc:Choice>
        <mc:Fallback xmlns="">
          <p:sp>
            <p:nvSpPr>
              <p:cNvPr id="13" name="TextBox 12"/>
              <p:cNvSpPr txBox="1">
                <a:spLocks noRot="1" noChangeAspect="1" noMove="1" noResize="1" noEditPoints="1" noAdjustHandles="1" noChangeArrowheads="1" noChangeShapeType="1" noTextEdit="1"/>
              </p:cNvSpPr>
              <p:nvPr/>
            </p:nvSpPr>
            <p:spPr>
              <a:xfrm>
                <a:off x="5763542" y="4653116"/>
                <a:ext cx="3184030" cy="1037463"/>
              </a:xfrm>
              <a:prstGeom prst="rect">
                <a:avLst/>
              </a:prstGeom>
              <a:blipFill rotWithShape="1">
                <a:blip r:embed="rId6"/>
                <a:stretch>
                  <a:fillRect l="-1139" t="-2299" b="-7471"/>
                </a:stretch>
              </a:blipFill>
            </p:spPr>
            <p:txBody>
              <a:bodyPr/>
              <a:lstStyle/>
              <a:p>
                <a:r>
                  <a:rPr lang="en-GB">
                    <a:noFill/>
                  </a:rPr>
                  <a:t> </a:t>
                </a:r>
              </a:p>
            </p:txBody>
          </p:sp>
        </mc:Fallback>
      </mc:AlternateContent>
      <p:sp>
        <p:nvSpPr>
          <p:cNvPr id="15" name="TextBox 14"/>
          <p:cNvSpPr txBox="1"/>
          <p:nvPr/>
        </p:nvSpPr>
        <p:spPr>
          <a:xfrm>
            <a:off x="5640615" y="5761126"/>
            <a:ext cx="3344652" cy="307777"/>
          </a:xfrm>
          <a:prstGeom prst="rect">
            <a:avLst/>
          </a:prstGeom>
          <a:noFill/>
        </p:spPr>
        <p:txBody>
          <a:bodyPr wrap="square" rtlCol="0">
            <a:spAutoFit/>
          </a:bodyPr>
          <a:lstStyle/>
          <a:p>
            <a:r>
              <a:rPr lang="en-GB" sz="1400" dirty="0"/>
              <a:t>Again, </a:t>
            </a:r>
            <a:r>
              <a:rPr lang="en-GB" sz="1400" b="1" dirty="0"/>
              <a:t>DO NOT </a:t>
            </a:r>
            <a:r>
              <a:rPr lang="en-GB" sz="1400" dirty="0"/>
              <a:t>round this value.</a:t>
            </a:r>
          </a:p>
        </p:txBody>
      </p:sp>
      <p:sp>
        <p:nvSpPr>
          <p:cNvPr id="16" name="Rectangle 15"/>
          <p:cNvSpPr/>
          <p:nvPr/>
        </p:nvSpPr>
        <p:spPr>
          <a:xfrm>
            <a:off x="2525486" y="236118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415050" y="2354946"/>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525486" y="270470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415050" y="2699657"/>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525486" y="304822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15050" y="3043177"/>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525486" y="3391744"/>
            <a:ext cx="1889564" cy="3178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415050" y="3387888"/>
            <a:ext cx="1056836" cy="3409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925994" y="4663339"/>
            <a:ext cx="4023376" cy="1521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a:off x="5499596" y="1289425"/>
            <a:ext cx="0" cy="532481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p:cNvSpPr/>
          <p:nvPr/>
        </p:nvSpPr>
        <p:spPr>
          <a:xfrm>
            <a:off x="5763542" y="4093566"/>
            <a:ext cx="854532" cy="419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89287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nextCondLst>
                <p:cond evt="onClick" delay="0">
                  <p:tgtEl>
                    <p:spTgt spid="27"/>
                  </p:tgtEl>
                </p:cond>
              </p:nextCondLst>
            </p:seq>
          </p:childTnLst>
        </p:cTn>
      </p:par>
    </p:tnLst>
    <p:bldLst>
      <p:bldP spid="11" grpId="0" animBg="1"/>
      <p:bldP spid="12" grpId="0"/>
      <p:bldP spid="13"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Percentiles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21928" y="763577"/>
            <a:ext cx="8640960" cy="707886"/>
          </a:xfrm>
          <a:prstGeom prst="rect">
            <a:avLst/>
          </a:prstGeom>
          <a:noFill/>
        </p:spPr>
        <p:txBody>
          <a:bodyPr wrap="square" rtlCol="0">
            <a:spAutoFit/>
          </a:bodyPr>
          <a:lstStyle/>
          <a:p>
            <a:r>
              <a:rPr lang="en-GB" sz="2000" dirty="0"/>
              <a:t>The LQ, median and UQ give you 25%, 50% and 75% along the data respectively.</a:t>
            </a:r>
          </a:p>
          <a:p>
            <a:r>
              <a:rPr lang="en-GB" sz="2000" dirty="0"/>
              <a:t>But we can have any percentage you like!</a:t>
            </a:r>
          </a:p>
        </p:txBody>
      </p:sp>
      <mc:AlternateContent xmlns:mc="http://schemas.openxmlformats.org/markup-compatibility/2006" xmlns:a14="http://schemas.microsoft.com/office/drawing/2010/main">
        <mc:Choice Requires="a14">
          <p:sp>
            <p:nvSpPr>
              <p:cNvPr id="6" name="TextBox 5"/>
              <p:cNvSpPr txBox="1"/>
              <p:nvPr/>
            </p:nvSpPr>
            <p:spPr>
              <a:xfrm>
                <a:off x="1475084" y="1635913"/>
                <a:ext cx="3096344"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=43</m:t>
                      </m:r>
                    </m:oMath>
                  </m:oMathPara>
                </a14:m>
                <a:endParaRPr lang="en-GB" sz="2400" b="0" dirty="0"/>
              </a:p>
              <a:p>
                <a:r>
                  <a:rPr lang="en-GB" sz="2400" dirty="0"/>
                  <a:t>Item to use for 57</a:t>
                </a:r>
                <a:r>
                  <a:rPr lang="en-GB" sz="2400" baseline="30000" dirty="0"/>
                  <a:t>th</a:t>
                </a:r>
                <a:r>
                  <a:rPr lang="en-GB" sz="2400" dirty="0"/>
                  <a:t> percentile?</a:t>
                </a:r>
              </a:p>
            </p:txBody>
          </p:sp>
        </mc:Choice>
        <mc:Fallback xmlns="">
          <p:sp>
            <p:nvSpPr>
              <p:cNvPr id="6" name="TextBox 5"/>
              <p:cNvSpPr txBox="1">
                <a:spLocks noRot="1" noChangeAspect="1" noMove="1" noResize="1" noEditPoints="1" noAdjustHandles="1" noChangeArrowheads="1" noChangeShapeType="1" noTextEdit="1"/>
              </p:cNvSpPr>
              <p:nvPr/>
            </p:nvSpPr>
            <p:spPr>
              <a:xfrm>
                <a:off x="1475084" y="1635913"/>
                <a:ext cx="3096344" cy="1200329"/>
              </a:xfrm>
              <a:prstGeom prst="rect">
                <a:avLst/>
              </a:prstGeom>
              <a:blipFill rotWithShape="0">
                <a:blip r:embed="rId2"/>
                <a:stretch>
                  <a:fillRect l="-3150" b="-10660"/>
                </a:stretch>
              </a:blipFill>
            </p:spPr>
            <p:txBody>
              <a:bodyPr/>
              <a:lstStyle/>
              <a:p>
                <a:r>
                  <a:rPr lang="en-GB">
                    <a:noFill/>
                  </a:rPr>
                  <a:t> </a:t>
                </a:r>
              </a:p>
            </p:txBody>
          </p:sp>
        </mc:Fallback>
      </mc:AlternateContent>
      <p:sp>
        <p:nvSpPr>
          <p:cNvPr id="7" name="Right Arrow 6"/>
          <p:cNvSpPr/>
          <p:nvPr/>
        </p:nvSpPr>
        <p:spPr>
          <a:xfrm>
            <a:off x="4542408" y="1988840"/>
            <a:ext cx="1037704"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5778036" y="1997537"/>
                <a:ext cx="320529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𝟒𝟑</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𝟓𝟕</m:t>
                      </m:r>
                      <m:r>
                        <a:rPr lang="en-GB" sz="2400" b="1" i="1" smtClean="0">
                          <a:latin typeface="Cambria Math" panose="02040503050406030204" pitchFamily="18" charset="0"/>
                        </a:rPr>
                        <m:t>=</m:t>
                      </m:r>
                      <m:r>
                        <a:rPr lang="en-GB" sz="2400" b="1" i="1" smtClean="0">
                          <a:latin typeface="Cambria Math" panose="02040503050406030204" pitchFamily="18" charset="0"/>
                        </a:rPr>
                        <m:t>𝟐𝟒</m:t>
                      </m:r>
                      <m:r>
                        <a:rPr lang="en-GB" sz="2400" b="1" i="1" smtClean="0">
                          <a:latin typeface="Cambria Math" panose="02040503050406030204" pitchFamily="18" charset="0"/>
                        </a:rPr>
                        <m:t>.</m:t>
                      </m:r>
                      <m:r>
                        <a:rPr lang="en-GB" sz="2400" b="1" i="1" smtClean="0">
                          <a:latin typeface="Cambria Math" panose="02040503050406030204" pitchFamily="18" charset="0"/>
                        </a:rPr>
                        <m:t>𝟓𝟏</m:t>
                      </m:r>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778036" y="1997537"/>
                <a:ext cx="3205297" cy="461665"/>
              </a:xfrm>
              <a:prstGeom prst="rect">
                <a:avLst/>
              </a:prstGeom>
              <a:blipFill>
                <a:blip r:embed="rId3"/>
                <a:stretch>
                  <a:fillRect/>
                </a:stretch>
              </a:blipFill>
            </p:spPr>
            <p:txBody>
              <a:bodyPr/>
              <a:lstStyle/>
              <a:p>
                <a:r>
                  <a:rPr lang="en-GB">
                    <a:noFill/>
                  </a:rPr>
                  <a:t> </a:t>
                </a:r>
              </a:p>
            </p:txBody>
          </p:sp>
        </mc:Fallback>
      </mc:AlternateContent>
      <p:sp>
        <p:nvSpPr>
          <p:cNvPr id="9" name="Rectangle 8"/>
          <p:cNvSpPr/>
          <p:nvPr/>
        </p:nvSpPr>
        <p:spPr>
          <a:xfrm>
            <a:off x="5990688" y="1810687"/>
            <a:ext cx="2757776" cy="8173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791008" y="3154289"/>
            <a:ext cx="7560840" cy="707886"/>
          </a:xfrm>
          <a:prstGeom prst="rect">
            <a:avLst/>
          </a:prstGeom>
          <a:noFill/>
        </p:spPr>
        <p:txBody>
          <a:bodyPr wrap="square" rtlCol="0">
            <a:spAutoFit/>
          </a:bodyPr>
          <a:lstStyle/>
          <a:p>
            <a:r>
              <a:rPr lang="en-GB" sz="2000" dirty="0"/>
              <a:t>You will always find these for grouped data in an exam, </a:t>
            </a:r>
            <a:r>
              <a:rPr lang="en-GB" sz="2000" b="1" dirty="0"/>
              <a:t>so never round this position</a:t>
            </a:r>
            <a:r>
              <a:rPr lang="en-GB" sz="2000" dirty="0"/>
              <a:t>.</a:t>
            </a:r>
          </a:p>
        </p:txBody>
      </p:sp>
      <p:sp>
        <p:nvSpPr>
          <p:cNvPr id="11" name="TextBox 10"/>
          <p:cNvSpPr txBox="1"/>
          <p:nvPr/>
        </p:nvSpPr>
        <p:spPr>
          <a:xfrm>
            <a:off x="298015" y="4970394"/>
            <a:ext cx="3312368" cy="646331"/>
          </a:xfrm>
          <a:prstGeom prst="rect">
            <a:avLst/>
          </a:prstGeom>
          <a:noFill/>
        </p:spPr>
        <p:txBody>
          <a:bodyPr wrap="square" rtlCol="0">
            <a:spAutoFit/>
          </a:bodyPr>
          <a:lstStyle/>
          <a:p>
            <a:r>
              <a:rPr lang="en-GB" sz="3600" dirty="0"/>
              <a:t>Lower Quartile:</a:t>
            </a:r>
          </a:p>
        </p:txBody>
      </p:sp>
      <mc:AlternateContent xmlns:mc="http://schemas.openxmlformats.org/markup-compatibility/2006" xmlns:a14="http://schemas.microsoft.com/office/drawing/2010/main">
        <mc:Choice Requires="a14">
          <p:sp>
            <p:nvSpPr>
              <p:cNvPr id="12" name="TextBox 11"/>
              <p:cNvSpPr txBox="1"/>
              <p:nvPr/>
            </p:nvSpPr>
            <p:spPr>
              <a:xfrm>
                <a:off x="3358355" y="4837115"/>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1</m:t>
                          </m:r>
                        </m:sub>
                      </m:sSub>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358355" y="4837115"/>
                <a:ext cx="1224136" cy="707886"/>
              </a:xfrm>
              <a:prstGeom prst="rect">
                <a:avLst/>
              </a:prstGeom>
              <a:blipFill rotWithShape="0">
                <a:blip r:embed="rId4"/>
                <a:stretch>
                  <a:fillRect/>
                </a:stretch>
              </a:blipFill>
            </p:spPr>
            <p:txBody>
              <a:bodyPr/>
              <a:lstStyle/>
              <a:p>
                <a:r>
                  <a:rPr lang="en-GB">
                    <a:noFill/>
                  </a:rPr>
                  <a:t> </a:t>
                </a:r>
              </a:p>
            </p:txBody>
          </p:sp>
        </mc:Fallback>
      </mc:AlternateContent>
      <p:sp>
        <p:nvSpPr>
          <p:cNvPr id="13" name="TextBox 12"/>
          <p:cNvSpPr txBox="1"/>
          <p:nvPr/>
        </p:nvSpPr>
        <p:spPr>
          <a:xfrm>
            <a:off x="5040069" y="4927245"/>
            <a:ext cx="3312368" cy="646331"/>
          </a:xfrm>
          <a:prstGeom prst="rect">
            <a:avLst/>
          </a:prstGeom>
          <a:noFill/>
        </p:spPr>
        <p:txBody>
          <a:bodyPr wrap="square" rtlCol="0">
            <a:spAutoFit/>
          </a:bodyPr>
          <a:lstStyle/>
          <a:p>
            <a:r>
              <a:rPr lang="en-GB" sz="3600" dirty="0"/>
              <a:t>Median:</a:t>
            </a:r>
          </a:p>
        </p:txBody>
      </p:sp>
      <mc:AlternateContent xmlns:mc="http://schemas.openxmlformats.org/markup-compatibility/2006" xmlns:a14="http://schemas.microsoft.com/office/drawing/2010/main">
        <mc:Choice Requires="a14">
          <p:sp>
            <p:nvSpPr>
              <p:cNvPr id="14" name="TextBox 13"/>
              <p:cNvSpPr txBox="1"/>
              <p:nvPr/>
            </p:nvSpPr>
            <p:spPr>
              <a:xfrm>
                <a:off x="6814739" y="4763366"/>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2</m:t>
                          </m:r>
                        </m:sub>
                      </m:sSub>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814739" y="4763366"/>
                <a:ext cx="1224136" cy="707886"/>
              </a:xfrm>
              <a:prstGeom prst="rect">
                <a:avLst/>
              </a:prstGeom>
              <a:blipFill rotWithShape="0">
                <a:blip r:embed="rId5"/>
                <a:stretch>
                  <a:fillRect/>
                </a:stretch>
              </a:blipFill>
            </p:spPr>
            <p:txBody>
              <a:bodyPr/>
              <a:lstStyle/>
              <a:p>
                <a:r>
                  <a:rPr lang="en-GB">
                    <a:noFill/>
                  </a:rPr>
                  <a:t> </a:t>
                </a:r>
              </a:p>
            </p:txBody>
          </p:sp>
        </mc:Fallback>
      </mc:AlternateContent>
      <p:sp>
        <p:nvSpPr>
          <p:cNvPr id="15" name="TextBox 14"/>
          <p:cNvSpPr txBox="1"/>
          <p:nvPr/>
        </p:nvSpPr>
        <p:spPr>
          <a:xfrm>
            <a:off x="298015" y="5785101"/>
            <a:ext cx="3312368" cy="646331"/>
          </a:xfrm>
          <a:prstGeom prst="rect">
            <a:avLst/>
          </a:prstGeom>
          <a:noFill/>
        </p:spPr>
        <p:txBody>
          <a:bodyPr wrap="square" rtlCol="0">
            <a:spAutoFit/>
          </a:bodyPr>
          <a:lstStyle/>
          <a:p>
            <a:r>
              <a:rPr lang="en-GB" sz="3600" dirty="0"/>
              <a:t>Upper Quartile:</a:t>
            </a:r>
          </a:p>
        </p:txBody>
      </p:sp>
      <mc:AlternateContent xmlns:mc="http://schemas.openxmlformats.org/markup-compatibility/2006" xmlns:a14="http://schemas.microsoft.com/office/drawing/2010/main">
        <mc:Choice Requires="a14">
          <p:sp>
            <p:nvSpPr>
              <p:cNvPr id="16" name="TextBox 15"/>
              <p:cNvSpPr txBox="1"/>
              <p:nvPr/>
            </p:nvSpPr>
            <p:spPr>
              <a:xfrm>
                <a:off x="3358355" y="5616725"/>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3</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358355" y="5616725"/>
                <a:ext cx="1224136" cy="707886"/>
              </a:xfrm>
              <a:prstGeom prst="rect">
                <a:avLst/>
              </a:prstGeom>
              <a:blipFill rotWithShape="0">
                <a:blip r:embed="rId6"/>
                <a:stretch>
                  <a:fillRect/>
                </a:stretch>
              </a:blipFill>
            </p:spPr>
            <p:txBody>
              <a:bodyPr/>
              <a:lstStyle/>
              <a:p>
                <a:r>
                  <a:rPr lang="en-GB">
                    <a:noFill/>
                  </a:rPr>
                  <a:t> </a:t>
                </a:r>
              </a:p>
            </p:txBody>
          </p:sp>
        </mc:Fallback>
      </mc:AlternateContent>
      <p:sp>
        <p:nvSpPr>
          <p:cNvPr id="17" name="TextBox 16"/>
          <p:cNvSpPr txBox="1"/>
          <p:nvPr/>
        </p:nvSpPr>
        <p:spPr>
          <a:xfrm>
            <a:off x="4910550" y="5785101"/>
            <a:ext cx="3312368" cy="646331"/>
          </a:xfrm>
          <a:prstGeom prst="rect">
            <a:avLst/>
          </a:prstGeom>
          <a:noFill/>
        </p:spPr>
        <p:txBody>
          <a:bodyPr wrap="square" rtlCol="0">
            <a:spAutoFit/>
          </a:bodyPr>
          <a:lstStyle/>
          <a:p>
            <a:r>
              <a:rPr lang="en-GB" sz="3600" dirty="0"/>
              <a:t>57</a:t>
            </a:r>
            <a:r>
              <a:rPr lang="en-GB" sz="3600" baseline="30000" dirty="0"/>
              <a:t>th</a:t>
            </a:r>
            <a:r>
              <a:rPr lang="en-GB" sz="3600" dirty="0"/>
              <a:t> Percentile:</a:t>
            </a:r>
          </a:p>
        </p:txBody>
      </p:sp>
      <mc:AlternateContent xmlns:mc="http://schemas.openxmlformats.org/markup-compatibility/2006" xmlns:a14="http://schemas.microsoft.com/office/drawing/2010/main">
        <mc:Choice Requires="a14">
          <p:sp>
            <p:nvSpPr>
              <p:cNvPr id="18" name="TextBox 17"/>
              <p:cNvSpPr txBox="1"/>
              <p:nvPr/>
            </p:nvSpPr>
            <p:spPr>
              <a:xfrm>
                <a:off x="7669765" y="5643812"/>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𝑃</m:t>
                          </m:r>
                        </m:e>
                        <m:sub>
                          <m:r>
                            <a:rPr lang="en-GB" sz="4000" b="0" i="1" smtClean="0">
                              <a:latin typeface="Cambria Math"/>
                            </a:rPr>
                            <m:t>57</m:t>
                          </m:r>
                        </m:sub>
                      </m:sSub>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669765" y="5643812"/>
                <a:ext cx="1224136" cy="707886"/>
              </a:xfrm>
              <a:prstGeom prst="rect">
                <a:avLst/>
              </a:prstGeom>
              <a:blipFill rotWithShape="0">
                <a:blip r:embed="rId7"/>
                <a:stretch>
                  <a:fillRect/>
                </a:stretch>
              </a:blipFill>
            </p:spPr>
            <p:txBody>
              <a:bodyPr/>
              <a:lstStyle/>
              <a:p>
                <a:r>
                  <a:rPr lang="en-GB">
                    <a:noFill/>
                  </a:rPr>
                  <a:t> </a:t>
                </a:r>
              </a:p>
            </p:txBody>
          </p:sp>
        </mc:Fallback>
      </mc:AlternateContent>
      <p:sp>
        <p:nvSpPr>
          <p:cNvPr id="19" name="Rectangle 18"/>
          <p:cNvSpPr/>
          <p:nvPr/>
        </p:nvSpPr>
        <p:spPr>
          <a:xfrm>
            <a:off x="3610383" y="4837115"/>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066767" y="4824921"/>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610383" y="5678280"/>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7921793" y="5705367"/>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330502" y="4283771"/>
            <a:ext cx="1944216"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Notation:</a:t>
            </a:r>
          </a:p>
        </p:txBody>
      </p:sp>
    </p:spTree>
    <p:extLst>
      <p:ext uri="{BB962C8B-B14F-4D97-AF65-F5344CB8AC3E}">
        <p14:creationId xmlns:p14="http://schemas.microsoft.com/office/powerpoint/2010/main" val="3238471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9"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263212" y="1759101"/>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2.22222E-6 0.00047 L 0.08854 -0.00208 L 0.14236 0.0088 L 0.20694 0.01204 L 0.25816 -0.01319 L 0.2875 -0.0331 L 0.30208 -0.07338 L 0.3033 -0.10278 L 0.32187 -0.12615 " pathEditMode="relative" rAng="0" ptsTypes="AAAAAAAAA" p14:bounceEnd="5000">
                                          <p:cBhvr>
                                            <p:cTn id="6" dur="2250" fill="hold"/>
                                            <p:tgtEl>
                                              <p:spTgt spid="31"/>
                                            </p:tgtEl>
                                            <p:attrNameLst>
                                              <p:attrName>ppt_x</p:attrName>
                                              <p:attrName>ppt_y</p:attrName>
                                            </p:attrNameLst>
                                          </p:cBhvr>
                                          <p:rCtr x="16094"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2.22222E-6 0.00047 L 0.08854 -0.00208 L 0.14236 0.0088 L 0.20694 0.01204 L 0.25816 -0.01319 L 0.2875 -0.0331 L 0.30208 -0.07338 L 0.3033 -0.10278 L 0.32187 -0.12615 " pathEditMode="relative" rAng="0" ptsTypes="AAAAAAAAA">
                                          <p:cBhvr>
                                            <p:cTn id="6" dur="2250" fill="hold"/>
                                            <p:tgtEl>
                                              <p:spTgt spid="31"/>
                                            </p:tgtEl>
                                            <p:attrNameLst>
                                              <p:attrName>ppt_x</p:attrName>
                                              <p:attrName>ppt_y</p:attrName>
                                            </p:attrNameLst>
                                          </p:cBhvr>
                                          <p:rCtr x="16094"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443877"/>
            <a:ext cx="9142856" cy="235040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Measures of Spread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5428" y="836836"/>
            <a:ext cx="8426772" cy="369332"/>
          </a:xfrm>
          <a:prstGeom prst="rect">
            <a:avLst/>
          </a:prstGeom>
          <a:noFill/>
        </p:spPr>
        <p:txBody>
          <a:bodyPr wrap="square" rtlCol="0">
            <a:spAutoFit/>
          </a:bodyPr>
          <a:lstStyle/>
          <a:p>
            <a:r>
              <a:rPr lang="en-GB" dirty="0"/>
              <a:t>The interquartile range and </a:t>
            </a:r>
            <a:r>
              <a:rPr lang="en-GB" dirty="0" err="1"/>
              <a:t>interpercentile</a:t>
            </a:r>
            <a:r>
              <a:rPr lang="en-GB" dirty="0"/>
              <a:t> range are examples of </a:t>
            </a:r>
            <a:r>
              <a:rPr lang="en-GB" b="1" dirty="0"/>
              <a:t>measures of spread.</a:t>
            </a:r>
          </a:p>
        </p:txBody>
      </p:sp>
      <mc:AlternateContent xmlns:mc="http://schemas.openxmlformats.org/markup-compatibility/2006" xmlns:a14="http://schemas.microsoft.com/office/drawing/2010/main">
        <mc:Choice Requires="a14">
          <p:sp>
            <p:nvSpPr>
              <p:cNvPr id="6" name="TextBox 5"/>
              <p:cNvSpPr txBox="1"/>
              <p:nvPr/>
            </p:nvSpPr>
            <p:spPr>
              <a:xfrm>
                <a:off x="882948" y="3885482"/>
                <a:ext cx="719894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t>Interquartile Range = Upper Quartile </a:t>
                </a:r>
                <a14:m>
                  <m:oMath xmlns:m="http://schemas.openxmlformats.org/officeDocument/2006/math">
                    <m:r>
                      <a:rPr lang="en-GB" sz="2000" b="1" i="1" smtClean="0">
                        <a:latin typeface="Cambria Math" panose="02040503050406030204" pitchFamily="18" charset="0"/>
                      </a:rPr>
                      <m:t>−</m:t>
                    </m:r>
                  </m:oMath>
                </a14:m>
                <a:r>
                  <a:rPr lang="en-GB" sz="2000" b="1" dirty="0"/>
                  <a:t> Lower Quartile</a:t>
                </a:r>
              </a:p>
            </p:txBody>
          </p:sp>
        </mc:Choice>
        <mc:Fallback xmlns="">
          <p:sp>
            <p:nvSpPr>
              <p:cNvPr id="6" name="TextBox 5"/>
              <p:cNvSpPr txBox="1">
                <a:spLocks noRot="1" noChangeAspect="1" noMove="1" noResize="1" noEditPoints="1" noAdjustHandles="1" noChangeArrowheads="1" noChangeShapeType="1" noTextEdit="1"/>
              </p:cNvSpPr>
              <p:nvPr/>
            </p:nvSpPr>
            <p:spPr>
              <a:xfrm>
                <a:off x="882948" y="3885482"/>
                <a:ext cx="7198940" cy="400110"/>
              </a:xfrm>
              <a:prstGeom prst="rect">
                <a:avLst/>
              </a:prstGeom>
              <a:blipFill>
                <a:blip r:embed="rId2"/>
                <a:stretch>
                  <a:fillRect t="-7576" b="-2575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7648" y="4420344"/>
                <a:ext cx="8273752" cy="2308324"/>
              </a:xfrm>
              <a:prstGeom prst="rect">
                <a:avLst/>
              </a:prstGeom>
              <a:noFill/>
            </p:spPr>
            <p:txBody>
              <a:bodyPr wrap="square" rtlCol="0">
                <a:spAutoFit/>
              </a:bodyPr>
              <a:lstStyle/>
              <a:p>
                <a:r>
                  <a:rPr lang="en-GB" b="1" dirty="0"/>
                  <a:t>Why might we favour the interquartile range over the range?</a:t>
                </a:r>
              </a:p>
              <a:p>
                <a:r>
                  <a:rPr lang="en-GB" dirty="0"/>
                  <a:t>Because it gives us the spread of the data excluding the extreme values at either end.</a:t>
                </a:r>
              </a:p>
              <a:p>
                <a:endParaRPr lang="en-GB" dirty="0"/>
              </a:p>
              <a:p>
                <a:r>
                  <a:rPr lang="en-GB" dirty="0"/>
                  <a:t>We can control this further by having for example the “</a:t>
                </a:r>
                <a:r>
                  <a:rPr lang="en-GB" i="1" dirty="0"/>
                  <a:t>10</a:t>
                </a:r>
                <a:r>
                  <a:rPr lang="en-GB" i="1" baseline="30000" dirty="0"/>
                  <a:t>th</a:t>
                </a:r>
                <a:r>
                  <a:rPr lang="en-GB" i="1" dirty="0"/>
                  <a:t> to 90</a:t>
                </a:r>
                <a:r>
                  <a:rPr lang="en-GB" i="1" baseline="30000" dirty="0"/>
                  <a:t>th</a:t>
                </a:r>
                <a:r>
                  <a:rPr lang="en-GB" i="1" dirty="0"/>
                  <a:t> </a:t>
                </a:r>
                <a:r>
                  <a:rPr lang="en-GB" i="1" dirty="0" err="1"/>
                  <a:t>interpercentile</a:t>
                </a:r>
                <a:r>
                  <a:rPr lang="en-GB" i="1" dirty="0"/>
                  <a:t> range</a:t>
                </a:r>
                <a:r>
                  <a:rPr lang="en-GB" dirty="0"/>
                  <a:t>”, which would be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90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10</m:t>
                        </m:r>
                      </m:sub>
                    </m:sSub>
                  </m:oMath>
                </a14:m>
                <a:r>
                  <a:rPr lang="en-GB" dirty="0"/>
                  <a:t>. This would typically be symmetrical about the median, so that we could interpret this as “</a:t>
                </a:r>
                <a:r>
                  <a:rPr lang="en-GB" i="1" dirty="0"/>
                  <a:t>the range of the data with the most extreme 10% of values at either end excluded</a:t>
                </a:r>
                <a:r>
                  <a:rPr lang="en-GB" dirty="0"/>
                  <a:t>”.  </a:t>
                </a:r>
              </a:p>
              <a:p>
                <a:r>
                  <a:rPr lang="en-GB" dirty="0"/>
                  <a:t>The 10</a:t>
                </a:r>
                <a:r>
                  <a:rPr lang="en-GB" baseline="30000" dirty="0"/>
                  <a:t>th</a:t>
                </a:r>
                <a:r>
                  <a:rPr lang="en-GB" dirty="0"/>
                  <a:t> percentile is also known as the 1</a:t>
                </a:r>
                <a:r>
                  <a:rPr lang="en-GB" baseline="30000" dirty="0"/>
                  <a:t>st</a:t>
                </a:r>
                <a:r>
                  <a:rPr lang="en-GB" dirty="0"/>
                  <a:t> </a:t>
                </a:r>
                <a:r>
                  <a:rPr lang="en-GB" b="1" dirty="0"/>
                  <a:t>decile</a:t>
                </a: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1</m:t>
                        </m:r>
                      </m:sub>
                    </m:sSub>
                  </m:oMath>
                </a14:m>
                <a:r>
                  <a:rPr lang="en-GB" dirty="0"/>
                  <a:t>), and similarly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90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9</m:t>
                        </m:r>
                      </m:sub>
                    </m:sSub>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87648" y="4420344"/>
                <a:ext cx="8273752" cy="2308324"/>
              </a:xfrm>
              <a:prstGeom prst="rect">
                <a:avLst/>
              </a:prstGeom>
              <a:blipFill>
                <a:blip r:embed="rId3"/>
                <a:stretch>
                  <a:fillRect l="-663" t="-1319" b="-3166"/>
                </a:stretch>
              </a:blipFill>
            </p:spPr>
            <p:txBody>
              <a:bodyPr/>
              <a:lstStyle/>
              <a:p>
                <a:r>
                  <a:rPr lang="en-GB">
                    <a:noFill/>
                  </a:rPr>
                  <a:t> </a:t>
                </a:r>
              </a:p>
            </p:txBody>
          </p:sp>
        </mc:Fallback>
      </mc:AlternateContent>
      <p:sp>
        <p:nvSpPr>
          <p:cNvPr id="8" name="Rectangle 7"/>
          <p:cNvSpPr/>
          <p:nvPr/>
        </p:nvSpPr>
        <p:spPr>
          <a:xfrm>
            <a:off x="578694" y="2880704"/>
            <a:ext cx="7560840"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 name="Straight Connector 11"/>
          <p:cNvCxnSpPr/>
          <p:nvPr/>
        </p:nvCxnSpPr>
        <p:spPr>
          <a:xfrm>
            <a:off x="6334100" y="288070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3660" y="2880704"/>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3392" y="3038996"/>
            <a:ext cx="1475308" cy="276999"/>
          </a:xfrm>
          <a:prstGeom prst="rect">
            <a:avLst/>
          </a:prstGeom>
          <a:noFill/>
        </p:spPr>
        <p:txBody>
          <a:bodyPr wrap="square" rtlCol="0">
            <a:spAutoFit/>
          </a:bodyPr>
          <a:lstStyle/>
          <a:p>
            <a:r>
              <a:rPr lang="en-GB" sz="1200" dirty="0"/>
              <a:t>Bottom 25% of data</a:t>
            </a:r>
          </a:p>
        </p:txBody>
      </p:sp>
      <p:sp>
        <p:nvSpPr>
          <p:cNvPr id="19" name="TextBox 18"/>
          <p:cNvSpPr txBox="1"/>
          <p:nvPr/>
        </p:nvSpPr>
        <p:spPr>
          <a:xfrm>
            <a:off x="3598292" y="3038996"/>
            <a:ext cx="1475308" cy="276999"/>
          </a:xfrm>
          <a:prstGeom prst="rect">
            <a:avLst/>
          </a:prstGeom>
          <a:noFill/>
        </p:spPr>
        <p:txBody>
          <a:bodyPr wrap="square" rtlCol="0">
            <a:spAutoFit/>
          </a:bodyPr>
          <a:lstStyle/>
          <a:p>
            <a:r>
              <a:rPr lang="en-GB" sz="1200" dirty="0"/>
              <a:t>Middle 50% of data</a:t>
            </a:r>
          </a:p>
        </p:txBody>
      </p:sp>
      <p:sp>
        <p:nvSpPr>
          <p:cNvPr id="20" name="TextBox 19"/>
          <p:cNvSpPr txBox="1"/>
          <p:nvPr/>
        </p:nvSpPr>
        <p:spPr>
          <a:xfrm>
            <a:off x="6681279" y="3051696"/>
            <a:ext cx="1475308" cy="276999"/>
          </a:xfrm>
          <a:prstGeom prst="rect">
            <a:avLst/>
          </a:prstGeom>
          <a:noFill/>
        </p:spPr>
        <p:txBody>
          <a:bodyPr wrap="square" rtlCol="0">
            <a:spAutoFit/>
          </a:bodyPr>
          <a:lstStyle/>
          <a:p>
            <a:r>
              <a:rPr lang="en-GB" sz="1200" dirty="0"/>
              <a:t>Top 25% of data</a:t>
            </a:r>
          </a:p>
        </p:txBody>
      </p:sp>
      <p:cxnSp>
        <p:nvCxnSpPr>
          <p:cNvPr id="22" name="Straight Arrow Connector 21"/>
          <p:cNvCxnSpPr/>
          <p:nvPr/>
        </p:nvCxnSpPr>
        <p:spPr>
          <a:xfrm>
            <a:off x="2373660" y="2450232"/>
            <a:ext cx="3960440"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395092" y="2060848"/>
            <a:ext cx="2125836" cy="369332"/>
          </a:xfrm>
          <a:prstGeom prst="rect">
            <a:avLst/>
          </a:prstGeom>
          <a:noFill/>
        </p:spPr>
        <p:txBody>
          <a:bodyPr wrap="square" rtlCol="0">
            <a:spAutoFit/>
          </a:bodyPr>
          <a:lstStyle/>
          <a:p>
            <a:pPr algn="ctr"/>
            <a:r>
              <a:rPr lang="en-GB" dirty="0"/>
              <a:t>Interquartile Range</a:t>
            </a:r>
          </a:p>
        </p:txBody>
      </p:sp>
      <p:cxnSp>
        <p:nvCxnSpPr>
          <p:cNvPr id="24" name="Straight Arrow Connector 23"/>
          <p:cNvCxnSpPr/>
          <p:nvPr/>
        </p:nvCxnSpPr>
        <p:spPr>
          <a:xfrm>
            <a:off x="540048" y="2060848"/>
            <a:ext cx="7616539"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395092" y="1600675"/>
            <a:ext cx="2125836" cy="369332"/>
          </a:xfrm>
          <a:prstGeom prst="rect">
            <a:avLst/>
          </a:prstGeom>
          <a:noFill/>
        </p:spPr>
        <p:txBody>
          <a:bodyPr wrap="square" rtlCol="0">
            <a:spAutoFit/>
          </a:bodyPr>
          <a:lstStyle/>
          <a:p>
            <a:pPr algn="ctr"/>
            <a:r>
              <a:rPr lang="en-GB" dirty="0"/>
              <a:t>Range</a:t>
            </a:r>
          </a:p>
        </p:txBody>
      </p:sp>
      <p:sp>
        <p:nvSpPr>
          <p:cNvPr id="28" name="Rectangle 27"/>
          <p:cNvSpPr/>
          <p:nvPr/>
        </p:nvSpPr>
        <p:spPr>
          <a:xfrm>
            <a:off x="426817" y="4782180"/>
            <a:ext cx="8393655" cy="1946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323528" y="2514104"/>
            <a:ext cx="597520" cy="369332"/>
          </a:xfrm>
          <a:prstGeom prst="rect">
            <a:avLst/>
          </a:prstGeom>
          <a:noFill/>
        </p:spPr>
        <p:txBody>
          <a:bodyPr wrap="square" rtlCol="0">
            <a:spAutoFit/>
          </a:bodyPr>
          <a:lstStyle/>
          <a:p>
            <a:r>
              <a:rPr lang="en-GB" dirty="0"/>
              <a:t>Min</a:t>
            </a:r>
          </a:p>
        </p:txBody>
      </p:sp>
      <mc:AlternateContent xmlns:mc="http://schemas.openxmlformats.org/markup-compatibility/2006" xmlns:a14="http://schemas.microsoft.com/office/drawing/2010/main">
        <mc:Choice Requires="a14">
          <p:sp>
            <p:nvSpPr>
              <p:cNvPr id="30" name="TextBox 29"/>
              <p:cNvSpPr txBox="1"/>
              <p:nvPr/>
            </p:nvSpPr>
            <p:spPr>
              <a:xfrm>
                <a:off x="2074900" y="2514104"/>
                <a:ext cx="5975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1</m:t>
                          </m:r>
                        </m:sub>
                      </m:sSub>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2074900" y="2514104"/>
                <a:ext cx="597520" cy="369332"/>
              </a:xfrm>
              <a:prstGeom prst="rect">
                <a:avLst/>
              </a:prstGeom>
              <a:blipFill>
                <a:blip r:embed="rId4"/>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035340" y="2521069"/>
                <a:ext cx="5975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3</m:t>
                          </m:r>
                        </m:sub>
                      </m:sSub>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035340" y="2521069"/>
                <a:ext cx="597520" cy="369332"/>
              </a:xfrm>
              <a:prstGeom prst="rect">
                <a:avLst/>
              </a:prstGeom>
              <a:blipFill>
                <a:blip r:embed="rId5"/>
                <a:stretch>
                  <a:fillRect b="-10000"/>
                </a:stretch>
              </a:blipFill>
            </p:spPr>
            <p:txBody>
              <a:bodyPr/>
              <a:lstStyle/>
              <a:p>
                <a:r>
                  <a:rPr lang="en-GB">
                    <a:noFill/>
                  </a:rPr>
                  <a:t> </a:t>
                </a:r>
              </a:p>
            </p:txBody>
          </p:sp>
        </mc:Fallback>
      </mc:AlternateContent>
      <p:sp>
        <p:nvSpPr>
          <p:cNvPr id="32" name="TextBox 31"/>
          <p:cNvSpPr txBox="1"/>
          <p:nvPr/>
        </p:nvSpPr>
        <p:spPr>
          <a:xfrm>
            <a:off x="7806848" y="2521069"/>
            <a:ext cx="597520" cy="369332"/>
          </a:xfrm>
          <a:prstGeom prst="rect">
            <a:avLst/>
          </a:prstGeom>
          <a:noFill/>
        </p:spPr>
        <p:txBody>
          <a:bodyPr wrap="square" rtlCol="0">
            <a:spAutoFit/>
          </a:bodyPr>
          <a:lstStyle/>
          <a:p>
            <a:r>
              <a:rPr lang="en-GB" dirty="0"/>
              <a:t>Max</a:t>
            </a:r>
          </a:p>
        </p:txBody>
      </p:sp>
    </p:spTree>
    <p:extLst>
      <p:ext uri="{BB962C8B-B14F-4D97-AF65-F5344CB8AC3E}">
        <p14:creationId xmlns:p14="http://schemas.microsoft.com/office/powerpoint/2010/main" val="3148218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27" name="Table 26"/>
          <p:cNvGraphicFramePr>
            <a:graphicFrameLocks noGrp="1"/>
          </p:cNvGraphicFramePr>
          <p:nvPr/>
        </p:nvGraphicFramePr>
        <p:xfrm>
          <a:off x="686568" y="1844824"/>
          <a:ext cx="3441256" cy="1558290"/>
        </p:xfrm>
        <a:graphic>
          <a:graphicData uri="http://schemas.openxmlformats.org/drawingml/2006/table">
            <a:tbl>
              <a:tblPr firstRow="1" firstCol="1" bandRow="1"/>
              <a:tblGrid>
                <a:gridCol w="2149666">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5372">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Age of relic (years)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1001-1500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8">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1501-1700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1701-2000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TextBox 27"/>
          <p:cNvSpPr txBox="1"/>
          <p:nvPr/>
        </p:nvSpPr>
        <p:spPr>
          <a:xfrm>
            <a:off x="2063709" y="661402"/>
            <a:ext cx="5316699" cy="646331"/>
          </a:xfrm>
          <a:prstGeom prst="rect">
            <a:avLst/>
          </a:prstGeom>
          <a:noFill/>
        </p:spPr>
        <p:txBody>
          <a:bodyPr wrap="square" rtlCol="0">
            <a:spAutoFit/>
          </a:bodyPr>
          <a:lstStyle/>
          <a:p>
            <a:r>
              <a:rPr lang="en-GB" dirty="0"/>
              <a:t>These are the same as the ‘Test Your Understanding’ questions on your supplementary sheet from before.</a:t>
            </a:r>
          </a:p>
        </p:txBody>
      </p:sp>
      <mc:AlternateContent xmlns:mc="http://schemas.openxmlformats.org/markup-compatibility/2006" xmlns:a14="http://schemas.microsoft.com/office/drawing/2010/main">
        <mc:Choice Requires="a14">
          <p:sp>
            <p:nvSpPr>
              <p:cNvPr id="30" name="TextBox 29"/>
              <p:cNvSpPr txBox="1"/>
              <p:nvPr/>
            </p:nvSpPr>
            <p:spPr>
              <a:xfrm>
                <a:off x="265212" y="3767469"/>
                <a:ext cx="4283968" cy="3014287"/>
              </a:xfrm>
              <a:prstGeom prst="rect">
                <a:avLst/>
              </a:prstGeom>
              <a:noFill/>
            </p:spPr>
            <p:txBody>
              <a:bodyPr wrap="square" rtlCol="0">
                <a:spAutoFit/>
              </a:bodyPr>
              <a:lstStyle/>
              <a:p>
                <a:r>
                  <a:rPr lang="en-GB" sz="2000" b="0" dirty="0">
                    <a:latin typeface="+mj-lt"/>
                  </a:rPr>
                  <a:t>Item for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1</m:t>
                        </m:r>
                      </m:sub>
                    </m:sSub>
                  </m:oMath>
                </a14:m>
                <a:r>
                  <a:rPr lang="en-GB" sz="2000" b="0" dirty="0">
                    <a:latin typeface="+mj-lt"/>
                  </a:rPr>
                  <a:t>:</a:t>
                </a:r>
              </a:p>
              <a:p>
                <a:r>
                  <a:rPr lang="en-GB" sz="2000" b="1" dirty="0">
                    <a:latin typeface="+mj-lt"/>
                  </a:rPr>
                  <a:t>25</a:t>
                </a:r>
                <a:r>
                  <a:rPr lang="en-GB" sz="2000" b="1" baseline="30000" dirty="0">
                    <a:latin typeface="+mj-lt"/>
                  </a:rPr>
                  <a:t>th</a:t>
                </a:r>
                <a:r>
                  <a:rPr lang="en-GB" sz="2000" b="1" dirty="0">
                    <a:latin typeface="+mj-lt"/>
                  </a:rPr>
                  <a:t> </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r>
                        <a:rPr lang="en-GB" sz="2000" b="0" i="1" smtClean="0">
                          <a:latin typeface="Cambria Math"/>
                        </a:rPr>
                        <m:t>1000.5+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29</m:t>
                              </m:r>
                            </m:den>
                          </m:f>
                          <m:r>
                            <a:rPr lang="en-GB" sz="2000" b="0" i="1" smtClean="0">
                              <a:latin typeface="Cambria Math"/>
                            </a:rPr>
                            <m:t>×500</m:t>
                          </m:r>
                        </m:e>
                      </m:d>
                    </m:oMath>
                  </m:oMathPara>
                </a14:m>
                <a:r>
                  <a:rPr lang="en-GB" sz="2000" b="0" i="1" dirty="0">
                    <a:latin typeface="Cambria Math" panose="02040503050406030204" pitchFamily="18" charset="0"/>
                  </a:rPr>
                  <a:t/>
                </a:r>
                <a:br>
                  <a:rPr lang="en-GB" sz="2000" b="0" i="1" dirty="0">
                    <a:latin typeface="Cambria Math" panose="02040503050406030204" pitchFamily="18" charset="0"/>
                  </a:rPr>
                </a:br>
                <a14:m>
                  <m:oMath xmlns:m="http://schemas.openxmlformats.org/officeDocument/2006/math">
                    <m:r>
                      <a:rPr lang="en-GB" sz="2000" b="0" i="1" smtClean="0">
                        <a:latin typeface="Cambria Math" panose="02040503050406030204" pitchFamily="18" charset="0"/>
                      </a:rPr>
                      <m:t>                      </m:t>
                    </m:r>
                    <m:r>
                      <a:rPr lang="en-GB" sz="2000" b="0" i="1" smtClean="0">
                        <a:latin typeface="Cambria Math"/>
                      </a:rPr>
                      <m:t>=1017.74</m:t>
                    </m:r>
                  </m:oMath>
                </a14:m>
                <a:r>
                  <a:rPr lang="en-GB" sz="2000" dirty="0"/>
                  <a:t> years</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3</m:t>
                          </m:r>
                        </m:sub>
                      </m:sSub>
                      <m:r>
                        <a:rPr lang="en-GB" sz="2000" b="0" i="1" smtClean="0">
                          <a:latin typeface="Cambria Math" panose="02040503050406030204" pitchFamily="18" charset="0"/>
                        </a:rPr>
                        <m:t>=1700.5+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10</m:t>
                              </m:r>
                            </m:num>
                            <m:den>
                              <m:r>
                                <a:rPr lang="en-GB" sz="2000" b="0" i="1" smtClean="0">
                                  <a:latin typeface="Cambria Math" panose="02040503050406030204" pitchFamily="18" charset="0"/>
                                </a:rPr>
                                <m:t>35</m:t>
                              </m:r>
                            </m:den>
                          </m:f>
                          <m:r>
                            <a:rPr lang="en-GB" sz="2000" b="0" i="1" smtClean="0">
                              <a:latin typeface="Cambria Math" panose="02040503050406030204" pitchFamily="18" charset="0"/>
                            </a:rPr>
                            <m:t>×300</m:t>
                          </m:r>
                        </m:e>
                      </m:d>
                    </m:oMath>
                  </m:oMathPara>
                </a14:m>
                <a:r>
                  <a:rPr lang="en-GB" sz="2000" b="0" dirty="0"/>
                  <a:t/>
                </a:r>
                <a:br>
                  <a:rPr lang="en-GB" sz="2000" b="0" dirty="0"/>
                </a:br>
                <a14:m>
                  <m:oMath xmlns:m="http://schemas.openxmlformats.org/officeDocument/2006/math">
                    <m:r>
                      <a:rPr lang="en-GB" sz="2000" b="0" i="1" smtClean="0">
                        <a:latin typeface="Cambria Math" panose="02040503050406030204" pitchFamily="18" charset="0"/>
                      </a:rPr>
                      <m:t>                      =1786.21</m:t>
                    </m:r>
                  </m:oMath>
                </a14:m>
                <a:r>
                  <a:rPr lang="en-GB" sz="2000" b="0" i="0" dirty="0">
                    <a:latin typeface="+mj-lt"/>
                  </a:rPr>
                  <a:t> years</a:t>
                </a:r>
              </a:p>
              <a:p>
                <a:r>
                  <a:rPr lang="en-GB" sz="2000" b="0" dirty="0"/>
                  <a:t>          </a:t>
                </a:r>
                <a14:m>
                  <m:oMath xmlns:m="http://schemas.openxmlformats.org/officeDocument/2006/math">
                    <m:r>
                      <a:rPr lang="en-GB" sz="2000" b="0" i="1" smtClean="0">
                        <a:latin typeface="Cambria Math" panose="02040503050406030204" pitchFamily="18" charset="0"/>
                      </a:rPr>
                      <m:t>𝐼𝑄𝑅</m:t>
                    </m:r>
                    <m:r>
                      <a:rPr lang="en-GB" sz="2000" b="0" i="1" smtClean="0">
                        <a:latin typeface="Cambria Math" panose="02040503050406030204" pitchFamily="18" charset="0"/>
                      </a:rPr>
                      <m:t>=768.47</m:t>
                    </m:r>
                  </m:oMath>
                </a14:m>
                <a:endParaRPr lang="en-GB"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65212" y="3767469"/>
                <a:ext cx="4283968" cy="3014287"/>
              </a:xfrm>
              <a:prstGeom prst="rect">
                <a:avLst/>
              </a:prstGeom>
              <a:blipFill rotWithShape="0">
                <a:blip r:embed="rId3"/>
                <a:stretch>
                  <a:fillRect l="-1567" t="-1012" b="-6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ext uri="{D42A27DB-BD31-4B8C-83A1-F6EECF244321}">
                    <p14:modId xmlns:p14="http://schemas.microsoft.com/office/powerpoint/2010/main" val="3331939674"/>
                  </p:ext>
                </p:extLst>
              </p:nvPr>
            </p:nvGraphicFramePr>
            <p:xfrm>
              <a:off x="5059340" y="1844824"/>
              <a:ext cx="3336671" cy="1630680"/>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40≤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100≤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&lt;300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300≤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&lt;600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600≤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3331939674"/>
                  </p:ext>
                </p:extLst>
              </p:nvPr>
            </p:nvGraphicFramePr>
            <p:xfrm>
              <a:off x="5059340" y="1844824"/>
              <a:ext cx="3336671" cy="1616202"/>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11658">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114815" r="-63988" b="-340741"/>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214815" r="-63988" b="-240741"/>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320755" r="-63988" b="-145283"/>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412963" r="-63988" b="-42593"/>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33" name="TextBox 32"/>
              <p:cNvSpPr txBox="1"/>
              <p:nvPr/>
            </p:nvSpPr>
            <p:spPr>
              <a:xfrm>
                <a:off x="4529832" y="3767469"/>
                <a:ext cx="4283968" cy="2090957"/>
              </a:xfrm>
              <a:prstGeom prst="rect">
                <a:avLst/>
              </a:prstGeom>
              <a:noFill/>
            </p:spPr>
            <p:txBody>
              <a:bodyPr wrap="square" rtlCol="0">
                <a:spAutoFit/>
              </a:bodyPr>
              <a:lstStyle/>
              <a:p>
                <a:r>
                  <a:rPr lang="en-GB" sz="2000" b="0" dirty="0">
                    <a:latin typeface="+mj-lt"/>
                  </a:rPr>
                  <a:t>Item to use for </a:t>
                </a:r>
                <a14:m>
                  <m:oMath xmlns:m="http://schemas.openxmlformats.org/officeDocument/2006/math">
                    <m:sSub>
                      <m:sSubPr>
                        <m:ctrlPr>
                          <a:rPr lang="en-GB" sz="2000" b="0" i="1" smtClean="0">
                            <a:latin typeface="Cambria Math" panose="02040503050406030204" pitchFamily="18" charset="0"/>
                          </a:rPr>
                        </m:ctrlPr>
                      </m:sSubPr>
                      <m:e>
                        <m:r>
                          <m:rPr>
                            <m:sty m:val="p"/>
                          </m:rPr>
                          <a:rPr lang="en-GB" sz="2000" b="0" i="0" smtClean="0">
                            <a:latin typeface="Cambria Math"/>
                          </a:rPr>
                          <m:t>P</m:t>
                        </m:r>
                      </m:e>
                      <m:sub>
                        <m:r>
                          <a:rPr lang="en-GB" sz="2000" b="0" i="0" smtClean="0">
                            <a:latin typeface="Cambria Math" panose="02040503050406030204" pitchFamily="18" charset="0"/>
                          </a:rPr>
                          <m:t>10</m:t>
                        </m:r>
                      </m:sub>
                    </m:sSub>
                  </m:oMath>
                </a14:m>
                <a:r>
                  <a:rPr lang="en-GB" sz="2000" b="0" dirty="0">
                    <a:latin typeface="+mj-lt"/>
                  </a:rPr>
                  <a:t>:   </a:t>
                </a:r>
                <a14:m>
                  <m:oMath xmlns:m="http://schemas.openxmlformats.org/officeDocument/2006/math">
                    <m:r>
                      <a:rPr lang="en-GB" sz="2000" b="1" i="1" dirty="0" smtClean="0">
                        <a:latin typeface="Cambria Math" panose="02040503050406030204" pitchFamily="18" charset="0"/>
                      </a:rPr>
                      <m:t>𝟒𝟏</m:t>
                    </m:r>
                    <m:r>
                      <a:rPr lang="en-GB" sz="2000" b="1" i="1" dirty="0" smtClean="0">
                        <a:latin typeface="Cambria Math" panose="02040503050406030204" pitchFamily="18" charset="0"/>
                      </a:rPr>
                      <m:t>×</m:t>
                    </m:r>
                    <m:r>
                      <a:rPr lang="en-GB" sz="2000" b="1" i="1" dirty="0" smtClean="0">
                        <a:latin typeface="Cambria Math" panose="02040503050406030204" pitchFamily="18" charset="0"/>
                      </a:rPr>
                      <m:t>𝟎</m:t>
                    </m:r>
                    <m:r>
                      <a:rPr lang="en-GB" sz="2000" b="1" i="1" dirty="0" smtClean="0">
                        <a:latin typeface="Cambria Math" panose="02040503050406030204" pitchFamily="18" charset="0"/>
                      </a:rPr>
                      <m:t>.</m:t>
                    </m:r>
                    <m:r>
                      <a:rPr lang="en-GB" sz="2000" b="1" i="1" dirty="0" smtClean="0">
                        <a:latin typeface="Cambria Math" panose="02040503050406030204" pitchFamily="18" charset="0"/>
                      </a:rPr>
                      <m:t>𝟏</m:t>
                    </m:r>
                    <m:r>
                      <a:rPr lang="en-GB" sz="2000" b="1" i="1" dirty="0" smtClean="0">
                        <a:latin typeface="Cambria Math" panose="02040503050406030204" pitchFamily="18" charset="0"/>
                      </a:rPr>
                      <m:t>=</m:t>
                    </m:r>
                    <m:r>
                      <a:rPr lang="en-GB" sz="2000" b="1" i="1" dirty="0" smtClean="0">
                        <a:latin typeface="Cambria Math" panose="02040503050406030204" pitchFamily="18" charset="0"/>
                      </a:rPr>
                      <m:t>𝟒</m:t>
                    </m:r>
                    <m:r>
                      <a:rPr lang="en-GB" sz="2000" b="1" i="1" dirty="0" smtClean="0">
                        <a:latin typeface="Cambria Math" panose="02040503050406030204" pitchFamily="18" charset="0"/>
                      </a:rPr>
                      <m:t>.</m:t>
                    </m:r>
                    <m:r>
                      <a:rPr lang="en-GB" sz="2000" b="1" i="1" dirty="0" smtClean="0">
                        <a:latin typeface="Cambria Math" panose="02040503050406030204" pitchFamily="18" charset="0"/>
                      </a:rPr>
                      <m:t>𝟏</m:t>
                    </m:r>
                  </m:oMath>
                </a14:m>
                <a:endParaRPr lang="en-GB" sz="2000" b="1" dirty="0">
                  <a:latin typeface="+mj-lt"/>
                </a:endParaRPr>
              </a:p>
              <a:p>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𝑃</m:t>
                          </m:r>
                        </m:e>
                        <m:sub>
                          <m:r>
                            <a:rPr lang="en-GB" sz="2000" b="0" i="1" smtClean="0">
                              <a:latin typeface="Cambria Math" panose="02040503050406030204" pitchFamily="18" charset="0"/>
                            </a:rPr>
                            <m:t>10</m:t>
                          </m:r>
                        </m:sub>
                      </m:sSub>
                      <m:r>
                        <a:rPr lang="en-GB" sz="2000" b="0" i="1" smtClean="0">
                          <a:latin typeface="Cambria Math" panose="02040503050406030204" pitchFamily="18" charset="0"/>
                        </a:rPr>
                        <m:t>=</m:t>
                      </m:r>
                      <m:r>
                        <a:rPr lang="en-GB" sz="2000" b="1" i="1" smtClean="0">
                          <a:latin typeface="Cambria Math" panose="02040503050406030204" pitchFamily="18" charset="0"/>
                        </a:rPr>
                        <m:t>𝟒𝟎</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𝟒</m:t>
                              </m:r>
                              <m:r>
                                <a:rPr lang="en-GB" sz="2000" b="1" i="1" smtClean="0">
                                  <a:latin typeface="Cambria Math" panose="02040503050406030204" pitchFamily="18" charset="0"/>
                                </a:rPr>
                                <m:t>.</m:t>
                              </m:r>
                              <m:r>
                                <a:rPr lang="en-GB" sz="2000" b="1" i="1" smtClean="0">
                                  <a:latin typeface="Cambria Math" panose="02040503050406030204" pitchFamily="18" charset="0"/>
                                </a:rPr>
                                <m:t>𝟏</m:t>
                              </m:r>
                            </m:num>
                            <m:den>
                              <m:r>
                                <a:rPr lang="en-GB" sz="2000" b="1" i="1" smtClean="0">
                                  <a:latin typeface="Cambria Math" panose="02040503050406030204" pitchFamily="18" charset="0"/>
                                </a:rPr>
                                <m:t>𝟏𝟕</m:t>
                              </m:r>
                            </m:den>
                          </m:f>
                          <m:r>
                            <a:rPr lang="en-GB" sz="2000" b="1" i="1" smtClean="0">
                              <a:latin typeface="Cambria Math" panose="02040503050406030204" pitchFamily="18" charset="0"/>
                            </a:rPr>
                            <m:t>×</m:t>
                          </m:r>
                          <m:r>
                            <a:rPr lang="en-GB" sz="2000" b="1" i="1" smtClean="0">
                              <a:latin typeface="Cambria Math" panose="02040503050406030204" pitchFamily="18" charset="0"/>
                            </a:rPr>
                            <m:t>𝟔𝟎</m:t>
                          </m:r>
                        </m:e>
                      </m:d>
                      <m:r>
                        <a:rPr lang="en-GB" sz="2000" b="1" i="1" smtClean="0">
                          <a:latin typeface="Cambria Math" panose="02040503050406030204" pitchFamily="18" charset="0"/>
                        </a:rPr>
                        <m:t>=</m:t>
                      </m:r>
                      <m:r>
                        <a:rPr lang="en-GB" sz="2000" b="1" i="1" smtClean="0">
                          <a:latin typeface="Cambria Math" panose="02040503050406030204" pitchFamily="18" charset="0"/>
                        </a:rPr>
                        <m:t>𝟓𝟒</m:t>
                      </m:r>
                      <m:r>
                        <a:rPr lang="en-GB" sz="2000" b="1" i="1" smtClean="0">
                          <a:latin typeface="Cambria Math" panose="02040503050406030204" pitchFamily="18" charset="0"/>
                        </a:rPr>
                        <m:t>.</m:t>
                      </m:r>
                      <m:r>
                        <a:rPr lang="en-GB" sz="2000" b="1" i="1" smtClean="0">
                          <a:latin typeface="Cambria Math" panose="02040503050406030204" pitchFamily="18" charset="0"/>
                        </a:rPr>
                        <m:t>𝟒𝟕</m:t>
                      </m:r>
                    </m:oMath>
                  </m:oMathPara>
                </a14:m>
                <a:endParaRPr lang="en-GB" sz="2000" b="1" dirty="0"/>
              </a:p>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𝑃</m:t>
                          </m:r>
                        </m:e>
                        <m:sub>
                          <m:r>
                            <a:rPr lang="en-GB" sz="2000" b="0" i="1" smtClean="0">
                              <a:latin typeface="Cambria Math" panose="02040503050406030204" pitchFamily="18" charset="0"/>
                            </a:rPr>
                            <m:t>90</m:t>
                          </m:r>
                        </m:sub>
                      </m:sSub>
                      <m:r>
                        <a:rPr lang="en-GB" sz="2000" b="0" i="1" smtClean="0">
                          <a:latin typeface="Cambria Math" panose="02040503050406030204" pitchFamily="18" charset="0"/>
                        </a:rPr>
                        <m:t>=</m:t>
                      </m:r>
                      <m:r>
                        <a:rPr lang="en-GB" sz="2000" b="1" i="1" smtClean="0">
                          <a:latin typeface="Cambria Math" panose="02040503050406030204" pitchFamily="18" charset="0"/>
                        </a:rPr>
                        <m:t>𝟔𝟎𝟎</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𝟔</m:t>
                              </m:r>
                              <m:r>
                                <a:rPr lang="en-GB" sz="2000" b="1" i="1" smtClean="0">
                                  <a:latin typeface="Cambria Math" panose="02040503050406030204" pitchFamily="18" charset="0"/>
                                </a:rPr>
                                <m:t>.</m:t>
                              </m:r>
                              <m:r>
                                <a:rPr lang="en-GB" sz="2000" b="1" i="1" smtClean="0">
                                  <a:latin typeface="Cambria Math" panose="02040503050406030204" pitchFamily="18" charset="0"/>
                                </a:rPr>
                                <m:t>𝟗</m:t>
                              </m:r>
                            </m:num>
                            <m:den>
                              <m:r>
                                <a:rPr lang="en-GB" sz="2000" b="1" i="1" smtClean="0">
                                  <a:latin typeface="Cambria Math" panose="02040503050406030204" pitchFamily="18" charset="0"/>
                                </a:rPr>
                                <m:t>𝟏𝟏</m:t>
                              </m:r>
                            </m:den>
                          </m:f>
                          <m:r>
                            <a:rPr lang="en-GB" sz="2000" b="1" i="1" smtClean="0">
                              <a:latin typeface="Cambria Math" panose="02040503050406030204" pitchFamily="18" charset="0"/>
                            </a:rPr>
                            <m:t>×</m:t>
                          </m:r>
                          <m:r>
                            <a:rPr lang="en-GB" sz="2000" b="1" i="1" smtClean="0">
                              <a:latin typeface="Cambria Math" panose="02040503050406030204" pitchFamily="18" charset="0"/>
                            </a:rPr>
                            <m:t>𝟒𝟎𝟎</m:t>
                          </m:r>
                        </m:e>
                      </m:d>
                      <m:r>
                        <a:rPr lang="en-GB" sz="2000" b="1" i="1" smtClean="0">
                          <a:latin typeface="Cambria Math" panose="02040503050406030204" pitchFamily="18" charset="0"/>
                        </a:rPr>
                        <m:t>=</m:t>
                      </m:r>
                      <m:r>
                        <a:rPr lang="en-GB" sz="2000" b="1" i="1" smtClean="0">
                          <a:latin typeface="Cambria Math" panose="02040503050406030204" pitchFamily="18" charset="0"/>
                        </a:rPr>
                        <m:t>𝟖𝟓𝟎</m:t>
                      </m:r>
                      <m:r>
                        <a:rPr lang="en-GB" sz="2000" b="1" i="1" smtClean="0">
                          <a:latin typeface="Cambria Math" panose="02040503050406030204" pitchFamily="18" charset="0"/>
                        </a:rPr>
                        <m:t>.</m:t>
                      </m:r>
                      <m:r>
                        <a:rPr lang="en-GB" sz="2000" b="1" i="1" smtClean="0">
                          <a:latin typeface="Cambria Math" panose="02040503050406030204" pitchFamily="18" charset="0"/>
                        </a:rPr>
                        <m:t>𝟗𝟏</m:t>
                      </m:r>
                    </m:oMath>
                  </m:oMathPara>
                </a14:m>
                <a:endParaRPr lang="en-GB" sz="2000"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4529832" y="3767469"/>
                <a:ext cx="4283968" cy="2090957"/>
              </a:xfrm>
              <a:prstGeom prst="rect">
                <a:avLst/>
              </a:prstGeom>
              <a:blipFill>
                <a:blip r:embed="rId5"/>
                <a:stretch>
                  <a:fillRect l="-1422" t="-1458"/>
                </a:stretch>
              </a:blipFill>
            </p:spPr>
            <p:txBody>
              <a:bodyPr/>
              <a:lstStyle/>
              <a:p>
                <a:r>
                  <a:rPr lang="en-GB">
                    <a:noFill/>
                  </a:rPr>
                  <a:t> </a:t>
                </a:r>
              </a:p>
            </p:txBody>
          </p:sp>
        </mc:Fallback>
      </mc:AlternateContent>
      <p:sp>
        <p:nvSpPr>
          <p:cNvPr id="34" name="Rectangle 33"/>
          <p:cNvSpPr/>
          <p:nvPr/>
        </p:nvSpPr>
        <p:spPr>
          <a:xfrm>
            <a:off x="325646" y="4123189"/>
            <a:ext cx="966125" cy="3472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753380" y="3665389"/>
            <a:ext cx="1844520" cy="551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539889" y="4414719"/>
            <a:ext cx="2500786" cy="1016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39889" y="5431283"/>
            <a:ext cx="2500786" cy="1016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659184" y="6422962"/>
            <a:ext cx="2381491" cy="3697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522512" y="4331404"/>
            <a:ext cx="3167239" cy="782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330933" y="5114347"/>
            <a:ext cx="3495567" cy="681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 name="Straight Connector 5"/>
          <p:cNvCxnSpPr/>
          <p:nvPr/>
        </p:nvCxnSpPr>
        <p:spPr>
          <a:xfrm>
            <a:off x="4427984" y="1651238"/>
            <a:ext cx="0" cy="460851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549180" y="5858426"/>
                <a:ext cx="3846831" cy="646331"/>
              </a:xfrm>
              <a:prstGeom prst="rect">
                <a:avLst/>
              </a:prstGeom>
              <a:noFill/>
            </p:spPr>
            <p:txBody>
              <a:bodyPr wrap="square" rtlCol="0">
                <a:spAutoFit/>
              </a:bodyPr>
              <a:lstStyle/>
              <a:p>
                <a:r>
                  <a:rPr lang="en-GB" dirty="0"/>
                  <a:t>10</a:t>
                </a:r>
                <a:r>
                  <a:rPr lang="en-GB" baseline="30000" dirty="0"/>
                  <a:t>th</a:t>
                </a:r>
                <a:r>
                  <a:rPr lang="en-GB" dirty="0"/>
                  <a:t> to 90</a:t>
                </a:r>
                <a:r>
                  <a:rPr lang="en-GB" baseline="30000" dirty="0"/>
                  <a:t>th</a:t>
                </a:r>
                <a:r>
                  <a:rPr lang="en-GB" dirty="0"/>
                  <a:t> </a:t>
                </a:r>
                <a:r>
                  <a:rPr lang="en-GB" dirty="0" err="1"/>
                  <a:t>interpercentile</a:t>
                </a:r>
                <a:r>
                  <a:rPr lang="en-GB" dirty="0"/>
                  <a:t> range:</a:t>
                </a:r>
              </a:p>
              <a:p>
                <a:r>
                  <a:rPr lang="en-GB" b="1" dirty="0"/>
                  <a:t>   </a:t>
                </a:r>
                <a14:m>
                  <m:oMath xmlns:m="http://schemas.openxmlformats.org/officeDocument/2006/math">
                    <m:r>
                      <a:rPr lang="en-GB" b="1" i="1" smtClean="0">
                        <a:latin typeface="Cambria Math" panose="02040503050406030204" pitchFamily="18" charset="0"/>
                      </a:rPr>
                      <m:t>𝟖𝟓𝟎</m:t>
                    </m:r>
                    <m:r>
                      <a:rPr lang="en-GB" b="1" i="1" smtClean="0">
                        <a:latin typeface="Cambria Math" panose="02040503050406030204" pitchFamily="18" charset="0"/>
                      </a:rPr>
                      <m:t>.</m:t>
                    </m:r>
                    <m:r>
                      <a:rPr lang="en-GB" b="1" i="1" smtClean="0">
                        <a:latin typeface="Cambria Math" panose="02040503050406030204" pitchFamily="18" charset="0"/>
                      </a:rPr>
                      <m:t>𝟗𝟏</m:t>
                    </m:r>
                    <m:r>
                      <a:rPr lang="en-GB" b="1" i="1" smtClean="0">
                        <a:latin typeface="Cambria Math" panose="02040503050406030204" pitchFamily="18" charset="0"/>
                      </a:rPr>
                      <m:t> −</m:t>
                    </m:r>
                    <m:r>
                      <a:rPr lang="en-GB" b="1" i="1" smtClean="0">
                        <a:latin typeface="Cambria Math" panose="02040503050406030204" pitchFamily="18" charset="0"/>
                      </a:rPr>
                      <m:t>𝟓𝟒</m:t>
                    </m:r>
                    <m:r>
                      <a:rPr lang="en-GB" b="1" i="1" smtClean="0">
                        <a:latin typeface="Cambria Math" panose="02040503050406030204" pitchFamily="18" charset="0"/>
                      </a:rPr>
                      <m:t>.</m:t>
                    </m:r>
                    <m:r>
                      <a:rPr lang="en-GB" b="1" i="1" smtClean="0">
                        <a:latin typeface="Cambria Math" panose="02040503050406030204" pitchFamily="18" charset="0"/>
                      </a:rPr>
                      <m:t>𝟒𝟕</m:t>
                    </m:r>
                    <m:r>
                      <a:rPr lang="en-GB" b="1" i="1" smtClean="0">
                        <a:latin typeface="Cambria Math" panose="02040503050406030204" pitchFamily="18" charset="0"/>
                      </a:rPr>
                      <m:t>=</m:t>
                    </m:r>
                    <m:r>
                      <a:rPr lang="en-GB" b="1" i="1" smtClean="0">
                        <a:latin typeface="Cambria Math" panose="02040503050406030204" pitchFamily="18" charset="0"/>
                      </a:rPr>
                      <m:t>𝟕𝟗𝟔</m:t>
                    </m:r>
                    <m:r>
                      <a:rPr lang="en-GB" b="1" i="1" smtClean="0">
                        <a:latin typeface="Cambria Math" panose="02040503050406030204" pitchFamily="18" charset="0"/>
                      </a:rPr>
                      <m:t>.</m:t>
                    </m:r>
                    <m:r>
                      <a:rPr lang="en-GB" b="1" i="1" smtClean="0">
                        <a:latin typeface="Cambria Math" panose="02040503050406030204" pitchFamily="18" charset="0"/>
                      </a:rPr>
                      <m:t>𝟒𝟒</m:t>
                    </m:r>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4549180" y="5858426"/>
                <a:ext cx="3846831" cy="646331"/>
              </a:xfrm>
              <a:prstGeom prst="rect">
                <a:avLst/>
              </a:prstGeom>
              <a:blipFill>
                <a:blip r:embed="rId6"/>
                <a:stretch>
                  <a:fillRect l="-1268" t="-4717"/>
                </a:stretch>
              </a:blipFill>
            </p:spPr>
            <p:txBody>
              <a:bodyPr/>
              <a:lstStyle/>
              <a:p>
                <a:r>
                  <a:rPr lang="en-GB">
                    <a:noFill/>
                  </a:rPr>
                  <a:t> </a:t>
                </a:r>
              </a:p>
            </p:txBody>
          </p:sp>
        </mc:Fallback>
      </mc:AlternateContent>
      <p:sp>
        <p:nvSpPr>
          <p:cNvPr id="19" name="Rectangle 18"/>
          <p:cNvSpPr/>
          <p:nvPr/>
        </p:nvSpPr>
        <p:spPr>
          <a:xfrm>
            <a:off x="4751795" y="6217333"/>
            <a:ext cx="3249206" cy="462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66811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4" grpId="0" animBg="1"/>
      <p:bldP spid="35" grpId="0" animBg="1"/>
      <p:bldP spid="12" grpId="0" animBg="1"/>
      <p:bldP spid="13" grpId="0" animBg="1"/>
      <p:bldP spid="14" grpId="0" animBg="1"/>
      <p:bldP spid="15"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2C/2D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27-28</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6284" y="2348880"/>
            <a:ext cx="3816424" cy="830997"/>
          </a:xfrm>
          <a:prstGeom prst="rect">
            <a:avLst/>
          </a:prstGeom>
          <a:noFill/>
        </p:spPr>
        <p:txBody>
          <a:bodyPr wrap="square" rtlCol="0">
            <a:spAutoFit/>
          </a:bodyPr>
          <a:lstStyle/>
          <a:p>
            <a:r>
              <a:rPr lang="en-GB" sz="2400" dirty="0"/>
              <a:t>Ex 2C: Q1b, 2, 4b-d, 5b-c, 6</a:t>
            </a:r>
          </a:p>
          <a:p>
            <a:r>
              <a:rPr lang="en-GB" sz="2400" dirty="0"/>
              <a:t>Ex 2D</a:t>
            </a:r>
          </a:p>
        </p:txBody>
      </p:sp>
      <p:sp>
        <p:nvSpPr>
          <p:cNvPr id="8" name="TextBox 7"/>
          <p:cNvSpPr txBox="1"/>
          <p:nvPr/>
        </p:nvSpPr>
        <p:spPr>
          <a:xfrm>
            <a:off x="539552" y="3389936"/>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Again, there is also a supplementary worksheet consisting of S1 exam questions (see next slides).</a:t>
            </a:r>
          </a:p>
        </p:txBody>
      </p:sp>
    </p:spTree>
    <p:extLst>
      <p:ext uri="{BB962C8B-B14F-4D97-AF65-F5344CB8AC3E}">
        <p14:creationId xmlns:p14="http://schemas.microsoft.com/office/powerpoint/2010/main" val="208033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539552" y="908720"/>
            <a:ext cx="3857625" cy="2800350"/>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4860032" y="836712"/>
            <a:ext cx="3629025" cy="4105275"/>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251520" y="4038808"/>
            <a:ext cx="4392488" cy="863977"/>
          </a:xfrm>
          <a:prstGeom prst="rect">
            <a:avLst/>
          </a:prstGeom>
        </p:spPr>
      </p:pic>
      <p:pic>
        <p:nvPicPr>
          <p:cNvPr id="8" name="Picture 7"/>
          <p:cNvPicPr>
            <a:picLocks noChangeAspect="1"/>
          </p:cNvPicPr>
          <p:nvPr/>
        </p:nvPicPr>
        <p:blipFill>
          <a:blip r:embed="rId5"/>
          <a:stretch>
            <a:fillRect/>
          </a:stretch>
        </p:blipFill>
        <p:spPr>
          <a:xfrm>
            <a:off x="4285561" y="5135470"/>
            <a:ext cx="4742727" cy="934823"/>
          </a:xfrm>
          <a:prstGeom prst="rect">
            <a:avLst/>
          </a:prstGeom>
        </p:spPr>
      </p:pic>
      <p:sp>
        <p:nvSpPr>
          <p:cNvPr id="9" name="Rectangle 8"/>
          <p:cNvSpPr/>
          <p:nvPr/>
        </p:nvSpPr>
        <p:spPr>
          <a:xfrm>
            <a:off x="151764" y="3907943"/>
            <a:ext cx="4519388" cy="1082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297703" y="5072852"/>
            <a:ext cx="4736127" cy="1096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38295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836713"/>
            <a:ext cx="2984043" cy="2880320"/>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6245107" y="869763"/>
            <a:ext cx="2779113" cy="2898005"/>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3419872" y="836713"/>
            <a:ext cx="2671448" cy="3467366"/>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0" name="TextBox 9"/>
              <p:cNvSpPr txBox="1"/>
              <p:nvPr/>
            </p:nvSpPr>
            <p:spPr>
              <a:xfrm>
                <a:off x="65150" y="3861048"/>
                <a:ext cx="3194891" cy="1475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𝟑𝟗</m:t>
                              </m:r>
                            </m:num>
                            <m:den>
                              <m:r>
                                <a:rPr lang="en-GB" sz="1600" b="1" i="1" smtClean="0">
                                  <a:latin typeface="Cambria Math" panose="02040503050406030204" pitchFamily="18" charset="0"/>
                                </a:rPr>
                                <m:t>𝟗𝟐</m:t>
                              </m:r>
                            </m:den>
                          </m:f>
                          <m:r>
                            <a:rPr lang="en-GB" sz="1600" b="1" i="1" smtClean="0">
                              <a:latin typeface="Cambria Math" panose="02040503050406030204" pitchFamily="18" charset="0"/>
                            </a:rPr>
                            <m:t>×</m:t>
                          </m:r>
                          <m:r>
                            <a:rPr lang="en-GB" sz="1600" b="1" i="1" smtClean="0">
                              <a:latin typeface="Cambria Math" panose="02040503050406030204" pitchFamily="18" charset="0"/>
                            </a:rPr>
                            <m:t>𝟐𝟎</m:t>
                          </m:r>
                        </m:e>
                      </m:d>
                      <m:r>
                        <a:rPr lang="en-GB" sz="1600" b="1" i="1" smtClean="0">
                          <a:latin typeface="Cambria Math" panose="02040503050406030204" pitchFamily="18" charset="0"/>
                        </a:rPr>
                        <m:t>=</m:t>
                      </m:r>
                      <m:r>
                        <a:rPr lang="en-GB" sz="1600" b="1" i="1" smtClean="0">
                          <a:latin typeface="Cambria Math" panose="02040503050406030204" pitchFamily="18" charset="0"/>
                        </a:rPr>
                        <m:t>𝟐𝟖</m:t>
                      </m:r>
                      <m:r>
                        <a:rPr lang="en-GB" sz="1600" b="1" i="1" smtClean="0">
                          <a:latin typeface="Cambria Math" panose="02040503050406030204" pitchFamily="18" charset="0"/>
                        </a:rPr>
                        <m:t>.</m:t>
                      </m:r>
                      <m:r>
                        <a:rPr lang="en-GB" sz="1600" b="1" i="1" smtClean="0">
                          <a:latin typeface="Cambria Math" panose="02040503050406030204" pitchFamily="18" charset="0"/>
                        </a:rPr>
                        <m:t>𝟓</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r>
                        <a:rPr lang="en-GB" sz="1600" b="1" i="1" smtClean="0">
                          <a:latin typeface="Cambria Math" panose="02040503050406030204" pitchFamily="18" charset="0"/>
                        </a:rPr>
                        <m:t>𝟔𝟎</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𝟐𝟑</m:t>
                              </m:r>
                            </m:num>
                            <m:den>
                              <m:r>
                                <a:rPr lang="en-GB" sz="1600" b="1" i="1" smtClean="0">
                                  <a:latin typeface="Cambria Math" panose="02040503050406030204" pitchFamily="18" charset="0"/>
                                </a:rPr>
                                <m:t>𝟑𝟗</m:t>
                              </m:r>
                            </m:den>
                          </m:f>
                          <m:r>
                            <a:rPr lang="en-GB" sz="1600" b="1" i="1" smtClean="0">
                              <a:latin typeface="Cambria Math" panose="02040503050406030204" pitchFamily="18" charset="0"/>
                            </a:rPr>
                            <m:t>×</m:t>
                          </m:r>
                          <m:r>
                            <a:rPr lang="en-GB" sz="1600" b="1" i="1" smtClean="0">
                              <a:latin typeface="Cambria Math" panose="02040503050406030204" pitchFamily="18" charset="0"/>
                            </a:rPr>
                            <m:t>𝟒𝟎</m:t>
                          </m:r>
                        </m:e>
                      </m:d>
                      <m:r>
                        <a:rPr lang="en-GB" sz="1600" b="1" i="1" smtClean="0">
                          <a:latin typeface="Cambria Math" panose="02040503050406030204" pitchFamily="18" charset="0"/>
                        </a:rPr>
                        <m:t>=</m:t>
                      </m:r>
                      <m:r>
                        <a:rPr lang="en-GB" sz="1600" b="1" i="1" smtClean="0">
                          <a:latin typeface="Cambria Math" panose="02040503050406030204" pitchFamily="18" charset="0"/>
                        </a:rPr>
                        <m:t>𝟖𝟑</m:t>
                      </m:r>
                      <m:r>
                        <a:rPr lang="en-GB" sz="1600" b="1" i="1" smtClean="0">
                          <a:latin typeface="Cambria Math" panose="02040503050406030204" pitchFamily="18" charset="0"/>
                        </a:rPr>
                        <m:t>.</m:t>
                      </m:r>
                      <m:r>
                        <a:rPr lang="en-GB" sz="1600" b="1" i="1" smtClean="0">
                          <a:latin typeface="Cambria Math" panose="02040503050406030204" pitchFamily="18" charset="0"/>
                        </a:rPr>
                        <m:t>𝟔</m:t>
                      </m:r>
                    </m:oMath>
                  </m:oMathPara>
                </a14:m>
                <a:endParaRPr lang="en-GB" sz="1600" b="1"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𝐼𝑄𝑅</m:t>
                      </m:r>
                      <m:r>
                        <a:rPr lang="en-GB" sz="1600" b="0" i="1" smtClean="0">
                          <a:latin typeface="Cambria Math" panose="02040503050406030204" pitchFamily="18" charset="0"/>
                        </a:rPr>
                        <m:t>=</m:t>
                      </m:r>
                      <m:r>
                        <a:rPr lang="en-GB" sz="1600" b="1" i="1" smtClean="0">
                          <a:latin typeface="Cambria Math" panose="02040503050406030204" pitchFamily="18" charset="0"/>
                        </a:rPr>
                        <m:t>𝟓𝟓</m:t>
                      </m:r>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5150" y="3861048"/>
                <a:ext cx="3194891" cy="147578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11937" y="4393045"/>
                <a:ext cx="2835476" cy="14682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1" i="1" smtClean="0">
                          <a:latin typeface="Cambria Math" panose="02040503050406030204" pitchFamily="18" charset="0"/>
                        </a:rPr>
                        <m:t>𝟑𝟎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𝟏𝟓</m:t>
                              </m:r>
                            </m:num>
                            <m:den>
                              <m:r>
                                <a:rPr lang="en-GB" sz="1400" b="1" i="1" smtClean="0">
                                  <a:latin typeface="Cambria Math" panose="02040503050406030204" pitchFamily="18" charset="0"/>
                                </a:rPr>
                                <m:t>𝟑𝟏</m:t>
                              </m:r>
                            </m:den>
                          </m:f>
                          <m:r>
                            <a:rPr lang="en-GB" sz="1400" b="1" i="1" smtClean="0">
                              <a:latin typeface="Cambria Math" panose="02040503050406030204" pitchFamily="18" charset="0"/>
                            </a:rPr>
                            <m:t>×</m:t>
                          </m:r>
                          <m:r>
                            <a:rPr lang="en-GB" sz="1400" b="1" i="1" smtClean="0">
                              <a:latin typeface="Cambria Math" panose="02040503050406030204" pitchFamily="18" charset="0"/>
                            </a:rPr>
                            <m:t>𝟑𝟎</m:t>
                          </m:r>
                        </m:e>
                      </m:d>
                      <m:r>
                        <a:rPr lang="en-GB" sz="1400" b="1" i="1" smtClean="0">
                          <a:latin typeface="Cambria Math" panose="02040503050406030204" pitchFamily="18" charset="0"/>
                        </a:rPr>
                        <m:t>=</m:t>
                      </m:r>
                      <m:r>
                        <a:rPr lang="en-GB" sz="1400" b="1" i="1" smtClean="0">
                          <a:latin typeface="Cambria Math" panose="02040503050406030204" pitchFamily="18" charset="0"/>
                        </a:rPr>
                        <m:t>𝟒𝟒</m:t>
                      </m:r>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m:t>
                      </m:r>
                      <m:r>
                        <a:rPr lang="en-GB" sz="1400" b="1" i="1" smtClean="0">
                          <a:latin typeface="Cambria Math" panose="02040503050406030204" pitchFamily="18" charset="0"/>
                        </a:rPr>
                        <m:t>𝟗𝟎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𝟏𝟐</m:t>
                              </m:r>
                            </m:num>
                            <m:den>
                              <m:r>
                                <a:rPr lang="en-GB" sz="1400" b="1" i="1" smtClean="0">
                                  <a:latin typeface="Cambria Math" panose="02040503050406030204" pitchFamily="18" charset="0"/>
                                </a:rPr>
                                <m:t>𝟐𝟑</m:t>
                              </m:r>
                            </m:den>
                          </m:f>
                          <m:r>
                            <a:rPr lang="en-GB" sz="1400" b="1" i="1" smtClean="0">
                              <a:latin typeface="Cambria Math" panose="02040503050406030204" pitchFamily="18" charset="0"/>
                            </a:rPr>
                            <m:t>×</m:t>
                          </m:r>
                          <m:r>
                            <a:rPr lang="en-GB" sz="1400" b="1" i="1" smtClean="0">
                              <a:latin typeface="Cambria Math" panose="02040503050406030204" pitchFamily="18" charset="0"/>
                            </a:rPr>
                            <m:t>𝟑𝟎</m:t>
                          </m:r>
                        </m:e>
                      </m:d>
                      <m:r>
                        <a:rPr lang="en-GB" sz="1400" b="1" i="1" smtClean="0">
                          <a:latin typeface="Cambria Math" panose="02040503050406030204" pitchFamily="18" charset="0"/>
                        </a:rPr>
                        <m:t>=</m:t>
                      </m:r>
                      <m:r>
                        <a:rPr lang="en-GB" sz="1400" b="1" i="1" smtClean="0">
                          <a:latin typeface="Cambria Math" panose="02040503050406030204" pitchFamily="18" charset="0"/>
                        </a:rPr>
                        <m:t>𝟏𝟎𝟓</m:t>
                      </m:r>
                      <m:r>
                        <a:rPr lang="en-GB" sz="1400" b="1" i="1" smtClean="0">
                          <a:latin typeface="Cambria Math" panose="02040503050406030204" pitchFamily="18" charset="0"/>
                        </a:rPr>
                        <m:t>.</m:t>
                      </m:r>
                      <m:r>
                        <a:rPr lang="en-GB" sz="1400" b="1" i="1" smtClean="0">
                          <a:latin typeface="Cambria Math" panose="02040503050406030204" pitchFamily="18" charset="0"/>
                        </a:rPr>
                        <m:t>𝟕</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𝑃</m:t>
                          </m:r>
                        </m:e>
                        <m:sub>
                          <m:r>
                            <a:rPr lang="en-GB" sz="1400" b="0" i="1" smtClean="0">
                              <a:latin typeface="Cambria Math" panose="02040503050406030204" pitchFamily="18" charset="0"/>
                            </a:rPr>
                            <m:t>90</m:t>
                          </m:r>
                        </m:sub>
                      </m:sSub>
                      <m:r>
                        <a:rPr lang="en-GB" sz="1400" b="0" i="1" smtClean="0">
                          <a:latin typeface="Cambria Math" panose="02040503050406030204" pitchFamily="18" charset="0"/>
                        </a:rPr>
                        <m:t>=</m:t>
                      </m:r>
                      <m:r>
                        <a:rPr lang="en-GB" sz="1400" b="1" i="1" smtClean="0">
                          <a:latin typeface="Cambria Math" panose="02040503050406030204" pitchFamily="18" charset="0"/>
                        </a:rPr>
                        <m:t>𝟏𝟐𝟎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𝟏𝟕</m:t>
                              </m:r>
                            </m:den>
                          </m:f>
                          <m:r>
                            <a:rPr lang="en-GB" sz="1400" b="1" i="1" smtClean="0">
                              <a:latin typeface="Cambria Math" panose="02040503050406030204" pitchFamily="18" charset="0"/>
                            </a:rPr>
                            <m:t>×</m:t>
                          </m:r>
                          <m:r>
                            <a:rPr lang="en-GB" sz="1400" b="1" i="1" smtClean="0">
                              <a:latin typeface="Cambria Math" panose="02040503050406030204" pitchFamily="18" charset="0"/>
                            </a:rPr>
                            <m:t>𝟏𝟐𝟎</m:t>
                          </m:r>
                        </m:e>
                      </m:d>
                      <m:r>
                        <a:rPr lang="en-GB" sz="1400" b="1" i="1" smtClean="0">
                          <a:latin typeface="Cambria Math" panose="02040503050406030204" pitchFamily="18" charset="0"/>
                        </a:rPr>
                        <m:t>=</m:t>
                      </m:r>
                      <m:r>
                        <a:rPr lang="en-GB" sz="1400" b="1" i="1" smtClean="0">
                          <a:latin typeface="Cambria Math" panose="02040503050406030204" pitchFamily="18" charset="0"/>
                        </a:rPr>
                        <m:t>𝟏𝟔𝟗</m:t>
                      </m:r>
                      <m:r>
                        <a:rPr lang="en-GB" sz="1400" b="1" i="1" smtClean="0">
                          <a:latin typeface="Cambria Math" panose="02040503050406030204" pitchFamily="18" charset="0"/>
                        </a:rPr>
                        <m:t>.</m:t>
                      </m:r>
                      <m:r>
                        <a:rPr lang="en-GB" sz="1400" b="1" i="1" smtClean="0">
                          <a:latin typeface="Cambria Math" panose="02040503050406030204" pitchFamily="18" charset="0"/>
                        </a:rPr>
                        <m:t>𝟒</m:t>
                      </m:r>
                    </m:oMath>
                  </m:oMathPara>
                </a14:m>
                <a:endParaRPr lang="en-GB" sz="1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3311937" y="4393045"/>
                <a:ext cx="2835476" cy="146828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14202" y="3717866"/>
                <a:ext cx="3243099" cy="1445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1" i="1" smtClean="0">
                          <a:latin typeface="Cambria Math" panose="02040503050406030204" pitchFamily="18" charset="0"/>
                        </a:rPr>
                        <m:t>𝟏𝟗</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𝟒𝟑</m:t>
                              </m:r>
                            </m:den>
                          </m:f>
                          <m:r>
                            <a:rPr lang="en-GB" sz="1600" b="1" i="1" smtClean="0">
                              <a:latin typeface="Cambria Math" panose="02040503050406030204" pitchFamily="18" charset="0"/>
                            </a:rPr>
                            <m:t>×</m:t>
                          </m:r>
                          <m:r>
                            <a:rPr lang="en-GB" sz="1600" b="1" i="1" smtClean="0">
                              <a:latin typeface="Cambria Math" panose="02040503050406030204" pitchFamily="18" charset="0"/>
                            </a:rPr>
                            <m:t>𝟏𝟎</m:t>
                          </m:r>
                        </m:e>
                      </m:d>
                      <m:r>
                        <a:rPr lang="en-GB" sz="1600" b="1" i="1" smtClean="0">
                          <a:latin typeface="Cambria Math" panose="02040503050406030204" pitchFamily="18" charset="0"/>
                        </a:rPr>
                        <m:t>=</m:t>
                      </m:r>
                      <m:r>
                        <a:rPr lang="en-GB" sz="1600" b="1" i="1" smtClean="0">
                          <a:latin typeface="Cambria Math"/>
                        </a:rPr>
                        <m:t>𝟏𝟗</m:t>
                      </m:r>
                      <m:r>
                        <a:rPr lang="en-GB" sz="1600" b="1" i="1" smtClean="0">
                          <a:latin typeface="Cambria Math"/>
                        </a:rPr>
                        <m:t>.</m:t>
                      </m:r>
                      <m:r>
                        <a:rPr lang="en-GB" sz="1600" b="1" i="1" smtClean="0">
                          <a:latin typeface="Cambria Math"/>
                        </a:rPr>
                        <m:t>𝟕</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r>
                        <a:rPr lang="en-GB" sz="1600" b="1" i="1" smtClean="0">
                          <a:latin typeface="Cambria Math" panose="02040503050406030204" pitchFamily="18" charset="0"/>
                        </a:rPr>
                        <m:t>𝟐𝟗</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𝟏𝟖</m:t>
                              </m:r>
                            </m:num>
                            <m:den>
                              <m:r>
                                <a:rPr lang="en-GB" sz="1600" b="1" i="1" smtClean="0">
                                  <a:latin typeface="Cambria Math" panose="02040503050406030204" pitchFamily="18" charset="0"/>
                                </a:rPr>
                                <m:t>𝟐𝟓</m:t>
                              </m:r>
                            </m:den>
                          </m:f>
                          <m:r>
                            <a:rPr lang="en-GB" sz="1600" b="1" i="1" smtClean="0">
                              <a:latin typeface="Cambria Math" panose="02040503050406030204" pitchFamily="18" charset="0"/>
                            </a:rPr>
                            <m:t>×</m:t>
                          </m:r>
                          <m:r>
                            <a:rPr lang="en-GB" sz="1600" b="1" i="1" smtClean="0">
                              <a:latin typeface="Cambria Math" panose="02040503050406030204" pitchFamily="18" charset="0"/>
                            </a:rPr>
                            <m:t>𝟏𝟎</m:t>
                          </m:r>
                        </m:e>
                      </m:d>
                      <m:r>
                        <a:rPr lang="en-GB" sz="1600" b="1" i="1" smtClean="0">
                          <a:latin typeface="Cambria Math" panose="02040503050406030204" pitchFamily="18" charset="0"/>
                        </a:rPr>
                        <m:t>=</m:t>
                      </m:r>
                      <m:r>
                        <a:rPr lang="en-GB" sz="1600" b="1" i="1" smtClean="0">
                          <a:latin typeface="Cambria Math" panose="02040503050406030204" pitchFamily="18" charset="0"/>
                        </a:rPr>
                        <m:t>𝟑𝟔</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 xmlns:m="http://schemas.openxmlformats.org/officeDocument/2006/math">
                      <m:r>
                        <a:rPr lang="en-GB" sz="1600" b="0" i="1" smtClean="0">
                          <a:latin typeface="Cambria Math" panose="02040503050406030204" pitchFamily="18" charset="0"/>
                        </a:rPr>
                        <m:t>𝐼𝑄𝑅</m:t>
                      </m:r>
                      <m:r>
                        <a:rPr lang="en-GB" sz="1600" b="0" i="1" smtClean="0">
                          <a:latin typeface="Cambria Math" panose="02040503050406030204" pitchFamily="18" charset="0"/>
                        </a:rPr>
                        <m:t>=</m:t>
                      </m:r>
                      <m:r>
                        <a:rPr lang="en-GB" sz="1600" b="1" i="1" smtClean="0">
                          <a:latin typeface="Cambria Math"/>
                        </a:rPr>
                        <m:t>𝟏𝟕</m:t>
                      </m:r>
                      <m:r>
                        <a:rPr lang="en-GB" sz="1600" b="1" i="1" smtClean="0">
                          <a:latin typeface="Cambria Math"/>
                        </a:rPr>
                        <m:t>.</m:t>
                      </m:r>
                      <m:r>
                        <a:rPr lang="en-GB" sz="1600" b="1" i="1" smtClean="0">
                          <a:latin typeface="Cambria Math"/>
                        </a:rPr>
                        <m:t>𝟎</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014202" y="3717866"/>
                <a:ext cx="3243099" cy="1445011"/>
              </a:xfrm>
              <a:prstGeom prst="rect">
                <a:avLst/>
              </a:prstGeom>
              <a:blipFill rotWithShape="1">
                <a:blip r:embed="rId7"/>
                <a:stretch>
                  <a:fillRect b="-844"/>
                </a:stretch>
              </a:blipFill>
            </p:spPr>
            <p:txBody>
              <a:bodyPr/>
              <a:lstStyle/>
              <a:p>
                <a:r>
                  <a:rPr lang="en-GB">
                    <a:noFill/>
                  </a:rPr>
                  <a:t> </a:t>
                </a:r>
              </a:p>
            </p:txBody>
          </p:sp>
        </mc:Fallback>
      </mc:AlternateContent>
      <p:sp>
        <p:nvSpPr>
          <p:cNvPr id="13" name="Rectangle 12"/>
          <p:cNvSpPr/>
          <p:nvPr/>
        </p:nvSpPr>
        <p:spPr>
          <a:xfrm>
            <a:off x="309597" y="3838963"/>
            <a:ext cx="2786143" cy="1537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328671" y="4445982"/>
            <a:ext cx="2786143" cy="1537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204390" y="3761310"/>
            <a:ext cx="2847652" cy="15093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75825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163328" y="4254104"/>
            <a:ext cx="39826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V="1">
            <a:off x="539552" y="1600679"/>
            <a:ext cx="0" cy="2653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a:off x="0" y="0"/>
            <a:ext cx="9143074" cy="599127"/>
            <a:chOff x="0" y="13335"/>
            <a:chExt cx="9144218" cy="599127"/>
          </a:xfrm>
        </p:grpSpPr>
        <p:sp>
          <p:nvSpPr>
            <p:cNvPr id="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is variance?</a:t>
              </a:r>
            </a:p>
          </p:txBody>
        </p:sp>
        <p:cxnSp>
          <p:nvCxnSpPr>
            <p:cNvPr id="9" name="Straight Connector 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4144792" y="4069438"/>
                <a:ext cx="28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𝐼𝑄</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144792" y="4069438"/>
                <a:ext cx="288604" cy="369332"/>
              </a:xfrm>
              <a:prstGeom prst="rect">
                <a:avLst/>
              </a:prstGeom>
              <a:blipFill rotWithShape="1">
                <a:blip r:embed="rId2"/>
                <a:stretch>
                  <a:fillRect l="-4255" r="-53191"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3189" y="1212268"/>
                <a:ext cx="23529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𝐹𝑟𝑒𝑞𝑢𝑒𝑛𝑐𝑦</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73189" y="1212268"/>
                <a:ext cx="2352901" cy="369332"/>
              </a:xfrm>
              <a:prstGeom prst="rect">
                <a:avLst/>
              </a:prstGeom>
              <a:blipFill>
                <a:blip r:embed="rId3"/>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5840" y="4266804"/>
                <a:ext cx="4149486" cy="369332"/>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b="0" i="1" dirty="0" smtClean="0">
                          <a:latin typeface="Cambria Math" panose="02040503050406030204" pitchFamily="18" charset="0"/>
                        </a:rPr>
                        <m:t>90     100     110     120    130     140   </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5840" y="4266804"/>
                <a:ext cx="4149486" cy="369332"/>
              </a:xfrm>
              <a:prstGeom prst="rect">
                <a:avLst/>
              </a:prstGeom>
              <a:blipFill>
                <a:blip r:embed="rId4"/>
                <a:stretch>
                  <a:fillRect/>
                </a:stretch>
              </a:blipFill>
            </p:spPr>
            <p:txBody>
              <a:bodyPr/>
              <a:lstStyle/>
              <a:p>
                <a:r>
                  <a:rPr lang="en-GB">
                    <a:noFill/>
                  </a:rPr>
                  <a:t> </a:t>
                </a:r>
              </a:p>
            </p:txBody>
          </p:sp>
        </mc:Fallback>
      </mc:AlternateContent>
      <p:cxnSp>
        <p:nvCxnSpPr>
          <p:cNvPr id="15" name="Straight Arrow Connector 14"/>
          <p:cNvCxnSpPr/>
          <p:nvPr/>
        </p:nvCxnSpPr>
        <p:spPr>
          <a:xfrm>
            <a:off x="4616426" y="4254104"/>
            <a:ext cx="41044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4932040" y="1600679"/>
            <a:ext cx="0" cy="2653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660840" y="4069438"/>
                <a:ext cx="28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𝐼𝑄</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8660840" y="4069438"/>
                <a:ext cx="288604" cy="369332"/>
              </a:xfrm>
              <a:prstGeom prst="rect">
                <a:avLst/>
              </a:prstGeom>
              <a:blipFill rotWithShape="1">
                <a:blip r:embed="rId5"/>
                <a:stretch>
                  <a:fillRect l="-4255" r="-53191" b="-10000"/>
                </a:stretch>
              </a:blipFill>
            </p:spPr>
            <p:txBody>
              <a:bodyPr/>
              <a:lstStyle/>
              <a:p>
                <a:r>
                  <a:rPr lang="en-GB">
                    <a:noFill/>
                  </a:rPr>
                  <a:t> </a:t>
                </a:r>
              </a:p>
            </p:txBody>
          </p:sp>
        </mc:Fallback>
      </mc:AlternateContent>
      <p:sp>
        <p:nvSpPr>
          <p:cNvPr id="27" name="TextBox 26"/>
          <p:cNvSpPr txBox="1"/>
          <p:nvPr/>
        </p:nvSpPr>
        <p:spPr>
          <a:xfrm>
            <a:off x="163328" y="764704"/>
            <a:ext cx="318453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Distribution of IQs in L6Ms4</a:t>
            </a:r>
          </a:p>
        </p:txBody>
      </p:sp>
      <p:sp>
        <p:nvSpPr>
          <p:cNvPr id="28" name="TextBox 27"/>
          <p:cNvSpPr txBox="1"/>
          <p:nvPr/>
        </p:nvSpPr>
        <p:spPr>
          <a:xfrm>
            <a:off x="4788024" y="753553"/>
            <a:ext cx="31845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Distribution of IQs in L6Ms5</a:t>
            </a:r>
          </a:p>
        </p:txBody>
      </p:sp>
      <p:sp>
        <p:nvSpPr>
          <p:cNvPr id="29" name="TextBox 28"/>
          <p:cNvSpPr txBox="1"/>
          <p:nvPr/>
        </p:nvSpPr>
        <p:spPr>
          <a:xfrm>
            <a:off x="325140" y="4996284"/>
            <a:ext cx="3974846" cy="923330"/>
          </a:xfrm>
          <a:prstGeom prst="rect">
            <a:avLst/>
          </a:prstGeom>
          <a:noFill/>
        </p:spPr>
        <p:txBody>
          <a:bodyPr wrap="square" rtlCol="0">
            <a:spAutoFit/>
          </a:bodyPr>
          <a:lstStyle/>
          <a:p>
            <a:r>
              <a:rPr lang="en-GB" dirty="0"/>
              <a:t>Here are the distribution of IQs in two classes of the same size. What’s the same, and what’s different?</a:t>
            </a:r>
          </a:p>
        </p:txBody>
      </p:sp>
      <mc:AlternateContent xmlns:mc="http://schemas.openxmlformats.org/markup-compatibility/2006" xmlns:a14="http://schemas.microsoft.com/office/drawing/2010/main">
        <mc:Choice Requires="a14">
          <p:sp>
            <p:nvSpPr>
              <p:cNvPr id="21" name="TextBox 20"/>
              <p:cNvSpPr txBox="1"/>
              <p:nvPr/>
            </p:nvSpPr>
            <p:spPr>
              <a:xfrm>
                <a:off x="3983789" y="1212268"/>
                <a:ext cx="23529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𝐹𝑟𝑒𝑞𝑢𝑒𝑛𝑐𝑦</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983789" y="1212268"/>
                <a:ext cx="2352901" cy="369332"/>
              </a:xfrm>
              <a:prstGeom prst="rect">
                <a:avLst/>
              </a:prstGeom>
              <a:blipFill>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932040" y="4278090"/>
                <a:ext cx="4149486" cy="369332"/>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b="0" i="1" dirty="0" smtClean="0">
                          <a:latin typeface="Cambria Math" panose="02040503050406030204" pitchFamily="18" charset="0"/>
                        </a:rPr>
                        <m:t>90     100     110     120    130     140   </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932040" y="4278090"/>
                <a:ext cx="4149486" cy="369332"/>
              </a:xfrm>
              <a:prstGeom prst="rect">
                <a:avLst/>
              </a:prstGeom>
              <a:blipFill>
                <a:blip r:embed="rId7"/>
                <a:stretch>
                  <a:fillRect/>
                </a:stretch>
              </a:blipFill>
            </p:spPr>
            <p:txBody>
              <a:bodyPr/>
              <a:lstStyle/>
              <a:p>
                <a:r>
                  <a:rPr lang="en-GB">
                    <a:noFill/>
                  </a:rPr>
                  <a:t> </a:t>
                </a:r>
              </a:p>
            </p:txBody>
          </p:sp>
        </mc:Fallback>
      </mc:AlternateContent>
      <p:sp>
        <p:nvSpPr>
          <p:cNvPr id="2" name="Rectangle 1"/>
          <p:cNvSpPr/>
          <p:nvPr/>
        </p:nvSpPr>
        <p:spPr>
          <a:xfrm>
            <a:off x="1979712" y="1651000"/>
            <a:ext cx="650871" cy="2603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Rectangle 23"/>
          <p:cNvSpPr/>
          <p:nvPr/>
        </p:nvSpPr>
        <p:spPr>
          <a:xfrm>
            <a:off x="1328841" y="3573015"/>
            <a:ext cx="650871" cy="681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Rectangle 24"/>
          <p:cNvSpPr/>
          <p:nvPr/>
        </p:nvSpPr>
        <p:spPr>
          <a:xfrm>
            <a:off x="677970" y="3933056"/>
            <a:ext cx="650871" cy="321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0" name="Rectangle 29"/>
          <p:cNvSpPr/>
          <p:nvPr/>
        </p:nvSpPr>
        <p:spPr>
          <a:xfrm>
            <a:off x="3283911" y="3920356"/>
            <a:ext cx="650871" cy="333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Rectangle 30"/>
          <p:cNvSpPr/>
          <p:nvPr/>
        </p:nvSpPr>
        <p:spPr>
          <a:xfrm>
            <a:off x="2634419" y="3573015"/>
            <a:ext cx="647036" cy="681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Rectangle 36"/>
          <p:cNvSpPr/>
          <p:nvPr/>
        </p:nvSpPr>
        <p:spPr>
          <a:xfrm>
            <a:off x="6369854" y="2780928"/>
            <a:ext cx="650871" cy="1473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718983" y="3068961"/>
            <a:ext cx="650871" cy="1185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068112" y="3527676"/>
            <a:ext cx="650871" cy="72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674053" y="3573015"/>
            <a:ext cx="650871" cy="681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024561" y="3068961"/>
            <a:ext cx="647036" cy="1185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95924" y="4983584"/>
            <a:ext cx="4584576" cy="1569660"/>
          </a:xfrm>
          <a:prstGeom prst="rect">
            <a:avLst/>
          </a:prstGeom>
          <a:noFill/>
        </p:spPr>
        <p:txBody>
          <a:bodyPr wrap="square" rtlCol="0">
            <a:spAutoFit/>
          </a:bodyPr>
          <a:lstStyle/>
          <a:p>
            <a:r>
              <a:rPr lang="en-GB" sz="1600" b="1" dirty="0"/>
              <a:t>The (estimated) mean IQ is the same for the two classes, as is the (estimated) range, but the overall spread of values is greater for the second class.</a:t>
            </a:r>
          </a:p>
          <a:p>
            <a:r>
              <a:rPr lang="en-GB" sz="1600" b="1" dirty="0"/>
              <a:t>The interquartile range would convey this, but do we have a method of measuring spread that takes into account all the values?</a:t>
            </a:r>
          </a:p>
        </p:txBody>
      </p:sp>
      <p:sp>
        <p:nvSpPr>
          <p:cNvPr id="42" name="Rectangle 41"/>
          <p:cNvSpPr/>
          <p:nvPr/>
        </p:nvSpPr>
        <p:spPr>
          <a:xfrm>
            <a:off x="4487897" y="4905762"/>
            <a:ext cx="4461547" cy="1647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02078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776864" cy="707886"/>
          </a:xfrm>
          <a:prstGeom prst="rect">
            <a:avLst/>
          </a:prstGeom>
          <a:noFill/>
        </p:spPr>
        <p:txBody>
          <a:bodyPr wrap="square" rtlCol="0">
            <a:spAutoFit/>
          </a:bodyPr>
          <a:lstStyle/>
          <a:p>
            <a:r>
              <a:rPr lang="en-GB" sz="2000" dirty="0"/>
              <a:t>Variance is a measure of spread that takes all values into account.</a:t>
            </a:r>
          </a:p>
          <a:p>
            <a:r>
              <a:rPr lang="en-GB" sz="2000" dirty="0"/>
              <a:t>Variance, by definition, is the </a:t>
            </a:r>
            <a:r>
              <a:rPr lang="en-GB" sz="2000" b="1" dirty="0"/>
              <a:t>average squared distance from the mean</a:t>
            </a:r>
            <a:r>
              <a:rPr lang="en-GB" sz="2000" dirty="0"/>
              <a:t>.</a:t>
            </a:r>
          </a:p>
        </p:txBody>
      </p:sp>
      <mc:AlternateContent xmlns:mc="http://schemas.openxmlformats.org/markup-compatibility/2006" xmlns:a14="http://schemas.microsoft.com/office/drawing/2010/main">
        <mc:Choice Requires="a14">
          <p:sp>
            <p:nvSpPr>
              <p:cNvPr id="6" name="TextBox 5"/>
              <p:cNvSpPr txBox="1"/>
              <p:nvPr/>
            </p:nvSpPr>
            <p:spPr>
              <a:xfrm>
                <a:off x="3707904" y="2276872"/>
                <a:ext cx="21602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𝑥</m:t>
                      </m:r>
                      <m:r>
                        <a:rPr lang="en-GB" sz="3200" b="0" i="1" smtClean="0">
                          <a:latin typeface="Cambria Math"/>
                        </a:rPr>
                        <m:t>−</m:t>
                      </m:r>
                      <m:acc>
                        <m:accPr>
                          <m:chr m:val="̅"/>
                          <m:ctrlPr>
                            <a:rPr lang="en-GB" sz="3200" b="0" i="1" smtClean="0">
                              <a:latin typeface="Cambria Math" panose="02040503050406030204" pitchFamily="18" charset="0"/>
                            </a:rPr>
                          </m:ctrlPr>
                        </m:accPr>
                        <m:e>
                          <m:r>
                            <a:rPr lang="en-GB" sz="3200" b="0" i="1" smtClean="0">
                              <a:latin typeface="Cambria Math"/>
                            </a:rPr>
                            <m:t>𝑥</m:t>
                          </m:r>
                        </m:e>
                      </m:acc>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707904" y="2276872"/>
                <a:ext cx="2160240"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76159" y="2184538"/>
                <a:ext cx="208823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400" b="0" i="1" smtClean="0">
                              <a:latin typeface="Cambria Math" panose="02040503050406030204" pitchFamily="18" charset="0"/>
                            </a:rPr>
                          </m:ctrlPr>
                        </m:sSupPr>
                        <m:e>
                          <m:d>
                            <m:dPr>
                              <m:ctrlPr>
                                <a:rPr lang="en-GB" sz="4400" b="0" i="1" smtClean="0">
                                  <a:latin typeface="Cambria Math" panose="02040503050406030204" pitchFamily="18" charset="0"/>
                                </a:rPr>
                              </m:ctrlPr>
                            </m:dPr>
                            <m:e>
                              <m:r>
                                <a:rPr lang="en-GB" sz="4400" b="0" i="0" smtClean="0">
                                  <a:latin typeface="Cambria Math"/>
                                </a:rPr>
                                <m:t>        </m:t>
                              </m:r>
                            </m:e>
                          </m:d>
                        </m:e>
                        <m:sup>
                          <m:r>
                            <a:rPr lang="en-GB" sz="4400" b="0" i="0" smtClean="0">
                              <a:latin typeface="Cambria Math"/>
                            </a:rPr>
                            <m:t>2</m:t>
                          </m:r>
                        </m:sup>
                      </m:sSup>
                    </m:oMath>
                  </m:oMathPara>
                </a14:m>
                <a:endParaRPr lang="en-GB" sz="4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6159" y="2184538"/>
                <a:ext cx="2088232" cy="76944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55690" y="2890952"/>
                <a:ext cx="7206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𝑛</m:t>
                      </m:r>
                    </m:oMath>
                  </m:oMathPara>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355690" y="2890952"/>
                <a:ext cx="720652" cy="584775"/>
              </a:xfrm>
              <a:prstGeom prst="rect">
                <a:avLst/>
              </a:prstGeom>
              <a:blipFill rotWithShape="0">
                <a:blip r:embed="rId4"/>
                <a:stretch>
                  <a:fillRect/>
                </a:stretch>
              </a:blipFill>
            </p:spPr>
            <p:txBody>
              <a:bodyPr/>
              <a:lstStyle/>
              <a:p>
                <a:r>
                  <a:rPr lang="en-GB">
                    <a:noFill/>
                  </a:rPr>
                  <a:t> </a:t>
                </a:r>
              </a:p>
            </p:txBody>
          </p:sp>
        </mc:Fallback>
      </mc:AlternateContent>
      <p:cxnSp>
        <p:nvCxnSpPr>
          <p:cNvPr id="10" name="Straight Connector 9"/>
          <p:cNvCxnSpPr/>
          <p:nvPr/>
        </p:nvCxnSpPr>
        <p:spPr>
          <a:xfrm>
            <a:off x="3851920" y="2890952"/>
            <a:ext cx="158417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739333" y="2598564"/>
                <a:ext cx="10801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𝜎</m:t>
                          </m:r>
                        </m:e>
                        <m:sup>
                          <m:r>
                            <a:rPr lang="en-GB" sz="3200" b="0" i="1" smtClean="0">
                              <a:latin typeface="Cambria Math"/>
                            </a:rPr>
                            <m:t>2</m:t>
                          </m:r>
                        </m:sup>
                      </m:sSup>
                      <m:r>
                        <a:rPr lang="en-GB" sz="3200" b="0" i="1" smtClean="0">
                          <a:latin typeface="Cambria Math"/>
                        </a:rPr>
                        <m:t>=</m:t>
                      </m:r>
                    </m:oMath>
                  </m:oMathPara>
                </a14:m>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739333" y="2598564"/>
                <a:ext cx="1080120" cy="584775"/>
              </a:xfrm>
              <a:prstGeom prst="rect">
                <a:avLst/>
              </a:prstGeom>
              <a:blipFill rotWithShape="0">
                <a:blip r:embed="rId5"/>
                <a:stretch>
                  <a:fillRect/>
                </a:stretch>
              </a:blipFill>
            </p:spPr>
            <p:txBody>
              <a:bodyPr/>
              <a:lstStyle/>
              <a:p>
                <a:r>
                  <a:rPr lang="en-GB">
                    <a:noFill/>
                  </a:rPr>
                  <a:t> </a:t>
                </a:r>
              </a:p>
            </p:txBody>
          </p:sp>
        </mc:Fallback>
      </mc:AlternateContent>
      <p:sp>
        <p:nvSpPr>
          <p:cNvPr id="12" name="TextBox 11"/>
          <p:cNvSpPr txBox="1"/>
          <p:nvPr/>
        </p:nvSpPr>
        <p:spPr>
          <a:xfrm>
            <a:off x="1691680" y="3861048"/>
            <a:ext cx="29523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Distance from mean…</a:t>
            </a:r>
          </a:p>
        </p:txBody>
      </p:sp>
      <p:sp>
        <p:nvSpPr>
          <p:cNvPr id="13" name="TextBox 12"/>
          <p:cNvSpPr txBox="1"/>
          <p:nvPr/>
        </p:nvSpPr>
        <p:spPr>
          <a:xfrm>
            <a:off x="2735796" y="4437112"/>
            <a:ext cx="41044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Squared distance from mean…</a:t>
            </a:r>
          </a:p>
        </p:txBody>
      </p:sp>
      <mc:AlternateContent xmlns:mc="http://schemas.openxmlformats.org/markup-compatibility/2006" xmlns:a14="http://schemas.microsoft.com/office/drawing/2010/main">
        <mc:Choice Requires="a14">
          <p:sp>
            <p:nvSpPr>
              <p:cNvPr id="14" name="TextBox 13"/>
              <p:cNvSpPr txBox="1"/>
              <p:nvPr/>
            </p:nvSpPr>
            <p:spPr>
              <a:xfrm>
                <a:off x="3491880" y="2213843"/>
                <a:ext cx="86381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4400" b="0" i="0" smtClean="0">
                          <a:latin typeface="Cambria Math"/>
                        </a:rPr>
                        <m:t>Σ</m:t>
                      </m:r>
                    </m:oMath>
                  </m:oMathPara>
                </a14:m>
                <a:endParaRPr lang="en-GB"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91880" y="2213843"/>
                <a:ext cx="863810" cy="769441"/>
              </a:xfrm>
              <a:prstGeom prst="rect">
                <a:avLst/>
              </a:prstGeom>
              <a:blipFill rotWithShape="0">
                <a:blip r:embed="rId6"/>
                <a:stretch>
                  <a:fillRect/>
                </a:stretch>
              </a:blipFill>
            </p:spPr>
            <p:txBody>
              <a:bodyPr/>
              <a:lstStyle/>
              <a:p>
                <a:r>
                  <a:rPr lang="en-GB">
                    <a:noFill/>
                  </a:rPr>
                  <a:t> </a:t>
                </a:r>
              </a:p>
            </p:txBody>
          </p:sp>
        </mc:Fallback>
      </mc:AlternateContent>
      <p:sp>
        <p:nvSpPr>
          <p:cNvPr id="15" name="TextBox 14"/>
          <p:cNvSpPr txBox="1"/>
          <p:nvPr/>
        </p:nvSpPr>
        <p:spPr>
          <a:xfrm>
            <a:off x="3635896" y="5085184"/>
            <a:ext cx="41044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Average squared distance from mean…</a:t>
            </a:r>
          </a:p>
        </p:txBody>
      </p:sp>
      <mc:AlternateContent xmlns:mc="http://schemas.openxmlformats.org/markup-compatibility/2006" xmlns:a14="http://schemas.microsoft.com/office/drawing/2010/main">
        <mc:Choice Requires="a14">
          <p:sp>
            <p:nvSpPr>
              <p:cNvPr id="9" name="TextBox 8"/>
              <p:cNvSpPr txBox="1"/>
              <p:nvPr/>
            </p:nvSpPr>
            <p:spPr>
              <a:xfrm>
                <a:off x="6925722" y="1839673"/>
                <a:ext cx="1983698"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Notation: </a:t>
                </a:r>
                <a:r>
                  <a:rPr lang="en-GB" sz="1400" dirty="0"/>
                  <a:t>While </a:t>
                </a:r>
                <a14:m>
                  <m:oMath xmlns:m="http://schemas.openxmlformats.org/officeDocument/2006/math">
                    <m:r>
                      <m:rPr>
                        <m:sty m:val="p"/>
                      </m:rPr>
                      <a:rPr lang="en-GB" sz="1400" b="0" i="0" smtClean="0">
                        <a:latin typeface="Cambria Math" panose="02040503050406030204" pitchFamily="18" charset="0"/>
                      </a:rPr>
                      <m:t>Σ</m:t>
                    </m:r>
                  </m:oMath>
                </a14:m>
                <a:r>
                  <a:rPr lang="en-GB" sz="1400" dirty="0"/>
                  <a:t> is ‘uppercase sigma’ and means ‘sum of’, </a:t>
                </a:r>
                <a14:m>
                  <m:oMath xmlns:m="http://schemas.openxmlformats.org/officeDocument/2006/math">
                    <m:r>
                      <a:rPr lang="en-GB" sz="1400" b="0" i="1" smtClean="0">
                        <a:latin typeface="Cambria Math" panose="02040503050406030204" pitchFamily="18" charset="0"/>
                      </a:rPr>
                      <m:t>𝜎</m:t>
                    </m:r>
                  </m:oMath>
                </a14:m>
                <a:r>
                  <a:rPr lang="en-GB" sz="1400" dirty="0"/>
                  <a:t> is ‘lowercase sigma’ (we’ll see why we have the squared in a sec)</a:t>
                </a:r>
              </a:p>
            </p:txBody>
          </p:sp>
        </mc:Choice>
        <mc:Fallback xmlns="">
          <p:sp>
            <p:nvSpPr>
              <p:cNvPr id="9" name="TextBox 8"/>
              <p:cNvSpPr txBox="1">
                <a:spLocks noRot="1" noChangeAspect="1" noMove="1" noResize="1" noEditPoints="1" noAdjustHandles="1" noChangeArrowheads="1" noChangeShapeType="1" noTextEdit="1"/>
              </p:cNvSpPr>
              <p:nvPr/>
            </p:nvSpPr>
            <p:spPr>
              <a:xfrm>
                <a:off x="6925722" y="1839673"/>
                <a:ext cx="1983698" cy="1384995"/>
              </a:xfrm>
              <a:prstGeom prst="rect">
                <a:avLst/>
              </a:prstGeom>
              <a:blipFill>
                <a:blip r:embed="rId7"/>
                <a:stretch>
                  <a:fillRect l="-303" b="-2597"/>
                </a:stretch>
              </a:blipFill>
            </p:spPr>
            <p:txBody>
              <a:bodyPr/>
              <a:lstStyle/>
              <a:p>
                <a:r>
                  <a:rPr lang="en-GB">
                    <a:noFill/>
                  </a:rPr>
                  <a:t> </a:t>
                </a:r>
              </a:p>
            </p:txBody>
          </p:sp>
        </mc:Fallback>
      </mc:AlternateContent>
    </p:spTree>
    <p:extLst>
      <p:ext uri="{BB962C8B-B14F-4D97-AF65-F5344CB8AC3E}">
        <p14:creationId xmlns:p14="http://schemas.microsoft.com/office/powerpoint/2010/main" val="372771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animBg="1"/>
      <p:bldP spid="14"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Simpler formula for variance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449741" y="2001043"/>
            <a:ext cx="8029970" cy="830997"/>
          </a:xfrm>
          <a:prstGeom prst="rect">
            <a:avLst/>
          </a:prstGeom>
          <a:noFill/>
        </p:spPr>
        <p:txBody>
          <a:bodyPr wrap="square" rtlCol="0">
            <a:spAutoFit/>
          </a:bodyPr>
          <a:lstStyle/>
          <a:p>
            <a:r>
              <a:rPr lang="en-GB" sz="2400" b="1" dirty="0"/>
              <a:t>“The mean of the squares minus the square of the mean (‘</a:t>
            </a:r>
            <a:r>
              <a:rPr lang="en-GB" sz="2400" b="1" dirty="0" err="1"/>
              <a:t>msmsm</a:t>
            </a:r>
            <a:r>
              <a:rPr lang="en-GB" sz="2400" b="1" dirty="0"/>
              <a:t>’)”</a:t>
            </a:r>
          </a:p>
        </p:txBody>
      </p:sp>
      <p:sp>
        <p:nvSpPr>
          <p:cNvPr id="8" name="TextBox 7"/>
          <p:cNvSpPr txBox="1"/>
          <p:nvPr/>
        </p:nvSpPr>
        <p:spPr>
          <a:xfrm>
            <a:off x="309023" y="1424979"/>
            <a:ext cx="204901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a:t>
            </a:r>
          </a:p>
        </p:txBody>
      </p:sp>
      <mc:AlternateContent xmlns:mc="http://schemas.openxmlformats.org/markup-compatibility/2006" xmlns:a14="http://schemas.microsoft.com/office/drawing/2010/main">
        <mc:Choice Requires="a14">
          <p:sp>
            <p:nvSpPr>
              <p:cNvPr id="9" name="TextBox 8"/>
              <p:cNvSpPr txBox="1"/>
              <p:nvPr/>
            </p:nvSpPr>
            <p:spPr>
              <a:xfrm>
                <a:off x="394539" y="2668912"/>
                <a:ext cx="5976664" cy="1121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𝜎</m:t>
                          </m:r>
                        </m:e>
                        <m:sup>
                          <m:r>
                            <a:rPr lang="en-GB" sz="3200" b="0" i="1" smtClean="0">
                              <a:latin typeface="Cambria Math"/>
                            </a:rPr>
                            <m:t>2</m:t>
                          </m:r>
                        </m:sup>
                      </m:sSup>
                      <m:r>
                        <a:rPr lang="en-GB" sz="3200" b="0" i="1" smtClean="0">
                          <a:latin typeface="Cambria Math"/>
                        </a:rPr>
                        <m:t>=</m:t>
                      </m:r>
                      <m:f>
                        <m:fPr>
                          <m:ctrlPr>
                            <a:rPr lang="en-GB" sz="3200" b="0" i="1" smtClean="0">
                              <a:latin typeface="Cambria Math" panose="02040503050406030204" pitchFamily="18" charset="0"/>
                            </a:rPr>
                          </m:ctrlPr>
                        </m:fPr>
                        <m:num>
                          <m:r>
                            <m:rPr>
                              <m:sty m:val="p"/>
                            </m:rPr>
                            <a:rPr lang="en-GB" sz="3200" b="0" i="0" smtClean="0">
                              <a:latin typeface="Cambria Math"/>
                            </a:rPr>
                            <m:t>Σ</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num>
                        <m:den>
                          <m:r>
                            <a:rPr lang="en-GB" sz="3200" b="0" i="1" smtClean="0">
                              <a:latin typeface="Cambria Math"/>
                            </a:rPr>
                            <m:t>𝑛</m:t>
                          </m:r>
                        </m:den>
                      </m:f>
                      <m:r>
                        <a:rPr lang="en-GB" sz="3200" b="0" i="1" smtClean="0">
                          <a:latin typeface="Cambria Math"/>
                        </a:rPr>
                        <m:t>−</m:t>
                      </m:r>
                      <m:sSup>
                        <m:sSupPr>
                          <m:ctrlPr>
                            <a:rPr lang="en-GB" sz="3200" b="0" i="1" smtClean="0">
                              <a:latin typeface="Cambria Math" panose="02040503050406030204" pitchFamily="18" charset="0"/>
                            </a:rPr>
                          </m:ctrlPr>
                        </m:sSupPr>
                        <m:e>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𝑥</m:t>
                              </m:r>
                            </m:e>
                          </m:acc>
                        </m:e>
                        <m:sup>
                          <m:r>
                            <a:rPr lang="en-GB" sz="3200" b="0" i="1" smtClean="0">
                              <a:latin typeface="Cambria Math"/>
                            </a:rPr>
                            <m:t>2</m:t>
                          </m:r>
                        </m:sup>
                      </m:sSup>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4539" y="2668912"/>
                <a:ext cx="5976664" cy="1121974"/>
              </a:xfrm>
              <a:prstGeom prst="rect">
                <a:avLst/>
              </a:prstGeom>
              <a:blipFill>
                <a:blip r:embed="rId3"/>
                <a:stretch>
                  <a:fillRect/>
                </a:stretch>
              </a:blipFill>
            </p:spPr>
            <p:txBody>
              <a:bodyPr/>
              <a:lstStyle/>
              <a:p>
                <a:r>
                  <a:rPr lang="en-GB">
                    <a:noFill/>
                  </a:rPr>
                  <a:t> </a:t>
                </a:r>
              </a:p>
            </p:txBody>
          </p:sp>
        </mc:Fallback>
      </mc:AlternateContent>
      <p:sp>
        <p:nvSpPr>
          <p:cNvPr id="10" name="Rectangle 9"/>
          <p:cNvSpPr/>
          <p:nvPr/>
        </p:nvSpPr>
        <p:spPr>
          <a:xfrm>
            <a:off x="3056053" y="2656327"/>
            <a:ext cx="763492" cy="1100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200686" y="2645922"/>
            <a:ext cx="1080120" cy="1100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309023" y="4010195"/>
            <a:ext cx="276579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a:t>
            </a:r>
          </a:p>
        </p:txBody>
      </p:sp>
      <mc:AlternateContent xmlns:mc="http://schemas.openxmlformats.org/markup-compatibility/2006" xmlns:a14="http://schemas.microsoft.com/office/drawing/2010/main">
        <mc:Choice Requires="a14">
          <p:sp>
            <p:nvSpPr>
              <p:cNvPr id="13" name="TextBox 12"/>
              <p:cNvSpPr txBox="1"/>
              <p:nvPr/>
            </p:nvSpPr>
            <p:spPr>
              <a:xfrm>
                <a:off x="1202613" y="4631974"/>
                <a:ext cx="5976664" cy="6396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𝜎</m:t>
                      </m:r>
                      <m:r>
                        <a:rPr lang="en-GB" sz="3200" b="0" i="1" smtClean="0">
                          <a:latin typeface="Cambria Math"/>
                        </a:rPr>
                        <m:t>=</m:t>
                      </m:r>
                      <m:rad>
                        <m:radPr>
                          <m:degHide m:val="on"/>
                          <m:ctrlPr>
                            <a:rPr lang="en-GB" sz="3200" b="0" i="1" smtClean="0">
                              <a:latin typeface="Cambria Math" panose="02040503050406030204" pitchFamily="18" charset="0"/>
                            </a:rPr>
                          </m:ctrlPr>
                        </m:radPr>
                        <m:deg/>
                        <m:e>
                          <m:r>
                            <a:rPr lang="en-GB" sz="3200" b="0" i="1" smtClean="0">
                              <a:latin typeface="Cambria Math"/>
                            </a:rPr>
                            <m:t>𝑉𝑎𝑟𝑖𝑎𝑛𝑐𝑒</m:t>
                          </m:r>
                        </m:e>
                      </m:rad>
                    </m:oMath>
                  </m:oMathPara>
                </a14:m>
                <a:endParaRPr lang="en-GB"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02613" y="4631974"/>
                <a:ext cx="5976664" cy="639662"/>
              </a:xfrm>
              <a:prstGeom prst="rect">
                <a:avLst/>
              </a:prstGeom>
              <a:blipFill rotWithShape="1">
                <a:blip r:embed="rId4"/>
                <a:stretch>
                  <a:fillRect/>
                </a:stretch>
              </a:blipFill>
            </p:spPr>
            <p:txBody>
              <a:bodyPr/>
              <a:lstStyle/>
              <a:p>
                <a:r>
                  <a:rPr lang="en-GB">
                    <a:noFill/>
                  </a:rPr>
                  <a:t> </a:t>
                </a:r>
              </a:p>
            </p:txBody>
          </p:sp>
        </mc:Fallback>
      </mc:AlternateContent>
      <p:sp>
        <p:nvSpPr>
          <p:cNvPr id="14" name="TextBox 13"/>
          <p:cNvSpPr txBox="1"/>
          <p:nvPr/>
        </p:nvSpPr>
        <p:spPr>
          <a:xfrm>
            <a:off x="233815" y="6224162"/>
            <a:ext cx="8805410" cy="369332"/>
          </a:xfrm>
          <a:prstGeom prst="rect">
            <a:avLst/>
          </a:prstGeom>
          <a:noFill/>
        </p:spPr>
        <p:txBody>
          <a:bodyPr wrap="square" rtlCol="0">
            <a:spAutoFit/>
          </a:bodyPr>
          <a:lstStyle/>
          <a:p>
            <a:r>
              <a:rPr lang="en-GB" dirty="0"/>
              <a:t>The standard deviation </a:t>
            </a:r>
            <a:r>
              <a:rPr lang="en-GB" b="1" dirty="0"/>
              <a:t>can ‘roughly’ be thought of as the </a:t>
            </a:r>
            <a:r>
              <a:rPr lang="en-GB" b="1" u="sng" dirty="0"/>
              <a:t>average distance from the mean</a:t>
            </a:r>
            <a:r>
              <a:rPr lang="en-GB" b="1" dirty="0"/>
              <a:t>.</a:t>
            </a:r>
          </a:p>
        </p:txBody>
      </p:sp>
      <p:sp>
        <p:nvSpPr>
          <p:cNvPr id="5" name="TextBox 4"/>
          <p:cNvSpPr txBox="1"/>
          <p:nvPr/>
        </p:nvSpPr>
        <p:spPr>
          <a:xfrm>
            <a:off x="291117" y="647746"/>
            <a:ext cx="6408712" cy="646331"/>
          </a:xfrm>
          <a:prstGeom prst="rect">
            <a:avLst/>
          </a:prstGeom>
          <a:noFill/>
        </p:spPr>
        <p:txBody>
          <a:bodyPr wrap="square" rtlCol="0">
            <a:spAutoFit/>
          </a:bodyPr>
          <a:lstStyle/>
          <a:p>
            <a:r>
              <a:rPr lang="en-GB" dirty="0"/>
              <a:t>But in practice you will never use this form, and it’s possible to simplify the formula to the following*:</a:t>
            </a:r>
          </a:p>
        </p:txBody>
      </p:sp>
      <mc:AlternateContent xmlns:mc="http://schemas.openxmlformats.org/markup-compatibility/2006" xmlns:a14="http://schemas.microsoft.com/office/drawing/2010/main">
        <mc:Choice Requires="a14">
          <p:sp>
            <p:nvSpPr>
              <p:cNvPr id="6" name="TextBox 5"/>
              <p:cNvSpPr txBox="1"/>
              <p:nvPr/>
            </p:nvSpPr>
            <p:spPr>
              <a:xfrm>
                <a:off x="6212727" y="2511335"/>
                <a:ext cx="2852060" cy="32467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 Proof: (certainly not in syllabus!)</a:t>
                </a:r>
                <a:r>
                  <a:rPr lang="en-GB" sz="1200" dirty="0"/>
                  <a:t/>
                </a:r>
                <a:br>
                  <a:rPr lang="en-GB" sz="1200" dirty="0"/>
                </a:br>
                <a:r>
                  <a:rPr lang="en-GB" sz="1200" dirty="0"/>
                  <a:t>Note that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oMath>
                </a14:m>
                <a:r>
                  <a:rPr lang="en-GB" sz="1200" dirty="0"/>
                  <a:t> is constant for a fixed variable, and that in general, </a:t>
                </a:r>
                <a14:m>
                  <m:oMath xmlns:m="http://schemas.openxmlformats.org/officeDocument/2006/math">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𝑘𝑓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𝑘</m:t>
                    </m:r>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a14:m>
                <a:r>
                  <a:rPr lang="en-GB" sz="1200" dirty="0"/>
                  <a:t> for a constant </a:t>
                </a:r>
                <a14:m>
                  <m:oMath xmlns:m="http://schemas.openxmlformats.org/officeDocument/2006/math">
                    <m:r>
                      <a:rPr lang="en-GB" sz="1200" b="0" i="1" smtClean="0">
                        <a:latin typeface="Cambria Math" panose="02040503050406030204" pitchFamily="18" charset="0"/>
                      </a:rPr>
                      <m:t>𝑘</m:t>
                    </m:r>
                  </m:oMath>
                </a14:m>
                <a:r>
                  <a:rPr lang="en-GB" sz="1200" dirty="0"/>
                  <a:t>, i.e. we can factor out constants out of a summation.</a:t>
                </a:r>
              </a:p>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𝜎</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r>
                                    <a:rPr lang="en-GB" sz="1200" b="0" i="1" smtClean="0">
                                      <a:latin typeface="Cambria Math" panose="02040503050406030204" pitchFamily="18" charset="0"/>
                                    </a:rPr>
                                    <m:t>−</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d>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i="1">
                              <a:latin typeface="Cambria Math" panose="02040503050406030204" pitchFamily="18" charset="0"/>
                            </a:rPr>
                          </m:ctrlPr>
                        </m:fPr>
                        <m:num>
                          <m:r>
                            <m:rPr>
                              <m:sty m:val="p"/>
                            </m:rPr>
                            <a:rPr lang="en-GB" sz="1200">
                              <a:latin typeface="Cambria Math" panose="02040503050406030204" pitchFamily="18" charset="0"/>
                            </a:rPr>
                            <m:t>Σ</m:t>
                          </m:r>
                          <m:d>
                            <m:dPr>
                              <m:ctrlPr>
                                <a:rPr lang="en-GB" sz="1200" i="1">
                                  <a:latin typeface="Cambria Math" panose="02040503050406030204" pitchFamily="18" charset="0"/>
                                </a:rPr>
                              </m:ctrlPr>
                            </m:dPr>
                            <m:e>
                              <m:sSup>
                                <m:sSupPr>
                                  <m:ctrlPr>
                                    <a:rPr lang="en-GB" sz="1200" i="1">
                                      <a:latin typeface="Cambria Math" panose="02040503050406030204" pitchFamily="18" charset="0"/>
                                    </a:rPr>
                                  </m:ctrlPr>
                                </m:sSupPr>
                                <m:e>
                                  <m:r>
                                    <a:rPr lang="en-GB" sz="1200" i="1">
                                      <a:latin typeface="Cambria Math" panose="02040503050406030204" pitchFamily="18" charset="0"/>
                                    </a:rPr>
                                    <m:t>𝑥</m:t>
                                  </m:r>
                                </m:e>
                                <m:sup>
                                  <m:r>
                                    <a:rPr lang="en-GB" sz="1200" i="1">
                                      <a:latin typeface="Cambria Math" panose="02040503050406030204" pitchFamily="18" charset="0"/>
                                    </a:rPr>
                                    <m:t>2</m:t>
                                  </m:r>
                                </m:sup>
                              </m:sSup>
                              <m:r>
                                <a:rPr lang="en-GB" sz="1200" i="1">
                                  <a:latin typeface="Cambria Math" panose="02040503050406030204" pitchFamily="18" charset="0"/>
                                </a:rPr>
                                <m:t>−2</m:t>
                              </m:r>
                              <m:r>
                                <a:rPr lang="en-GB" sz="1200" i="1">
                                  <a:latin typeface="Cambria Math" panose="02040503050406030204" pitchFamily="18" charset="0"/>
                                </a:rPr>
                                <m:t>𝑥</m:t>
                              </m:r>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r>
                                <a:rPr lang="en-GB" sz="1200" i="1">
                                  <a:latin typeface="Cambria Math" panose="02040503050406030204" pitchFamily="18" charset="0"/>
                                </a:rPr>
                                <m:t>+</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e>
                          </m:d>
                        </m:num>
                        <m:den>
                          <m:r>
                            <a:rPr lang="en-GB" sz="1200" i="1">
                              <a:latin typeface="Cambria Math" panose="02040503050406030204" pitchFamily="18" charset="0"/>
                            </a:rPr>
                            <m:t>𝑛</m:t>
                          </m:r>
                        </m:den>
                      </m:f>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𝑥</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d>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−2</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𝑥</m:t>
                              </m:r>
                            </m:num>
                            <m:den>
                              <m:r>
                                <a:rPr lang="en-GB" sz="1200" b="0" i="1" smtClean="0">
                                  <a:latin typeface="Cambria Math" panose="02040503050406030204" pitchFamily="18" charset="0"/>
                                </a:rPr>
                                <m:t>𝑛</m:t>
                              </m:r>
                            </m:den>
                          </m:f>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sSup>
                            <m:sSupPr>
                              <m:ctrlPr>
                                <a:rPr lang="en-GB" sz="1200" b="0" i="1" dirty="0"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dirty="0" smtClean="0">
                                  <a:latin typeface="Cambria Math" panose="02040503050406030204" pitchFamily="18" charset="0"/>
                                </a:rPr>
                                <m:t>2</m:t>
                              </m:r>
                            </m:sup>
                          </m:sSup>
                        </m:num>
                        <m:den>
                          <m:r>
                            <a:rPr lang="en-GB" sz="1200" b="0" i="1" smtClean="0">
                              <a:latin typeface="Cambria Math" panose="02040503050406030204" pitchFamily="18" charset="0"/>
                            </a:rPr>
                            <m:t>𝑛</m:t>
                          </m:r>
                        </m:den>
                      </m:f>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1</m:t>
                      </m:r>
                    </m:oMath>
                    <m:oMath xmlns:m="http://schemas.openxmlformats.org/officeDocument/2006/math">
                      <m:r>
                        <a:rPr lang="en-GB" sz="1200" i="1">
                          <a:latin typeface="Cambria Math" panose="02040503050406030204" pitchFamily="18" charset="0"/>
                        </a:rPr>
                        <m:t>=</m:t>
                      </m:r>
                      <m:f>
                        <m:fPr>
                          <m:ctrlPr>
                            <a:rPr lang="en-GB" sz="1200" i="1">
                              <a:latin typeface="Cambria Math" panose="02040503050406030204" pitchFamily="18" charset="0"/>
                            </a:rPr>
                          </m:ctrlPr>
                        </m:fPr>
                        <m:num>
                          <m:r>
                            <m:rPr>
                              <m:sty m:val="p"/>
                            </m:rPr>
                            <a:rPr lang="en-GB" sz="1200">
                              <a:latin typeface="Cambria Math" panose="02040503050406030204" pitchFamily="18" charset="0"/>
                            </a:rPr>
                            <m:t>Σ</m:t>
                          </m:r>
                          <m:sSup>
                            <m:sSupPr>
                              <m:ctrlPr>
                                <a:rPr lang="en-GB" sz="1200" i="1">
                                  <a:latin typeface="Cambria Math" panose="02040503050406030204" pitchFamily="18" charset="0"/>
                                </a:rPr>
                              </m:ctrlPr>
                            </m:sSupPr>
                            <m:e>
                              <m:r>
                                <a:rPr lang="en-GB" sz="1200" i="1">
                                  <a:latin typeface="Cambria Math" panose="02040503050406030204" pitchFamily="18" charset="0"/>
                                </a:rPr>
                                <m:t>𝑥</m:t>
                              </m:r>
                            </m:e>
                            <m:sup>
                              <m:r>
                                <a:rPr lang="en-GB" sz="1200" i="1">
                                  <a:latin typeface="Cambria Math" panose="02040503050406030204" pitchFamily="18" charset="0"/>
                                </a:rPr>
                                <m:t>2</m:t>
                              </m:r>
                            </m:sup>
                          </m:sSup>
                        </m:num>
                        <m:den>
                          <m:r>
                            <a:rPr lang="en-GB" sz="1200" i="1">
                              <a:latin typeface="Cambria Math" panose="02040503050406030204" pitchFamily="18" charset="0"/>
                            </a:rPr>
                            <m:t>𝑛</m:t>
                          </m:r>
                        </m:den>
                      </m:f>
                      <m:r>
                        <a:rPr lang="en-GB" sz="1200" i="1">
                          <a:latin typeface="Cambria Math" panose="02040503050406030204" pitchFamily="18" charset="0"/>
                        </a:rPr>
                        <m:t>−2</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r>
                        <a:rPr lang="en-GB" sz="1200" i="1">
                          <a:latin typeface="Cambria Math" panose="02040503050406030204" pitchFamily="18" charset="0"/>
                        </a:rPr>
                        <m:t>+</m:t>
                      </m:r>
                      <m:f>
                        <m:fPr>
                          <m:ctrlPr>
                            <a:rPr lang="en-GB" sz="1200" i="1">
                              <a:latin typeface="Cambria Math" panose="02040503050406030204" pitchFamily="18" charset="0"/>
                            </a:rPr>
                          </m:ctrlPr>
                        </m:fPr>
                        <m:num>
                          <m:sSup>
                            <m:sSupPr>
                              <m:ctrlPr>
                                <a:rPr lang="en-GB" sz="1200" i="1" dirty="0">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dirty="0">
                                  <a:latin typeface="Cambria Math" panose="02040503050406030204" pitchFamily="18" charset="0"/>
                                </a:rPr>
                                <m:t>2</m:t>
                              </m:r>
                            </m:sup>
                          </m:sSup>
                        </m:num>
                        <m:den>
                          <m:r>
                            <a:rPr lang="en-GB" sz="1200" i="1">
                              <a:latin typeface="Cambria Math" panose="02040503050406030204" pitchFamily="18" charset="0"/>
                            </a:rPr>
                            <m:t>𝑛</m:t>
                          </m:r>
                        </m:den>
                      </m:f>
                      <m:r>
                        <a:rPr lang="en-GB" sz="1200" b="0" i="1" smtClean="0">
                          <a:latin typeface="Cambria Math" panose="02040503050406030204" pitchFamily="18" charset="0"/>
                        </a:rPr>
                        <m:t>⋅</m:t>
                      </m:r>
                      <m:r>
                        <a:rPr lang="en-GB" sz="1200" b="0" i="1" smtClean="0">
                          <a:latin typeface="Cambria Math" panose="02040503050406030204" pitchFamily="18" charset="0"/>
                        </a:rPr>
                        <m:t>𝑛</m:t>
                      </m:r>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r>
                        <a:rPr lang="en-GB" sz="1200" i="1">
                          <a:latin typeface="Cambria Math" panose="02040503050406030204" pitchFamily="18" charset="0"/>
                        </a:rPr>
                        <m:t>2</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212727" y="2511335"/>
                <a:ext cx="2852060" cy="3246786"/>
              </a:xfrm>
              <a:prstGeom prst="rect">
                <a:avLst/>
              </a:prstGeom>
              <a:blipFill>
                <a:blip r:embed="rId5"/>
                <a:stretch>
                  <a:fillRect/>
                </a:stretch>
              </a:blipFill>
            </p:spPr>
            <p:txBody>
              <a:bodyPr/>
              <a:lstStyle/>
              <a:p>
                <a:r>
                  <a:rPr lang="en-GB">
                    <a:noFill/>
                  </a:rPr>
                  <a:t> </a:t>
                </a:r>
              </a:p>
            </p:txBody>
          </p:sp>
        </mc:Fallback>
      </mc:AlternateContent>
      <p:sp>
        <p:nvSpPr>
          <p:cNvPr id="15" name="Rectangle 14"/>
          <p:cNvSpPr/>
          <p:nvPr/>
        </p:nvSpPr>
        <p:spPr>
          <a:xfrm>
            <a:off x="6299880" y="2786743"/>
            <a:ext cx="2674760" cy="2951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86713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67944" y="1700808"/>
            <a:ext cx="473046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2cm	3cm	3cm	5cm	7cm</a:t>
            </a:r>
          </a:p>
        </p:txBody>
      </p:sp>
      <mc:AlternateContent xmlns:mc="http://schemas.openxmlformats.org/markup-compatibility/2006" xmlns:a14="http://schemas.microsoft.com/office/drawing/2010/main">
        <mc:Choice Requires="a14">
          <p:sp>
            <p:nvSpPr>
              <p:cNvPr id="14" name="TextBox 13"/>
              <p:cNvSpPr txBox="1"/>
              <p:nvPr/>
            </p:nvSpPr>
            <p:spPr>
              <a:xfrm>
                <a:off x="3890049" y="3035756"/>
                <a:ext cx="4968552" cy="954107"/>
              </a:xfrm>
              <a:prstGeom prst="rect">
                <a:avLst/>
              </a:prstGeom>
              <a:noFill/>
            </p:spPr>
            <p:txBody>
              <a:bodyPr wrap="square" rtlCol="0">
                <a:spAutoFit/>
              </a:bodyPr>
              <a:lstStyle/>
              <a:p>
                <a:r>
                  <a:rPr lang="en-GB" sz="2800" dirty="0"/>
                  <a:t>Variance </a:t>
                </a:r>
                <a:endParaRPr lang="en-GB" sz="2800" b="0" i="1" dirty="0">
                  <a:latin typeface="Cambria Math"/>
                </a:endParaRPr>
              </a:p>
              <a:p>
                <a14:m>
                  <m:oMath xmlns:m="http://schemas.openxmlformats.org/officeDocument/2006/math">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𝜎</m:t>
                        </m:r>
                      </m:e>
                      <m:sup>
                        <m:r>
                          <a:rPr lang="en-GB" sz="2800" b="0" i="1" smtClean="0">
                            <a:latin typeface="Cambria Math" panose="02040503050406030204" pitchFamily="18" charset="0"/>
                          </a:rPr>
                          <m:t>2</m:t>
                        </m:r>
                      </m:sup>
                    </m:sSup>
                    <m:r>
                      <a:rPr lang="en-GB" sz="2800" b="0" i="1" smtClean="0">
                        <a:latin typeface="Cambria Math"/>
                      </a:rPr>
                      <m:t>=19.2−</m:t>
                    </m:r>
                    <m:sSup>
                      <m:sSupPr>
                        <m:ctrlPr>
                          <a:rPr lang="en-GB" sz="2800" b="0" i="1" smtClean="0">
                            <a:latin typeface="Cambria Math" panose="02040503050406030204" pitchFamily="18" charset="0"/>
                          </a:rPr>
                        </m:ctrlPr>
                      </m:sSupPr>
                      <m:e>
                        <m:r>
                          <a:rPr lang="en-GB" sz="2800" b="0" i="1" smtClean="0">
                            <a:latin typeface="Cambria Math"/>
                          </a:rPr>
                          <m:t>4</m:t>
                        </m:r>
                      </m:e>
                      <m:sup>
                        <m:r>
                          <a:rPr lang="en-GB" sz="2800" b="0" i="1" smtClean="0">
                            <a:latin typeface="Cambria Math"/>
                          </a:rPr>
                          <m:t>2</m:t>
                        </m:r>
                      </m:sup>
                    </m:sSup>
                    <m:r>
                      <a:rPr lang="en-GB" sz="2800" b="0" i="1" smtClean="0">
                        <a:latin typeface="Cambria Math"/>
                      </a:rPr>
                      <m:t>=3.2</m:t>
                    </m:r>
                  </m:oMath>
                </a14:m>
                <a:r>
                  <a:rPr lang="en-GB" sz="2800" dirty="0"/>
                  <a:t>cm </a:t>
                </a:r>
              </a:p>
            </p:txBody>
          </p:sp>
        </mc:Choice>
        <mc:Fallback xmlns="">
          <p:sp>
            <p:nvSpPr>
              <p:cNvPr id="14" name="TextBox 13"/>
              <p:cNvSpPr txBox="1">
                <a:spLocks noRot="1" noChangeAspect="1" noMove="1" noResize="1" noEditPoints="1" noAdjustHandles="1" noChangeArrowheads="1" noChangeShapeType="1" noTextEdit="1"/>
              </p:cNvSpPr>
              <p:nvPr/>
            </p:nvSpPr>
            <p:spPr>
              <a:xfrm>
                <a:off x="3890049" y="3035756"/>
                <a:ext cx="4968552" cy="954107"/>
              </a:xfrm>
              <a:prstGeom prst="rect">
                <a:avLst/>
              </a:prstGeom>
              <a:blipFill rotWithShape="0">
                <a:blip r:embed="rId2"/>
                <a:stretch>
                  <a:fillRect l="-2454" t="-6369" r="-613" b="-17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90049" y="4019207"/>
                <a:ext cx="4968552" cy="994631"/>
              </a:xfrm>
              <a:prstGeom prst="rect">
                <a:avLst/>
              </a:prstGeom>
              <a:noFill/>
            </p:spPr>
            <p:txBody>
              <a:bodyPr wrap="square" rtlCol="0">
                <a:spAutoFit/>
              </a:bodyPr>
              <a:lstStyle/>
              <a:p>
                <a:r>
                  <a:rPr lang="en-GB" sz="2800" dirty="0"/>
                  <a:t>Standard Deviation</a:t>
                </a:r>
              </a:p>
              <a:p>
                <a:r>
                  <a:rPr lang="en-GB" sz="2800" dirty="0"/>
                  <a:t>	</a:t>
                </a:r>
                <a14:m>
                  <m:oMath xmlns:m="http://schemas.openxmlformats.org/officeDocument/2006/math">
                    <m:r>
                      <a:rPr lang="en-GB" sz="2800" b="0" i="1" smtClean="0">
                        <a:latin typeface="Cambria Math" panose="02040503050406030204" pitchFamily="18" charset="0"/>
                      </a:rPr>
                      <m:t>𝜎</m:t>
                    </m:r>
                    <m:r>
                      <a:rPr lang="en-GB" sz="2800" b="0" i="1" smtClean="0">
                        <a:latin typeface="Cambria Math"/>
                      </a:rPr>
                      <m:t>=</m:t>
                    </m:r>
                    <m:rad>
                      <m:radPr>
                        <m:degHide m:val="on"/>
                        <m:ctrlPr>
                          <a:rPr lang="en-GB" sz="2800" b="0" i="1" smtClean="0">
                            <a:latin typeface="Cambria Math" panose="02040503050406030204" pitchFamily="18" charset="0"/>
                          </a:rPr>
                        </m:ctrlPr>
                      </m:radPr>
                      <m:deg/>
                      <m:e>
                        <m:r>
                          <a:rPr lang="en-GB" sz="2800" b="0" i="1" smtClean="0">
                            <a:latin typeface="Cambria Math"/>
                          </a:rPr>
                          <m:t>3.2</m:t>
                        </m:r>
                      </m:e>
                    </m:rad>
                    <m:r>
                      <a:rPr lang="en-GB" sz="2800" b="0" i="1" smtClean="0">
                        <a:latin typeface="Cambria Math"/>
                      </a:rPr>
                      <m:t>=1.79</m:t>
                    </m:r>
                  </m:oMath>
                </a14:m>
                <a:r>
                  <a:rPr lang="en-GB" sz="2800" dirty="0"/>
                  <a:t>cm</a:t>
                </a:r>
              </a:p>
            </p:txBody>
          </p:sp>
        </mc:Choice>
        <mc:Fallback xmlns="">
          <p:sp>
            <p:nvSpPr>
              <p:cNvPr id="15" name="TextBox 14"/>
              <p:cNvSpPr txBox="1">
                <a:spLocks noRot="1" noChangeAspect="1" noMove="1" noResize="1" noEditPoints="1" noAdjustHandles="1" noChangeArrowheads="1" noChangeShapeType="1" noTextEdit="1"/>
              </p:cNvSpPr>
              <p:nvPr/>
            </p:nvSpPr>
            <p:spPr>
              <a:xfrm>
                <a:off x="3890049" y="4019207"/>
                <a:ext cx="4968552" cy="994631"/>
              </a:xfrm>
              <a:prstGeom prst="rect">
                <a:avLst/>
              </a:prstGeom>
              <a:blipFill rotWithShape="0">
                <a:blip r:embed="rId3"/>
                <a:stretch>
                  <a:fillRect l="-2454" t="-5521" b="-17178"/>
                </a:stretch>
              </a:blipFill>
            </p:spPr>
            <p:txBody>
              <a:bodyPr/>
              <a:lstStyle/>
              <a:p>
                <a:r>
                  <a:rPr lang="en-GB">
                    <a:noFill/>
                  </a:rPr>
                  <a:t> </a:t>
                </a:r>
              </a:p>
            </p:txBody>
          </p:sp>
        </mc:Fallback>
      </mc:AlternateContent>
      <p:sp>
        <p:nvSpPr>
          <p:cNvPr id="16" name="Rectangle 15"/>
          <p:cNvSpPr/>
          <p:nvPr/>
        </p:nvSpPr>
        <p:spPr>
          <a:xfrm>
            <a:off x="5774553" y="3428605"/>
            <a:ext cx="30463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596181" y="4472762"/>
            <a:ext cx="30463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8" name="Straight Connector 7"/>
          <p:cNvCxnSpPr/>
          <p:nvPr/>
        </p:nvCxnSpPr>
        <p:spPr>
          <a:xfrm>
            <a:off x="3723973" y="876445"/>
            <a:ext cx="0" cy="504056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19618" y="1700808"/>
            <a:ext cx="2664296"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3,   11	</a:t>
            </a:r>
          </a:p>
        </p:txBody>
      </p:sp>
      <mc:AlternateContent xmlns:mc="http://schemas.openxmlformats.org/markup-compatibility/2006" xmlns:a14="http://schemas.microsoft.com/office/drawing/2010/main">
        <mc:Choice Requires="a14">
          <p:sp>
            <p:nvSpPr>
              <p:cNvPr id="18" name="TextBox 17"/>
              <p:cNvSpPr txBox="1"/>
              <p:nvPr/>
            </p:nvSpPr>
            <p:spPr>
              <a:xfrm>
                <a:off x="42531" y="2919671"/>
                <a:ext cx="3572540" cy="2297488"/>
              </a:xfrm>
              <a:prstGeom prst="rect">
                <a:avLst/>
              </a:prstGeom>
              <a:noFill/>
            </p:spPr>
            <p:txBody>
              <a:bodyPr wrap="square" rtlCol="0">
                <a:spAutoFit/>
              </a:bodyPr>
              <a:lstStyle/>
              <a:p>
                <a:r>
                  <a:rPr lang="en-GB" sz="2800" dirty="0"/>
                  <a:t>Variance </a:t>
                </a:r>
                <a:endParaRPr lang="en-GB" sz="2800" b="0" i="1" dirty="0">
                  <a:latin typeface="Cambria Math"/>
                </a:endParaRPr>
              </a:p>
              <a:p>
                <a:pPr/>
                <a14:m>
                  <m:oMathPara xmlns:m="http://schemas.openxmlformats.org/officeDocument/2006/math">
                    <m:oMathParaPr>
                      <m:jc m:val="centerGroup"/>
                    </m:oMathParaPr>
                    <m:oMath xmlns:m="http://schemas.openxmlformats.org/officeDocument/2006/math">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𝜎</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=65−</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7</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=16</m:t>
                      </m:r>
                    </m:oMath>
                  </m:oMathPara>
                </a14:m>
                <a:endParaRPr lang="en-GB" sz="2800" dirty="0"/>
              </a:p>
              <a:p>
                <a:endParaRPr lang="en-GB" sz="2800" dirty="0"/>
              </a:p>
              <a:p>
                <a:r>
                  <a:rPr lang="en-GB" sz="2800" dirty="0"/>
                  <a:t>Standard Deviation</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𝜎</m:t>
                      </m:r>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16</m:t>
                          </m:r>
                        </m:e>
                      </m:rad>
                      <m:r>
                        <a:rPr lang="en-GB" sz="2800" b="0" i="1" smtClean="0">
                          <a:latin typeface="Cambria Math" panose="02040503050406030204" pitchFamily="18" charset="0"/>
                        </a:rPr>
                        <m:t>=4</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531" y="2919671"/>
                <a:ext cx="3572540" cy="2297488"/>
              </a:xfrm>
              <a:prstGeom prst="rect">
                <a:avLst/>
              </a:prstGeom>
              <a:blipFill>
                <a:blip r:embed="rId4"/>
                <a:stretch>
                  <a:fillRect l="-3584" t="-2653"/>
                </a:stretch>
              </a:blipFill>
            </p:spPr>
            <p:txBody>
              <a:bodyPr/>
              <a:lstStyle/>
              <a:p>
                <a:r>
                  <a:rPr lang="en-GB">
                    <a:noFill/>
                  </a:rPr>
                  <a:t> </a:t>
                </a:r>
              </a:p>
            </p:txBody>
          </p:sp>
        </mc:Fallback>
      </mc:AlternateContent>
      <p:sp>
        <p:nvSpPr>
          <p:cNvPr id="9" name="TextBox 8"/>
          <p:cNvSpPr txBox="1"/>
          <p:nvPr/>
        </p:nvSpPr>
        <p:spPr>
          <a:xfrm>
            <a:off x="349340" y="5268933"/>
            <a:ext cx="3266615" cy="1077218"/>
          </a:xfrm>
          <a:prstGeom prst="rect">
            <a:avLst/>
          </a:prstGeom>
          <a:noFill/>
        </p:spPr>
        <p:txBody>
          <a:bodyPr wrap="square" rtlCol="0">
            <a:spAutoFit/>
          </a:bodyPr>
          <a:lstStyle/>
          <a:p>
            <a:r>
              <a:rPr lang="en-GB" sz="1600" dirty="0"/>
              <a:t>So note that that in the case of two items, the standard deviation </a:t>
            </a:r>
            <a:r>
              <a:rPr lang="en-GB" sz="1600" b="1" u="sng" dirty="0"/>
              <a:t>is</a:t>
            </a:r>
            <a:r>
              <a:rPr lang="en-GB" sz="1600" dirty="0"/>
              <a:t> indeed the average distance of the values from the mean.</a:t>
            </a:r>
          </a:p>
        </p:txBody>
      </p:sp>
      <p:sp>
        <p:nvSpPr>
          <p:cNvPr id="19" name="Rectangle 18"/>
          <p:cNvSpPr/>
          <p:nvPr/>
        </p:nvSpPr>
        <p:spPr>
          <a:xfrm>
            <a:off x="1478159" y="3357353"/>
            <a:ext cx="2094381" cy="555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1520510" y="4671543"/>
            <a:ext cx="1672713" cy="4799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77287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nextCondLst>
                <p:cond evt="onClick" delay="0">
                  <p:tgtEl>
                    <p:spTgt spid="20"/>
                  </p:tgtEl>
                </p:cond>
              </p:nextCondLst>
            </p:seq>
          </p:childTnLst>
        </p:cTn>
      </p:par>
    </p:tnLst>
    <p:bldLst>
      <p:bldP spid="16" grpId="0" animBg="1"/>
      <p:bldP spid="17" grpId="0" animBg="1"/>
      <p:bldP spid="9" grpId="0"/>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Practice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766744"/>
            <a:ext cx="7560840" cy="400110"/>
          </a:xfrm>
          <a:prstGeom prst="rect">
            <a:avLst/>
          </a:prstGeom>
          <a:noFill/>
        </p:spPr>
        <p:txBody>
          <a:bodyPr wrap="square" rtlCol="0">
            <a:spAutoFit/>
          </a:bodyPr>
          <a:lstStyle/>
          <a:p>
            <a:r>
              <a:rPr lang="en-GB" sz="2000" dirty="0"/>
              <a:t>Find the variance and standard deviation of the following sets of data.</a:t>
            </a:r>
          </a:p>
        </p:txBody>
      </p:sp>
      <mc:AlternateContent xmlns:mc="http://schemas.openxmlformats.org/markup-compatibility/2006" xmlns:a14="http://schemas.microsoft.com/office/drawing/2010/main">
        <mc:Choice Requires="a14">
          <p:sp>
            <p:nvSpPr>
              <p:cNvPr id="6" name="TextBox 5"/>
              <p:cNvSpPr txBox="1"/>
              <p:nvPr/>
            </p:nvSpPr>
            <p:spPr>
              <a:xfrm>
                <a:off x="683568" y="1412776"/>
                <a:ext cx="6840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2       4        6</m:t>
                      </m:r>
                    </m:oMath>
                  </m:oMathPara>
                </a14:m>
                <a:endParaRPr lang="en-GB"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1412776"/>
                <a:ext cx="6840760" cy="64633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81572" y="2332922"/>
                <a:ext cx="225432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 = </a:t>
                </a:r>
                <a14:m>
                  <m:oMath xmlns:m="http://schemas.openxmlformats.org/officeDocument/2006/math">
                    <m:r>
                      <a:rPr lang="en-GB" sz="2400" b="0" i="1" smtClean="0">
                        <a:latin typeface="Cambria Math"/>
                      </a:rPr>
                      <m:t>2.67</m:t>
                    </m:r>
                  </m:oMath>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81572" y="2332922"/>
                <a:ext cx="2254324" cy="461665"/>
              </a:xfrm>
              <a:prstGeom prst="rect">
                <a:avLst/>
              </a:prstGeom>
              <a:blipFill rotWithShape="1">
                <a:blip r:embed="rId4"/>
                <a:stretch>
                  <a:fillRect l="-3753" t="-7595" b="-265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95688" y="2332921"/>
                <a:ext cx="396044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 = </a:t>
                </a:r>
                <a14:m>
                  <m:oMath xmlns:m="http://schemas.openxmlformats.org/officeDocument/2006/math">
                    <m:r>
                      <a:rPr lang="en-GB" sz="2400" b="0" i="1" smtClean="0">
                        <a:latin typeface="Cambria Math"/>
                      </a:rPr>
                      <m:t>1.63</m:t>
                    </m:r>
                  </m:oMath>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095688" y="2332921"/>
                <a:ext cx="3960440" cy="461665"/>
              </a:xfrm>
              <a:prstGeom prst="rect">
                <a:avLst/>
              </a:prstGeom>
              <a:blipFill rotWithShape="1">
                <a:blip r:embed="rId5"/>
                <a:stretch>
                  <a:fillRect l="-2141" t="-7595" b="-265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3568" y="3516967"/>
                <a:ext cx="6840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1    2    3    4    5</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683568" y="3516967"/>
                <a:ext cx="6840760" cy="64633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81572" y="4437113"/>
                <a:ext cx="225432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 = </a:t>
                </a:r>
                <a14:m>
                  <m:oMath xmlns:m="http://schemas.openxmlformats.org/officeDocument/2006/math">
                    <m:r>
                      <a:rPr lang="en-GB" sz="2400" b="0" i="1" smtClean="0">
                        <a:latin typeface="Cambria Math"/>
                      </a:rPr>
                      <m:t>2</m:t>
                    </m:r>
                  </m:oMath>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81572" y="4437113"/>
                <a:ext cx="2254324" cy="461665"/>
              </a:xfrm>
              <a:prstGeom prst="rect">
                <a:avLst/>
              </a:prstGeom>
              <a:blipFill rotWithShape="1">
                <a:blip r:embed="rId7"/>
                <a:stretch>
                  <a:fillRect l="-375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095688" y="4437112"/>
                <a:ext cx="396044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 = </a:t>
                </a:r>
                <a14:m>
                  <m:oMath xmlns:m="http://schemas.openxmlformats.org/officeDocument/2006/math">
                    <m:r>
                      <a:rPr lang="en-GB" sz="2400" b="0" i="1" smtClean="0">
                        <a:latin typeface="Cambria Math"/>
                      </a:rPr>
                      <m:t>1.41</m:t>
                    </m:r>
                  </m:oMath>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095688" y="4437112"/>
                <a:ext cx="3960440" cy="461665"/>
              </a:xfrm>
              <a:prstGeom prst="rect">
                <a:avLst/>
              </a:prstGeom>
              <a:blipFill rotWithShape="1">
                <a:blip r:embed="rId8"/>
                <a:stretch>
                  <a:fillRect l="-2141" t="-7500" b="-25000"/>
                </a:stretch>
              </a:blipFill>
            </p:spPr>
            <p:txBody>
              <a:bodyPr/>
              <a:lstStyle/>
              <a:p>
                <a:r>
                  <a:rPr lang="en-GB">
                    <a:noFill/>
                  </a:rPr>
                  <a:t> </a:t>
                </a:r>
              </a:p>
            </p:txBody>
          </p:sp>
        </mc:Fallback>
      </mc:AlternateContent>
      <p:sp>
        <p:nvSpPr>
          <p:cNvPr id="12" name="Rectangle 11"/>
          <p:cNvSpPr/>
          <p:nvPr/>
        </p:nvSpPr>
        <p:spPr>
          <a:xfrm>
            <a:off x="2801256" y="2288517"/>
            <a:ext cx="834639" cy="498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876256" y="2288516"/>
            <a:ext cx="1229651"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876255" y="4392707"/>
            <a:ext cx="1440161"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71800" y="4437113"/>
            <a:ext cx="8640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51534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This 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352928" cy="830997"/>
          </a:xfrm>
          <a:prstGeom prst="rect">
            <a:avLst/>
          </a:prstGeom>
          <a:noFill/>
        </p:spPr>
        <p:txBody>
          <a:bodyPr wrap="square" rtlCol="0">
            <a:spAutoFit/>
          </a:bodyPr>
          <a:lstStyle/>
          <a:p>
            <a:r>
              <a:rPr lang="en-GB" sz="1600" dirty="0"/>
              <a:t>This is identical to the equivalent chapter in the old S1 module. Some content will be familiar from GCSE (mean of grouped/ungrouped data), but many concepts new (e.g. standard deviation) along with possibly unfamiliar notation.</a:t>
            </a:r>
          </a:p>
        </p:txBody>
      </p:sp>
      <p:sp>
        <p:nvSpPr>
          <p:cNvPr id="6" name="TextBox 5"/>
          <p:cNvSpPr txBox="1"/>
          <p:nvPr/>
        </p:nvSpPr>
        <p:spPr>
          <a:xfrm>
            <a:off x="850195" y="2505054"/>
            <a:ext cx="301230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mean of this grouped frequency table.”</a:t>
            </a:r>
          </a:p>
        </p:txBody>
      </p:sp>
      <p:sp>
        <p:nvSpPr>
          <p:cNvPr id="7" name="TextBox 6"/>
          <p:cNvSpPr txBox="1"/>
          <p:nvPr/>
        </p:nvSpPr>
        <p:spPr>
          <a:xfrm>
            <a:off x="850195" y="2120084"/>
            <a:ext cx="3012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Mean, Median, Mode</a:t>
            </a:r>
          </a:p>
        </p:txBody>
      </p:sp>
      <p:sp>
        <p:nvSpPr>
          <p:cNvPr id="8" name="TextBox 7"/>
          <p:cNvSpPr txBox="1"/>
          <p:nvPr/>
        </p:nvSpPr>
        <p:spPr>
          <a:xfrm>
            <a:off x="5138990" y="2423961"/>
            <a:ext cx="33934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“Use linear interpolation to estimate the interquartile range.”</a:t>
            </a:r>
          </a:p>
        </p:txBody>
      </p:sp>
      <p:sp>
        <p:nvSpPr>
          <p:cNvPr id="9" name="TextBox 8"/>
          <p:cNvSpPr txBox="1"/>
          <p:nvPr/>
        </p:nvSpPr>
        <p:spPr>
          <a:xfrm>
            <a:off x="5138990" y="2054629"/>
            <a:ext cx="33934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Quartiles, Percentiles, Deciles</a:t>
            </a:r>
          </a:p>
        </p:txBody>
      </p:sp>
      <p:sp>
        <p:nvSpPr>
          <p:cNvPr id="10" name="TextBox 9"/>
          <p:cNvSpPr txBox="1"/>
          <p:nvPr/>
        </p:nvSpPr>
        <p:spPr>
          <a:xfrm>
            <a:off x="518989" y="4562469"/>
            <a:ext cx="334351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standard deviation of the maths marks.”</a:t>
            </a:r>
          </a:p>
        </p:txBody>
      </p:sp>
      <p:sp>
        <p:nvSpPr>
          <p:cNvPr id="11" name="TextBox 10"/>
          <p:cNvSpPr txBox="1"/>
          <p:nvPr/>
        </p:nvSpPr>
        <p:spPr>
          <a:xfrm>
            <a:off x="518989" y="4193137"/>
            <a:ext cx="332567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Variance &amp; Standard Deviation</a:t>
            </a:r>
          </a:p>
        </p:txBody>
      </p:sp>
      <mc:AlternateContent xmlns:mc="http://schemas.openxmlformats.org/markup-compatibility/2006" xmlns:a14="http://schemas.microsoft.com/office/drawing/2010/main">
        <mc:Choice Requires="a14">
          <p:sp>
            <p:nvSpPr>
              <p:cNvPr id="12" name="TextBox 11"/>
              <p:cNvSpPr txBox="1"/>
              <p:nvPr/>
            </p:nvSpPr>
            <p:spPr>
              <a:xfrm>
                <a:off x="4756186" y="4256980"/>
                <a:ext cx="381631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marks </a:t>
                </a:r>
                <a14:m>
                  <m:oMath xmlns:m="http://schemas.openxmlformats.org/officeDocument/2006/math">
                    <m:r>
                      <a:rPr lang="en-GB" b="0" i="1" smtClean="0">
                        <a:latin typeface="Cambria Math" panose="02040503050406030204" pitchFamily="18" charset="0"/>
                      </a:rPr>
                      <m:t>𝑥</m:t>
                    </m:r>
                  </m:oMath>
                </a14:m>
                <a:r>
                  <a:rPr lang="en-GB" dirty="0"/>
                  <a:t> where coded using </a:t>
                </a:r>
                <a:br>
                  <a:rPr lang="en-GB" dirty="0"/>
                </a:b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+10</m:t>
                    </m:r>
                  </m:oMath>
                </a14:m>
                <a:r>
                  <a:rPr lang="en-GB" dirty="0"/>
                  <a:t>. Given that the standard deviation of </a:t>
                </a:r>
                <a14:m>
                  <m:oMath xmlns:m="http://schemas.openxmlformats.org/officeDocument/2006/math">
                    <m:r>
                      <a:rPr lang="en-GB" b="0" i="1" smtClean="0">
                        <a:latin typeface="Cambria Math" panose="02040503050406030204" pitchFamily="18" charset="0"/>
                      </a:rPr>
                      <m:t>𝑦</m:t>
                    </m:r>
                  </m:oMath>
                </a14:m>
                <a:r>
                  <a:rPr lang="en-GB" dirty="0"/>
                  <a:t> is 5, determine the standard deviation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4756186" y="4256980"/>
                <a:ext cx="381631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4756186" y="3887648"/>
            <a:ext cx="381631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Coding</a:t>
            </a:r>
          </a:p>
        </p:txBody>
      </p:sp>
    </p:spTree>
    <p:extLst>
      <p:ext uri="{BB962C8B-B14F-4D97-AF65-F5344CB8AC3E}">
        <p14:creationId xmlns:p14="http://schemas.microsoft.com/office/powerpoint/2010/main" val="380805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Extending to frequency/grouped frequency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33482" y="1057766"/>
            <a:ext cx="8585100" cy="400110"/>
          </a:xfrm>
          <a:prstGeom prst="rect">
            <a:avLst/>
          </a:prstGeom>
          <a:noFill/>
        </p:spPr>
        <p:txBody>
          <a:bodyPr wrap="square" rtlCol="0">
            <a:spAutoFit/>
          </a:bodyPr>
          <a:lstStyle/>
          <a:p>
            <a:r>
              <a:rPr lang="en-GB" sz="2000" dirty="0"/>
              <a:t>We can just mull over our mnemonic again:</a:t>
            </a:r>
          </a:p>
        </p:txBody>
      </p:sp>
      <p:sp>
        <p:nvSpPr>
          <p:cNvPr id="7" name="TextBox 6"/>
          <p:cNvSpPr txBox="1"/>
          <p:nvPr/>
        </p:nvSpPr>
        <p:spPr>
          <a:xfrm>
            <a:off x="413006" y="1531362"/>
            <a:ext cx="8169696" cy="830997"/>
          </a:xfrm>
          <a:prstGeom prst="rect">
            <a:avLst/>
          </a:prstGeom>
          <a:noFill/>
        </p:spPr>
        <p:txBody>
          <a:bodyPr wrap="square" rtlCol="0">
            <a:spAutoFit/>
          </a:bodyPr>
          <a:lstStyle/>
          <a:p>
            <a:r>
              <a:rPr lang="en-GB" sz="2400" b="1" dirty="0"/>
              <a:t>Variance: “The mean of the squares minus the square of the </a:t>
            </a:r>
            <a:r>
              <a:rPr lang="en-GB" sz="2400" b="1" dirty="0" smtClean="0"/>
              <a:t>mean </a:t>
            </a:r>
            <a:r>
              <a:rPr lang="en-GB" sz="2400" b="1" dirty="0"/>
              <a:t>(‘</a:t>
            </a:r>
            <a:r>
              <a:rPr lang="en-GB" sz="2400" b="1" dirty="0" err="1"/>
              <a:t>msmsm</a:t>
            </a:r>
            <a:r>
              <a:rPr lang="en-GB" sz="2400" b="1" dirty="0"/>
              <a:t>’)”</a:t>
            </a:r>
          </a:p>
        </p:txBody>
      </p:sp>
      <mc:AlternateContent xmlns:mc="http://schemas.openxmlformats.org/markup-compatibility/2006" xmlns:a14="http://schemas.microsoft.com/office/drawing/2010/main">
        <mc:Choice Requires="a14">
          <p:sp>
            <p:nvSpPr>
              <p:cNvPr id="9" name="TextBox 8"/>
              <p:cNvSpPr txBox="1"/>
              <p:nvPr/>
            </p:nvSpPr>
            <p:spPr>
              <a:xfrm>
                <a:off x="1187624" y="3212976"/>
                <a:ext cx="5976664" cy="1166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𝑉𝑎𝑟𝑖𝑎𝑛𝑐𝑒</m:t>
                      </m:r>
                      <m:r>
                        <a:rPr lang="en-GB" sz="3200" b="0" i="1" smtClean="0">
                          <a:latin typeface="Cambria Math"/>
                        </a:rPr>
                        <m:t>=</m:t>
                      </m:r>
                      <m:f>
                        <m:fPr>
                          <m:ctrlPr>
                            <a:rPr lang="en-GB" sz="3200" b="0" i="1" smtClean="0">
                              <a:latin typeface="Cambria Math" panose="02040503050406030204" pitchFamily="18" charset="0"/>
                            </a:rPr>
                          </m:ctrlPr>
                        </m:fPr>
                        <m:num>
                          <m:r>
                            <m:rPr>
                              <m:sty m:val="p"/>
                            </m:rPr>
                            <a:rPr lang="en-GB" sz="3200" b="0" i="0" smtClean="0">
                              <a:latin typeface="Cambria Math"/>
                            </a:rPr>
                            <m:t>Σ</m:t>
                          </m:r>
                          <m:r>
                            <a:rPr lang="en-GB" sz="3200" b="0" i="1" smtClean="0">
                              <a:latin typeface="Cambria Math"/>
                            </a:rPr>
                            <m:t>𝑓</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num>
                        <m:den>
                          <m:r>
                            <m:rPr>
                              <m:sty m:val="p"/>
                            </m:rPr>
                            <a:rPr lang="en-GB" sz="3200" b="0" i="0" smtClean="0">
                              <a:latin typeface="Cambria Math"/>
                            </a:rPr>
                            <m:t>Σ</m:t>
                          </m:r>
                          <m:r>
                            <a:rPr lang="en-GB" sz="3200" b="0" i="1" smtClean="0">
                              <a:latin typeface="Cambria Math"/>
                            </a:rPr>
                            <m:t>𝑓</m:t>
                          </m:r>
                        </m:den>
                      </m:f>
                      <m:r>
                        <a:rPr lang="en-GB" sz="3200" b="0" i="1" smtClean="0">
                          <a:latin typeface="Cambria Math"/>
                        </a:rPr>
                        <m:t>−</m:t>
                      </m:r>
                      <m:sSup>
                        <m:sSupPr>
                          <m:ctrlPr>
                            <a:rPr lang="en-GB" sz="3200" b="0" i="1" smtClean="0">
                              <a:latin typeface="Cambria Math" panose="02040503050406030204" pitchFamily="18" charset="0"/>
                            </a:rPr>
                          </m:ctrlPr>
                        </m:sSupPr>
                        <m:e>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𝑥</m:t>
                              </m:r>
                            </m:e>
                          </m:acc>
                        </m:e>
                        <m:sup>
                          <m:r>
                            <a:rPr lang="en-GB" sz="3200" b="0" i="1" smtClean="0">
                              <a:latin typeface="Cambria Math"/>
                            </a:rPr>
                            <m:t>2</m:t>
                          </m:r>
                        </m:sup>
                      </m:sSup>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1187624" y="3212976"/>
                <a:ext cx="5976664" cy="1166794"/>
              </a:xfrm>
              <a:prstGeom prst="rect">
                <a:avLst/>
              </a:prstGeom>
              <a:blipFill rotWithShape="0">
                <a:blip r:embed="rId2"/>
                <a:stretch>
                  <a:fillRect/>
                </a:stretch>
              </a:blipFill>
            </p:spPr>
            <p:txBody>
              <a:bodyPr/>
              <a:lstStyle/>
              <a:p>
                <a:r>
                  <a:rPr lang="en-GB">
                    <a:noFill/>
                  </a:rPr>
                  <a:t> </a:t>
                </a:r>
              </a:p>
            </p:txBody>
          </p:sp>
        </mc:Fallback>
      </mc:AlternateContent>
      <p:sp>
        <p:nvSpPr>
          <p:cNvPr id="10" name="Rectangle 9"/>
          <p:cNvSpPr/>
          <p:nvPr/>
        </p:nvSpPr>
        <p:spPr>
          <a:xfrm>
            <a:off x="4329262" y="3179904"/>
            <a:ext cx="980712" cy="1196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728190" y="3184744"/>
            <a:ext cx="1368152" cy="1196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p:cNvSpPr txBox="1"/>
          <p:nvPr/>
        </p:nvSpPr>
        <p:spPr>
          <a:xfrm>
            <a:off x="985542" y="5165814"/>
            <a:ext cx="7200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 </a:t>
            </a:r>
            <a:r>
              <a:rPr lang="en-GB" dirty="0"/>
              <a:t>It’s better to try and memorise the mnemonic than the formula itself – you’ll understand what’s going on better.</a:t>
            </a:r>
          </a:p>
        </p:txBody>
      </p:sp>
      <p:sp>
        <p:nvSpPr>
          <p:cNvPr id="11" name="TextBox 10"/>
          <p:cNvSpPr txBox="1"/>
          <p:nvPr/>
        </p:nvSpPr>
        <p:spPr>
          <a:xfrm>
            <a:off x="985542" y="6005756"/>
            <a:ext cx="7200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Exam Note: </a:t>
            </a:r>
            <a:r>
              <a:rPr lang="en-GB" dirty="0"/>
              <a:t>In an exam, you will pretty much certainly be asked to find the standard deviation for grouped data, and not listed data.</a:t>
            </a:r>
          </a:p>
        </p:txBody>
      </p:sp>
    </p:spTree>
    <p:extLst>
      <p:ext uri="{BB962C8B-B14F-4D97-AF65-F5344CB8AC3E}">
        <p14:creationId xmlns:p14="http://schemas.microsoft.com/office/powerpoint/2010/main" val="2611997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5" name="Picture 14"/>
          <p:cNvPicPr>
            <a:picLocks noChangeAspect="1"/>
          </p:cNvPicPr>
          <p:nvPr/>
        </p:nvPicPr>
        <p:blipFill>
          <a:blip r:embed="rId2"/>
          <a:stretch>
            <a:fillRect/>
          </a:stretch>
        </p:blipFill>
        <p:spPr>
          <a:xfrm>
            <a:off x="491502" y="1206044"/>
            <a:ext cx="6967425" cy="2150948"/>
          </a:xfrm>
          <a:prstGeom prst="rect">
            <a:avLst/>
          </a:prstGeom>
          <a:effectLst>
            <a:outerShdw blurRad="63500" sx="102000" sy="102000" algn="ctr" rotWithShape="0">
              <a:prstClr val="black">
                <a:alpha val="40000"/>
              </a:prstClr>
            </a:outerShdw>
          </a:effectLst>
        </p:spPr>
      </p:pic>
      <p:sp>
        <p:nvSpPr>
          <p:cNvPr id="16" name="TextBox 15"/>
          <p:cNvSpPr txBox="1"/>
          <p:nvPr/>
        </p:nvSpPr>
        <p:spPr>
          <a:xfrm>
            <a:off x="467544" y="836712"/>
            <a:ext cx="18002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Q4</a:t>
            </a:r>
          </a:p>
        </p:txBody>
      </p:sp>
      <mc:AlternateContent xmlns:mc="http://schemas.openxmlformats.org/markup-compatibility/2006" xmlns:a14="http://schemas.microsoft.com/office/drawing/2010/main">
        <mc:Choice Requires="a14">
          <p:sp>
            <p:nvSpPr>
              <p:cNvPr id="17" name="TextBox 16"/>
              <p:cNvSpPr txBox="1"/>
              <p:nvPr/>
            </p:nvSpPr>
            <p:spPr>
              <a:xfrm>
                <a:off x="764241" y="5058060"/>
                <a:ext cx="6120680" cy="14419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𝟒𝟖𝟑𝟕</m:t>
                          </m:r>
                          <m:r>
                            <a:rPr lang="en-GB" b="1" i="1" smtClean="0">
                              <a:latin typeface="Cambria Math" panose="02040503050406030204" pitchFamily="18" charset="0"/>
                            </a:rPr>
                            <m:t>.</m:t>
                          </m:r>
                          <m:r>
                            <a:rPr lang="en-GB" b="1" i="1" smtClean="0">
                              <a:latin typeface="Cambria Math" panose="02040503050406030204" pitchFamily="18" charset="0"/>
                            </a:rPr>
                            <m:t>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𝟏𝟑𝟒𝟐𝟖𝟏</m:t>
                          </m:r>
                          <m:r>
                            <a:rPr lang="en-GB" b="1" i="1" smtClean="0">
                              <a:latin typeface="Cambria Math" panose="02040503050406030204" pitchFamily="18" charset="0"/>
                            </a:rPr>
                            <m:t>.</m:t>
                          </m:r>
                          <m:r>
                            <a:rPr lang="en-GB" b="1" i="1" smtClean="0">
                              <a:latin typeface="Cambria Math" panose="02040503050406030204" pitchFamily="18" charset="0"/>
                            </a:rPr>
                            <m:t>𝟐𝟓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𝟖𝟔</m:t>
                      </m:r>
                      <m:r>
                        <a:rPr lang="en-GB" b="1" i="1" smtClean="0">
                          <a:latin typeface="Cambria Math" panose="02040503050406030204" pitchFamily="18" charset="0"/>
                        </a:rPr>
                        <m:t>.</m:t>
                      </m:r>
                      <m:r>
                        <a:rPr lang="en-GB" b="1" i="1" smtClean="0">
                          <a:latin typeface="Cambria Math" panose="02040503050406030204" pitchFamily="18" charset="0"/>
                        </a:rPr>
                        <m:t>𝟑𝟕</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𝟖𝟔</m:t>
                          </m:r>
                          <m:r>
                            <a:rPr lang="en-GB" b="1" i="1" smtClean="0">
                              <a:latin typeface="Cambria Math" panose="02040503050406030204" pitchFamily="18" charset="0"/>
                            </a:rPr>
                            <m:t>.</m:t>
                          </m:r>
                          <m:r>
                            <a:rPr lang="en-GB" b="1" i="1" smtClean="0">
                              <a:latin typeface="Cambria Math" panose="02040503050406030204" pitchFamily="18" charset="0"/>
                            </a:rPr>
                            <m:t>𝟑𝟕</m:t>
                          </m:r>
                        </m:e>
                      </m:rad>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𝟐𝟗</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764241" y="5058060"/>
                <a:ext cx="6120680" cy="144193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6741" y="3595882"/>
                <a:ext cx="770665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 can use our STATS mode to work out the various summations needed (and “1-Variable </a:t>
                </a:r>
                <a:r>
                  <a:rPr lang="en-GB" dirty="0" err="1"/>
                  <a:t>Calc</a:t>
                </a:r>
                <a:r>
                  <a:rPr lang="en-GB" dirty="0"/>
                  <a:t>” will contain this amongst its list). Just input the table as normal.</a:t>
                </a:r>
              </a:p>
              <a:p>
                <a:r>
                  <a:rPr lang="en-GB" dirty="0"/>
                  <a:t>Note that, as per the discussion before,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on a calculator actually gives you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𝑓</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because it’s </a:t>
                </a:r>
                <a:r>
                  <a:rPr lang="en-GB" b="1" dirty="0"/>
                  <a:t>already taking the frequencies into account</a:t>
                </a:r>
                <a:r>
                  <a:rPr lang="en-GB"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446741" y="3595882"/>
                <a:ext cx="7706659" cy="1200329"/>
              </a:xfrm>
              <a:prstGeom prst="rect">
                <a:avLst/>
              </a:prstGeom>
              <a:blipFill>
                <a:blip r:embed="rId4"/>
                <a:stretch>
                  <a:fillRect l="-473" t="-1990" r="-394" b="-5970"/>
                </a:stretch>
              </a:blipFill>
            </p:spPr>
            <p:txBody>
              <a:bodyPr/>
              <a:lstStyle/>
              <a:p>
                <a:r>
                  <a:rPr lang="en-GB">
                    <a:noFill/>
                  </a:rPr>
                  <a:t> </a:t>
                </a:r>
              </a:p>
            </p:txBody>
          </p:sp>
        </mc:Fallback>
      </mc:AlternateContent>
      <p:sp>
        <p:nvSpPr>
          <p:cNvPr id="13" name="Rectangle 12"/>
          <p:cNvSpPr/>
          <p:nvPr/>
        </p:nvSpPr>
        <p:spPr>
          <a:xfrm>
            <a:off x="2258030" y="5051433"/>
            <a:ext cx="3852484" cy="58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411760" y="5638170"/>
            <a:ext cx="3852484" cy="530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258030" y="6193194"/>
            <a:ext cx="3852484" cy="530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6681721" y="5629402"/>
                <a:ext cx="2439607" cy="1200329"/>
              </a:xfrm>
              <a:prstGeom prst="rect">
                <a:avLst/>
              </a:prstGeom>
              <a:noFill/>
            </p:spPr>
            <p:txBody>
              <a:bodyPr wrap="square" rtlCol="0">
                <a:spAutoFit/>
              </a:bodyPr>
              <a:lstStyle/>
              <a:p>
                <a:r>
                  <a:rPr lang="en-GB" dirty="0"/>
                  <a:t>You ABSOLUTELY must check this with the </a:t>
                </a:r>
                <a14:m>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𝑥</m:t>
                    </m:r>
                  </m:oMath>
                </a14:m>
                <a:r>
                  <a:rPr lang="en-GB" dirty="0"/>
                  <a:t> you can get on the calculator directly.</a:t>
                </a:r>
              </a:p>
            </p:txBody>
          </p:sp>
        </mc:Choice>
        <mc:Fallback xmlns="">
          <p:sp>
            <p:nvSpPr>
              <p:cNvPr id="21" name="TextBox 20"/>
              <p:cNvSpPr txBox="1">
                <a:spLocks noRot="1" noChangeAspect="1" noMove="1" noResize="1" noEditPoints="1" noAdjustHandles="1" noChangeArrowheads="1" noChangeShapeType="1" noTextEdit="1"/>
              </p:cNvSpPr>
              <p:nvPr/>
            </p:nvSpPr>
            <p:spPr>
              <a:xfrm>
                <a:off x="6681721" y="5629402"/>
                <a:ext cx="2439607" cy="1200329"/>
              </a:xfrm>
              <a:prstGeom prst="rect">
                <a:avLst/>
              </a:prstGeom>
              <a:blipFill rotWithShape="0">
                <a:blip r:embed="rId5"/>
                <a:stretch>
                  <a:fillRect l="-2000" t="-2538" b="-7107"/>
                </a:stretch>
              </a:blipFill>
            </p:spPr>
            <p:txBody>
              <a:bodyPr/>
              <a:lstStyle/>
              <a:p>
                <a:r>
                  <a:rPr lang="en-GB">
                    <a:noFill/>
                  </a:rPr>
                  <a:t> </a:t>
                </a:r>
              </a:p>
            </p:txBody>
          </p:sp>
        </mc:Fallback>
      </mc:AlternateContent>
      <p:cxnSp>
        <p:nvCxnSpPr>
          <p:cNvPr id="23" name="Straight Arrow Connector 22"/>
          <p:cNvCxnSpPr>
            <a:stCxn id="21" idx="1"/>
          </p:cNvCxnSpPr>
          <p:nvPr/>
        </p:nvCxnSpPr>
        <p:spPr>
          <a:xfrm flipH="1">
            <a:off x="6284686" y="6229567"/>
            <a:ext cx="397035" cy="841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78618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07887" y="1136702"/>
            <a:ext cx="7344816" cy="390304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07887" y="735676"/>
            <a:ext cx="201622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(R) Q3</a:t>
            </a:r>
          </a:p>
        </p:txBody>
      </p:sp>
      <p:pic>
        <p:nvPicPr>
          <p:cNvPr id="7" name="Picture 6"/>
          <p:cNvPicPr>
            <a:picLocks noChangeAspect="1"/>
          </p:cNvPicPr>
          <p:nvPr/>
        </p:nvPicPr>
        <p:blipFill>
          <a:blip r:embed="rId3"/>
          <a:stretch>
            <a:fillRect/>
          </a:stretch>
        </p:blipFill>
        <p:spPr>
          <a:xfrm>
            <a:off x="605722" y="5229200"/>
            <a:ext cx="8201589" cy="1440160"/>
          </a:xfrm>
          <a:prstGeom prst="rect">
            <a:avLst/>
          </a:prstGeom>
        </p:spPr>
      </p:pic>
      <p:sp>
        <p:nvSpPr>
          <p:cNvPr id="8" name="Rectangle 7"/>
          <p:cNvSpPr/>
          <p:nvPr/>
        </p:nvSpPr>
        <p:spPr>
          <a:xfrm>
            <a:off x="995287" y="5196576"/>
            <a:ext cx="7812024" cy="1472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89559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Most common exam errors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776864" cy="4832092"/>
              </a:xfrm>
              <a:prstGeom prst="rect">
                <a:avLst/>
              </a:prstGeom>
              <a:noFill/>
            </p:spPr>
            <p:txBody>
              <a:bodyPr wrap="square" rtlCol="0">
                <a:spAutoFit/>
              </a:bodyPr>
              <a:lstStyle/>
              <a:p>
                <a:pPr marL="285750" indent="-285750">
                  <a:buFont typeface="Wingdings" panose="05000000000000000000" pitchFamily="2" charset="2"/>
                  <a:buChar char="q"/>
                </a:pPr>
                <a:r>
                  <a:rPr lang="en-GB" sz="2800" dirty="0"/>
                  <a:t>Thinking </a:t>
                </a:r>
                <a14:m>
                  <m:oMath xmlns:m="http://schemas.openxmlformats.org/officeDocument/2006/math">
                    <m:r>
                      <m:rPr>
                        <m:sty m:val="p"/>
                      </m:rPr>
                      <a:rPr lang="en-GB" sz="2800" b="0" i="0" smtClean="0">
                        <a:latin typeface="Cambria Math" panose="02040503050406030204" pitchFamily="18" charset="0"/>
                      </a:rPr>
                      <m:t>Σ</m:t>
                    </m:r>
                    <m:r>
                      <a:rPr lang="en-GB" sz="2800" b="0" i="1" smtClean="0">
                        <a:latin typeface="Cambria Math" panose="02040503050406030204" pitchFamily="18" charset="0"/>
                      </a:rPr>
                      <m:t>𝑓</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oMath>
                </a14:m>
                <a:r>
                  <a:rPr lang="en-GB" sz="2800" dirty="0"/>
                  <a:t> means </a:t>
                </a:r>
                <a14:m>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m:rPr>
                                <m:sty m:val="p"/>
                              </m:rPr>
                              <a:rPr lang="en-GB" sz="2800" b="0" i="0" smtClean="0">
                                <a:latin typeface="Cambria Math" panose="02040503050406030204" pitchFamily="18" charset="0"/>
                              </a:rPr>
                              <m:t>Σ</m:t>
                            </m:r>
                            <m:r>
                              <a:rPr lang="en-GB" sz="2800" b="0" i="1" smtClean="0">
                                <a:latin typeface="Cambria Math" panose="02040503050406030204" pitchFamily="18" charset="0"/>
                              </a:rPr>
                              <m:t>𝑓𝑥</m:t>
                            </m:r>
                          </m:e>
                        </m:d>
                      </m:e>
                      <m:sup>
                        <m:r>
                          <a:rPr lang="en-GB" sz="2800" b="0" i="1" smtClean="0">
                            <a:latin typeface="Cambria Math" panose="02040503050406030204" pitchFamily="18" charset="0"/>
                          </a:rPr>
                          <m:t>2</m:t>
                        </m:r>
                      </m:sup>
                    </m:sSup>
                  </m:oMath>
                </a14:m>
                <a:r>
                  <a:rPr lang="en-GB" sz="2800" dirty="0"/>
                  <a:t>. It means the sum of each value squared!</a:t>
                </a:r>
              </a:p>
              <a:p>
                <a:pPr marL="285750" indent="-285750">
                  <a:buFont typeface="Wingdings" panose="05000000000000000000" pitchFamily="2" charset="2"/>
                  <a:buChar char="q"/>
                </a:pPr>
                <a:r>
                  <a:rPr lang="en-GB" sz="2800" dirty="0"/>
                  <a:t>When asked to calculate the mean followed by standard deviation, using a rounded version of the mean in calculating the standard deviation, and hence introducing rounding errors.</a:t>
                </a:r>
              </a:p>
              <a:p>
                <a:pPr marL="285750" indent="-285750">
                  <a:buFont typeface="Wingdings" panose="05000000000000000000" pitchFamily="2" charset="2"/>
                  <a:buChar char="q"/>
                </a:pPr>
                <a:r>
                  <a:rPr lang="en-GB" sz="2800" dirty="0"/>
                  <a:t>Forgetting to square root the variance to get the standard deviation.</a:t>
                </a:r>
              </a:p>
              <a:p>
                <a:endParaRPr lang="en-GB" sz="2800" dirty="0"/>
              </a:p>
              <a:p>
                <a:r>
                  <a:rPr lang="en-GB" sz="2800" b="1" u="sng" dirty="0"/>
                  <a:t>ALL these mistakes can be easily spotted</a:t>
                </a:r>
                <a:r>
                  <a:rPr lang="en-GB" sz="2800" dirty="0"/>
                  <a:t> if you check your value against “</a:t>
                </a:r>
                <a14:m>
                  <m:oMath xmlns:m="http://schemas.openxmlformats.org/officeDocument/2006/math">
                    <m:r>
                      <a:rPr lang="en-GB" sz="2800" b="0" i="1" smtClean="0">
                        <a:latin typeface="Cambria Math" panose="02040503050406030204" pitchFamily="18" charset="0"/>
                      </a:rPr>
                      <m:t>𝜎</m:t>
                    </m:r>
                    <m:r>
                      <a:rPr lang="en-GB" sz="2800" b="0" i="1" smtClean="0">
                        <a:latin typeface="Cambria Math" panose="02040503050406030204" pitchFamily="18" charset="0"/>
                      </a:rPr>
                      <m:t>𝑥</m:t>
                    </m:r>
                  </m:oMath>
                </a14:m>
                <a:r>
                  <a:rPr lang="en-GB" sz="2800" dirty="0"/>
                  <a:t>” in STATS mode.</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776864" cy="4832092"/>
              </a:xfrm>
              <a:prstGeom prst="rect">
                <a:avLst/>
              </a:prstGeom>
              <a:blipFill rotWithShape="0">
                <a:blip r:embed="rId2"/>
                <a:stretch>
                  <a:fillRect l="-1647" t="-1135" r="-2039" b="-2648"/>
                </a:stretch>
              </a:blipFill>
            </p:spPr>
            <p:txBody>
              <a:bodyPr/>
              <a:lstStyle/>
              <a:p>
                <a:r>
                  <a:rPr lang="en-GB">
                    <a:noFill/>
                  </a:rPr>
                  <a:t> </a:t>
                </a:r>
              </a:p>
            </p:txBody>
          </p:sp>
        </mc:Fallback>
      </mc:AlternateContent>
    </p:spTree>
    <p:extLst>
      <p:ext uri="{BB962C8B-B14F-4D97-AF65-F5344CB8AC3E}">
        <p14:creationId xmlns:p14="http://schemas.microsoft.com/office/powerpoint/2010/main" val="2572792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32-33</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2982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49052" y="879128"/>
            <a:ext cx="8424936" cy="461665"/>
          </a:xfrm>
          <a:prstGeom prst="rect">
            <a:avLst/>
          </a:prstGeom>
          <a:noFill/>
        </p:spPr>
        <p:txBody>
          <a:bodyPr wrap="square" rtlCol="0">
            <a:spAutoFit/>
          </a:bodyPr>
          <a:lstStyle/>
          <a:p>
            <a:r>
              <a:rPr lang="en-GB" sz="2400" dirty="0"/>
              <a:t>What do you reckon is the mean height of people in this room?</a:t>
            </a:r>
          </a:p>
        </p:txBody>
      </p:sp>
      <p:sp>
        <p:nvSpPr>
          <p:cNvPr id="6" name="TextBox 5"/>
          <p:cNvSpPr txBox="1"/>
          <p:nvPr/>
        </p:nvSpPr>
        <p:spPr>
          <a:xfrm>
            <a:off x="349052" y="1256308"/>
            <a:ext cx="8424936" cy="400110"/>
          </a:xfrm>
          <a:prstGeom prst="rect">
            <a:avLst/>
          </a:prstGeom>
          <a:noFill/>
        </p:spPr>
        <p:txBody>
          <a:bodyPr wrap="square" rtlCol="0">
            <a:spAutoFit/>
          </a:bodyPr>
          <a:lstStyle/>
          <a:p>
            <a:r>
              <a:rPr lang="en-GB" sz="2000" dirty="0"/>
              <a:t>Now, stand on your chair, as per the instructions below.</a:t>
            </a:r>
          </a:p>
        </p:txBody>
      </p:sp>
      <p:grpSp>
        <p:nvGrpSpPr>
          <p:cNvPr id="29" name="Group 28"/>
          <p:cNvGrpSpPr/>
          <p:nvPr/>
        </p:nvGrpSpPr>
        <p:grpSpPr>
          <a:xfrm>
            <a:off x="3297064" y="2845936"/>
            <a:ext cx="1737098" cy="2057999"/>
            <a:chOff x="2329969" y="3360917"/>
            <a:chExt cx="1845987" cy="2742075"/>
          </a:xfrm>
        </p:grpSpPr>
        <p:sp>
          <p:nvSpPr>
            <p:cNvPr id="24" name="Cube 23"/>
            <p:cNvSpPr/>
            <p:nvPr/>
          </p:nvSpPr>
          <p:spPr>
            <a:xfrm>
              <a:off x="2329969" y="5129784"/>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Cube 24"/>
            <p:cNvSpPr/>
            <p:nvPr/>
          </p:nvSpPr>
          <p:spPr>
            <a:xfrm>
              <a:off x="3275856" y="5129784"/>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Cube 25"/>
            <p:cNvSpPr/>
            <p:nvPr/>
          </p:nvSpPr>
          <p:spPr>
            <a:xfrm>
              <a:off x="3887924" y="4491668"/>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Cube 26"/>
            <p:cNvSpPr/>
            <p:nvPr/>
          </p:nvSpPr>
          <p:spPr>
            <a:xfrm>
              <a:off x="2987824" y="4491668"/>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Cube 22"/>
            <p:cNvSpPr/>
            <p:nvPr/>
          </p:nvSpPr>
          <p:spPr>
            <a:xfrm>
              <a:off x="2375756" y="4196234"/>
              <a:ext cx="1800200" cy="973208"/>
            </a:xfrm>
            <a:prstGeom prst="cube">
              <a:avLst>
                <a:gd name="adj" fmla="val 691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Cube 27"/>
            <p:cNvSpPr/>
            <p:nvPr/>
          </p:nvSpPr>
          <p:spPr>
            <a:xfrm>
              <a:off x="2979307" y="3360917"/>
              <a:ext cx="1169162" cy="973208"/>
            </a:xfrm>
            <a:prstGeom prst="cube">
              <a:avLst>
                <a:gd name="adj" fmla="val 1218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22" name="Group 21"/>
          <p:cNvGrpSpPr/>
          <p:nvPr/>
        </p:nvGrpSpPr>
        <p:grpSpPr>
          <a:xfrm>
            <a:off x="2169143" y="3103735"/>
            <a:ext cx="900100" cy="1800200"/>
            <a:chOff x="3851920" y="2924944"/>
            <a:chExt cx="900100" cy="1800200"/>
          </a:xfrm>
        </p:grpSpPr>
        <p:cxnSp>
          <p:nvCxnSpPr>
            <p:cNvPr id="8" name="Straight Connector 7"/>
            <p:cNvCxnSpPr/>
            <p:nvPr/>
          </p:nvCxnSpPr>
          <p:spPr>
            <a:xfrm flipV="1">
              <a:off x="3851920" y="4149080"/>
              <a:ext cx="432048" cy="576064"/>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flipH="1" flipV="1">
              <a:off x="4283968" y="4149080"/>
              <a:ext cx="360040" cy="576064"/>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p:cNvCxnSpPr/>
            <p:nvPr/>
          </p:nvCxnSpPr>
          <p:spPr>
            <a:xfrm flipV="1">
              <a:off x="4283968" y="3356992"/>
              <a:ext cx="0" cy="792088"/>
            </a:xfrm>
            <a:prstGeom prst="line">
              <a:avLst/>
            </a:prstGeom>
          </p:spPr>
          <p:style>
            <a:lnRef idx="2">
              <a:schemeClr val="dk1"/>
            </a:lnRef>
            <a:fillRef idx="1">
              <a:schemeClr val="lt1"/>
            </a:fillRef>
            <a:effectRef idx="0">
              <a:schemeClr val="dk1"/>
            </a:effectRef>
            <a:fontRef idx="minor">
              <a:schemeClr val="dk1"/>
            </a:fontRef>
          </p:style>
        </p:cxnSp>
        <p:cxnSp>
          <p:nvCxnSpPr>
            <p:cNvPr id="15" name="Straight Connector 14"/>
            <p:cNvCxnSpPr/>
            <p:nvPr/>
          </p:nvCxnSpPr>
          <p:spPr>
            <a:xfrm flipH="1">
              <a:off x="4283968" y="3645024"/>
              <a:ext cx="468052" cy="0"/>
            </a:xfrm>
            <a:prstGeom prst="line">
              <a:avLst/>
            </a:prstGeom>
          </p:spPr>
          <p:style>
            <a:lnRef idx="2">
              <a:schemeClr val="dk1"/>
            </a:lnRef>
            <a:fillRef idx="1">
              <a:schemeClr val="lt1"/>
            </a:fillRef>
            <a:effectRef idx="0">
              <a:schemeClr val="dk1"/>
            </a:effectRef>
            <a:fontRef idx="minor">
              <a:schemeClr val="dk1"/>
            </a:fontRef>
          </p:style>
        </p:cxnSp>
        <p:cxnSp>
          <p:nvCxnSpPr>
            <p:cNvPr id="18" name="Straight Connector 17"/>
            <p:cNvCxnSpPr/>
            <p:nvPr/>
          </p:nvCxnSpPr>
          <p:spPr>
            <a:xfrm flipH="1">
              <a:off x="3851920" y="3645024"/>
              <a:ext cx="432048" cy="0"/>
            </a:xfrm>
            <a:prstGeom prst="line">
              <a:avLst/>
            </a:prstGeom>
          </p:spPr>
          <p:style>
            <a:lnRef idx="2">
              <a:schemeClr val="dk1"/>
            </a:lnRef>
            <a:fillRef idx="1">
              <a:schemeClr val="lt1"/>
            </a:fillRef>
            <a:effectRef idx="0">
              <a:schemeClr val="dk1"/>
            </a:effectRef>
            <a:fontRef idx="minor">
              <a:schemeClr val="dk1"/>
            </a:fontRef>
          </p:style>
        </p:cxnSp>
        <p:sp>
          <p:nvSpPr>
            <p:cNvPr id="21" name="Oval 20"/>
            <p:cNvSpPr/>
            <p:nvPr/>
          </p:nvSpPr>
          <p:spPr>
            <a:xfrm>
              <a:off x="4052149" y="2924944"/>
              <a:ext cx="450050"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30" name="TextBox 29"/>
          <p:cNvSpPr txBox="1"/>
          <p:nvPr/>
        </p:nvSpPr>
        <p:spPr>
          <a:xfrm>
            <a:off x="4458198" y="2022515"/>
            <a:ext cx="268721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INSTRUCTIONAL VIDEO</a:t>
            </a:r>
          </a:p>
        </p:txBody>
      </p:sp>
      <p:sp>
        <p:nvSpPr>
          <p:cNvPr id="31" name="TextBox 30"/>
          <p:cNvSpPr txBox="1"/>
          <p:nvPr/>
        </p:nvSpPr>
        <p:spPr>
          <a:xfrm>
            <a:off x="347330" y="5242344"/>
            <a:ext cx="8424936" cy="1323439"/>
          </a:xfrm>
          <a:prstGeom prst="rect">
            <a:avLst/>
          </a:prstGeom>
          <a:noFill/>
        </p:spPr>
        <p:txBody>
          <a:bodyPr wrap="square" rtlCol="0">
            <a:spAutoFit/>
          </a:bodyPr>
          <a:lstStyle/>
          <a:p>
            <a:r>
              <a:rPr lang="en-GB" sz="2000" dirty="0"/>
              <a:t>Is there an easy way to recalculate the mean based on your new heights? And the variance of your heights?</a:t>
            </a:r>
          </a:p>
          <a:p>
            <a:r>
              <a:rPr lang="en-GB" sz="2000" b="1" dirty="0"/>
              <a:t>The mean would increase by the height of the chairs. The spread however is unaffected thus the variance would remain the same.</a:t>
            </a:r>
          </a:p>
        </p:txBody>
      </p:sp>
      <p:sp>
        <p:nvSpPr>
          <p:cNvPr id="32" name="Rectangle 31"/>
          <p:cNvSpPr/>
          <p:nvPr/>
        </p:nvSpPr>
        <p:spPr>
          <a:xfrm>
            <a:off x="416744" y="5944012"/>
            <a:ext cx="8187704"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43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0" presetClass="path" presetSubtype="0" repeatCount="indefinite" accel="50000" decel="50000" fill="hold" nodeType="afterEffect">
                                  <p:stCondLst>
                                    <p:cond delay="0"/>
                                  </p:stCondLst>
                                  <p:childTnLst>
                                    <p:animMotion origin="layout" path="M -4.72222E-6 3.7037E-6 L 0.01528 -0.08079 L 0.0441 -0.18195 L 0.07882 -0.22014 L 0.11077 -0.23033 L 0.14098 -0.22014 L 0.16372 -0.19399 L 0.17275 -0.15973 " pathEditMode="relative" rAng="0" ptsTypes="AAAAAAAA">
                                      <p:cBhvr>
                                        <p:cTn id="20" dur="2000" fill="hold"/>
                                        <p:tgtEl>
                                          <p:spTgt spid="22"/>
                                        </p:tgtEl>
                                        <p:attrNameLst>
                                          <p:attrName>ppt_x</p:attrName>
                                          <p:attrName>ppt_y</p:attrName>
                                        </p:attrNameLst>
                                      </p:cBhvr>
                                      <p:rCtr x="8628" y="-11528"/>
                                    </p:animMotion>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6" grpId="0"/>
      <p:bldP spid="30" grpId="0" animBg="1"/>
      <p:bldP spid="31" grpId="0"/>
      <p:bldP spid="32" grpId="0" animBg="1"/>
      <p:bldP spid="32"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Starter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59178" y="836712"/>
            <a:ext cx="8424936" cy="830997"/>
          </a:xfrm>
          <a:prstGeom prst="rect">
            <a:avLst/>
          </a:prstGeom>
          <a:noFill/>
        </p:spPr>
        <p:txBody>
          <a:bodyPr wrap="square" rtlCol="0">
            <a:spAutoFit/>
          </a:bodyPr>
          <a:lstStyle/>
          <a:p>
            <a:r>
              <a:rPr lang="en-GB" sz="2400" dirty="0"/>
              <a:t>Suppose now after a bout of ‘stretching you to your limits’, you’re now all 3 times your original height.</a:t>
            </a:r>
          </a:p>
        </p:txBody>
      </p:sp>
      <p:sp>
        <p:nvSpPr>
          <p:cNvPr id="14" name="TextBox 13"/>
          <p:cNvSpPr txBox="1"/>
          <p:nvPr/>
        </p:nvSpPr>
        <p:spPr>
          <a:xfrm>
            <a:off x="467544" y="2348880"/>
            <a:ext cx="77048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What do you think happens to the </a:t>
            </a:r>
            <a:r>
              <a:rPr lang="en-GB" b="1" dirty="0"/>
              <a:t>standard deviation</a:t>
            </a:r>
            <a:r>
              <a:rPr lang="en-GB" dirty="0"/>
              <a:t> of your heights?</a:t>
            </a:r>
          </a:p>
        </p:txBody>
      </p:sp>
      <p:sp>
        <p:nvSpPr>
          <p:cNvPr id="16" name="TextBox 15"/>
          <p:cNvSpPr txBox="1"/>
          <p:nvPr/>
        </p:nvSpPr>
        <p:spPr>
          <a:xfrm>
            <a:off x="467544" y="2718212"/>
            <a:ext cx="7056784" cy="369332"/>
          </a:xfrm>
          <a:prstGeom prst="rect">
            <a:avLst/>
          </a:prstGeom>
          <a:noFill/>
        </p:spPr>
        <p:txBody>
          <a:bodyPr wrap="square" rtlCol="0">
            <a:spAutoFit/>
          </a:bodyPr>
          <a:lstStyle/>
          <a:p>
            <a:r>
              <a:rPr lang="en-GB" dirty="0"/>
              <a:t>It becomes 3 times larger (i.e. your heights are 3 times as spread out!)</a:t>
            </a:r>
          </a:p>
        </p:txBody>
      </p:sp>
      <p:sp>
        <p:nvSpPr>
          <p:cNvPr id="39" name="Rectangle 38"/>
          <p:cNvSpPr/>
          <p:nvPr/>
        </p:nvSpPr>
        <p:spPr>
          <a:xfrm>
            <a:off x="467544" y="2718212"/>
            <a:ext cx="770485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TextBox 39"/>
          <p:cNvSpPr txBox="1"/>
          <p:nvPr/>
        </p:nvSpPr>
        <p:spPr>
          <a:xfrm>
            <a:off x="467544" y="3635732"/>
            <a:ext cx="77048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What do you think happens to the </a:t>
            </a:r>
            <a:r>
              <a:rPr lang="en-GB" b="1" dirty="0"/>
              <a:t>variance</a:t>
            </a:r>
            <a:r>
              <a:rPr lang="en-GB" dirty="0"/>
              <a:t> of your heights?</a:t>
            </a:r>
          </a:p>
        </p:txBody>
      </p:sp>
      <p:sp>
        <p:nvSpPr>
          <p:cNvPr id="41" name="TextBox 40"/>
          <p:cNvSpPr txBox="1"/>
          <p:nvPr/>
        </p:nvSpPr>
        <p:spPr>
          <a:xfrm>
            <a:off x="467544" y="4005064"/>
            <a:ext cx="7609656" cy="646331"/>
          </a:xfrm>
          <a:prstGeom prst="rect">
            <a:avLst/>
          </a:prstGeom>
          <a:noFill/>
        </p:spPr>
        <p:txBody>
          <a:bodyPr wrap="square" rtlCol="0">
            <a:spAutoFit/>
          </a:bodyPr>
          <a:lstStyle/>
          <a:p>
            <a:r>
              <a:rPr lang="en-GB" dirty="0"/>
              <a:t>It becomes 9 times larger. We use the scale factor of the standard deviation, squared.</a:t>
            </a:r>
          </a:p>
        </p:txBody>
      </p:sp>
      <p:sp>
        <p:nvSpPr>
          <p:cNvPr id="42" name="Rectangle 41"/>
          <p:cNvSpPr/>
          <p:nvPr/>
        </p:nvSpPr>
        <p:spPr>
          <a:xfrm>
            <a:off x="464568" y="3988502"/>
            <a:ext cx="770485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467544" y="4869160"/>
                <a:ext cx="7704856" cy="1924373"/>
              </a:xfrm>
              <a:prstGeom prst="rect">
                <a:avLst/>
              </a:prstGeom>
              <a:noFill/>
            </p:spPr>
            <p:txBody>
              <a:bodyPr wrap="square" rtlCol="0">
                <a:spAutoFit/>
              </a:bodyPr>
              <a:lstStyle/>
              <a:p>
                <a:r>
                  <a:rPr lang="en-GB" b="1" dirty="0"/>
                  <a:t>Extension Question</a:t>
                </a:r>
                <a:r>
                  <a:rPr lang="en-GB" dirty="0"/>
                  <a:t>: Can you prove the latter using the formula for variance?</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𝜎</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0" smtClean="0">
                                      <a:latin typeface="Cambria Math" panose="02040503050406030204" pitchFamily="18" charset="0"/>
                                    </a:rPr>
                                    <m:t>3</m:t>
                                  </m:r>
                                  <m:r>
                                    <a:rPr lang="en-GB" sz="1400" b="0" i="1" smtClean="0">
                                      <a:latin typeface="Cambria Math" panose="02040503050406030204" pitchFamily="18" charset="0"/>
                                    </a:rPr>
                                    <m:t>𝑥</m:t>
                                  </m:r>
                                </m:e>
                              </m:d>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r>
                        <a:rPr lang="en-GB" sz="1400" b="0" i="0"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𝑥</m:t>
                                      </m:r>
                                    </m:e>
                                  </m:d>
                                </m:num>
                                <m:den>
                                  <m:r>
                                    <a:rPr lang="en-GB" sz="1400" b="0" i="1" smtClean="0">
                                      <a:latin typeface="Cambria Math" panose="02040503050406030204" pitchFamily="18" charset="0"/>
                                    </a:rPr>
                                    <m:t>𝑛</m:t>
                                  </m:r>
                                </m:den>
                              </m:f>
                            </m:e>
                          </m:d>
                        </m:e>
                        <m:sup>
                          <m:r>
                            <a:rPr lang="en-GB" sz="1400" b="0" i="1" smtClean="0">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m:t>
                      </m:r>
                      <m:f>
                        <m:fPr>
                          <m:ctrlPr>
                            <a:rPr lang="en-GB" sz="1400" i="1">
                              <a:latin typeface="Cambria Math" panose="02040503050406030204" pitchFamily="18" charset="0"/>
                            </a:rPr>
                          </m:ctrlPr>
                        </m:fPr>
                        <m:num>
                          <m:r>
                            <m:rPr>
                              <m:sty m:val="p"/>
                            </m:rPr>
                            <a:rPr lang="en-GB" sz="1400">
                              <a:latin typeface="Cambria Math" panose="02040503050406030204" pitchFamily="18" charset="0"/>
                            </a:rPr>
                            <m:t>Σ</m:t>
                          </m:r>
                          <m:r>
                            <a:rPr lang="en-GB" sz="1400" b="0" i="1" smtClean="0">
                              <a:latin typeface="Cambria Math" panose="02040503050406030204" pitchFamily="18" charset="0"/>
                            </a:rPr>
                            <m:t>9</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num>
                        <m:den>
                          <m:r>
                            <a:rPr lang="en-GB" sz="1400" i="1">
                              <a:latin typeface="Cambria Math" panose="02040503050406030204" pitchFamily="18" charset="0"/>
                            </a:rPr>
                            <m:t>𝑛</m:t>
                          </m:r>
                        </m:den>
                      </m:f>
                      <m:r>
                        <a:rPr lang="en-GB" sz="1400">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b="0" i="1" smtClean="0">
                                      <a:latin typeface="Cambria Math" panose="02040503050406030204" pitchFamily="18" charset="0"/>
                                    </a:rPr>
                                    <m:t>3</m:t>
                                  </m:r>
                                  <m:r>
                                    <m:rPr>
                                      <m:sty m:val="p"/>
                                    </m:rPr>
                                    <a:rPr lang="en-GB" sz="1400">
                                      <a:latin typeface="Cambria Math" panose="02040503050406030204" pitchFamily="18" charset="0"/>
                                    </a:rPr>
                                    <m:t>Σ</m:t>
                                  </m:r>
                                  <m:r>
                                    <a:rPr lang="en-GB" sz="1400" b="0" i="1" smtClean="0">
                                      <a:latin typeface="Cambria Math" panose="02040503050406030204" pitchFamily="18" charset="0"/>
                                    </a:rPr>
                                    <m:t>𝑥</m:t>
                                  </m:r>
                                </m:num>
                                <m:den>
                                  <m:r>
                                    <a:rPr lang="en-GB" sz="1400" i="1">
                                      <a:latin typeface="Cambria Math" panose="02040503050406030204" pitchFamily="18" charset="0"/>
                                    </a:rPr>
                                    <m:t>𝑛</m:t>
                                  </m:r>
                                </m:den>
                              </m:f>
                            </m:e>
                          </m:d>
                        </m:e>
                        <m:sup>
                          <m:r>
                            <a:rPr lang="en-GB" sz="1400" i="1">
                              <a:latin typeface="Cambria Math" panose="02040503050406030204" pitchFamily="18" charset="0"/>
                            </a:rPr>
                            <m:t>2</m:t>
                          </m:r>
                        </m:sup>
                      </m:sSup>
                      <m:r>
                        <a:rPr lang="en-GB" sz="1400" b="0" i="1" smtClean="0">
                          <a:latin typeface="Cambria Math" panose="02040503050406030204" pitchFamily="18" charset="0"/>
                        </a:rPr>
                        <m:t>=</m:t>
                      </m:r>
                      <m:f>
                        <m:fPr>
                          <m:ctrlPr>
                            <a:rPr lang="en-GB" sz="1400" i="1">
                              <a:latin typeface="Cambria Math" panose="02040503050406030204" pitchFamily="18" charset="0"/>
                            </a:rPr>
                          </m:ctrlPr>
                        </m:fPr>
                        <m:num>
                          <m:r>
                            <a:rPr lang="en-GB" sz="1400" b="0" i="1" smtClean="0">
                              <a:latin typeface="Cambria Math" panose="02040503050406030204" pitchFamily="18" charset="0"/>
                            </a:rPr>
                            <m:t>9⋅</m:t>
                          </m:r>
                          <m:r>
                            <m:rPr>
                              <m:sty m:val="p"/>
                            </m:rPr>
                            <a:rPr lang="en-GB" sz="1400">
                              <a:latin typeface="Cambria Math" panose="02040503050406030204" pitchFamily="18" charset="0"/>
                            </a:rPr>
                            <m:t>Σ</m:t>
                          </m:r>
                          <m:sSup>
                            <m:sSupPr>
                              <m:ctrlPr>
                                <a:rPr lang="en-GB" sz="1400" i="1">
                                  <a:latin typeface="Cambria Math" panose="02040503050406030204" pitchFamily="18" charset="0"/>
                                </a:rPr>
                              </m:ctrlPr>
                            </m:sSupPr>
                            <m:e>
                              <m:r>
                                <a:rPr lang="en-GB" sz="1400" i="1">
                                  <a:latin typeface="Cambria Math" panose="02040503050406030204" pitchFamily="18" charset="0"/>
                                </a:rPr>
                                <m:t>𝑥</m:t>
                              </m:r>
                            </m:e>
                            <m:sup>
                              <m:r>
                                <a:rPr lang="en-GB" sz="1400" i="1">
                                  <a:latin typeface="Cambria Math" panose="02040503050406030204" pitchFamily="18" charset="0"/>
                                </a:rPr>
                                <m:t>2</m:t>
                              </m:r>
                            </m:sup>
                          </m:sSup>
                        </m:num>
                        <m:den>
                          <m:r>
                            <a:rPr lang="en-GB" sz="1400" i="1">
                              <a:latin typeface="Cambria Math" panose="02040503050406030204" pitchFamily="18" charset="0"/>
                            </a:rPr>
                            <m:t>𝑛</m:t>
                          </m:r>
                        </m:den>
                      </m:f>
                      <m:r>
                        <a:rPr lang="en-GB" sz="1400">
                          <a:latin typeface="Cambria Math" panose="02040503050406030204" pitchFamily="18" charset="0"/>
                        </a:rPr>
                        <m:t>−</m:t>
                      </m:r>
                      <m:r>
                        <a:rPr lang="en-GB" sz="1400" b="0" i="1" smtClean="0">
                          <a:latin typeface="Cambria Math" panose="02040503050406030204" pitchFamily="18" charset="0"/>
                        </a:rPr>
                        <m:t>9</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m:rPr>
                                      <m:sty m:val="p"/>
                                    </m:rPr>
                                    <a:rPr lang="en-GB" sz="1400">
                                      <a:latin typeface="Cambria Math" panose="02040503050406030204" pitchFamily="18" charset="0"/>
                                    </a:rPr>
                                    <m:t>Σ</m:t>
                                  </m:r>
                                  <m:r>
                                    <a:rPr lang="en-GB" sz="1400" i="1">
                                      <a:latin typeface="Cambria Math" panose="02040503050406030204" pitchFamily="18" charset="0"/>
                                    </a:rPr>
                                    <m:t>𝑥</m:t>
                                  </m:r>
                                </m:num>
                                <m:den>
                                  <m:r>
                                    <a:rPr lang="en-GB" sz="1400" i="1">
                                      <a:latin typeface="Cambria Math" panose="02040503050406030204" pitchFamily="18" charset="0"/>
                                    </a:rPr>
                                    <m:t>𝑛</m:t>
                                  </m:r>
                                </m:den>
                              </m:f>
                            </m:e>
                          </m:d>
                        </m:e>
                        <m:sup>
                          <m:r>
                            <a:rPr lang="en-GB" sz="1400" i="1">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=9</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r>
                                        <a:rPr lang="en-GB" sz="1400" b="0" i="1" smtClean="0">
                                          <a:latin typeface="Cambria Math" panose="02040503050406030204" pitchFamily="18" charset="0"/>
                                        </a:rPr>
                                        <m:t>𝑥</m:t>
                                      </m:r>
                                    </m:num>
                                    <m:den>
                                      <m:r>
                                        <a:rPr lang="en-GB" sz="1400" b="0" i="1" smtClean="0">
                                          <a:latin typeface="Cambria Math" panose="02040503050406030204" pitchFamily="18" charset="0"/>
                                        </a:rPr>
                                        <m:t>𝑛</m:t>
                                      </m:r>
                                    </m:den>
                                  </m:f>
                                </m:e>
                              </m:d>
                            </m:e>
                            <m:sup>
                              <m:r>
                                <a:rPr lang="en-GB" sz="1400" b="0" i="1" smtClean="0">
                                  <a:latin typeface="Cambria Math" panose="02040503050406030204" pitchFamily="18" charset="0"/>
                                </a:rPr>
                                <m:t>2</m:t>
                              </m:r>
                            </m:sup>
                          </m:sSup>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67544" y="4869160"/>
                <a:ext cx="7704856" cy="1924373"/>
              </a:xfrm>
              <a:prstGeom prst="rect">
                <a:avLst/>
              </a:prstGeom>
              <a:blipFill>
                <a:blip r:embed="rId2"/>
                <a:stretch>
                  <a:fillRect l="-712" t="-1905"/>
                </a:stretch>
              </a:blipFill>
            </p:spPr>
            <p:txBody>
              <a:bodyPr/>
              <a:lstStyle/>
              <a:p>
                <a:r>
                  <a:rPr lang="en-GB">
                    <a:noFill/>
                  </a:rPr>
                  <a:t> </a:t>
                </a:r>
              </a:p>
            </p:txBody>
          </p:sp>
        </mc:Fallback>
      </mc:AlternateContent>
      <p:sp>
        <p:nvSpPr>
          <p:cNvPr id="13" name="Rectangle 12"/>
          <p:cNvSpPr/>
          <p:nvPr/>
        </p:nvSpPr>
        <p:spPr>
          <a:xfrm>
            <a:off x="2555776" y="5208625"/>
            <a:ext cx="3600400" cy="1584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00574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9" grpId="0" animBg="1"/>
      <p:bldP spid="4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5872621"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Effect on </a:t>
                </a:r>
                <a14:m>
                  <m:oMath xmlns:m="http://schemas.openxmlformats.org/officeDocument/2006/math">
                    <m:r>
                      <a:rPr lang="en-GB" sz="2400" b="0" i="1" smtClean="0">
                        <a:solidFill>
                          <a:schemeClr val="tx1"/>
                        </a:solidFill>
                        <a:latin typeface="Cambria Math" panose="02040503050406030204" pitchFamily="18" charset="0"/>
                      </a:rPr>
                      <m:t>𝜎</m:t>
                    </m:r>
                  </m:oMath>
                </a14:m>
                <a:endParaRPr lang="en-GB" sz="2400"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872621" y="1872653"/>
                <a:ext cx="2628292" cy="461665"/>
              </a:xfrm>
              <a:prstGeom prst="rect">
                <a:avLst/>
              </a:prstGeom>
              <a:blipFill>
                <a:blip r:embed="rId2"/>
                <a:stretch>
                  <a:fillRect b="-10000"/>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44329"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Effect on </a:t>
                </a:r>
                <a14:m>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𝑥</m:t>
                        </m:r>
                      </m:e>
                    </m:acc>
                  </m:oMath>
                </a14:m>
                <a:endParaRPr lang="en-GB" sz="24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244329" y="1872653"/>
                <a:ext cx="2628292" cy="461665"/>
              </a:xfrm>
              <a:prstGeom prst="rect">
                <a:avLst/>
              </a:prstGeom>
              <a:blipFill>
                <a:blip r:embed="rId3"/>
                <a:stretch>
                  <a:fillRect b="-10000"/>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Rules of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3" y="2568095"/>
                <a:ext cx="225835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+10</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3" y="2568095"/>
                <a:ext cx="2258353"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03648" y="779059"/>
                <a:ext cx="489654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Suppose our original variable (e.g. heights in cm) was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Then </a:t>
                </a:r>
                <a14:m>
                  <m:oMath xmlns:m="http://schemas.openxmlformats.org/officeDocument/2006/math">
                    <m:r>
                      <a:rPr lang="en-GB" sz="1600" b="0" i="1" smtClean="0">
                        <a:latin typeface="Cambria Math" panose="02040503050406030204" pitchFamily="18" charset="0"/>
                      </a:rPr>
                      <m:t>𝑦</m:t>
                    </m:r>
                  </m:oMath>
                </a14:m>
                <a:r>
                  <a:rPr lang="en-GB" sz="1600" dirty="0"/>
                  <a:t> would represent the heights with 10cm added on to each value.</a:t>
                </a:r>
              </a:p>
            </p:txBody>
          </p:sp>
        </mc:Choice>
        <mc:Fallback xmlns="">
          <p:sp>
            <p:nvSpPr>
              <p:cNvPr id="6" name="TextBox 5"/>
              <p:cNvSpPr txBox="1">
                <a:spLocks noRot="1" noChangeAspect="1" noMove="1" noResize="1" noEditPoints="1" noAdjustHandles="1" noChangeArrowheads="1" noChangeShapeType="1" noTextEdit="1"/>
              </p:cNvSpPr>
              <p:nvPr/>
            </p:nvSpPr>
            <p:spPr>
              <a:xfrm>
                <a:off x="1403648" y="779059"/>
                <a:ext cx="4896544" cy="830997"/>
              </a:xfrm>
              <a:prstGeom prst="rect">
                <a:avLst/>
              </a:prstGeom>
              <a:blipFill>
                <a:blip r:embed="rId5"/>
                <a:stretch>
                  <a:fillRect l="-372" t="-714" r="-867" b="-7143"/>
                </a:stretch>
              </a:blipFill>
            </p:spPr>
            <p:txBody>
              <a:bodyPr/>
              <a:lstStyle/>
              <a:p>
                <a:r>
                  <a:rPr lang="en-GB">
                    <a:noFill/>
                  </a:rPr>
                  <a:t> </a:t>
                </a:r>
              </a:p>
            </p:txBody>
          </p:sp>
        </mc:Fallback>
      </mc:AlternateContent>
      <p:sp>
        <p:nvSpPr>
          <p:cNvPr id="9" name="TextBox 8"/>
          <p:cNvSpPr txBox="1"/>
          <p:nvPr/>
        </p:nvSpPr>
        <p:spPr>
          <a:xfrm>
            <a:off x="616401"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Coding</a:t>
            </a:r>
          </a:p>
        </p:txBody>
      </p:sp>
      <p:cxnSp>
        <p:nvCxnSpPr>
          <p:cNvPr id="8" name="Straight Arrow Connector 7"/>
          <p:cNvCxnSpPr/>
          <p:nvPr/>
        </p:nvCxnSpPr>
        <p:spPr>
          <a:xfrm flipH="1">
            <a:off x="2184400" y="1602277"/>
            <a:ext cx="498501" cy="861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334812" y="2482998"/>
                <a:ext cx="2374872" cy="646331"/>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will similarly increase by 10 (to get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3334812" y="2482998"/>
                <a:ext cx="2374872" cy="646331"/>
              </a:xfrm>
              <a:prstGeom prst="rect">
                <a:avLst/>
              </a:prstGeom>
              <a:blipFill>
                <a:blip r:embed="rId6"/>
                <a:stretch>
                  <a:fillRect l="-2051" t="-4717" r="-2821" b="-14151"/>
                </a:stretch>
              </a:blipFill>
            </p:spPr>
            <p:txBody>
              <a:bodyPr/>
              <a:lstStyle/>
              <a:p>
                <a:r>
                  <a:rPr lang="en-GB">
                    <a:noFill/>
                  </a:rPr>
                  <a:t> </a:t>
                </a:r>
              </a:p>
            </p:txBody>
          </p:sp>
        </mc:Fallback>
      </mc:AlternateContent>
      <p:sp>
        <p:nvSpPr>
          <p:cNvPr id="14" name="TextBox 13"/>
          <p:cNvSpPr txBox="1"/>
          <p:nvPr/>
        </p:nvSpPr>
        <p:spPr>
          <a:xfrm>
            <a:off x="5903637" y="2472365"/>
            <a:ext cx="2613041" cy="1200329"/>
          </a:xfrm>
          <a:prstGeom prst="rect">
            <a:avLst/>
          </a:prstGeom>
          <a:noFill/>
        </p:spPr>
        <p:txBody>
          <a:bodyPr wrap="square" rtlCol="0">
            <a:spAutoFit/>
          </a:bodyPr>
          <a:lstStyle/>
          <a:p>
            <a:r>
              <a:rPr lang="en-GB" dirty="0"/>
              <a:t>As discussed, adding (and subtracting) has no effect on standard deviation or any measure of spread.</a:t>
            </a:r>
          </a:p>
        </p:txBody>
      </p:sp>
      <mc:AlternateContent xmlns:mc="http://schemas.openxmlformats.org/markup-compatibility/2006" xmlns:a14="http://schemas.microsoft.com/office/drawing/2010/main">
        <mc:Choice Requires="a14">
          <p:sp>
            <p:nvSpPr>
              <p:cNvPr id="15" name="TextBox 14"/>
              <p:cNvSpPr txBox="1"/>
              <p:nvPr/>
            </p:nvSpPr>
            <p:spPr>
              <a:xfrm>
                <a:off x="827583" y="3983531"/>
                <a:ext cx="223708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=3</m:t>
                      </m:r>
                      <m:r>
                        <a:rPr lang="en-GB" sz="2800" b="0" i="1" smtClean="0">
                          <a:latin typeface="Cambria Math" panose="02040503050406030204" pitchFamily="18" charset="0"/>
                        </a:rPr>
                        <m:t>𝑥</m:t>
                      </m:r>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27583" y="3983531"/>
                <a:ext cx="2237089"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93185" y="4009553"/>
                <a:ext cx="2047751" cy="646331"/>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will get 3 times bigger.</a:t>
                </a:r>
              </a:p>
            </p:txBody>
          </p:sp>
        </mc:Choice>
        <mc:Fallback xmlns="">
          <p:sp>
            <p:nvSpPr>
              <p:cNvPr id="16" name="TextBox 15"/>
              <p:cNvSpPr txBox="1">
                <a:spLocks noRot="1" noChangeAspect="1" noMove="1" noResize="1" noEditPoints="1" noAdjustHandles="1" noChangeArrowheads="1" noChangeShapeType="1" noTextEdit="1"/>
              </p:cNvSpPr>
              <p:nvPr/>
            </p:nvSpPr>
            <p:spPr>
              <a:xfrm>
                <a:off x="3393185" y="4009553"/>
                <a:ext cx="2047751" cy="646331"/>
              </a:xfrm>
              <a:prstGeom prst="rect">
                <a:avLst/>
              </a:prstGeom>
              <a:blipFill>
                <a:blip r:embed="rId8"/>
                <a:stretch>
                  <a:fillRect l="-2679" t="-5660" b="-14151"/>
                </a:stretch>
              </a:blipFill>
            </p:spPr>
            <p:txBody>
              <a:bodyPr/>
              <a:lstStyle/>
              <a:p>
                <a:r>
                  <a:rPr lang="en-GB">
                    <a:noFill/>
                  </a:rPr>
                  <a:t> </a:t>
                </a:r>
              </a:p>
            </p:txBody>
          </p:sp>
        </mc:Fallback>
      </mc:AlternateContent>
      <p:sp>
        <p:nvSpPr>
          <p:cNvPr id="17" name="TextBox 16"/>
          <p:cNvSpPr txBox="1"/>
          <p:nvPr/>
        </p:nvSpPr>
        <p:spPr>
          <a:xfrm>
            <a:off x="5871739" y="3983531"/>
            <a:ext cx="2613041" cy="646331"/>
          </a:xfrm>
          <a:prstGeom prst="rect">
            <a:avLst/>
          </a:prstGeom>
          <a:noFill/>
        </p:spPr>
        <p:txBody>
          <a:bodyPr wrap="square" rtlCol="0">
            <a:spAutoFit/>
          </a:bodyPr>
          <a:lstStyle/>
          <a:p>
            <a:r>
              <a:rPr lang="en-GB" dirty="0"/>
              <a:t>Standard deviation will get 3 times larger.</a:t>
            </a:r>
          </a:p>
        </p:txBody>
      </p:sp>
      <mc:AlternateContent xmlns:mc="http://schemas.openxmlformats.org/markup-compatibility/2006" xmlns:a14="http://schemas.microsoft.com/office/drawing/2010/main">
        <mc:Choice Requires="a14">
          <p:sp>
            <p:nvSpPr>
              <p:cNvPr id="18" name="TextBox 17"/>
              <p:cNvSpPr txBox="1"/>
              <p:nvPr/>
            </p:nvSpPr>
            <p:spPr>
              <a:xfrm>
                <a:off x="810747" y="4925995"/>
                <a:ext cx="223708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=2</m:t>
                      </m:r>
                      <m:r>
                        <a:rPr lang="en-GB" sz="2800" b="0" i="1" smtClean="0">
                          <a:latin typeface="Cambria Math" panose="02040503050406030204" pitchFamily="18" charset="0"/>
                        </a:rPr>
                        <m:t>𝑥</m:t>
                      </m:r>
                      <m:r>
                        <a:rPr lang="en-GB" sz="2800" b="0" i="1" smtClean="0">
                          <a:latin typeface="Cambria Math" panose="02040503050406030204" pitchFamily="18" charset="0"/>
                        </a:rPr>
                        <m:t>−5</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10747" y="4925995"/>
                <a:ext cx="2237089" cy="52322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96712" y="4925995"/>
                <a:ext cx="2406769" cy="923330"/>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=2</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−5</m:t>
                    </m:r>
                  </m:oMath>
                </a14:m>
                <a:r>
                  <a:rPr lang="en-GB" dirty="0"/>
                  <a:t>, i.e. effect on values is same effect on mean.</a:t>
                </a:r>
              </a:p>
            </p:txBody>
          </p:sp>
        </mc:Choice>
        <mc:Fallback xmlns="">
          <p:sp>
            <p:nvSpPr>
              <p:cNvPr id="19" name="TextBox 18"/>
              <p:cNvSpPr txBox="1">
                <a:spLocks noRot="1" noChangeAspect="1" noMove="1" noResize="1" noEditPoints="1" noAdjustHandles="1" noChangeArrowheads="1" noChangeShapeType="1" noTextEdit="1"/>
              </p:cNvSpPr>
              <p:nvPr/>
            </p:nvSpPr>
            <p:spPr>
              <a:xfrm>
                <a:off x="3296712" y="4925995"/>
                <a:ext cx="2406769" cy="923330"/>
              </a:xfrm>
              <a:prstGeom prst="rect">
                <a:avLst/>
              </a:prstGeom>
              <a:blipFill>
                <a:blip r:embed="rId10"/>
                <a:stretch>
                  <a:fillRect l="-2278" t="-3289" r="-3291" b="-9211"/>
                </a:stretch>
              </a:blipFill>
            </p:spPr>
            <p:txBody>
              <a:bodyPr/>
              <a:lstStyle/>
              <a:p>
                <a:r>
                  <a:rPr lang="en-GB">
                    <a:noFill/>
                  </a:rPr>
                  <a:t> </a:t>
                </a:r>
              </a:p>
            </p:txBody>
          </p:sp>
        </mc:Fallback>
      </mc:AlternateContent>
      <p:sp>
        <p:nvSpPr>
          <p:cNvPr id="20" name="TextBox 19"/>
          <p:cNvSpPr txBox="1"/>
          <p:nvPr/>
        </p:nvSpPr>
        <p:spPr>
          <a:xfrm>
            <a:off x="5876170" y="4883870"/>
            <a:ext cx="2406769" cy="923330"/>
          </a:xfrm>
          <a:prstGeom prst="rect">
            <a:avLst/>
          </a:prstGeom>
          <a:noFill/>
        </p:spPr>
        <p:txBody>
          <a:bodyPr wrap="square" rtlCol="0">
            <a:spAutoFit/>
          </a:bodyPr>
          <a:lstStyle/>
          <a:p>
            <a:r>
              <a:rPr lang="en-GB" dirty="0"/>
              <a:t>-5 has no effect but standard deviation will get 2 times larger.</a:t>
            </a:r>
          </a:p>
        </p:txBody>
      </p:sp>
      <p:cxnSp>
        <p:nvCxnSpPr>
          <p:cNvPr id="22" name="Straight Connector 21"/>
          <p:cNvCxnSpPr/>
          <p:nvPr/>
        </p:nvCxnSpPr>
        <p:spPr>
          <a:xfrm>
            <a:off x="616401" y="3856980"/>
            <a:ext cx="7900277"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21289" y="4763492"/>
            <a:ext cx="7900277"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33882" y="5989025"/>
                <a:ext cx="813690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 might get any </a:t>
                </a:r>
                <a:r>
                  <a:rPr lang="en-GB" sz="1600" b="1" dirty="0"/>
                  <a:t>linear</a:t>
                </a:r>
                <a:r>
                  <a:rPr lang="en-GB" sz="1600" dirty="0"/>
                  <a:t> coding (i.e. using </a:t>
                </a:r>
                <a14:m>
                  <m:oMath xmlns:m="http://schemas.openxmlformats.org/officeDocument/2006/math">
                    <m:r>
                      <a:rPr lang="en-GB" sz="1600" b="0" i="1" smtClean="0">
                        <a:latin typeface="Cambria Math" panose="02040503050406030204" pitchFamily="18" charset="0"/>
                      </a:rPr>
                      <m:t>×+÷−</m:t>
                    </m:r>
                  </m:oMath>
                </a14:m>
                <a:r>
                  <a:rPr lang="en-GB" sz="1600" dirty="0"/>
                  <a:t>). We might think that any operation on the values has the same effect on the mean. But note for example that </a:t>
                </a:r>
                <a:r>
                  <a:rPr lang="en-GB" sz="1600" b="1" dirty="0"/>
                  <a:t>squaring</a:t>
                </a:r>
                <a:r>
                  <a:rPr lang="en-GB" sz="1600" dirty="0"/>
                  <a:t> the values would not square the mean; we already know that </a:t>
                </a:r>
                <a14:m>
                  <m:oMath xmlns:m="http://schemas.openxmlformats.org/officeDocument/2006/math">
                    <m:r>
                      <m:rPr>
                        <m:sty m:val="p"/>
                      </m:rPr>
                      <a:rPr lang="en-GB" sz="1600" b="0" i="0" smtClean="0">
                        <a:latin typeface="Cambria Math" panose="02040503050406030204" pitchFamily="18" charset="0"/>
                      </a:rPr>
                      <m:t>Σ</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m:rPr>
                                <m:sty m:val="p"/>
                              </m:rPr>
                              <a:rPr lang="en-GB" sz="1600" b="0" i="0" smtClean="0">
                                <a:latin typeface="Cambria Math" panose="02040503050406030204" pitchFamily="18" charset="0"/>
                              </a:rPr>
                              <m:t>Σ</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oMath>
                </a14:m>
                <a:r>
                  <a:rPr lang="en-GB" sz="1600" dirty="0"/>
                  <a:t> in general.</a:t>
                </a:r>
              </a:p>
            </p:txBody>
          </p:sp>
        </mc:Choice>
        <mc:Fallback xmlns="">
          <p:sp>
            <p:nvSpPr>
              <p:cNvPr id="24" name="TextBox 23"/>
              <p:cNvSpPr txBox="1">
                <a:spLocks noRot="1" noChangeAspect="1" noMove="1" noResize="1" noEditPoints="1" noAdjustHandles="1" noChangeArrowheads="1" noChangeShapeType="1" noTextEdit="1"/>
              </p:cNvSpPr>
              <p:nvPr/>
            </p:nvSpPr>
            <p:spPr>
              <a:xfrm>
                <a:off x="433882" y="5989025"/>
                <a:ext cx="8136905" cy="830997"/>
              </a:xfrm>
              <a:prstGeom prst="rect">
                <a:avLst/>
              </a:prstGeom>
              <a:blipFill>
                <a:blip r:embed="rId11"/>
                <a:stretch>
                  <a:fillRect l="-224" t="-709" b="-6383"/>
                </a:stretch>
              </a:blipFill>
            </p:spPr>
            <p:txBody>
              <a:bodyPr/>
              <a:lstStyle/>
              <a:p>
                <a:r>
                  <a:rPr lang="en-GB">
                    <a:noFill/>
                  </a:rPr>
                  <a:t> </a:t>
                </a:r>
              </a:p>
            </p:txBody>
          </p:sp>
        </mc:Fallback>
      </mc:AlternateContent>
      <p:sp>
        <p:nvSpPr>
          <p:cNvPr id="26" name="Rectangle 25"/>
          <p:cNvSpPr/>
          <p:nvPr/>
        </p:nvSpPr>
        <p:spPr>
          <a:xfrm>
            <a:off x="3243811" y="2355132"/>
            <a:ext cx="2627928" cy="151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872803" y="2355132"/>
            <a:ext cx="2627928" cy="151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3243811" y="3877795"/>
            <a:ext cx="2627928" cy="88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872803" y="3877795"/>
            <a:ext cx="2627928" cy="88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243811" y="4763492"/>
            <a:ext cx="2627928" cy="10412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872803" y="4763492"/>
            <a:ext cx="2627928" cy="10412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54227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nextCondLst>
                <p:cond evt="onClick" delay="0">
                  <p:tgtEl>
                    <p:spTgt spid="31"/>
                  </p:tgtEl>
                </p:cond>
              </p:nextCondLst>
            </p:seq>
          </p:childTnLst>
        </p:cTn>
      </p:par>
    </p:tnLst>
    <p:bldLst>
      <p:bldP spid="24" grpId="0" animBg="1"/>
      <p:bldP spid="26" grpId="0" animBg="1"/>
      <p:bldP spid="27" grpId="0" animBg="1"/>
      <p:bldP spid="28" grpId="0" animBg="1"/>
      <p:bldP spid="29" grpId="0" animBg="1"/>
      <p:bldP spid="30" grpId="0" animBg="1"/>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The point of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458768" y="719022"/>
                <a:ext cx="6048672" cy="461665"/>
              </a:xfrm>
              <a:prstGeom prst="rect">
                <a:avLst/>
              </a:prstGeom>
              <a:noFill/>
            </p:spPr>
            <p:txBody>
              <a:bodyPr wrap="square" rtlCol="0">
                <a:spAutoFit/>
              </a:bodyPr>
              <a:lstStyle/>
              <a:p>
                <a:r>
                  <a:rPr lang="en-GB" sz="2400" dirty="0"/>
                  <a:t>Cost </a:t>
                </a:r>
                <a14:m>
                  <m:oMath xmlns:m="http://schemas.openxmlformats.org/officeDocument/2006/math">
                    <m:r>
                      <a:rPr lang="en-GB" sz="2400" b="0" i="1" smtClean="0">
                        <a:latin typeface="Cambria Math"/>
                      </a:rPr>
                      <m:t>𝑥</m:t>
                    </m:r>
                  </m:oMath>
                </a14:m>
                <a:r>
                  <a:rPr lang="en-GB" sz="2400" dirty="0"/>
                  <a:t> of diamond ring (£)</a:t>
                </a:r>
              </a:p>
            </p:txBody>
          </p:sp>
        </mc:Choice>
        <mc:Fallback xmlns="">
          <p:sp>
            <p:nvSpPr>
              <p:cNvPr id="8" name="TextBox 7"/>
              <p:cNvSpPr txBox="1">
                <a:spLocks noRot="1" noChangeAspect="1" noMove="1" noResize="1" noEditPoints="1" noAdjustHandles="1" noChangeArrowheads="1" noChangeShapeType="1" noTextEdit="1"/>
              </p:cNvSpPr>
              <p:nvPr/>
            </p:nvSpPr>
            <p:spPr>
              <a:xfrm>
                <a:off x="458768" y="719022"/>
                <a:ext cx="6048672" cy="461665"/>
              </a:xfrm>
              <a:prstGeom prst="rect">
                <a:avLst/>
              </a:prstGeom>
              <a:blipFill>
                <a:blip r:embed="rId2"/>
                <a:stretch>
                  <a:fillRect l="-1512" t="-10526" b="-28947"/>
                </a:stretch>
              </a:blipFill>
            </p:spPr>
            <p:txBody>
              <a:bodyPr/>
              <a:lstStyle/>
              <a:p>
                <a:r>
                  <a:rPr lang="en-GB">
                    <a:noFill/>
                  </a:rPr>
                  <a:t> </a:t>
                </a:r>
              </a:p>
            </p:txBody>
          </p:sp>
        </mc:Fallback>
      </mc:AlternateContent>
      <p:sp>
        <p:nvSpPr>
          <p:cNvPr id="9" name="TextBox 8"/>
          <p:cNvSpPr txBox="1"/>
          <p:nvPr/>
        </p:nvSpPr>
        <p:spPr>
          <a:xfrm>
            <a:off x="538635" y="1199711"/>
            <a:ext cx="7920880"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800" dirty="0">
                <a:solidFill>
                  <a:schemeClr val="tx1"/>
                </a:solidFill>
              </a:rPr>
              <a:t>£1010    £1020    £1030    £1040   £1050</a:t>
            </a:r>
          </a:p>
        </p:txBody>
      </p:sp>
      <mc:AlternateContent xmlns:mc="http://schemas.openxmlformats.org/markup-compatibility/2006" xmlns:a14="http://schemas.microsoft.com/office/drawing/2010/main">
        <mc:Choice Requires="a14">
          <p:sp>
            <p:nvSpPr>
              <p:cNvPr id="10" name="TextBox 9"/>
              <p:cNvSpPr txBox="1"/>
              <p:nvPr/>
            </p:nvSpPr>
            <p:spPr>
              <a:xfrm>
                <a:off x="2123165" y="2471109"/>
                <a:ext cx="4320480"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𝑦</m:t>
                      </m:r>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𝑥</m:t>
                          </m:r>
                          <m:r>
                            <a:rPr lang="en-GB" sz="3200" b="0" i="1" smtClean="0">
                              <a:latin typeface="Cambria Math"/>
                            </a:rPr>
                            <m:t>−1000</m:t>
                          </m:r>
                        </m:num>
                        <m:den>
                          <m:r>
                            <a:rPr lang="en-GB" sz="3200" b="0" i="1" smtClean="0">
                              <a:latin typeface="Cambria Math"/>
                            </a:rPr>
                            <m:t>10</m:t>
                          </m:r>
                        </m:den>
                      </m:f>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123165" y="2471109"/>
                <a:ext cx="4320480" cy="101752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2073" y="4307996"/>
                <a:ext cx="6768752" cy="1174168"/>
              </a:xfrm>
              <a:prstGeom prst="rect">
                <a:avLst/>
              </a:prstGeom>
              <a:noFill/>
            </p:spPr>
            <p:txBody>
              <a:bodyPr wrap="square" rtlCol="0">
                <a:spAutoFit/>
              </a:bodyPr>
              <a:lstStyle/>
              <a:p>
                <a:r>
                  <a:rPr lang="en-GB" sz="2200" dirty="0"/>
                  <a:t>Standard deviation of </a:t>
                </a:r>
                <a14:m>
                  <m:oMath xmlns:m="http://schemas.openxmlformats.org/officeDocument/2006/math">
                    <m:r>
                      <a:rPr lang="en-GB" sz="2200" b="0" i="1" smtClean="0">
                        <a:latin typeface="Cambria Math"/>
                      </a:rPr>
                      <m:t>𝑦</m:t>
                    </m:r>
                  </m:oMath>
                </a14:m>
                <a:r>
                  <a:rPr lang="en-GB" sz="2200" dirty="0"/>
                  <a:t> (</a:t>
                </a:r>
                <a14:m>
                  <m:oMath xmlns:m="http://schemas.openxmlformats.org/officeDocument/2006/math">
                    <m:sSub>
                      <m:sSubPr>
                        <m:ctrlPr>
                          <a:rPr lang="en-GB" sz="2200" b="0" i="1" dirty="0" smtClean="0">
                            <a:latin typeface="Cambria Math" panose="02040503050406030204" pitchFamily="18" charset="0"/>
                          </a:rPr>
                        </m:ctrlPr>
                      </m:sSubPr>
                      <m:e>
                        <m:r>
                          <a:rPr lang="en-GB" sz="2200" b="0" i="1" dirty="0" smtClean="0">
                            <a:latin typeface="Cambria Math"/>
                          </a:rPr>
                          <m:t>𝜎</m:t>
                        </m:r>
                      </m:e>
                      <m:sub>
                        <m:r>
                          <a:rPr lang="en-GB" sz="2200" b="0" i="1" dirty="0" smtClean="0">
                            <a:latin typeface="Cambria Math"/>
                          </a:rPr>
                          <m:t>𝑦</m:t>
                        </m:r>
                      </m:sub>
                    </m:sSub>
                  </m:oMath>
                </a14:m>
                <a:r>
                  <a:rPr lang="en-GB" sz="2200" dirty="0"/>
                  <a:t>):		</a:t>
                </a:r>
                <a14:m>
                  <m:oMath xmlns:m="http://schemas.openxmlformats.org/officeDocument/2006/math">
                    <m:rad>
                      <m:radPr>
                        <m:degHide m:val="on"/>
                        <m:ctrlPr>
                          <a:rPr lang="en-GB" sz="2200" b="1" i="1" smtClean="0">
                            <a:latin typeface="Cambria Math" panose="02040503050406030204" pitchFamily="18" charset="0"/>
                          </a:rPr>
                        </m:ctrlPr>
                      </m:radPr>
                      <m:deg/>
                      <m:e>
                        <m:r>
                          <a:rPr lang="en-GB" sz="2200" b="1" i="1" smtClean="0">
                            <a:latin typeface="Cambria Math"/>
                          </a:rPr>
                          <m:t>𝟐</m:t>
                        </m:r>
                      </m:e>
                    </m:rad>
                  </m:oMath>
                </a14:m>
                <a:endParaRPr lang="en-GB" sz="2200" b="1" dirty="0"/>
              </a:p>
              <a:p>
                <a:pPr algn="ctr"/>
                <a:r>
                  <a:rPr lang="en-GB" sz="2200" b="1" dirty="0"/>
                  <a:t>therefore…</a:t>
                </a:r>
              </a:p>
              <a:p>
                <a:r>
                  <a:rPr lang="en-GB" sz="2200" dirty="0"/>
                  <a:t>Standard deviation of </a:t>
                </a:r>
                <a14:m>
                  <m:oMath xmlns:m="http://schemas.openxmlformats.org/officeDocument/2006/math">
                    <m:r>
                      <a:rPr lang="en-GB" sz="2200" b="0" i="1" smtClean="0">
                        <a:latin typeface="Cambria Math"/>
                      </a:rPr>
                      <m:t>𝑥</m:t>
                    </m:r>
                  </m:oMath>
                </a14:m>
                <a:r>
                  <a:rPr lang="en-GB" sz="2200" dirty="0"/>
                  <a:t>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a:rPr>
                          <m:t>𝜎</m:t>
                        </m:r>
                      </m:e>
                      <m:sub>
                        <m:r>
                          <a:rPr lang="en-GB" sz="2200" b="0" i="1" smtClean="0">
                            <a:latin typeface="Cambria Math"/>
                          </a:rPr>
                          <m:t>𝑥</m:t>
                        </m:r>
                      </m:sub>
                    </m:sSub>
                  </m:oMath>
                </a14:m>
                <a:r>
                  <a:rPr lang="en-GB" sz="2200" dirty="0"/>
                  <a:t>):		</a:t>
                </a:r>
                <a14:m>
                  <m:oMath xmlns:m="http://schemas.openxmlformats.org/officeDocument/2006/math">
                    <m:r>
                      <a:rPr lang="en-GB" sz="2200" b="0" i="0" smtClean="0">
                        <a:latin typeface="Cambria Math"/>
                      </a:rPr>
                      <m:t>10</m:t>
                    </m:r>
                    <m:rad>
                      <m:radPr>
                        <m:degHide m:val="on"/>
                        <m:ctrlPr>
                          <a:rPr lang="en-GB" sz="2200" b="0" i="1" smtClean="0">
                            <a:latin typeface="Cambria Math" panose="02040503050406030204" pitchFamily="18" charset="0"/>
                          </a:rPr>
                        </m:ctrlPr>
                      </m:radPr>
                      <m:deg/>
                      <m:e>
                        <m:r>
                          <a:rPr lang="en-GB" sz="2200" b="0" i="1" smtClean="0">
                            <a:latin typeface="Cambria Math"/>
                          </a:rPr>
                          <m:t>2</m:t>
                        </m:r>
                      </m:e>
                    </m:rad>
                  </m:oMath>
                </a14:m>
                <a:endParaRPr lang="en-GB"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72073" y="4307996"/>
                <a:ext cx="6768752" cy="1174168"/>
              </a:xfrm>
              <a:prstGeom prst="rect">
                <a:avLst/>
              </a:prstGeom>
              <a:blipFill>
                <a:blip r:embed="rId4"/>
                <a:stretch>
                  <a:fillRect l="-1171" t="-2083" b="-9896"/>
                </a:stretch>
              </a:blipFill>
            </p:spPr>
            <p:txBody>
              <a:bodyPr/>
              <a:lstStyle/>
              <a:p>
                <a:r>
                  <a:rPr lang="en-GB">
                    <a:noFill/>
                  </a:rPr>
                  <a:t> </a:t>
                </a:r>
              </a:p>
            </p:txBody>
          </p:sp>
        </mc:Fallback>
      </mc:AlternateContent>
      <p:sp>
        <p:nvSpPr>
          <p:cNvPr id="13" name="Rectangle 12"/>
          <p:cNvSpPr/>
          <p:nvPr/>
        </p:nvSpPr>
        <p:spPr>
          <a:xfrm>
            <a:off x="5689905" y="4307996"/>
            <a:ext cx="1214816" cy="417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689905" y="5064358"/>
            <a:ext cx="1214816" cy="417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p:cNvSpPr txBox="1"/>
          <p:nvPr/>
        </p:nvSpPr>
        <p:spPr>
          <a:xfrm>
            <a:off x="416238" y="1929565"/>
            <a:ext cx="432083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We ‘code’ our variable using the following:</a:t>
            </a:r>
          </a:p>
        </p:txBody>
      </p:sp>
      <mc:AlternateContent xmlns:mc="http://schemas.openxmlformats.org/markup-compatibility/2006" xmlns:a14="http://schemas.microsoft.com/office/drawing/2010/main">
        <mc:Choice Requires="a14">
          <p:sp>
            <p:nvSpPr>
              <p:cNvPr id="6" name="TextBox 5"/>
              <p:cNvSpPr txBox="1"/>
              <p:nvPr/>
            </p:nvSpPr>
            <p:spPr>
              <a:xfrm>
                <a:off x="398103" y="3343489"/>
                <a:ext cx="2016224" cy="369332"/>
              </a:xfrm>
              <a:prstGeom prst="rect">
                <a:avLst/>
              </a:prstGeom>
              <a:noFill/>
            </p:spPr>
            <p:txBody>
              <a:bodyPr wrap="square" rtlCol="0">
                <a:spAutoFit/>
              </a:bodyPr>
              <a:lstStyle/>
              <a:p>
                <a:r>
                  <a:rPr lang="en-GB" dirty="0"/>
                  <a:t>New values </a:t>
                </a:r>
                <a14:m>
                  <m:oMath xmlns:m="http://schemas.openxmlformats.org/officeDocument/2006/math">
                    <m:r>
                      <a:rPr lang="en-GB" b="0" i="1" smtClean="0">
                        <a:latin typeface="Cambria Math"/>
                      </a:rPr>
                      <m:t>𝑦</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98103" y="3343489"/>
                <a:ext cx="2016224" cy="369332"/>
              </a:xfrm>
              <a:prstGeom prst="rect">
                <a:avLst/>
              </a:prstGeom>
              <a:blipFill>
                <a:blip r:embed="rId5"/>
                <a:stretch>
                  <a:fillRect l="-2417" t="-8197" b="-24590"/>
                </a:stretch>
              </a:blipFill>
            </p:spPr>
            <p:txBody>
              <a:bodyPr/>
              <a:lstStyle/>
              <a:p>
                <a:r>
                  <a:rPr lang="en-GB">
                    <a:noFill/>
                  </a:rPr>
                  <a:t> </a:t>
                </a:r>
              </a:p>
            </p:txBody>
          </p:sp>
        </mc:Fallback>
      </mc:AlternateContent>
      <p:sp>
        <p:nvSpPr>
          <p:cNvPr id="15" name="TextBox 14"/>
          <p:cNvSpPr txBox="1"/>
          <p:nvPr/>
        </p:nvSpPr>
        <p:spPr>
          <a:xfrm>
            <a:off x="466981" y="3713423"/>
            <a:ext cx="7992534"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t>£1    £2    £3    £4      £5</a:t>
            </a:r>
          </a:p>
        </p:txBody>
      </p:sp>
      <p:sp>
        <p:nvSpPr>
          <p:cNvPr id="16" name="Rectangle 15"/>
          <p:cNvSpPr/>
          <p:nvPr/>
        </p:nvSpPr>
        <p:spPr>
          <a:xfrm>
            <a:off x="458768" y="3710294"/>
            <a:ext cx="7992534" cy="5238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217714" y="5658431"/>
            <a:ext cx="8488543"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The </a:t>
            </a:r>
            <a:r>
              <a:rPr lang="en-GB" sz="1600" b="1" dirty="0" err="1"/>
              <a:t>jist</a:t>
            </a:r>
            <a:r>
              <a:rPr lang="en-GB" sz="1600" b="1" dirty="0"/>
              <a:t> of coding</a:t>
            </a:r>
            <a:r>
              <a:rPr lang="en-GB" sz="1600" dirty="0"/>
              <a:t>: We want to find the mean/standard deviation of a variable. We transform the values, using some rule, to make them simpler. We can then more easily calculate the mean/standard deviation of the ‘coded’ data, and from this we can then determine what the mean/standard deviation would have been for the original </a:t>
            </a:r>
            <a:r>
              <a:rPr lang="en-GB" sz="1600" dirty="0" err="1"/>
              <a:t>uncoded</a:t>
            </a:r>
            <a:r>
              <a:rPr lang="en-GB" sz="1600" dirty="0"/>
              <a:t> data.</a:t>
            </a:r>
          </a:p>
        </p:txBody>
      </p:sp>
    </p:spTree>
    <p:extLst>
      <p:ext uri="{BB962C8B-B14F-4D97-AF65-F5344CB8AC3E}">
        <p14:creationId xmlns:p14="http://schemas.microsoft.com/office/powerpoint/2010/main" val="1179970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a:t>
              </a:r>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1338" y="1186280"/>
                <a:ext cx="1489274"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Old mean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𝑥</m:t>
                        </m:r>
                      </m:e>
                    </m:ac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81338" y="1186280"/>
                <a:ext cx="1489274" cy="369332"/>
              </a:xfrm>
              <a:prstGeom prst="rect">
                <a:avLst/>
              </a:prstGeom>
              <a:blipFill rotWithShape="1">
                <a:blip r:embed="rId2"/>
                <a:stretch>
                  <a:fillRect l="-2823" t="-4688" r="-2016" b="-21875"/>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70612" y="1186280"/>
                <a:ext cx="1494032"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Old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𝑥</m:t>
                        </m:r>
                      </m:sub>
                    </m:sSub>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170612" y="1186280"/>
                <a:ext cx="1494032" cy="369332"/>
              </a:xfrm>
              <a:prstGeom prst="rect">
                <a:avLst/>
              </a:prstGeom>
              <a:blipFill rotWithShape="0">
                <a:blip r:embed="rId3"/>
                <a:stretch>
                  <a:fillRect l="-2410" t="-6250" b="-21875"/>
                </a:stretch>
              </a:blipFill>
              <a:ln>
                <a:solidFill>
                  <a:schemeClr val="accent3"/>
                </a:solidFill>
              </a:ln>
            </p:spPr>
            <p:txBody>
              <a:bodyPr/>
              <a:lstStyle/>
              <a:p>
                <a:r>
                  <a:rPr lang="en-GB">
                    <a:noFill/>
                  </a:rPr>
                  <a:t> </a:t>
                </a:r>
              </a:p>
            </p:txBody>
          </p:sp>
        </mc:Fallback>
      </mc:AlternateContent>
      <p:sp>
        <p:nvSpPr>
          <p:cNvPr id="8" name="TextBox 7"/>
          <p:cNvSpPr txBox="1"/>
          <p:nvPr/>
        </p:nvSpPr>
        <p:spPr>
          <a:xfrm>
            <a:off x="3632774" y="1187079"/>
            <a:ext cx="1706190"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Coding</a:t>
            </a:r>
          </a:p>
        </p:txBody>
      </p:sp>
      <mc:AlternateContent xmlns:mc="http://schemas.openxmlformats.org/markup-compatibility/2006" xmlns:a14="http://schemas.microsoft.com/office/drawing/2010/main">
        <mc:Choice Requires="a14">
          <p:sp>
            <p:nvSpPr>
              <p:cNvPr id="9" name="TextBox 8"/>
              <p:cNvSpPr txBox="1"/>
              <p:nvPr/>
            </p:nvSpPr>
            <p:spPr>
              <a:xfrm>
                <a:off x="5338964" y="1187079"/>
                <a:ext cx="1564403"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New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a:rPr>
                          <m:t>𝑦</m:t>
                        </m:r>
                      </m:e>
                    </m:acc>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338964" y="1187079"/>
                <a:ext cx="1564403" cy="369332"/>
              </a:xfrm>
              <a:prstGeom prst="rect">
                <a:avLst/>
              </a:prstGeom>
              <a:blipFill rotWithShape="1">
                <a:blip r:embed="rId4"/>
                <a:stretch>
                  <a:fillRect l="-2692" t="-4688" r="-2692" b="-21875"/>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03367" y="1187079"/>
                <a:ext cx="1564403" cy="391261"/>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New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𝑦</m:t>
                        </m:r>
                      </m:sub>
                    </m:sSub>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6903367" y="1187079"/>
                <a:ext cx="1564403" cy="391261"/>
              </a:xfrm>
              <a:prstGeom prst="rect">
                <a:avLst/>
              </a:prstGeom>
              <a:blipFill rotWithShape="0">
                <a:blip r:embed="rId5"/>
                <a:stretch>
                  <a:fillRect l="-2299" t="-4412" b="-16176"/>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1338" y="1556411"/>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36</m:t>
                      </m:r>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681338" y="1556411"/>
                <a:ext cx="1489274" cy="638780"/>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175370" y="1556411"/>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13" name="Rectangle 12"/>
              <p:cNvSpPr>
                <a:spLocks noRot="1" noChangeAspect="1" noMove="1" noResize="1" noEditPoints="1" noAdjustHandles="1" noChangeArrowheads="1" noChangeShapeType="1" noTextEdit="1"/>
              </p:cNvSpPr>
              <p:nvPr/>
            </p:nvSpPr>
            <p:spPr>
              <a:xfrm>
                <a:off x="2175370" y="1556411"/>
                <a:ext cx="1457404" cy="63878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643296" y="1556411"/>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r>
                        <a:rPr lang="en-GB" b="0" i="1" smtClean="0">
                          <a:latin typeface="Cambria Math"/>
                        </a:rPr>
                        <m:t>𝑥</m:t>
                      </m:r>
                      <m:r>
                        <a:rPr lang="en-GB" b="0" i="1" smtClean="0">
                          <a:latin typeface="Cambria Math"/>
                        </a:rPr>
                        <m:t>−20</m:t>
                      </m:r>
                    </m:oMath>
                  </m:oMathPara>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643296" y="1556411"/>
                <a:ext cx="1695668" cy="638780"/>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338965" y="1555612"/>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16</m:t>
                      </m:r>
                    </m:oMath>
                  </m:oMathPara>
                </a14:m>
                <a:endParaRPr lang="en-GB" dirty="0"/>
              </a:p>
            </p:txBody>
          </p:sp>
        </mc:Choice>
        <mc:Fallback xmlns="">
          <p:sp>
            <p:nvSpPr>
              <p:cNvPr id="15" name="Rectangle 14"/>
              <p:cNvSpPr>
                <a:spLocks noRot="1" noChangeAspect="1" noMove="1" noResize="1" noEditPoints="1" noAdjustHandles="1" noChangeArrowheads="1" noChangeShapeType="1" noTextEdit="1"/>
              </p:cNvSpPr>
              <p:nvPr/>
            </p:nvSpPr>
            <p:spPr>
              <a:xfrm>
                <a:off x="5338965" y="1555612"/>
                <a:ext cx="1564403" cy="638780"/>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905104" y="1555613"/>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16" name="Rectangle 15"/>
              <p:cNvSpPr>
                <a:spLocks noRot="1" noChangeAspect="1" noMove="1" noResize="1" noEditPoints="1" noAdjustHandles="1" noChangeArrowheads="1" noChangeShapeType="1" noTextEdit="1"/>
              </p:cNvSpPr>
              <p:nvPr/>
            </p:nvSpPr>
            <p:spPr>
              <a:xfrm>
                <a:off x="6905104" y="1555613"/>
                <a:ext cx="1564403" cy="638780"/>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81338" y="2195191"/>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36</m:t>
                      </m:r>
                    </m:oMath>
                  </m:oMathPara>
                </a14:m>
                <a:endParaRPr lang="en-GB" dirty="0"/>
              </a:p>
            </p:txBody>
          </p:sp>
        </mc:Choice>
        <mc:Fallback xmlns="">
          <p:sp>
            <p:nvSpPr>
              <p:cNvPr id="17" name="Rectangle 16"/>
              <p:cNvSpPr>
                <a:spLocks noRot="1" noChangeAspect="1" noMove="1" noResize="1" noEditPoints="1" noAdjustHandles="1" noChangeArrowheads="1" noChangeShapeType="1" noTextEdit="1"/>
              </p:cNvSpPr>
              <p:nvPr/>
            </p:nvSpPr>
            <p:spPr>
              <a:xfrm>
                <a:off x="681338" y="2195191"/>
                <a:ext cx="1489274" cy="638780"/>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175370" y="2195191"/>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oMath>
                  </m:oMathPara>
                </a14:m>
                <a:endParaRPr lang="en-GB" dirty="0"/>
              </a:p>
            </p:txBody>
          </p:sp>
        </mc:Choice>
        <mc:Fallback xmlns="">
          <p:sp>
            <p:nvSpPr>
              <p:cNvPr id="18" name="Rectangle 17"/>
              <p:cNvSpPr>
                <a:spLocks noRot="1" noChangeAspect="1" noMove="1" noResize="1" noEditPoints="1" noAdjustHandles="1" noChangeArrowheads="1" noChangeShapeType="1" noTextEdit="1"/>
              </p:cNvSpPr>
              <p:nvPr/>
            </p:nvSpPr>
            <p:spPr>
              <a:xfrm>
                <a:off x="2175370" y="2195191"/>
                <a:ext cx="1457404" cy="638780"/>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643296" y="2195191"/>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=2</m:t>
                      </m:r>
                      <m:r>
                        <a:rPr lang="en-GB" b="0" i="1" smtClean="0">
                          <a:latin typeface="Cambria Math"/>
                        </a:rPr>
                        <m:t>𝑥</m:t>
                      </m:r>
                    </m:oMath>
                  </m:oMathPara>
                </a14:m>
                <a:endParaRPr lang="en-GB" dirty="0"/>
              </a:p>
            </p:txBody>
          </p:sp>
        </mc:Choice>
        <mc:Fallback xmlns="">
          <p:sp>
            <p:nvSpPr>
              <p:cNvPr id="19" name="Rectangle 18"/>
              <p:cNvSpPr>
                <a:spLocks noRot="1" noChangeAspect="1" noMove="1" noResize="1" noEditPoints="1" noAdjustHandles="1" noChangeArrowheads="1" noChangeShapeType="1" noTextEdit="1"/>
              </p:cNvSpPr>
              <p:nvPr/>
            </p:nvSpPr>
            <p:spPr>
              <a:xfrm>
                <a:off x="3643296" y="2195191"/>
                <a:ext cx="1695668" cy="638780"/>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338965" y="2194392"/>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72</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338965" y="2194392"/>
                <a:ext cx="1564403" cy="638780"/>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05104" y="2194393"/>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16</m:t>
                      </m:r>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6905104" y="2194393"/>
                <a:ext cx="1564403" cy="638780"/>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76580" y="283304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35</m:t>
                      </m:r>
                    </m:oMath>
                  </m:oMathPara>
                </a14:m>
                <a:endParaRPr lang="en-GB" dirty="0"/>
              </a:p>
            </p:txBody>
          </p:sp>
        </mc:Choice>
        <mc:Fallback xmlns="">
          <p:sp>
            <p:nvSpPr>
              <p:cNvPr id="22" name="Rectangle 21"/>
              <p:cNvSpPr>
                <a:spLocks noRot="1" noChangeAspect="1" noMove="1" noResize="1" noEditPoints="1" noAdjustHandles="1" noChangeArrowheads="1" noChangeShapeType="1" noTextEdit="1"/>
              </p:cNvSpPr>
              <p:nvPr/>
            </p:nvSpPr>
            <p:spPr>
              <a:xfrm>
                <a:off x="676580" y="2833049"/>
                <a:ext cx="1489274" cy="638780"/>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170612" y="283304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23" name="Rectangle 22"/>
              <p:cNvSpPr>
                <a:spLocks noRot="1" noChangeAspect="1" noMove="1" noResize="1" noEditPoints="1" noAdjustHandles="1" noChangeArrowheads="1" noChangeShapeType="1" noTextEdit="1"/>
              </p:cNvSpPr>
              <p:nvPr/>
            </p:nvSpPr>
            <p:spPr>
              <a:xfrm>
                <a:off x="2170612" y="2833049"/>
                <a:ext cx="1457404" cy="638780"/>
              </a:xfrm>
              <a:prstGeom prst="rect">
                <a:avLst/>
              </a:prstGeom>
              <a:blipFill rotWithShape="1">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38538" y="283304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=3</m:t>
                      </m:r>
                      <m:r>
                        <a:rPr lang="en-GB" b="0" i="1" smtClean="0">
                          <a:latin typeface="Cambria Math"/>
                        </a:rPr>
                        <m:t>𝑥</m:t>
                      </m:r>
                      <m:r>
                        <a:rPr lang="en-GB" b="0" i="1" smtClean="0">
                          <a:latin typeface="Cambria Math"/>
                        </a:rPr>
                        <m:t>−20</m:t>
                      </m:r>
                    </m:oMath>
                  </m:oMathPara>
                </a14:m>
                <a:endParaRPr lang="en-GB" dirty="0"/>
              </a:p>
            </p:txBody>
          </p:sp>
        </mc:Choice>
        <mc:Fallback xmlns="">
          <p:sp>
            <p:nvSpPr>
              <p:cNvPr id="24" name="Rectangle 23"/>
              <p:cNvSpPr>
                <a:spLocks noRot="1" noChangeAspect="1" noMove="1" noResize="1" noEditPoints="1" noAdjustHandles="1" noChangeArrowheads="1" noChangeShapeType="1" noTextEdit="1"/>
              </p:cNvSpPr>
              <p:nvPr/>
            </p:nvSpPr>
            <p:spPr>
              <a:xfrm>
                <a:off x="3638538" y="2833049"/>
                <a:ext cx="1695668" cy="63878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334207" y="283225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85</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5334207" y="2832250"/>
                <a:ext cx="1564403" cy="638780"/>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900346" y="283225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oMath>
                  </m:oMathPara>
                </a14:m>
                <a:endParaRPr lang="en-GB" dirty="0"/>
              </a:p>
            </p:txBody>
          </p:sp>
        </mc:Choice>
        <mc:Fallback xmlns="">
          <p:sp>
            <p:nvSpPr>
              <p:cNvPr id="26" name="Rectangle 25"/>
              <p:cNvSpPr>
                <a:spLocks noRot="1" noChangeAspect="1" noMove="1" noResize="1" noEditPoints="1" noAdjustHandles="1" noChangeArrowheads="1" noChangeShapeType="1" noTextEdit="1"/>
              </p:cNvSpPr>
              <p:nvPr/>
            </p:nvSpPr>
            <p:spPr>
              <a:xfrm>
                <a:off x="6900346" y="2832251"/>
                <a:ext cx="1564403" cy="638780"/>
              </a:xfrm>
              <a:prstGeom prst="rect">
                <a:avLst/>
              </a:prstGeom>
              <a:blipFill rotWithShape="0">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76580" y="347182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40</m:t>
                      </m:r>
                    </m:oMath>
                  </m:oMathPara>
                </a14:m>
                <a:endParaRPr lang="en-GB" dirty="0"/>
              </a:p>
            </p:txBody>
          </p:sp>
        </mc:Choice>
        <mc:Fallback xmlns="">
          <p:sp>
            <p:nvSpPr>
              <p:cNvPr id="27" name="Rectangle 26"/>
              <p:cNvSpPr>
                <a:spLocks noRot="1" noChangeAspect="1" noMove="1" noResize="1" noEditPoints="1" noAdjustHandles="1" noChangeArrowheads="1" noChangeShapeType="1" noTextEdit="1"/>
              </p:cNvSpPr>
              <p:nvPr/>
            </p:nvSpPr>
            <p:spPr>
              <a:xfrm>
                <a:off x="676580" y="3471829"/>
                <a:ext cx="1489274" cy="638780"/>
              </a:xfrm>
              <a:prstGeom prst="rect">
                <a:avLst/>
              </a:prstGeom>
              <a:blipFill rotWithShape="1">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170612" y="347182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8" name="Rectangle 27"/>
              <p:cNvSpPr>
                <a:spLocks noRot="1" noChangeAspect="1" noMove="1" noResize="1" noEditPoints="1" noAdjustHandles="1" noChangeArrowheads="1" noChangeShapeType="1" noTextEdit="1"/>
              </p:cNvSpPr>
              <p:nvPr/>
            </p:nvSpPr>
            <p:spPr>
              <a:xfrm>
                <a:off x="2170612" y="3471829"/>
                <a:ext cx="1457404" cy="638780"/>
              </a:xfrm>
              <a:prstGeom prst="rect">
                <a:avLst/>
              </a:prstGeom>
              <a:blipFill rotWithShape="0">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638538" y="347182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num>
                        <m:den>
                          <m:r>
                            <a:rPr lang="en-GB" b="0" i="1" smtClean="0">
                              <a:latin typeface="Cambria Math"/>
                            </a:rPr>
                            <m:t>2</m:t>
                          </m:r>
                        </m:den>
                      </m:f>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638538" y="3471829"/>
                <a:ext cx="1695668" cy="638780"/>
              </a:xfrm>
              <a:prstGeom prst="rect">
                <a:avLst/>
              </a:prstGeom>
              <a:blipFill rotWithShape="1">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334207" y="347103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20</m:t>
                      </m:r>
                    </m:oMath>
                  </m:oMathPara>
                </a14:m>
                <a:endParaRPr lang="en-GB" dirty="0"/>
              </a:p>
            </p:txBody>
          </p:sp>
        </mc:Choice>
        <mc:Fallback xmlns="">
          <p:sp>
            <p:nvSpPr>
              <p:cNvPr id="30" name="Rectangle 29"/>
              <p:cNvSpPr>
                <a:spLocks noRot="1" noChangeAspect="1" noMove="1" noResize="1" noEditPoints="1" noAdjustHandles="1" noChangeArrowheads="1" noChangeShapeType="1" noTextEdit="1"/>
              </p:cNvSpPr>
              <p:nvPr/>
            </p:nvSpPr>
            <p:spPr>
              <a:xfrm>
                <a:off x="5334207" y="3471030"/>
                <a:ext cx="1564403" cy="638780"/>
              </a:xfrm>
              <a:prstGeom prst="rect">
                <a:avLst/>
              </a:prstGeom>
              <a:blipFill rotWithShape="1">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900346" y="347103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2</m:t>
                          </m:r>
                        </m:den>
                      </m:f>
                    </m:oMath>
                  </m:oMathPara>
                </a14:m>
                <a:endParaRPr lang="en-GB" dirty="0"/>
              </a:p>
            </p:txBody>
          </p:sp>
        </mc:Choice>
        <mc:Fallback xmlns="">
          <p:sp>
            <p:nvSpPr>
              <p:cNvPr id="31" name="Rectangle 30"/>
              <p:cNvSpPr>
                <a:spLocks noRot="1" noChangeAspect="1" noMove="1" noResize="1" noEditPoints="1" noAdjustHandles="1" noChangeArrowheads="1" noChangeShapeType="1" noTextEdit="1"/>
              </p:cNvSpPr>
              <p:nvPr/>
            </p:nvSpPr>
            <p:spPr>
              <a:xfrm>
                <a:off x="6900346" y="3471031"/>
                <a:ext cx="1564403" cy="638780"/>
              </a:xfrm>
              <a:prstGeom prst="rect">
                <a:avLst/>
              </a:prstGeom>
              <a:blipFill rotWithShape="1">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76580" y="411060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11</m:t>
                      </m:r>
                    </m:oMath>
                  </m:oMathPara>
                </a14:m>
                <a:endParaRPr lang="en-GB" dirty="0"/>
              </a:p>
            </p:txBody>
          </p:sp>
        </mc:Choice>
        <mc:Fallback xmlns="">
          <p:sp>
            <p:nvSpPr>
              <p:cNvPr id="32" name="Rectangle 31"/>
              <p:cNvSpPr>
                <a:spLocks noRot="1" noChangeAspect="1" noMove="1" noResize="1" noEditPoints="1" noAdjustHandles="1" noChangeArrowheads="1" noChangeShapeType="1" noTextEdit="1"/>
              </p:cNvSpPr>
              <p:nvPr/>
            </p:nvSpPr>
            <p:spPr>
              <a:xfrm>
                <a:off x="676580" y="4110609"/>
                <a:ext cx="1489274" cy="638780"/>
              </a:xfrm>
              <a:prstGeom prst="rect">
                <a:avLst/>
              </a:prstGeom>
              <a:blipFill rotWithShape="1">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170612" y="411060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27</m:t>
                      </m:r>
                    </m:oMath>
                  </m:oMathPara>
                </a14:m>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2170612" y="4110609"/>
                <a:ext cx="1457404" cy="638780"/>
              </a:xfrm>
              <a:prstGeom prst="rect">
                <a:avLst/>
              </a:prstGeom>
              <a:blipFill rotWithShape="1">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638538" y="411060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m:t>
                          </m:r>
                        </m:num>
                        <m:den>
                          <m:r>
                            <a:rPr lang="en-GB" b="0" i="1" smtClean="0">
                              <a:latin typeface="Cambria Math"/>
                            </a:rPr>
                            <m:t>3</m:t>
                          </m:r>
                        </m:den>
                      </m:f>
                    </m:oMath>
                  </m:oMathPara>
                </a14:m>
                <a:endParaRPr lang="en-GB" dirty="0"/>
              </a:p>
            </p:txBody>
          </p:sp>
        </mc:Choice>
        <mc:Fallback xmlns="">
          <p:sp>
            <p:nvSpPr>
              <p:cNvPr id="34" name="Rectangle 33"/>
              <p:cNvSpPr>
                <a:spLocks noRot="1" noChangeAspect="1" noMove="1" noResize="1" noEditPoints="1" noAdjustHandles="1" noChangeArrowheads="1" noChangeShapeType="1" noTextEdit="1"/>
              </p:cNvSpPr>
              <p:nvPr/>
            </p:nvSpPr>
            <p:spPr>
              <a:xfrm>
                <a:off x="3638538" y="4110609"/>
                <a:ext cx="1695668" cy="638780"/>
              </a:xfrm>
              <a:prstGeom prst="rect">
                <a:avLst/>
              </a:prstGeom>
              <a:blipFill rotWithShape="1">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334207" y="410981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7</m:t>
                      </m:r>
                    </m:oMath>
                  </m:oMathPara>
                </a14:m>
                <a:endParaRPr lang="en-GB" dirty="0"/>
              </a:p>
            </p:txBody>
          </p:sp>
        </mc:Choice>
        <mc:Fallback xmlns="">
          <p:sp>
            <p:nvSpPr>
              <p:cNvPr id="35" name="Rectangle 34"/>
              <p:cNvSpPr>
                <a:spLocks noRot="1" noChangeAspect="1" noMove="1" noResize="1" noEditPoints="1" noAdjustHandles="1" noChangeArrowheads="1" noChangeShapeType="1" noTextEdit="1"/>
              </p:cNvSpPr>
              <p:nvPr/>
            </p:nvSpPr>
            <p:spPr>
              <a:xfrm>
                <a:off x="5334207" y="4109810"/>
                <a:ext cx="1564403" cy="638780"/>
              </a:xfrm>
              <a:prstGeom prst="rect">
                <a:avLst/>
              </a:prstGeom>
              <a:blipFill rotWithShape="1">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900346" y="410981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oMath>
                  </m:oMathPara>
                </a14:m>
                <a:endParaRPr lang="en-GB" dirty="0"/>
              </a:p>
            </p:txBody>
          </p:sp>
        </mc:Choice>
        <mc:Fallback xmlns="">
          <p:sp>
            <p:nvSpPr>
              <p:cNvPr id="36" name="Rectangle 35"/>
              <p:cNvSpPr>
                <a:spLocks noRot="1" noChangeAspect="1" noMove="1" noResize="1" noEditPoints="1" noAdjustHandles="1" noChangeArrowheads="1" noChangeShapeType="1" noTextEdit="1"/>
              </p:cNvSpPr>
              <p:nvPr/>
            </p:nvSpPr>
            <p:spPr>
              <a:xfrm>
                <a:off x="6900346" y="4109811"/>
                <a:ext cx="1564403" cy="638780"/>
              </a:xfrm>
              <a:prstGeom prst="rect">
                <a:avLst/>
              </a:prstGeom>
              <a:blipFill rotWithShape="0">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666414" y="474938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300</m:t>
                      </m:r>
                    </m:oMath>
                  </m:oMathPara>
                </a14:m>
                <a:endParaRPr lang="en-GB" dirty="0"/>
              </a:p>
            </p:txBody>
          </p:sp>
        </mc:Choice>
        <mc:Fallback xmlns="">
          <p:sp>
            <p:nvSpPr>
              <p:cNvPr id="37" name="Rectangle 36"/>
              <p:cNvSpPr>
                <a:spLocks noRot="1" noChangeAspect="1" noMove="1" noResize="1" noEditPoints="1" noAdjustHandles="1" noChangeArrowheads="1" noChangeShapeType="1" noTextEdit="1"/>
              </p:cNvSpPr>
              <p:nvPr/>
            </p:nvSpPr>
            <p:spPr>
              <a:xfrm>
                <a:off x="666414" y="4749389"/>
                <a:ext cx="1489274" cy="638780"/>
              </a:xfrm>
              <a:prstGeom prst="rect">
                <a:avLst/>
              </a:prstGeom>
              <a:blipFill rotWithShape="1">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160446" y="474938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25</m:t>
                      </m:r>
                    </m:oMath>
                  </m:oMathPara>
                </a14:m>
                <a:endParaRPr lang="en-GB" dirty="0"/>
              </a:p>
            </p:txBody>
          </p:sp>
        </mc:Choice>
        <mc:Fallback xmlns="">
          <p:sp>
            <p:nvSpPr>
              <p:cNvPr id="38" name="Rectangle 37"/>
              <p:cNvSpPr>
                <a:spLocks noRot="1" noChangeAspect="1" noMove="1" noResize="1" noEditPoints="1" noAdjustHandles="1" noChangeArrowheads="1" noChangeShapeType="1" noTextEdit="1"/>
              </p:cNvSpPr>
              <p:nvPr/>
            </p:nvSpPr>
            <p:spPr>
              <a:xfrm>
                <a:off x="2160446" y="4749389"/>
                <a:ext cx="1457404" cy="638780"/>
              </a:xfrm>
              <a:prstGeom prst="rect">
                <a:avLst/>
              </a:prstGeom>
              <a:blipFill rotWithShape="0">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628372" y="474938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−100</m:t>
                          </m:r>
                        </m:num>
                        <m:den>
                          <m:r>
                            <a:rPr lang="en-GB" b="0" i="1" smtClean="0">
                              <a:latin typeface="Cambria Math"/>
                            </a:rPr>
                            <m:t>5</m:t>
                          </m:r>
                        </m:den>
                      </m:f>
                    </m:oMath>
                  </m:oMathPara>
                </a14:m>
                <a:endParaRPr lang="en-GB" dirty="0"/>
              </a:p>
            </p:txBody>
          </p:sp>
        </mc:Choice>
        <mc:Fallback xmlns="">
          <p:sp>
            <p:nvSpPr>
              <p:cNvPr id="39" name="Rectangle 38"/>
              <p:cNvSpPr>
                <a:spLocks noRot="1" noChangeAspect="1" noMove="1" noResize="1" noEditPoints="1" noAdjustHandles="1" noChangeArrowheads="1" noChangeShapeType="1" noTextEdit="1"/>
              </p:cNvSpPr>
              <p:nvPr/>
            </p:nvSpPr>
            <p:spPr>
              <a:xfrm>
                <a:off x="3628372" y="4749389"/>
                <a:ext cx="1695668" cy="638780"/>
              </a:xfrm>
              <a:prstGeom prst="rect">
                <a:avLst/>
              </a:prstGeom>
              <a:blipFill rotWithShape="1">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324041" y="474859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40</m:t>
                      </m:r>
                    </m:oMath>
                  </m:oMathPara>
                </a14:m>
                <a:endParaRPr lang="en-GB" dirty="0"/>
              </a:p>
            </p:txBody>
          </p:sp>
        </mc:Choice>
        <mc:Fallback xmlns="">
          <p:sp>
            <p:nvSpPr>
              <p:cNvPr id="40" name="Rectangle 39"/>
              <p:cNvSpPr>
                <a:spLocks noRot="1" noChangeAspect="1" noMove="1" noResize="1" noEditPoints="1" noAdjustHandles="1" noChangeArrowheads="1" noChangeShapeType="1" noTextEdit="1"/>
              </p:cNvSpPr>
              <p:nvPr/>
            </p:nvSpPr>
            <p:spPr>
              <a:xfrm>
                <a:off x="5324041" y="4748590"/>
                <a:ext cx="1564403" cy="638780"/>
              </a:xfrm>
              <a:prstGeom prst="rect">
                <a:avLst/>
              </a:prstGeom>
              <a:blipFill rotWithShape="1">
                <a:blip r:embed="rId3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890180" y="474859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5</m:t>
                      </m:r>
                    </m:oMath>
                  </m:oMathPara>
                </a14:m>
                <a:endParaRPr lang="en-GB" dirty="0"/>
              </a:p>
            </p:txBody>
          </p:sp>
        </mc:Choice>
        <mc:Fallback xmlns="">
          <p:sp>
            <p:nvSpPr>
              <p:cNvPr id="41" name="Rectangle 40"/>
              <p:cNvSpPr>
                <a:spLocks noRot="1" noChangeAspect="1" noMove="1" noResize="1" noEditPoints="1" noAdjustHandles="1" noChangeArrowheads="1" noChangeShapeType="1" noTextEdit="1"/>
              </p:cNvSpPr>
              <p:nvPr/>
            </p:nvSpPr>
            <p:spPr>
              <a:xfrm>
                <a:off x="6890180" y="4748591"/>
                <a:ext cx="1564403" cy="638780"/>
              </a:xfrm>
              <a:prstGeom prst="rect">
                <a:avLst/>
              </a:prstGeom>
              <a:blipFill rotWithShape="1">
                <a:blip r:embed="rId35"/>
                <a:stretch>
                  <a:fillRect/>
                </a:stretch>
              </a:blipFill>
            </p:spPr>
            <p:txBody>
              <a:bodyPr/>
              <a:lstStyle/>
              <a:p>
                <a:r>
                  <a:rPr lang="en-GB">
                    <a:noFill/>
                  </a:rPr>
                  <a:t> </a:t>
                </a:r>
              </a:p>
            </p:txBody>
          </p:sp>
        </mc:Fallback>
      </mc:AlternateContent>
      <p:sp>
        <p:nvSpPr>
          <p:cNvPr id="47" name="Rectangle 46"/>
          <p:cNvSpPr/>
          <p:nvPr/>
        </p:nvSpPr>
        <p:spPr>
          <a:xfrm>
            <a:off x="5322908" y="1582311"/>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6909584" y="1582311"/>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681338" y="3479858"/>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2170922" y="3479858"/>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5299779" y="2828593"/>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6886455" y="2828593"/>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285042" y="4125869"/>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6871718" y="4125869"/>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681338" y="4765448"/>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2170922" y="4765448"/>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681338" y="2181994"/>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2170922" y="2181994"/>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04240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5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0" restart="whenNotActive" fill="hold" evtFilter="cancelBubble" nodeType="interactiveSeq">
                <p:stCondLst>
                  <p:cond evt="onClick" delay="0">
                    <p:tgtEl>
                      <p:spTgt spid="5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6" restart="whenNotActive" fill="hold" evtFilter="cancelBubble" nodeType="interactiveSeq">
                <p:stCondLst>
                  <p:cond evt="onClick" delay="0">
                    <p:tgtEl>
                      <p:spTgt spid="5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2" restart="whenNotActive" fill="hold" evtFilter="cancelBubble" nodeType="interactiveSeq">
                <p:stCondLst>
                  <p:cond evt="onClick" delay="0">
                    <p:tgtEl>
                      <p:spTgt spid="5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8" restart="whenNotActive" fill="hold" evtFilter="cancelBubble" nodeType="interactiveSeq">
                <p:stCondLst>
                  <p:cond evt="onClick" delay="0">
                    <p:tgtEl>
                      <p:spTgt spid="5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7"/>
                                        </p:tgtEl>
                                      </p:cBhvr>
                                    </p:animEffect>
                                    <p:set>
                                      <p:cBhvr>
                                        <p:cTn id="4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5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9"/>
                                        </p:tgtEl>
                                      </p:cBhvr>
                                    </p:animEffect>
                                    <p:set>
                                      <p:cBhvr>
                                        <p:cTn id="5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56" restart="whenNotActive" fill="hold" evtFilter="cancelBubble" nodeType="interactiveSeq">
                <p:stCondLst>
                  <p:cond evt="onClick" delay="0">
                    <p:tgtEl>
                      <p:spTgt spid="6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62" restart="whenNotActive" fill="hold" evtFilter="cancelBubble" nodeType="interactiveSeq">
                <p:stCondLst>
                  <p:cond evt="onClick" delay="0">
                    <p:tgtEl>
                      <p:spTgt spid="6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68" restart="whenNotActive" fill="hold" evtFilter="cancelBubble" nodeType="interactiveSeq">
                <p:stCondLst>
                  <p:cond evt="onClick" delay="0">
                    <p:tgtEl>
                      <p:spTgt spid="6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62"/>
                                        </p:tgtEl>
                                      </p:cBhvr>
                                    </p:animEffect>
                                    <p:set>
                                      <p:cBhvr>
                                        <p:cTn id="7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47" grpId="0" animBg="1"/>
      <p:bldP spid="48" grpId="0" animBg="1"/>
      <p:bldP spid="51" grpId="0" animBg="1"/>
      <p:bldP spid="52" grpId="0" animBg="1"/>
      <p:bldP spid="53" grpId="0" animBg="1"/>
      <p:bldP spid="54" grpId="0" animBg="1"/>
      <p:bldP spid="57" grpId="0" animBg="1"/>
      <p:bldP spid="58" grpId="0" animBg="1"/>
      <p:bldP spid="59" grpId="0" animBg="1"/>
      <p:bldP spid="60"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Variables in algebra vs stats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1302682"/>
            <a:ext cx="401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Similarities</a:t>
            </a:r>
          </a:p>
        </p:txBody>
      </p:sp>
      <mc:AlternateContent xmlns:mc="http://schemas.openxmlformats.org/markup-compatibility/2006" xmlns:a14="http://schemas.microsoft.com/office/drawing/2010/main">
        <mc:Choice Requires="a14">
          <p:sp>
            <p:nvSpPr>
              <p:cNvPr id="6" name="TextBox 5"/>
              <p:cNvSpPr txBox="1"/>
              <p:nvPr/>
            </p:nvSpPr>
            <p:spPr>
              <a:xfrm>
                <a:off x="3869122" y="460470"/>
                <a:ext cx="129614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800" b="0" i="1" smtClean="0">
                          <a:latin typeface="Cambria Math"/>
                        </a:rPr>
                        <m:t>𝑥</m:t>
                      </m:r>
                    </m:oMath>
                  </m:oMathPara>
                </a14:m>
                <a:endParaRPr lang="en-GB" sz="4800" dirty="0"/>
              </a:p>
            </p:txBody>
          </p:sp>
        </mc:Choice>
        <mc:Fallback xmlns="">
          <p:sp>
            <p:nvSpPr>
              <p:cNvPr id="6" name="TextBox 5"/>
              <p:cNvSpPr txBox="1">
                <a:spLocks noRot="1" noChangeAspect="1" noMove="1" noResize="1" noEditPoints="1" noAdjustHandles="1" noChangeArrowheads="1" noChangeShapeType="1" noTextEdit="1"/>
              </p:cNvSpPr>
              <p:nvPr/>
            </p:nvSpPr>
            <p:spPr>
              <a:xfrm>
                <a:off x="3869122" y="460470"/>
                <a:ext cx="1296144" cy="83099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9014" y="1777146"/>
                <a:ext cx="4014296" cy="3231654"/>
              </a:xfrm>
              <a:prstGeom prst="rect">
                <a:avLst/>
              </a:prstGeom>
              <a:noFill/>
            </p:spPr>
            <p:txBody>
              <a:bodyPr wrap="square" rtlCol="0">
                <a:spAutoFit/>
              </a:bodyPr>
              <a:lstStyle/>
              <a:p>
                <a:pPr marL="285750" indent="-285750">
                  <a:buFont typeface="Wingdings" panose="05000000000000000000" pitchFamily="2" charset="2"/>
                  <a:buChar char="q"/>
                </a:pPr>
                <a:r>
                  <a:rPr lang="en-GB" sz="1700" dirty="0"/>
                  <a:t>Just like in algebra, variables in stats </a:t>
                </a:r>
                <a:r>
                  <a:rPr lang="en-GB" sz="1700" b="1" dirty="0"/>
                  <a:t>represent the value of some quantity</a:t>
                </a:r>
                <a:r>
                  <a:rPr lang="en-GB" sz="1700" dirty="0"/>
                  <a:t>, e.g. shoe size, height, colour.</a:t>
                </a:r>
                <a:br>
                  <a:rPr lang="en-GB" sz="1700" dirty="0"/>
                </a:br>
                <a:endParaRPr lang="en-GB" sz="1700" dirty="0"/>
              </a:p>
              <a:p>
                <a:pPr marL="285750" indent="-285750">
                  <a:buFont typeface="Wingdings" panose="05000000000000000000" pitchFamily="2" charset="2"/>
                  <a:buChar char="q"/>
                </a:pPr>
                <a:r>
                  <a:rPr lang="en-GB" sz="1700" dirty="0"/>
                  <a:t>As we saw in the previous chapter, variables can be discrete or continuous.</a:t>
                </a:r>
              </a:p>
              <a:p>
                <a:endParaRPr lang="en-GB" sz="1700" dirty="0"/>
              </a:p>
              <a:p>
                <a:pPr marL="285750" indent="-285750">
                  <a:buFont typeface="Wingdings" panose="05000000000000000000" pitchFamily="2" charset="2"/>
                  <a:buChar char="q"/>
                </a:pPr>
                <a:r>
                  <a:rPr lang="en-GB" sz="1700" b="1" dirty="0"/>
                  <a:t>Can be part of further calculations</a:t>
                </a:r>
                <a:r>
                  <a:rPr lang="en-GB" sz="1700" dirty="0"/>
                  <a:t>, e.g. if </a:t>
                </a:r>
                <a14:m>
                  <m:oMath xmlns:m="http://schemas.openxmlformats.org/officeDocument/2006/math">
                    <m:r>
                      <a:rPr lang="en-GB" sz="1700" b="0" i="1" smtClean="0">
                        <a:latin typeface="Cambria Math" panose="02040503050406030204" pitchFamily="18" charset="0"/>
                      </a:rPr>
                      <m:t>𝑥</m:t>
                    </m:r>
                  </m:oMath>
                </a14:m>
                <a:r>
                  <a:rPr lang="en-GB" sz="1700" dirty="0"/>
                  <a:t> represents height, then </a:t>
                </a:r>
                <a14:m>
                  <m:oMath xmlns:m="http://schemas.openxmlformats.org/officeDocument/2006/math">
                    <m:r>
                      <a:rPr lang="en-GB" sz="1700" b="0" i="1" smtClean="0">
                        <a:latin typeface="Cambria Math" panose="02040503050406030204" pitchFamily="18" charset="0"/>
                      </a:rPr>
                      <m:t>2</m:t>
                    </m:r>
                    <m:r>
                      <a:rPr lang="en-GB" sz="1700" b="0" i="1" smtClean="0">
                        <a:latin typeface="Cambria Math" panose="02040503050406030204" pitchFamily="18" charset="0"/>
                      </a:rPr>
                      <m:t>𝑥</m:t>
                    </m:r>
                  </m:oMath>
                </a14:m>
                <a:r>
                  <a:rPr lang="en-GB" sz="1700" dirty="0"/>
                  <a:t> represents twice people’s height. In stats this is known as ‘</a:t>
                </a:r>
                <a:r>
                  <a:rPr lang="en-GB" sz="1700" b="1" dirty="0"/>
                  <a:t>coding</a:t>
                </a:r>
                <a:r>
                  <a:rPr lang="en-GB" sz="1700" dirty="0"/>
                  <a:t>’, which we’ll cover later.</a:t>
                </a:r>
              </a:p>
            </p:txBody>
          </p:sp>
        </mc:Choice>
        <mc:Fallback xmlns="">
          <p:sp>
            <p:nvSpPr>
              <p:cNvPr id="7" name="TextBox 6"/>
              <p:cNvSpPr txBox="1">
                <a:spLocks noRot="1" noChangeAspect="1" noMove="1" noResize="1" noEditPoints="1" noAdjustHandles="1" noChangeArrowheads="1" noChangeShapeType="1" noTextEdit="1"/>
              </p:cNvSpPr>
              <p:nvPr/>
            </p:nvSpPr>
            <p:spPr>
              <a:xfrm>
                <a:off x="309014" y="1777146"/>
                <a:ext cx="4014296" cy="3231654"/>
              </a:xfrm>
              <a:prstGeom prst="rect">
                <a:avLst/>
              </a:prstGeom>
              <a:blipFill>
                <a:blip r:embed="rId3"/>
                <a:stretch>
                  <a:fillRect l="-760" t="-755" r="-456" b="-1698"/>
                </a:stretch>
              </a:blipFill>
            </p:spPr>
            <p:txBody>
              <a:bodyPr/>
              <a:lstStyle/>
              <a:p>
                <a:r>
                  <a:rPr lang="en-GB">
                    <a:noFill/>
                  </a:rPr>
                  <a:t> </a:t>
                </a:r>
              </a:p>
            </p:txBody>
          </p:sp>
        </mc:Fallback>
      </mc:AlternateContent>
      <p:sp>
        <p:nvSpPr>
          <p:cNvPr id="8" name="TextBox 7"/>
          <p:cNvSpPr txBox="1"/>
          <p:nvPr/>
        </p:nvSpPr>
        <p:spPr>
          <a:xfrm>
            <a:off x="4716016" y="1291467"/>
            <a:ext cx="401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Differences</a:t>
            </a:r>
          </a:p>
        </p:txBody>
      </p:sp>
      <mc:AlternateContent xmlns:mc="http://schemas.openxmlformats.org/markup-compatibility/2006" xmlns:a14="http://schemas.microsoft.com/office/drawing/2010/main">
        <mc:Choice Requires="a14">
          <p:sp>
            <p:nvSpPr>
              <p:cNvPr id="9" name="TextBox 8"/>
              <p:cNvSpPr txBox="1"/>
              <p:nvPr/>
            </p:nvSpPr>
            <p:spPr>
              <a:xfrm>
                <a:off x="4758996" y="1756822"/>
                <a:ext cx="4176464" cy="5032147"/>
              </a:xfrm>
              <a:prstGeom prst="rect">
                <a:avLst/>
              </a:prstGeom>
              <a:noFill/>
            </p:spPr>
            <p:txBody>
              <a:bodyPr wrap="square" rtlCol="0">
                <a:spAutoFit/>
              </a:bodyPr>
              <a:lstStyle/>
              <a:p>
                <a:pPr marL="285750" indent="-285750">
                  <a:buFont typeface="Wingdings" panose="05000000000000000000" pitchFamily="2" charset="2"/>
                  <a:buChar char="q"/>
                </a:pPr>
                <a:r>
                  <a:rPr lang="en-GB" sz="1700" dirty="0"/>
                  <a:t>Unlike algebra, a variable in stats represents the value of </a:t>
                </a:r>
                <a:r>
                  <a:rPr lang="en-GB" sz="1700" b="1" dirty="0"/>
                  <a:t>multiple objects </a:t>
                </a:r>
                <a:r>
                  <a:rPr lang="en-GB" sz="1700" dirty="0"/>
                  <a:t>(i.e. it’s a bit like a set). e.g. the heights of </a:t>
                </a:r>
                <a:r>
                  <a:rPr lang="en-GB" sz="1700" b="1" dirty="0"/>
                  <a:t>all</a:t>
                </a:r>
                <a:r>
                  <a:rPr lang="en-GB" sz="1700" dirty="0"/>
                  <a:t> people in a room.</a:t>
                </a:r>
              </a:p>
              <a:p>
                <a:pPr marL="285750" indent="-285750">
                  <a:buFont typeface="Wingdings" panose="05000000000000000000" pitchFamily="2" charset="2"/>
                  <a:buChar char="q"/>
                </a:pPr>
                <a:r>
                  <a:rPr lang="en-GB" sz="1700" dirty="0"/>
                  <a:t>Because of this, we can do </a:t>
                </a:r>
                <a:r>
                  <a:rPr lang="en-GB" sz="1700" b="1" dirty="0"/>
                  <a:t>operations</a:t>
                </a:r>
                <a:r>
                  <a:rPr lang="en-GB" sz="1700" dirty="0"/>
                  <a:t> on it as if it was a </a:t>
                </a:r>
                <a:r>
                  <a:rPr lang="en-GB" sz="1700" b="1" dirty="0"/>
                  <a:t>collection of values</a:t>
                </a:r>
                <a:r>
                  <a:rPr lang="en-GB" sz="1700" dirty="0"/>
                  <a:t>:</a:t>
                </a:r>
              </a:p>
              <a:p>
                <a:pPr marL="742950" lvl="1" indent="-285750">
                  <a:buFont typeface="Wingdings" panose="05000000000000000000" pitchFamily="2" charset="2"/>
                  <a:buChar char="q"/>
                </a:pPr>
                <a:r>
                  <a:rPr lang="en-GB" sz="1700" b="0" dirty="0"/>
                  <a:t>If </a:t>
                </a:r>
                <a14:m>
                  <m:oMath xmlns:m="http://schemas.openxmlformats.org/officeDocument/2006/math">
                    <m:r>
                      <a:rPr lang="en-GB" sz="1700" b="0" i="1" smtClean="0">
                        <a:latin typeface="Cambria Math" panose="02040503050406030204" pitchFamily="18" charset="0"/>
                      </a:rPr>
                      <m:t>𝑥</m:t>
                    </m:r>
                  </m:oMath>
                </a14:m>
                <a:r>
                  <a:rPr lang="en-GB" sz="1700" dirty="0"/>
                  <a:t> represents people’s heights, </a:t>
                </a:r>
                <a:br>
                  <a:rPr lang="en-GB" sz="1700" dirty="0"/>
                </a:br>
                <a14:m>
                  <m:oMath xmlns:m="http://schemas.openxmlformats.org/officeDocument/2006/math">
                    <m:r>
                      <m:rPr>
                        <m:sty m:val="p"/>
                      </m:rPr>
                      <a:rPr lang="en-GB" sz="3200" b="0" i="0" smtClean="0">
                        <a:latin typeface="Cambria Math" panose="02040503050406030204" pitchFamily="18" charset="0"/>
                      </a:rPr>
                      <m:t>Σ</m:t>
                    </m:r>
                    <m:r>
                      <a:rPr lang="en-GB" sz="3200" b="0" i="1" smtClean="0">
                        <a:latin typeface="Cambria Math" panose="02040503050406030204" pitchFamily="18" charset="0"/>
                      </a:rPr>
                      <m:t>𝑥</m:t>
                    </m:r>
                  </m:oMath>
                </a14:m>
                <a:r>
                  <a:rPr lang="en-GB" sz="1700" dirty="0"/>
                  <a:t/>
                </a:r>
                <a:br>
                  <a:rPr lang="en-GB" sz="1700" dirty="0"/>
                </a:br>
                <a:r>
                  <a:rPr lang="en-GB" sz="1700" dirty="0"/>
                  <a:t>gives the sum of everyone’s heights.</a:t>
                </a:r>
                <a:br>
                  <a:rPr lang="en-GB" sz="1700" dirty="0"/>
                </a:br>
                <a:r>
                  <a:rPr lang="en-GB" sz="1700" dirty="0"/>
                  <a:t>In algebra this would be meaningless: if </a:t>
                </a:r>
                <a14:m>
                  <m:oMath xmlns:m="http://schemas.openxmlformats.org/officeDocument/2006/math">
                    <m:r>
                      <a:rPr lang="en-GB" sz="1700" b="0" i="1" smtClean="0">
                        <a:latin typeface="Cambria Math" panose="02040503050406030204" pitchFamily="18" charset="0"/>
                      </a:rPr>
                      <m:t>𝑥</m:t>
                    </m:r>
                    <m:r>
                      <a:rPr lang="en-GB" sz="1700" b="0" i="1" smtClean="0">
                        <a:latin typeface="Cambria Math" panose="02040503050406030204" pitchFamily="18" charset="0"/>
                      </a:rPr>
                      <m:t>=4</m:t>
                    </m:r>
                  </m:oMath>
                </a14:m>
                <a:r>
                  <a:rPr lang="en-GB" sz="1700" dirty="0"/>
                  <a:t>, then </a:t>
                </a:r>
                <a14:m>
                  <m:oMath xmlns:m="http://schemas.openxmlformats.org/officeDocument/2006/math">
                    <m:r>
                      <m:rPr>
                        <m:sty m:val="p"/>
                      </m:rPr>
                      <a:rPr lang="en-GB" sz="1700" b="0" i="0" smtClean="0">
                        <a:latin typeface="Cambria Math" panose="02040503050406030204" pitchFamily="18" charset="0"/>
                      </a:rPr>
                      <m:t>Σ</m:t>
                    </m:r>
                    <m:r>
                      <a:rPr lang="en-GB" sz="1700" b="0" i="1" smtClean="0">
                        <a:latin typeface="Cambria Math" panose="02040503050406030204" pitchFamily="18" charset="0"/>
                      </a:rPr>
                      <m:t>𝑥</m:t>
                    </m:r>
                  </m:oMath>
                </a14:m>
                <a:r>
                  <a:rPr lang="en-GB" sz="1700" dirty="0"/>
                  <a:t> makes no sense!</a:t>
                </a:r>
              </a:p>
              <a:p>
                <a:pPr marL="742950" lvl="1" indent="-285750">
                  <a:buFont typeface="Wingdings" panose="05000000000000000000" pitchFamily="2" charset="2"/>
                  <a:buChar char="q"/>
                </a:pPr>
                <a14:m>
                  <m:oMath xmlns:m="http://schemas.openxmlformats.org/officeDocument/2006/math">
                    <m:acc>
                      <m:accPr>
                        <m:chr m:val="̅"/>
                        <m:ctrlPr>
                          <a:rPr lang="en-GB" sz="1700" b="0" i="1" smtClean="0">
                            <a:latin typeface="Cambria Math" panose="02040503050406030204" pitchFamily="18" charset="0"/>
                          </a:rPr>
                        </m:ctrlPr>
                      </m:accPr>
                      <m:e>
                        <m:r>
                          <a:rPr lang="en-GB" sz="1700" b="0" i="1" smtClean="0">
                            <a:latin typeface="Cambria Math" panose="02040503050406030204" pitchFamily="18" charset="0"/>
                          </a:rPr>
                          <m:t>𝑥</m:t>
                        </m:r>
                      </m:e>
                    </m:acc>
                  </m:oMath>
                </a14:m>
                <a:r>
                  <a:rPr lang="en-GB" sz="1700" dirty="0"/>
                  <a:t> is the mean of </a:t>
                </a:r>
                <a14:m>
                  <m:oMath xmlns:m="http://schemas.openxmlformats.org/officeDocument/2006/math">
                    <m:r>
                      <a:rPr lang="en-GB" sz="1700" b="0" i="1" smtClean="0">
                        <a:latin typeface="Cambria Math" panose="02040503050406030204" pitchFamily="18" charset="0"/>
                      </a:rPr>
                      <m:t>𝑥</m:t>
                    </m:r>
                  </m:oMath>
                </a14:m>
                <a:r>
                  <a:rPr lang="en-GB" sz="1700" dirty="0"/>
                  <a:t>. Notice </a:t>
                </a:r>
                <a14:m>
                  <m:oMath xmlns:m="http://schemas.openxmlformats.org/officeDocument/2006/math">
                    <m:r>
                      <a:rPr lang="en-GB" sz="1700" b="0" i="1" smtClean="0">
                        <a:latin typeface="Cambria Math" panose="02040503050406030204" pitchFamily="18" charset="0"/>
                      </a:rPr>
                      <m:t>𝑥</m:t>
                    </m:r>
                  </m:oMath>
                </a14:m>
                <a:r>
                  <a:rPr lang="en-GB" sz="1700" dirty="0"/>
                  <a:t> is a collection of values whereas </a:t>
                </a:r>
                <a14:m>
                  <m:oMath xmlns:m="http://schemas.openxmlformats.org/officeDocument/2006/math">
                    <m:acc>
                      <m:accPr>
                        <m:chr m:val="̅"/>
                        <m:ctrlPr>
                          <a:rPr lang="en-GB" sz="1700" b="0" i="1" smtClean="0">
                            <a:latin typeface="Cambria Math" panose="02040503050406030204" pitchFamily="18" charset="0"/>
                          </a:rPr>
                        </m:ctrlPr>
                      </m:accPr>
                      <m:e>
                        <m:r>
                          <a:rPr lang="en-GB" sz="1700" b="0" i="1" smtClean="0">
                            <a:latin typeface="Cambria Math" panose="02040503050406030204" pitchFamily="18" charset="0"/>
                          </a:rPr>
                          <m:t>𝑥</m:t>
                        </m:r>
                      </m:e>
                    </m:acc>
                  </m:oMath>
                </a14:m>
                <a:r>
                  <a:rPr lang="en-GB" sz="1700" dirty="0"/>
                  <a:t> is a single value.</a:t>
                </a:r>
              </a:p>
              <a:p>
                <a:pPr marL="285750" indent="-285750">
                  <a:buFont typeface="Wingdings" panose="05000000000000000000" pitchFamily="2" charset="2"/>
                  <a:buChar char="q"/>
                </a:pPr>
                <a:r>
                  <a:rPr lang="en-GB" sz="1700" dirty="0"/>
                  <a:t>To each value of the variable, </a:t>
                </a:r>
                <a:r>
                  <a:rPr lang="en-GB" sz="1700" b="1" dirty="0"/>
                  <a:t>we could attach an associated probability</a:t>
                </a:r>
                <a:r>
                  <a:rPr lang="en-GB" sz="1700" dirty="0"/>
                  <a:t>. This is known as a </a:t>
                </a:r>
                <a:r>
                  <a:rPr lang="en-GB" sz="1700" b="1" dirty="0"/>
                  <a:t>random variable </a:t>
                </a:r>
                <a:r>
                  <a:rPr lang="en-GB" sz="1700" dirty="0"/>
                  <a:t>(Chapter 6).</a:t>
                </a:r>
              </a:p>
            </p:txBody>
          </p:sp>
        </mc:Choice>
        <mc:Fallback xmlns="">
          <p:sp>
            <p:nvSpPr>
              <p:cNvPr id="9" name="TextBox 8"/>
              <p:cNvSpPr txBox="1">
                <a:spLocks noRot="1" noChangeAspect="1" noMove="1" noResize="1" noEditPoints="1" noAdjustHandles="1" noChangeArrowheads="1" noChangeShapeType="1" noTextEdit="1"/>
              </p:cNvSpPr>
              <p:nvPr/>
            </p:nvSpPr>
            <p:spPr>
              <a:xfrm>
                <a:off x="4758996" y="1756822"/>
                <a:ext cx="4176464" cy="5032147"/>
              </a:xfrm>
              <a:prstGeom prst="rect">
                <a:avLst/>
              </a:prstGeom>
              <a:blipFill>
                <a:blip r:embed="rId4"/>
                <a:stretch>
                  <a:fillRect l="-730" t="-363" r="-292" b="-605"/>
                </a:stretch>
              </a:blipFill>
            </p:spPr>
            <p:txBody>
              <a:bodyPr/>
              <a:lstStyle/>
              <a:p>
                <a:r>
                  <a:rPr lang="en-GB">
                    <a:noFill/>
                  </a:rPr>
                  <a:t> </a:t>
                </a:r>
              </a:p>
            </p:txBody>
          </p:sp>
        </mc:Fallback>
      </mc:AlternateContent>
    </p:spTree>
    <p:extLst>
      <p:ext uri="{BB962C8B-B14F-4D97-AF65-F5344CB8AC3E}">
        <p14:creationId xmlns:p14="http://schemas.microsoft.com/office/powerpoint/2010/main" val="3525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00" y="1079511"/>
            <a:ext cx="6480720" cy="5202551"/>
          </a:xfrm>
          <a:prstGeom prst="rect">
            <a:avLst/>
          </a:prstGeom>
          <a:effectLst>
            <a:outerShdw blurRad="63500" sx="102000" sy="102000" algn="ctr" rotWithShape="0">
              <a:prstClr val="black">
                <a:alpha val="40000"/>
              </a:prstClr>
            </a:outerShdw>
          </a:effec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Example Exam Question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705600" y="4416964"/>
                <a:ext cx="2510972" cy="1877437"/>
              </a:xfrm>
              <a:prstGeom prst="rect">
                <a:avLst/>
              </a:prstGeom>
              <a:noFill/>
            </p:spPr>
            <p:txBody>
              <a:bodyPr wrap="square" rtlCol="0">
                <a:spAutoFit/>
              </a:bodyPr>
              <a:lstStyle/>
              <a:p>
                <a:r>
                  <a:rPr lang="en-GB" dirty="0"/>
                  <a:t>f) </a:t>
                </a:r>
              </a:p>
              <a:p>
                <a:r>
                  <a:rPr lang="en-GB" sz="1400" b="1" dirty="0"/>
                  <a:t>Coding is </a:t>
                </a:r>
              </a:p>
              <a:p>
                <a:pP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𝒕</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𝒕</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Para>
                </a14:m>
                <a:endParaRPr lang="en-GB" sz="1400" b="1" dirty="0"/>
              </a:p>
              <a:p>
                <a:r>
                  <a:rPr lang="en-GB" sz="1400" b="1" dirty="0"/>
                  <a:t>Mean decreases by 5.</a:t>
                </a:r>
              </a:p>
              <a:p>
                <a14:m>
                  <m:oMath xmlns:m="http://schemas.openxmlformats.org/officeDocument/2006/math">
                    <m:r>
                      <a:rPr lang="en-GB" sz="1400" b="1" i="1" smtClean="0">
                        <a:latin typeface="Cambria Math" panose="02040503050406030204" pitchFamily="18" charset="0"/>
                      </a:rPr>
                      <m:t>𝝈</m:t>
                    </m:r>
                  </m:oMath>
                </a14:m>
                <a:r>
                  <a:rPr lang="en-GB" sz="1400" b="1" dirty="0"/>
                  <a:t> unaffected.</a:t>
                </a:r>
              </a:p>
              <a:p>
                <a:r>
                  <a:rPr lang="en-GB" sz="1400" b="1" dirty="0"/>
                  <a:t>Median decreases by 5.</a:t>
                </a:r>
              </a:p>
              <a:p>
                <a:r>
                  <a:rPr lang="en-GB" sz="1400" b="1" dirty="0"/>
                  <a:t>Lower quartile decreases by 5.</a:t>
                </a:r>
              </a:p>
              <a:p>
                <a:r>
                  <a:rPr lang="en-GB" sz="1400" b="1" dirty="0"/>
                  <a:t>Interquartile range unaffected.</a:t>
                </a:r>
              </a:p>
            </p:txBody>
          </p:sp>
        </mc:Choice>
        <mc:Fallback xmlns="">
          <p:sp>
            <p:nvSpPr>
              <p:cNvPr id="6" name="TextBox 5"/>
              <p:cNvSpPr txBox="1">
                <a:spLocks noRot="1" noChangeAspect="1" noMove="1" noResize="1" noEditPoints="1" noAdjustHandles="1" noChangeArrowheads="1" noChangeShapeType="1" noTextEdit="1"/>
              </p:cNvSpPr>
              <p:nvPr/>
            </p:nvSpPr>
            <p:spPr>
              <a:xfrm>
                <a:off x="6705600" y="4416964"/>
                <a:ext cx="2510972" cy="1877437"/>
              </a:xfrm>
              <a:prstGeom prst="rect">
                <a:avLst/>
              </a:prstGeom>
              <a:blipFill rotWithShape="0">
                <a:blip r:embed="rId3"/>
                <a:stretch>
                  <a:fillRect l="-1942" t="-1948" b="-2273"/>
                </a:stretch>
              </a:blipFill>
            </p:spPr>
            <p:txBody>
              <a:bodyPr/>
              <a:lstStyle/>
              <a:p>
                <a:r>
                  <a:rPr lang="en-GB">
                    <a:noFill/>
                  </a:rPr>
                  <a:t> </a:t>
                </a:r>
              </a:p>
            </p:txBody>
          </p:sp>
        </mc:Fallback>
      </mc:AlternateContent>
      <p:sp>
        <p:nvSpPr>
          <p:cNvPr id="7" name="TextBox 6"/>
          <p:cNvSpPr txBox="1"/>
          <p:nvPr/>
        </p:nvSpPr>
        <p:spPr>
          <a:xfrm>
            <a:off x="7123977" y="3184511"/>
            <a:ext cx="1872208" cy="923330"/>
          </a:xfrm>
          <a:prstGeom prst="rect">
            <a:avLst/>
          </a:prstGeom>
          <a:noFill/>
        </p:spPr>
        <p:txBody>
          <a:bodyPr wrap="square" rtlCol="0">
            <a:spAutoFit/>
          </a:bodyPr>
          <a:lstStyle/>
          <a:p>
            <a:r>
              <a:rPr lang="en-GB" dirty="0"/>
              <a:t>Suppose we’ve worked all these out already.</a:t>
            </a:r>
          </a:p>
        </p:txBody>
      </p:sp>
      <p:sp>
        <p:nvSpPr>
          <p:cNvPr id="8" name="Right Brace 7"/>
          <p:cNvSpPr/>
          <p:nvPr/>
        </p:nvSpPr>
        <p:spPr>
          <a:xfrm>
            <a:off x="6776909" y="3023727"/>
            <a:ext cx="288032" cy="1296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Rectangle 8"/>
          <p:cNvSpPr/>
          <p:nvPr/>
        </p:nvSpPr>
        <p:spPr>
          <a:xfrm>
            <a:off x="6794749" y="4760686"/>
            <a:ext cx="2291193" cy="15094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3247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34-36</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061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2 Summary</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08720"/>
                <a:ext cx="7992888" cy="1477328"/>
              </a:xfrm>
              <a:prstGeom prst="rect">
                <a:avLst/>
              </a:prstGeom>
              <a:noFill/>
            </p:spPr>
            <p:txBody>
              <a:bodyPr wrap="square" rtlCol="0">
                <a:spAutoFit/>
              </a:bodyPr>
              <a:lstStyle/>
              <a:p>
                <a:r>
                  <a:rPr lang="en-GB" dirty="0"/>
                  <a:t>I have a list of 30 heights in the class. What item do I use for:</a:t>
                </a:r>
              </a:p>
              <a:p>
                <a:endParaRPr lang="en-GB" dirty="0"/>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1</m:t>
                        </m:r>
                      </m:sub>
                    </m:sSub>
                  </m:oMath>
                </a14:m>
                <a:r>
                  <a:rPr lang="en-GB" dirty="0"/>
                  <a:t>?		8</a:t>
                </a:r>
                <a:r>
                  <a:rPr lang="en-GB" baseline="30000" dirty="0"/>
                  <a:t>th</a:t>
                </a:r>
                <a:r>
                  <a:rPr lang="en-GB" dirty="0"/>
                  <a:t> </a:t>
                </a:r>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2</m:t>
                        </m:r>
                      </m:sub>
                    </m:sSub>
                  </m:oMath>
                </a14:m>
                <a:r>
                  <a:rPr lang="en-GB" dirty="0"/>
                  <a:t>?		Between 15</a:t>
                </a:r>
                <a:r>
                  <a:rPr lang="en-GB" baseline="30000" dirty="0"/>
                  <a:t>th</a:t>
                </a:r>
                <a:r>
                  <a:rPr lang="en-GB" dirty="0"/>
                  <a:t> and 16</a:t>
                </a:r>
                <a:r>
                  <a:rPr lang="en-GB" baseline="30000" dirty="0"/>
                  <a:t>th</a:t>
                </a:r>
                <a:r>
                  <a:rPr lang="en-GB" dirty="0"/>
                  <a:t> </a:t>
                </a:r>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3</m:t>
                        </m:r>
                      </m:sub>
                    </m:sSub>
                  </m:oMath>
                </a14:m>
                <a:r>
                  <a:rPr lang="en-GB" dirty="0"/>
                  <a:t>?		23</a:t>
                </a:r>
                <a:r>
                  <a:rPr lang="en-GB" baseline="30000" dirty="0"/>
                  <a:t>rd</a:t>
                </a:r>
                <a:r>
                  <a:rPr lang="en-GB"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908720"/>
                <a:ext cx="7992888" cy="1477328"/>
              </a:xfrm>
              <a:prstGeom prst="rect">
                <a:avLst/>
              </a:prstGeom>
              <a:blipFill rotWithShape="1">
                <a:blip r:embed="rId2"/>
                <a:stretch>
                  <a:fillRect l="-686" t="-2066" b="-5785"/>
                </a:stretch>
              </a:blipFill>
            </p:spPr>
            <p:txBody>
              <a:bodyPr/>
              <a:lstStyle/>
              <a:p>
                <a:r>
                  <a:rPr lang="en-GB">
                    <a:noFill/>
                  </a:rPr>
                  <a:t> </a:t>
                </a:r>
              </a:p>
            </p:txBody>
          </p:sp>
        </mc:Fallback>
      </mc:AlternateContent>
      <p:sp>
        <p:nvSpPr>
          <p:cNvPr id="6" name="TextBox 5"/>
          <p:cNvSpPr txBox="1"/>
          <p:nvPr/>
        </p:nvSpPr>
        <p:spPr>
          <a:xfrm>
            <a:off x="403068" y="2430851"/>
            <a:ext cx="7992888" cy="369332"/>
          </a:xfrm>
          <a:prstGeom prst="rect">
            <a:avLst/>
          </a:prstGeom>
          <a:noFill/>
        </p:spPr>
        <p:txBody>
          <a:bodyPr wrap="square" rtlCol="0">
            <a:spAutoFit/>
          </a:bodyPr>
          <a:lstStyle/>
          <a:p>
            <a:r>
              <a:rPr lang="en-GB" dirty="0"/>
              <a:t>For the following grouped frequency table, calculate:</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835696" y="2800183"/>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Height</a:t>
                          </a:r>
                          <a:r>
                            <a:rPr lang="en-GB" baseline="0" dirty="0"/>
                            <a:t> </a:t>
                          </a:r>
                          <a14:m>
                            <m:oMath xmlns:m="http://schemas.openxmlformats.org/officeDocument/2006/math">
                              <m:r>
                                <a:rPr lang="en-GB" baseline="0" smtClean="0">
                                  <a:latin typeface="Cambria Math"/>
                                </a:rPr>
                                <m:t>𝒉</m:t>
                              </m:r>
                            </m:oMath>
                          </a14:m>
                          <a:r>
                            <a:rPr lang="en-GB" baseline="0" dirty="0"/>
                            <a:t> of bear (in metres)</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a:rPr lang="en-GB" smtClean="0">
                                    <a:latin typeface="Cambria Math"/>
                                  </a:rPr>
                                  <m:t>h</m:t>
                                </m:r>
                                <m:r>
                                  <a:rPr lang="en-GB" smtClean="0">
                                    <a:latin typeface="Cambria Math"/>
                                  </a:rPr>
                                  <m:t>&lt;0.5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0.5≤</m:t>
                                </m:r>
                                <m:r>
                                  <a:rPr lang="en-GB" smtClean="0">
                                    <a:latin typeface="Cambria Math"/>
                                  </a:rPr>
                                  <m:t>h</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h</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h</m:t>
                                </m:r>
                                <m:r>
                                  <a:rPr lang="en-GB" smtClean="0">
                                    <a:latin typeface="Cambria Math"/>
                                  </a:rPr>
                                  <m:t>&lt;2.5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040563257"/>
                  </p:ext>
                </p:extLst>
              </p:nvPr>
            </p:nvGraphicFramePr>
            <p:xfrm>
              <a:off x="1835696" y="2800183"/>
              <a:ext cx="5112568" cy="1854200"/>
            </p:xfrm>
            <a:graphic>
              <a:graphicData uri="http://schemas.openxmlformats.org/drawingml/2006/table">
                <a:tbl>
                  <a:tblPr firstRow="1" bandRow="1">
                    <a:tableStyleId>{00A15C55-8517-42AA-B614-E9B94910E393}</a:tableStyleId>
                  </a:tblPr>
                  <a:tblGrid>
                    <a:gridCol w="2952328"/>
                    <a:gridCol w="2160240"/>
                  </a:tblGrid>
                  <a:tr h="370840">
                    <a:tc>
                      <a:txBody>
                        <a:bodyPr/>
                        <a:lstStyle/>
                        <a:p>
                          <a:endParaRPr lang="en-US"/>
                        </a:p>
                      </a:txBody>
                      <a:tcPr>
                        <a:blipFill rotWithShape="1">
                          <a:blip r:embed="rId3"/>
                          <a:stretch>
                            <a:fillRect t="-8197" r="-73347" b="-400000"/>
                          </a:stretch>
                        </a:blipFill>
                      </a:tcPr>
                    </a:tc>
                    <a:tc>
                      <a:txBody>
                        <a:bodyPr/>
                        <a:lstStyle/>
                        <a:p>
                          <a:r>
                            <a:rPr lang="en-GB" dirty="0" smtClean="0"/>
                            <a:t>Frequency</a:t>
                          </a:r>
                          <a:endParaRPr lang="en-GB" dirty="0"/>
                        </a:p>
                      </a:txBody>
                      <a:tcPr/>
                    </a:tc>
                  </a:tr>
                  <a:tr h="370840">
                    <a:tc>
                      <a:txBody>
                        <a:bodyPr/>
                        <a:lstStyle/>
                        <a:p>
                          <a:endParaRPr lang="en-US"/>
                        </a:p>
                      </a:txBody>
                      <a:tcPr>
                        <a:blipFill rotWithShape="1">
                          <a:blip r:embed="rId3"/>
                          <a:stretch>
                            <a:fillRect t="-108197" r="-73347" b="-300000"/>
                          </a:stretch>
                        </a:blipFill>
                      </a:tcPr>
                    </a:tc>
                    <a:tc>
                      <a:txBody>
                        <a:bodyPr/>
                        <a:lstStyle/>
                        <a:p>
                          <a:endParaRPr lang="en-US"/>
                        </a:p>
                      </a:txBody>
                      <a:tcPr>
                        <a:blipFill rotWithShape="1">
                          <a:blip r:embed="rId3"/>
                          <a:stretch>
                            <a:fillRect l="-136338" t="-108197" b="-300000"/>
                          </a:stretch>
                        </a:blipFill>
                      </a:tcPr>
                    </a:tc>
                  </a:tr>
                  <a:tr h="370840">
                    <a:tc>
                      <a:txBody>
                        <a:bodyPr/>
                        <a:lstStyle/>
                        <a:p>
                          <a:endParaRPr lang="en-US"/>
                        </a:p>
                      </a:txBody>
                      <a:tcPr>
                        <a:blipFill rotWithShape="1">
                          <a:blip r:embed="rId3"/>
                          <a:stretch>
                            <a:fillRect t="-208197" r="-73347" b="-200000"/>
                          </a:stretch>
                        </a:blipFill>
                      </a:tcPr>
                    </a:tc>
                    <a:tc>
                      <a:txBody>
                        <a:bodyPr/>
                        <a:lstStyle/>
                        <a:p>
                          <a:endParaRPr lang="en-US"/>
                        </a:p>
                      </a:txBody>
                      <a:tcPr>
                        <a:blipFill rotWithShape="1">
                          <a:blip r:embed="rId3"/>
                          <a:stretch>
                            <a:fillRect l="-136338" t="-208197" b="-200000"/>
                          </a:stretch>
                        </a:blipFill>
                      </a:tcPr>
                    </a:tc>
                  </a:tr>
                  <a:tr h="370840">
                    <a:tc>
                      <a:txBody>
                        <a:bodyPr/>
                        <a:lstStyle/>
                        <a:p>
                          <a:endParaRPr lang="en-US"/>
                        </a:p>
                      </a:txBody>
                      <a:tcPr>
                        <a:blipFill rotWithShape="1">
                          <a:blip r:embed="rId3"/>
                          <a:stretch>
                            <a:fillRect t="-308197" r="-73347" b="-100000"/>
                          </a:stretch>
                        </a:blipFill>
                      </a:tcPr>
                    </a:tc>
                    <a:tc>
                      <a:txBody>
                        <a:bodyPr/>
                        <a:lstStyle/>
                        <a:p>
                          <a:endParaRPr lang="en-US"/>
                        </a:p>
                      </a:txBody>
                      <a:tcPr>
                        <a:blipFill rotWithShape="1">
                          <a:blip r:embed="rId3"/>
                          <a:stretch>
                            <a:fillRect l="-136338" t="-308197" b="-100000"/>
                          </a:stretch>
                        </a:blipFill>
                      </a:tcPr>
                    </a:tc>
                  </a:tr>
                  <a:tr h="370840">
                    <a:tc>
                      <a:txBody>
                        <a:bodyPr/>
                        <a:lstStyle/>
                        <a:p>
                          <a:endParaRPr lang="en-US"/>
                        </a:p>
                      </a:txBody>
                      <a:tcPr>
                        <a:blipFill rotWithShape="1">
                          <a:blip r:embed="rId3"/>
                          <a:stretch>
                            <a:fillRect t="-408197" r="-73347"/>
                          </a:stretch>
                        </a:blipFill>
                      </a:tcPr>
                    </a:tc>
                    <a:tc>
                      <a:txBody>
                        <a:bodyPr/>
                        <a:lstStyle/>
                        <a:p>
                          <a:endParaRPr lang="en-US"/>
                        </a:p>
                      </a:txBody>
                      <a:tcPr>
                        <a:blipFill rotWithShape="1">
                          <a:blip r:embed="rId3"/>
                          <a:stretch>
                            <a:fillRect l="-136338" t="-408197"/>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123728" y="4712006"/>
                <a:ext cx="6552728" cy="629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a:rPr>
                            <m:t>h</m:t>
                          </m:r>
                        </m:e>
                      </m:acc>
                      <m:r>
                        <a:rPr lang="en-GB" b="0" i="1" smtClean="0">
                          <a:latin typeface="Cambria Math"/>
                        </a:rPr>
                        <m:t>=</m:t>
                      </m:r>
                      <m:f>
                        <m:fPr>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r>
                                <a:rPr lang="en-GB" b="0" i="1" smtClean="0">
                                  <a:latin typeface="Cambria Math"/>
                                </a:rPr>
                                <m:t>0.25×4</m:t>
                              </m:r>
                            </m:e>
                          </m:d>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0.85×20</m:t>
                              </m:r>
                            </m:e>
                          </m:d>
                          <m:r>
                            <a:rPr lang="en-GB" b="0" i="1" smtClean="0">
                              <a:latin typeface="Cambria Math"/>
                            </a:rPr>
                            <m:t>+…</m:t>
                          </m:r>
                        </m:num>
                        <m:den>
                          <m:r>
                            <a:rPr lang="en-GB" b="0" i="1" smtClean="0">
                              <a:latin typeface="Cambria Math"/>
                            </a:rPr>
                            <m:t>40</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46.75</m:t>
                          </m:r>
                        </m:num>
                        <m:den>
                          <m:r>
                            <a:rPr lang="en-GB" b="0" i="1" smtClean="0">
                              <a:latin typeface="Cambria Math"/>
                            </a:rPr>
                            <m:t>40</m:t>
                          </m:r>
                        </m:den>
                      </m:f>
                      <m:r>
                        <a:rPr lang="en-GB" b="0" i="1" smtClean="0">
                          <a:latin typeface="Cambria Math"/>
                        </a:rPr>
                        <m:t>=1.17</m:t>
                      </m:r>
                      <m:r>
                        <a:rPr lang="en-GB" b="0" i="1" smtClean="0">
                          <a:latin typeface="Cambria Math"/>
                        </a:rPr>
                        <m:t>𝑚</m:t>
                      </m:r>
                      <m:r>
                        <a:rPr lang="en-GB" b="0" i="1" smtClean="0">
                          <a:latin typeface="Cambria Math"/>
                        </a:rPr>
                        <m:t> </m:t>
                      </m:r>
                      <m:r>
                        <a:rPr lang="en-GB" b="0" i="1" smtClean="0">
                          <a:latin typeface="Cambria Math"/>
                        </a:rPr>
                        <m:t>𝑡𝑜</m:t>
                      </m:r>
                      <m:r>
                        <a:rPr lang="en-GB" b="0" i="1" smtClean="0">
                          <a:latin typeface="Cambria Math"/>
                        </a:rPr>
                        <m:t> 3</m:t>
                      </m:r>
                      <m:r>
                        <a:rPr lang="en-GB" b="0" i="1" smtClean="0">
                          <a:latin typeface="Cambria Math"/>
                        </a:rPr>
                        <m:t>𝑠𝑓</m:t>
                      </m:r>
                      <m:r>
                        <a:rPr lang="en-GB" b="0" i="1" smtClean="0">
                          <a:latin typeface="Cambria Math"/>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123728" y="4712006"/>
                <a:ext cx="6552728" cy="629852"/>
              </a:xfrm>
              <a:prstGeom prst="rect">
                <a:avLst/>
              </a:prstGeom>
              <a:blipFill rotWithShape="1">
                <a:blip r:embed="rId4"/>
                <a:stretch>
                  <a:fillRect/>
                </a:stretch>
              </a:blipFill>
            </p:spPr>
            <p:txBody>
              <a:bodyPr/>
              <a:lstStyle/>
              <a:p>
                <a:r>
                  <a:rPr lang="en-GB">
                    <a:noFill/>
                  </a:rPr>
                  <a:t> </a:t>
                </a:r>
              </a:p>
            </p:txBody>
          </p:sp>
        </mc:Fallback>
      </mc:AlternateContent>
      <p:sp>
        <p:nvSpPr>
          <p:cNvPr id="9" name="TextBox 8"/>
          <p:cNvSpPr txBox="1"/>
          <p:nvPr/>
        </p:nvSpPr>
        <p:spPr>
          <a:xfrm>
            <a:off x="107504" y="4856022"/>
            <a:ext cx="2304256" cy="369332"/>
          </a:xfrm>
          <a:prstGeom prst="rect">
            <a:avLst/>
          </a:prstGeom>
          <a:noFill/>
        </p:spPr>
        <p:txBody>
          <a:bodyPr wrap="square" rtlCol="0">
            <a:spAutoFit/>
          </a:bodyPr>
          <a:lstStyle/>
          <a:p>
            <a:r>
              <a:rPr lang="en-GB" dirty="0"/>
              <a:t>a) The estimate mean:</a:t>
            </a:r>
          </a:p>
        </p:txBody>
      </p:sp>
      <p:sp>
        <p:nvSpPr>
          <p:cNvPr id="10" name="TextBox 9"/>
          <p:cNvSpPr txBox="1"/>
          <p:nvPr/>
        </p:nvSpPr>
        <p:spPr>
          <a:xfrm>
            <a:off x="107504" y="5432086"/>
            <a:ext cx="2520280" cy="369332"/>
          </a:xfrm>
          <a:prstGeom prst="rect">
            <a:avLst/>
          </a:prstGeom>
          <a:noFill/>
        </p:spPr>
        <p:txBody>
          <a:bodyPr wrap="square" rtlCol="0">
            <a:spAutoFit/>
          </a:bodyPr>
          <a:lstStyle/>
          <a:p>
            <a:r>
              <a:rPr lang="en-GB" dirty="0"/>
              <a:t>b) The estimate median:</a:t>
            </a:r>
          </a:p>
        </p:txBody>
      </p:sp>
      <mc:AlternateContent xmlns:mc="http://schemas.openxmlformats.org/markup-compatibility/2006" xmlns:a14="http://schemas.microsoft.com/office/drawing/2010/main">
        <mc:Choice Requires="a14">
          <p:sp>
            <p:nvSpPr>
              <p:cNvPr id="11" name="TextBox 10"/>
              <p:cNvSpPr txBox="1"/>
              <p:nvPr/>
            </p:nvSpPr>
            <p:spPr>
              <a:xfrm>
                <a:off x="3131840" y="5368146"/>
                <a:ext cx="3528392"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0.5+</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16</m:t>
                              </m:r>
                            </m:num>
                            <m:den>
                              <m:r>
                                <a:rPr lang="en-GB" b="0" i="1" smtClean="0">
                                  <a:latin typeface="Cambria Math"/>
                                </a:rPr>
                                <m:t>20</m:t>
                              </m:r>
                            </m:den>
                          </m:f>
                          <m:r>
                            <a:rPr lang="en-GB" b="0" i="1" smtClean="0">
                              <a:latin typeface="Cambria Math"/>
                            </a:rPr>
                            <m:t>×0.7</m:t>
                          </m:r>
                        </m:e>
                      </m:d>
                      <m:r>
                        <a:rPr lang="en-GB" b="0" i="1" smtClean="0">
                          <a:latin typeface="Cambria Math"/>
                        </a:rPr>
                        <m:t>=1.06</m:t>
                      </m:r>
                      <m:r>
                        <a:rPr lang="en-GB" b="0" i="1" smtClean="0">
                          <a:latin typeface="Cambria Math"/>
                        </a:rPr>
                        <m:t>𝑚</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31840" y="5368146"/>
                <a:ext cx="3528392" cy="71468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4985" y="6135007"/>
                <a:ext cx="3139217" cy="584775"/>
              </a:xfrm>
              <a:prstGeom prst="rect">
                <a:avLst/>
              </a:prstGeom>
              <a:noFill/>
            </p:spPr>
            <p:txBody>
              <a:bodyPr wrap="square" rtlCol="0">
                <a:spAutoFit/>
              </a:bodyPr>
              <a:lstStyle/>
              <a:p>
                <a:r>
                  <a:rPr lang="en-GB" dirty="0"/>
                  <a:t>c) The estimate variance:</a:t>
                </a:r>
              </a:p>
              <a:p>
                <a:r>
                  <a:rPr lang="en-GB" sz="1400" dirty="0"/>
                  <a:t>(you’re given </a:t>
                </a:r>
                <a14:m>
                  <m:oMath xmlns:m="http://schemas.openxmlformats.org/officeDocument/2006/math">
                    <m:r>
                      <m:rPr>
                        <m:sty m:val="p"/>
                      </m:rPr>
                      <a:rPr lang="en-GB" sz="1400" b="0" i="0" smtClean="0">
                        <a:latin typeface="Cambria Math"/>
                      </a:rPr>
                      <m:t>Σ</m:t>
                    </m:r>
                    <m:r>
                      <a:rPr lang="en-GB" sz="1400" b="0" i="1" smtClean="0">
                        <a:latin typeface="Cambria Math"/>
                      </a:rPr>
                      <m:t>𝑓</m:t>
                    </m:r>
                    <m:sSup>
                      <m:sSupPr>
                        <m:ctrlPr>
                          <a:rPr lang="en-GB" sz="1400" b="0" i="1" smtClean="0">
                            <a:latin typeface="Cambria Math" panose="02040503050406030204" pitchFamily="18" charset="0"/>
                          </a:rPr>
                        </m:ctrlPr>
                      </m:sSupPr>
                      <m:e>
                        <m:r>
                          <a:rPr lang="en-GB" sz="1400" b="0" i="1" smtClean="0">
                            <a:latin typeface="Cambria Math"/>
                          </a:rPr>
                          <m:t>h</m:t>
                        </m:r>
                      </m:e>
                      <m:sup>
                        <m:r>
                          <a:rPr lang="en-GB" sz="1400" b="0" i="1" smtClean="0">
                            <a:latin typeface="Cambria Math"/>
                          </a:rPr>
                          <m:t>2</m:t>
                        </m:r>
                      </m:sup>
                    </m:sSup>
                    <m:r>
                      <a:rPr lang="en-GB" sz="1400" b="0" i="1" smtClean="0">
                        <a:latin typeface="Cambria Math"/>
                      </a:rPr>
                      <m:t>=67.8125</m:t>
                    </m:r>
                  </m:oMath>
                </a14:m>
                <a:r>
                  <a:rPr lang="en-GB" sz="14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124985" y="6135007"/>
                <a:ext cx="3139217" cy="584775"/>
              </a:xfrm>
              <a:prstGeom prst="rect">
                <a:avLst/>
              </a:prstGeom>
              <a:blipFill rotWithShape="1">
                <a:blip r:embed="rId6"/>
                <a:stretch>
                  <a:fillRect l="-1751" t="-5208" b="-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19872" y="6068474"/>
                <a:ext cx="4752528" cy="769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𝜎</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67.8125</m:t>
                          </m:r>
                        </m:num>
                        <m:den>
                          <m:r>
                            <a:rPr lang="en-GB" b="0" i="1" smtClean="0">
                              <a:latin typeface="Cambria Math"/>
                            </a:rPr>
                            <m:t>40</m:t>
                          </m:r>
                        </m:den>
                      </m:f>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46.75</m:t>
                                  </m:r>
                                </m:num>
                                <m:den>
                                  <m:r>
                                    <a:rPr lang="en-GB" b="0" i="1" smtClean="0">
                                      <a:latin typeface="Cambria Math"/>
                                    </a:rPr>
                                    <m:t>40</m:t>
                                  </m:r>
                                </m:den>
                              </m:f>
                            </m:e>
                          </m:d>
                        </m:e>
                        <m:sup>
                          <m:r>
                            <a:rPr lang="en-GB" b="0" i="1" smtClean="0">
                              <a:latin typeface="Cambria Math"/>
                            </a:rPr>
                            <m:t>2</m:t>
                          </m:r>
                        </m:sup>
                      </m:sSup>
                      <m:r>
                        <a:rPr lang="en-GB" b="0" i="1" smtClean="0">
                          <a:latin typeface="Cambria Math"/>
                        </a:rPr>
                        <m:t>=0.329 </m:t>
                      </m:r>
                      <m:r>
                        <a:rPr lang="en-GB" b="0" i="1" smtClean="0">
                          <a:latin typeface="Cambria Math"/>
                        </a:rPr>
                        <m:t>𝑡𝑜</m:t>
                      </m:r>
                      <m:r>
                        <a:rPr lang="en-GB" b="0" i="1" smtClean="0">
                          <a:latin typeface="Cambria Math"/>
                        </a:rPr>
                        <m:t> 3</m:t>
                      </m:r>
                      <m:r>
                        <a:rPr lang="en-GB" b="0" i="1" smtClean="0">
                          <a:latin typeface="Cambria Math"/>
                        </a:rPr>
                        <m:t>𝑠𝑓</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419872" y="6068474"/>
                <a:ext cx="4752528" cy="769378"/>
              </a:xfrm>
              <a:prstGeom prst="rect">
                <a:avLst/>
              </a:prstGeom>
              <a:blipFill rotWithShape="1">
                <a:blip r:embed="rId7"/>
                <a:stretch>
                  <a:fillRect/>
                </a:stretch>
              </a:blipFill>
            </p:spPr>
            <p:txBody>
              <a:bodyPr/>
              <a:lstStyle/>
              <a:p>
                <a:r>
                  <a:rPr lang="en-GB">
                    <a:noFill/>
                  </a:rPr>
                  <a:t> </a:t>
                </a:r>
              </a:p>
            </p:txBody>
          </p:sp>
        </mc:Fallback>
      </mc:AlternateContent>
      <p:sp>
        <p:nvSpPr>
          <p:cNvPr id="14" name="Rectangle 13"/>
          <p:cNvSpPr/>
          <p:nvPr/>
        </p:nvSpPr>
        <p:spPr>
          <a:xfrm>
            <a:off x="2443158" y="4715571"/>
            <a:ext cx="644932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71800" y="5368146"/>
            <a:ext cx="6120680" cy="690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771800" y="6062109"/>
            <a:ext cx="6120680" cy="690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233194" y="1412776"/>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233194" y="1733598"/>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233194" y="2098017"/>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69568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2 Summary</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95536" y="764704"/>
                <a:ext cx="8496944" cy="1187697"/>
              </a:xfrm>
              <a:prstGeom prst="rect">
                <a:avLst/>
              </a:prstGeom>
              <a:noFill/>
            </p:spPr>
            <p:txBody>
              <a:bodyPr wrap="square" rtlCol="0">
                <a:spAutoFit/>
              </a:bodyPr>
              <a:lstStyle/>
              <a:p>
                <a:r>
                  <a:rPr lang="en-GB" dirty="0"/>
                  <a:t>What is the standard deviation of the following lengths: 1cm, 2cm, 3cm</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𝜎</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14</m:t>
                          </m:r>
                        </m:num>
                        <m:den>
                          <m:r>
                            <a:rPr lang="en-GB" b="0" i="1" smtClean="0">
                              <a:latin typeface="Cambria Math"/>
                            </a:rPr>
                            <m:t>3</m:t>
                          </m:r>
                        </m:den>
                      </m:f>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2</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0" smtClean="0">
                          <a:latin typeface="Cambria Math"/>
                        </a:rPr>
                        <m:t>                                  </m:t>
                      </m:r>
                      <m:r>
                        <a:rPr lang="en-GB" b="0" i="1" smtClean="0">
                          <a:latin typeface="Cambria Math"/>
                        </a:rPr>
                        <m:t>𝜎</m:t>
                      </m:r>
                      <m:r>
                        <a:rPr lang="en-GB" b="0" i="1" smtClean="0">
                          <a:latin typeface="Cambria Math"/>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e>
                      </m:ra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764704"/>
                <a:ext cx="8496944" cy="1187697"/>
              </a:xfrm>
              <a:prstGeom prst="rect">
                <a:avLst/>
              </a:prstGeom>
              <a:blipFill rotWithShape="1">
                <a:blip r:embed="rId2"/>
                <a:stretch>
                  <a:fillRect l="-646" t="-25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7191" y="2276872"/>
                <a:ext cx="8496944" cy="3647473"/>
              </a:xfrm>
              <a:prstGeom prst="rect">
                <a:avLst/>
              </a:prstGeom>
              <a:noFill/>
            </p:spPr>
            <p:txBody>
              <a:bodyPr wrap="square" rtlCol="0">
                <a:spAutoFit/>
              </a:bodyPr>
              <a:lstStyle/>
              <a:p>
                <a:r>
                  <a:rPr lang="en-GB" dirty="0"/>
                  <a:t>The mean of a variable </a:t>
                </a:r>
                <a14:m>
                  <m:oMath xmlns:m="http://schemas.openxmlformats.org/officeDocument/2006/math">
                    <m:r>
                      <a:rPr lang="en-GB" b="0" i="1" smtClean="0">
                        <a:latin typeface="Cambria Math"/>
                      </a:rPr>
                      <m:t>𝑥</m:t>
                    </m:r>
                  </m:oMath>
                </a14:m>
                <a:r>
                  <a:rPr lang="en-GB" dirty="0"/>
                  <a:t> is 11 and the variance </a:t>
                </a:r>
                <a14:m>
                  <m:oMath xmlns:m="http://schemas.openxmlformats.org/officeDocument/2006/math">
                    <m:r>
                      <a:rPr lang="en-GB" b="0" i="1" smtClean="0">
                        <a:latin typeface="Cambria Math"/>
                      </a:rPr>
                      <m:t>4</m:t>
                    </m:r>
                  </m:oMath>
                </a14:m>
                <a:r>
                  <a:rPr lang="en-GB" dirty="0"/>
                  <a:t>.</a:t>
                </a:r>
              </a:p>
              <a:p>
                <a:r>
                  <a:rPr lang="en-GB" dirty="0"/>
                  <a:t>The variable is coded using </a:t>
                </a:r>
                <a14:m>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m:t>
                        </m:r>
                      </m:num>
                      <m:den>
                        <m:r>
                          <a:rPr lang="en-GB" b="0" i="1" smtClean="0">
                            <a:latin typeface="Cambria Math"/>
                          </a:rPr>
                          <m:t>3</m:t>
                        </m:r>
                      </m:den>
                    </m:f>
                  </m:oMath>
                </a14:m>
                <a:r>
                  <a:rPr lang="en-GB" dirty="0"/>
                  <a:t>. What is:</a:t>
                </a:r>
              </a:p>
              <a:p>
                <a:endParaRPr lang="en-GB" dirty="0"/>
              </a:p>
              <a:p>
                <a:pPr marL="342900" indent="-342900">
                  <a:buAutoNum type="alphaLcParenR"/>
                </a:pPr>
                <a:r>
                  <a:rPr lang="en-GB" dirty="0"/>
                  <a:t>The mean of </a:t>
                </a:r>
                <a14:m>
                  <m:oMath xmlns:m="http://schemas.openxmlformats.org/officeDocument/2006/math">
                    <m:r>
                      <a:rPr lang="en-GB" b="0" i="1" smtClean="0">
                        <a:latin typeface="Cambria Math"/>
                      </a:rPr>
                      <m:t>𝑦</m:t>
                    </m:r>
                  </m:oMath>
                </a14:m>
                <a:r>
                  <a:rPr lang="en-GB" dirty="0"/>
                  <a:t>?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a:rPr>
                          <m:t>𝒚</m:t>
                        </m:r>
                      </m:e>
                    </m:acc>
                    <m:r>
                      <a:rPr lang="en-GB" b="1" i="1" smtClean="0">
                        <a:latin typeface="Cambria Math"/>
                      </a:rPr>
                      <m:t>=</m:t>
                    </m:r>
                    <m:r>
                      <a:rPr lang="en-GB" b="1" i="1" smtClean="0">
                        <a:latin typeface="Cambria Math"/>
                      </a:rPr>
                      <m:t>𝟕</m:t>
                    </m:r>
                  </m:oMath>
                </a14:m>
                <a:endParaRPr lang="en-GB" b="1" dirty="0"/>
              </a:p>
              <a:p>
                <a:pPr marL="342900" indent="-342900">
                  <a:buAutoNum type="alphaLcParenR"/>
                </a:pPr>
                <a:r>
                  <a:rPr lang="en-GB" dirty="0"/>
                  <a:t>The variance of </a:t>
                </a:r>
                <a14:m>
                  <m:oMath xmlns:m="http://schemas.openxmlformats.org/officeDocument/2006/math">
                    <m:r>
                      <a:rPr lang="en-GB" b="0" i="1" smtClean="0">
                        <a:latin typeface="Cambria Math"/>
                      </a:rPr>
                      <m:t>𝑦</m:t>
                    </m:r>
                  </m:oMath>
                </a14:m>
                <a:r>
                  <a:rPr lang="en-GB" dirty="0"/>
                  <a:t>?	</a:t>
                </a:r>
                <a14:m>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a:rPr>
                          <m:t>𝝈</m:t>
                        </m:r>
                      </m:e>
                      <m:sub>
                        <m:r>
                          <a:rPr lang="en-GB" b="1" i="1" smtClean="0">
                            <a:latin typeface="Cambria Math"/>
                          </a:rPr>
                          <m:t>𝒚</m:t>
                        </m:r>
                      </m:sub>
                      <m:sup>
                        <m:r>
                          <a:rPr lang="en-GB" b="1" i="1" smtClean="0">
                            <a:latin typeface="Cambria Math"/>
                          </a:rPr>
                          <m:t>𝟐</m:t>
                        </m:r>
                      </m:sup>
                    </m:sSubSup>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𝟒</m:t>
                        </m:r>
                      </m:num>
                      <m:den>
                        <m:r>
                          <a:rPr lang="en-GB" b="1" i="1" smtClean="0">
                            <a:latin typeface="Cambria Math"/>
                          </a:rPr>
                          <m:t>𝟗</m:t>
                        </m:r>
                      </m:den>
                    </m:f>
                  </m:oMath>
                </a14:m>
                <a:endParaRPr lang="en-GB" b="1" dirty="0"/>
              </a:p>
              <a:p>
                <a:pPr marL="342900" indent="-342900">
                  <a:buAutoNum type="alphaLcParenR"/>
                </a:pPr>
                <a:endParaRPr lang="en-GB" dirty="0"/>
              </a:p>
              <a:p>
                <a:r>
                  <a:rPr lang="en-GB" dirty="0"/>
                  <a:t>A variable </a:t>
                </a:r>
                <a14:m>
                  <m:oMath xmlns:m="http://schemas.openxmlformats.org/officeDocument/2006/math">
                    <m:r>
                      <a:rPr lang="en-GB" b="0" i="1" smtClean="0">
                        <a:latin typeface="Cambria Math"/>
                      </a:rPr>
                      <m:t>𝑥</m:t>
                    </m:r>
                  </m:oMath>
                </a14:m>
                <a:r>
                  <a:rPr lang="en-GB" dirty="0"/>
                  <a:t> is coded using </a:t>
                </a:r>
                <a14:m>
                  <m:oMath xmlns:m="http://schemas.openxmlformats.org/officeDocument/2006/math">
                    <m:r>
                      <a:rPr lang="en-GB" b="0" i="1" smtClean="0">
                        <a:latin typeface="Cambria Math"/>
                      </a:rPr>
                      <m:t>𝑦</m:t>
                    </m:r>
                    <m:r>
                      <a:rPr lang="en-GB" b="0" i="1" smtClean="0">
                        <a:latin typeface="Cambria Math"/>
                      </a:rPr>
                      <m:t>=4</m:t>
                    </m:r>
                    <m:r>
                      <a:rPr lang="en-GB" b="0" i="1" smtClean="0">
                        <a:latin typeface="Cambria Math"/>
                      </a:rPr>
                      <m:t>𝑥</m:t>
                    </m:r>
                    <m:r>
                      <a:rPr lang="en-GB" b="0" i="1" smtClean="0">
                        <a:latin typeface="Cambria Math"/>
                      </a:rPr>
                      <m:t>−5</m:t>
                    </m:r>
                  </m:oMath>
                </a14:m>
                <a:r>
                  <a:rPr lang="en-GB" dirty="0"/>
                  <a:t>.</a:t>
                </a:r>
              </a:p>
              <a:p>
                <a:r>
                  <a:rPr lang="en-GB" dirty="0"/>
                  <a:t>For this new variable </a:t>
                </a:r>
                <a14:m>
                  <m:oMath xmlns:m="http://schemas.openxmlformats.org/officeDocument/2006/math">
                    <m:r>
                      <a:rPr lang="en-GB" b="0" i="1" smtClean="0">
                        <a:latin typeface="Cambria Math"/>
                      </a:rPr>
                      <m:t>𝑦</m:t>
                    </m:r>
                  </m:oMath>
                </a14:m>
                <a:r>
                  <a:rPr lang="en-GB" dirty="0"/>
                  <a:t>, the mean is 15 and the standard deviation 8.</a:t>
                </a:r>
              </a:p>
              <a:p>
                <a:r>
                  <a:rPr lang="en-GB" dirty="0"/>
                  <a:t>What is:</a:t>
                </a:r>
              </a:p>
              <a:p>
                <a:endParaRPr lang="en-GB" dirty="0"/>
              </a:p>
              <a:p>
                <a:pPr marL="342900" indent="-342900">
                  <a:buAutoNum type="alphaLcParenR"/>
                </a:pPr>
                <a:r>
                  <a:rPr lang="en-GB" dirty="0"/>
                  <a:t>The mean of the original data?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a:rPr>
                          <m:t>𝒙</m:t>
                        </m:r>
                      </m:e>
                    </m:acc>
                    <m:r>
                      <a:rPr lang="en-GB" b="1" i="1" smtClean="0">
                        <a:latin typeface="Cambria Math"/>
                      </a:rPr>
                      <m:t>=</m:t>
                    </m:r>
                    <m:r>
                      <a:rPr lang="en-GB" b="1" i="1" smtClean="0">
                        <a:latin typeface="Cambria Math"/>
                      </a:rPr>
                      <m:t>𝟓</m:t>
                    </m:r>
                  </m:oMath>
                </a14:m>
                <a:endParaRPr lang="en-GB" b="1" dirty="0"/>
              </a:p>
              <a:p>
                <a:pPr marL="342900" indent="-342900">
                  <a:buAutoNum type="alphaLcParenR"/>
                </a:pPr>
                <a:r>
                  <a:rPr lang="en-GB" dirty="0"/>
                  <a:t>The standard deviation of the original data?	</a:t>
                </a:r>
                <a14:m>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a:rPr>
                          <m:t>𝝈</m:t>
                        </m:r>
                      </m:e>
                      <m:sub>
                        <m:r>
                          <a:rPr lang="en-GB" b="1" i="1" smtClean="0">
                            <a:latin typeface="Cambria Math"/>
                          </a:rPr>
                          <m:t>𝒙</m:t>
                        </m:r>
                      </m:sub>
                      <m:sup/>
                    </m:sSubSup>
                    <m:r>
                      <a:rPr lang="en-GB" b="1" i="1" smtClean="0">
                        <a:latin typeface="Cambria Math"/>
                      </a:rPr>
                      <m:t>=</m:t>
                    </m:r>
                    <m:r>
                      <a:rPr lang="en-GB" b="1" i="1" smtClean="0">
                        <a:latin typeface="Cambria Math"/>
                      </a:rPr>
                      <m:t>𝟐</m:t>
                    </m:r>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87191" y="2276872"/>
                <a:ext cx="8496944" cy="3647473"/>
              </a:xfrm>
              <a:prstGeom prst="rect">
                <a:avLst/>
              </a:prstGeom>
              <a:blipFill rotWithShape="1">
                <a:blip r:embed="rId3"/>
                <a:stretch>
                  <a:fillRect l="-646" t="-836" b="-2007"/>
                </a:stretch>
              </a:blipFill>
            </p:spPr>
            <p:txBody>
              <a:bodyPr/>
              <a:lstStyle/>
              <a:p>
                <a:r>
                  <a:rPr lang="en-GB">
                    <a:noFill/>
                  </a:rPr>
                  <a:t> </a:t>
                </a:r>
              </a:p>
            </p:txBody>
          </p:sp>
        </mc:Fallback>
      </mc:AlternateContent>
      <p:cxnSp>
        <p:nvCxnSpPr>
          <p:cNvPr id="9" name="Straight Connector 8"/>
          <p:cNvCxnSpPr/>
          <p:nvPr/>
        </p:nvCxnSpPr>
        <p:spPr>
          <a:xfrm>
            <a:off x="-1144" y="2132856"/>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4" y="4100608"/>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79712" y="1124744"/>
            <a:ext cx="5616624" cy="827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074361" y="3178217"/>
            <a:ext cx="1575831" cy="3688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068177" y="3547066"/>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000108" y="5170264"/>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932040" y="5576664"/>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75700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768"/>
            <a:ext cx="9142856" cy="3096344"/>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Measures of …</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653976" y="1611784"/>
            <a:ext cx="4481550" cy="23379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5292080" y="1611784"/>
            <a:ext cx="2952328" cy="23379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078422" y="2313467"/>
            <a:ext cx="1923504" cy="1193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p:cNvSpPr txBox="1"/>
          <p:nvPr/>
        </p:nvSpPr>
        <p:spPr>
          <a:xfrm>
            <a:off x="993056" y="2101502"/>
            <a:ext cx="2499444" cy="261610"/>
          </a:xfrm>
          <a:prstGeom prst="rect">
            <a:avLst/>
          </a:prstGeom>
          <a:noFill/>
        </p:spPr>
        <p:txBody>
          <a:bodyPr wrap="square" rtlCol="0">
            <a:spAutoFit/>
          </a:bodyPr>
          <a:lstStyle/>
          <a:p>
            <a:r>
              <a:rPr lang="en-GB" sz="1100" b="1" dirty="0"/>
              <a:t>Measures of Central Tendency</a:t>
            </a:r>
          </a:p>
        </p:txBody>
      </p:sp>
      <p:sp>
        <p:nvSpPr>
          <p:cNvPr id="10" name="TextBox 9"/>
          <p:cNvSpPr txBox="1"/>
          <p:nvPr/>
        </p:nvSpPr>
        <p:spPr>
          <a:xfrm>
            <a:off x="1483316" y="1361925"/>
            <a:ext cx="2499444" cy="261610"/>
          </a:xfrm>
          <a:prstGeom prst="rect">
            <a:avLst/>
          </a:prstGeom>
          <a:noFill/>
        </p:spPr>
        <p:txBody>
          <a:bodyPr wrap="square" rtlCol="0">
            <a:spAutoFit/>
          </a:bodyPr>
          <a:lstStyle/>
          <a:p>
            <a:r>
              <a:rPr lang="en-GB" sz="1100" b="1" dirty="0"/>
              <a:t>Measures of Location</a:t>
            </a:r>
          </a:p>
        </p:txBody>
      </p:sp>
      <p:sp>
        <p:nvSpPr>
          <p:cNvPr id="11" name="TextBox 10"/>
          <p:cNvSpPr txBox="1"/>
          <p:nvPr/>
        </p:nvSpPr>
        <p:spPr>
          <a:xfrm>
            <a:off x="5195400" y="1404455"/>
            <a:ext cx="2499444" cy="261610"/>
          </a:xfrm>
          <a:prstGeom prst="rect">
            <a:avLst/>
          </a:prstGeom>
          <a:noFill/>
        </p:spPr>
        <p:txBody>
          <a:bodyPr wrap="square" rtlCol="0">
            <a:spAutoFit/>
          </a:bodyPr>
          <a:lstStyle/>
          <a:p>
            <a:pPr algn="ctr"/>
            <a:r>
              <a:rPr lang="en-GB" sz="1100" b="1" dirty="0"/>
              <a:t>Measures of Spread</a:t>
            </a:r>
          </a:p>
        </p:txBody>
      </p:sp>
      <p:sp>
        <p:nvSpPr>
          <p:cNvPr id="12" name="TextBox 11"/>
          <p:cNvSpPr txBox="1"/>
          <p:nvPr/>
        </p:nvSpPr>
        <p:spPr>
          <a:xfrm>
            <a:off x="5714449" y="2031370"/>
            <a:ext cx="864096" cy="369332"/>
          </a:xfrm>
          <a:prstGeom prst="rect">
            <a:avLst/>
          </a:prstGeom>
          <a:noFill/>
        </p:spPr>
        <p:txBody>
          <a:bodyPr wrap="square" rtlCol="0">
            <a:spAutoFit/>
          </a:bodyPr>
          <a:lstStyle/>
          <a:p>
            <a:r>
              <a:rPr lang="en-GB" dirty="0">
                <a:solidFill>
                  <a:schemeClr val="accent6"/>
                </a:solidFill>
              </a:rPr>
              <a:t>Range</a:t>
            </a:r>
          </a:p>
        </p:txBody>
      </p:sp>
      <p:sp>
        <p:nvSpPr>
          <p:cNvPr id="13" name="TextBox 12"/>
          <p:cNvSpPr txBox="1"/>
          <p:nvPr/>
        </p:nvSpPr>
        <p:spPr>
          <a:xfrm>
            <a:off x="5292519" y="2629863"/>
            <a:ext cx="1494426" cy="646331"/>
          </a:xfrm>
          <a:prstGeom prst="rect">
            <a:avLst/>
          </a:prstGeom>
          <a:noFill/>
        </p:spPr>
        <p:txBody>
          <a:bodyPr wrap="square" rtlCol="0">
            <a:spAutoFit/>
          </a:bodyPr>
          <a:lstStyle/>
          <a:p>
            <a:pPr algn="ctr"/>
            <a:r>
              <a:rPr lang="en-GB" dirty="0">
                <a:solidFill>
                  <a:schemeClr val="accent6"/>
                </a:solidFill>
              </a:rPr>
              <a:t>Interquartile Range</a:t>
            </a:r>
          </a:p>
        </p:txBody>
      </p:sp>
      <p:sp>
        <p:nvSpPr>
          <p:cNvPr id="14" name="TextBox 13"/>
          <p:cNvSpPr txBox="1"/>
          <p:nvPr/>
        </p:nvSpPr>
        <p:spPr>
          <a:xfrm>
            <a:off x="6726962" y="1958494"/>
            <a:ext cx="1152128" cy="646331"/>
          </a:xfrm>
          <a:prstGeom prst="rect">
            <a:avLst/>
          </a:prstGeom>
          <a:noFill/>
        </p:spPr>
        <p:txBody>
          <a:bodyPr wrap="square" rtlCol="0">
            <a:spAutoFit/>
          </a:bodyPr>
          <a:lstStyle/>
          <a:p>
            <a:pPr algn="ctr"/>
            <a:r>
              <a:rPr lang="en-GB" dirty="0">
                <a:solidFill>
                  <a:schemeClr val="accent6"/>
                </a:solidFill>
              </a:rPr>
              <a:t>Standard Deviation</a:t>
            </a:r>
          </a:p>
        </p:txBody>
      </p:sp>
      <p:sp>
        <p:nvSpPr>
          <p:cNvPr id="15" name="TextBox 14"/>
          <p:cNvSpPr txBox="1"/>
          <p:nvPr/>
        </p:nvSpPr>
        <p:spPr>
          <a:xfrm>
            <a:off x="6652534" y="3197173"/>
            <a:ext cx="1152128" cy="369332"/>
          </a:xfrm>
          <a:prstGeom prst="rect">
            <a:avLst/>
          </a:prstGeom>
          <a:noFill/>
        </p:spPr>
        <p:txBody>
          <a:bodyPr wrap="square" rtlCol="0">
            <a:spAutoFit/>
          </a:bodyPr>
          <a:lstStyle/>
          <a:p>
            <a:pPr algn="ctr"/>
            <a:r>
              <a:rPr lang="en-GB" dirty="0">
                <a:solidFill>
                  <a:schemeClr val="accent6"/>
                </a:solidFill>
              </a:rPr>
              <a:t>Variance</a:t>
            </a:r>
          </a:p>
        </p:txBody>
      </p:sp>
      <p:sp>
        <p:nvSpPr>
          <p:cNvPr id="16" name="TextBox 15"/>
          <p:cNvSpPr txBox="1"/>
          <p:nvPr/>
        </p:nvSpPr>
        <p:spPr>
          <a:xfrm>
            <a:off x="1040557" y="2757436"/>
            <a:ext cx="920750" cy="369332"/>
          </a:xfrm>
          <a:prstGeom prst="rect">
            <a:avLst/>
          </a:prstGeom>
          <a:noFill/>
        </p:spPr>
        <p:txBody>
          <a:bodyPr wrap="square" rtlCol="0">
            <a:spAutoFit/>
          </a:bodyPr>
          <a:lstStyle/>
          <a:p>
            <a:pPr algn="ctr"/>
            <a:r>
              <a:rPr lang="en-GB" dirty="0">
                <a:solidFill>
                  <a:schemeClr val="tx2"/>
                </a:solidFill>
              </a:rPr>
              <a:t>Mode</a:t>
            </a:r>
          </a:p>
        </p:txBody>
      </p:sp>
      <p:sp>
        <p:nvSpPr>
          <p:cNvPr id="17" name="TextBox 16"/>
          <p:cNvSpPr txBox="1"/>
          <p:nvPr/>
        </p:nvSpPr>
        <p:spPr>
          <a:xfrm>
            <a:off x="1903416" y="2508975"/>
            <a:ext cx="920750" cy="369332"/>
          </a:xfrm>
          <a:prstGeom prst="rect">
            <a:avLst/>
          </a:prstGeom>
          <a:noFill/>
        </p:spPr>
        <p:txBody>
          <a:bodyPr wrap="square" rtlCol="0">
            <a:spAutoFit/>
          </a:bodyPr>
          <a:lstStyle/>
          <a:p>
            <a:pPr algn="ctr"/>
            <a:r>
              <a:rPr lang="en-GB" dirty="0">
                <a:solidFill>
                  <a:schemeClr val="tx2"/>
                </a:solidFill>
              </a:rPr>
              <a:t>Median</a:t>
            </a:r>
          </a:p>
        </p:txBody>
      </p:sp>
      <p:sp>
        <p:nvSpPr>
          <p:cNvPr id="18" name="TextBox 17"/>
          <p:cNvSpPr txBox="1"/>
          <p:nvPr/>
        </p:nvSpPr>
        <p:spPr>
          <a:xfrm>
            <a:off x="1861395" y="3012837"/>
            <a:ext cx="920750" cy="369332"/>
          </a:xfrm>
          <a:prstGeom prst="rect">
            <a:avLst/>
          </a:prstGeom>
          <a:noFill/>
        </p:spPr>
        <p:txBody>
          <a:bodyPr wrap="square" rtlCol="0">
            <a:spAutoFit/>
          </a:bodyPr>
          <a:lstStyle/>
          <a:p>
            <a:pPr algn="ctr"/>
            <a:r>
              <a:rPr lang="en-GB" dirty="0">
                <a:solidFill>
                  <a:schemeClr val="tx2"/>
                </a:solidFill>
              </a:rPr>
              <a:t>Mean</a:t>
            </a:r>
          </a:p>
        </p:txBody>
      </p:sp>
      <p:sp>
        <p:nvSpPr>
          <p:cNvPr id="19" name="TextBox 18"/>
          <p:cNvSpPr txBox="1"/>
          <p:nvPr/>
        </p:nvSpPr>
        <p:spPr>
          <a:xfrm>
            <a:off x="3455617" y="2749690"/>
            <a:ext cx="1169546" cy="369332"/>
          </a:xfrm>
          <a:prstGeom prst="rect">
            <a:avLst/>
          </a:prstGeom>
          <a:noFill/>
        </p:spPr>
        <p:txBody>
          <a:bodyPr wrap="square" rtlCol="0">
            <a:spAutoFit/>
          </a:bodyPr>
          <a:lstStyle/>
          <a:p>
            <a:pPr algn="ctr"/>
            <a:r>
              <a:rPr lang="en-GB" dirty="0">
                <a:solidFill>
                  <a:schemeClr val="accent2"/>
                </a:solidFill>
              </a:rPr>
              <a:t>Quartiles</a:t>
            </a:r>
          </a:p>
        </p:txBody>
      </p:sp>
      <p:sp>
        <p:nvSpPr>
          <p:cNvPr id="20" name="TextBox 19"/>
          <p:cNvSpPr txBox="1"/>
          <p:nvPr/>
        </p:nvSpPr>
        <p:spPr>
          <a:xfrm>
            <a:off x="3124532" y="3199327"/>
            <a:ext cx="1277346" cy="369332"/>
          </a:xfrm>
          <a:prstGeom prst="rect">
            <a:avLst/>
          </a:prstGeom>
          <a:noFill/>
        </p:spPr>
        <p:txBody>
          <a:bodyPr wrap="square" rtlCol="0">
            <a:spAutoFit/>
          </a:bodyPr>
          <a:lstStyle/>
          <a:p>
            <a:pPr algn="ctr"/>
            <a:r>
              <a:rPr lang="en-GB" dirty="0">
                <a:solidFill>
                  <a:schemeClr val="accent2"/>
                </a:solidFill>
              </a:rPr>
              <a:t>Percentiles</a:t>
            </a:r>
          </a:p>
        </p:txBody>
      </p:sp>
      <p:sp>
        <p:nvSpPr>
          <p:cNvPr id="21" name="TextBox 20"/>
          <p:cNvSpPr txBox="1"/>
          <p:nvPr/>
        </p:nvSpPr>
        <p:spPr>
          <a:xfrm>
            <a:off x="2274090" y="3541792"/>
            <a:ext cx="1277346" cy="369332"/>
          </a:xfrm>
          <a:prstGeom prst="rect">
            <a:avLst/>
          </a:prstGeom>
          <a:noFill/>
        </p:spPr>
        <p:txBody>
          <a:bodyPr wrap="square" rtlCol="0">
            <a:spAutoFit/>
          </a:bodyPr>
          <a:lstStyle/>
          <a:p>
            <a:pPr algn="ctr"/>
            <a:r>
              <a:rPr lang="en-GB" dirty="0">
                <a:solidFill>
                  <a:schemeClr val="accent2"/>
                </a:solidFill>
              </a:rPr>
              <a:t>Deciles</a:t>
            </a:r>
          </a:p>
        </p:txBody>
      </p:sp>
      <p:sp>
        <p:nvSpPr>
          <p:cNvPr id="22" name="TextBox 21"/>
          <p:cNvSpPr txBox="1"/>
          <p:nvPr/>
        </p:nvSpPr>
        <p:spPr>
          <a:xfrm>
            <a:off x="3827883" y="2164820"/>
            <a:ext cx="1169546" cy="369332"/>
          </a:xfrm>
          <a:prstGeom prst="rect">
            <a:avLst/>
          </a:prstGeom>
          <a:noFill/>
        </p:spPr>
        <p:txBody>
          <a:bodyPr wrap="square" rtlCol="0">
            <a:spAutoFit/>
          </a:bodyPr>
          <a:lstStyle/>
          <a:p>
            <a:pPr algn="ctr"/>
            <a:r>
              <a:rPr lang="en-GB" dirty="0">
                <a:solidFill>
                  <a:schemeClr val="accent2"/>
                </a:solidFill>
              </a:rPr>
              <a:t>Maximum</a:t>
            </a:r>
          </a:p>
        </p:txBody>
      </p:sp>
      <p:sp>
        <p:nvSpPr>
          <p:cNvPr id="23" name="TextBox 22"/>
          <p:cNvSpPr txBox="1"/>
          <p:nvPr/>
        </p:nvSpPr>
        <p:spPr>
          <a:xfrm>
            <a:off x="2935262" y="2428411"/>
            <a:ext cx="1169546" cy="369332"/>
          </a:xfrm>
          <a:prstGeom prst="rect">
            <a:avLst/>
          </a:prstGeom>
          <a:noFill/>
        </p:spPr>
        <p:txBody>
          <a:bodyPr wrap="square" rtlCol="0">
            <a:spAutoFit/>
          </a:bodyPr>
          <a:lstStyle/>
          <a:p>
            <a:pPr algn="ctr"/>
            <a:r>
              <a:rPr lang="en-GB" dirty="0">
                <a:solidFill>
                  <a:schemeClr val="accent2"/>
                </a:solidFill>
              </a:rPr>
              <a:t>Minimum</a:t>
            </a:r>
          </a:p>
        </p:txBody>
      </p:sp>
      <p:sp>
        <p:nvSpPr>
          <p:cNvPr id="24" name="TextBox 23"/>
          <p:cNvSpPr txBox="1"/>
          <p:nvPr/>
        </p:nvSpPr>
        <p:spPr>
          <a:xfrm>
            <a:off x="568915" y="4595133"/>
            <a:ext cx="7590432" cy="369332"/>
          </a:xfrm>
          <a:prstGeom prst="rect">
            <a:avLst/>
          </a:prstGeom>
          <a:noFill/>
        </p:spPr>
        <p:txBody>
          <a:bodyPr wrap="square" rtlCol="0">
            <a:spAutoFit/>
          </a:bodyPr>
          <a:lstStyle/>
          <a:p>
            <a:r>
              <a:rPr lang="en-GB" b="1" dirty="0"/>
              <a:t>Measures of location </a:t>
            </a:r>
            <a:r>
              <a:rPr lang="en-GB" dirty="0"/>
              <a:t>are single values which describe a </a:t>
            </a:r>
            <a:r>
              <a:rPr lang="en-GB" b="1" dirty="0"/>
              <a:t>position</a:t>
            </a:r>
            <a:r>
              <a:rPr lang="en-GB" dirty="0"/>
              <a:t> in a data set.</a:t>
            </a:r>
          </a:p>
        </p:txBody>
      </p:sp>
      <p:sp>
        <p:nvSpPr>
          <p:cNvPr id="25" name="TextBox 24"/>
          <p:cNvSpPr txBox="1"/>
          <p:nvPr/>
        </p:nvSpPr>
        <p:spPr>
          <a:xfrm>
            <a:off x="568916" y="5071867"/>
            <a:ext cx="7590432" cy="646331"/>
          </a:xfrm>
          <a:prstGeom prst="rect">
            <a:avLst/>
          </a:prstGeom>
          <a:noFill/>
        </p:spPr>
        <p:txBody>
          <a:bodyPr wrap="square" rtlCol="0">
            <a:spAutoFit/>
          </a:bodyPr>
          <a:lstStyle/>
          <a:p>
            <a:r>
              <a:rPr lang="en-GB" dirty="0"/>
              <a:t>Of these,</a:t>
            </a:r>
            <a:r>
              <a:rPr lang="en-GB" b="1" dirty="0"/>
              <a:t> measures of central tendency </a:t>
            </a:r>
            <a:r>
              <a:rPr lang="en-GB" dirty="0"/>
              <a:t>are to do with the </a:t>
            </a:r>
            <a:r>
              <a:rPr lang="en-GB" b="1" dirty="0"/>
              <a:t>centre of the data</a:t>
            </a:r>
            <a:r>
              <a:rPr lang="en-GB" dirty="0"/>
              <a:t>, i.e. a notion of ‘average’.</a:t>
            </a:r>
          </a:p>
        </p:txBody>
      </p:sp>
      <p:sp>
        <p:nvSpPr>
          <p:cNvPr id="26" name="TextBox 25"/>
          <p:cNvSpPr txBox="1"/>
          <p:nvPr/>
        </p:nvSpPr>
        <p:spPr>
          <a:xfrm>
            <a:off x="553499" y="5910660"/>
            <a:ext cx="7590432" cy="369332"/>
          </a:xfrm>
          <a:prstGeom prst="rect">
            <a:avLst/>
          </a:prstGeom>
          <a:noFill/>
        </p:spPr>
        <p:txBody>
          <a:bodyPr wrap="square" rtlCol="0">
            <a:spAutoFit/>
          </a:bodyPr>
          <a:lstStyle/>
          <a:p>
            <a:r>
              <a:rPr lang="en-GB" b="1" dirty="0"/>
              <a:t>Measures of spread </a:t>
            </a:r>
            <a:r>
              <a:rPr lang="en-GB" dirty="0"/>
              <a:t>are to do with </a:t>
            </a:r>
            <a:r>
              <a:rPr lang="en-GB" b="1" dirty="0"/>
              <a:t>how data is spread out</a:t>
            </a:r>
            <a:r>
              <a:rPr lang="en-GB" dirty="0"/>
              <a:t>. </a:t>
            </a:r>
          </a:p>
        </p:txBody>
      </p:sp>
    </p:spTree>
    <p:extLst>
      <p:ext uri="{BB962C8B-B14F-4D97-AF65-F5344CB8AC3E}">
        <p14:creationId xmlns:p14="http://schemas.microsoft.com/office/powerpoint/2010/main" val="13914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Mean of ungrouped data</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1979712" y="3618498"/>
                <a:ext cx="4248472"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4400" b="0" i="1" smtClean="0">
                              <a:latin typeface="Cambria Math" panose="02040503050406030204" pitchFamily="18" charset="0"/>
                            </a:rPr>
                          </m:ctrlPr>
                        </m:accPr>
                        <m:e>
                          <m:r>
                            <a:rPr lang="en-GB" sz="4400" b="0" i="1" smtClean="0">
                              <a:latin typeface="Cambria Math" panose="02040503050406030204" pitchFamily="18" charset="0"/>
                            </a:rPr>
                            <m:t>𝑥</m:t>
                          </m:r>
                        </m:e>
                      </m:acc>
                      <m:r>
                        <a:rPr lang="en-GB" sz="4400" b="0" i="1" smtClean="0">
                          <a:latin typeface="Cambria Math" panose="02040503050406030204" pitchFamily="18" charset="0"/>
                        </a:rPr>
                        <m:t>=</m:t>
                      </m:r>
                      <m:f>
                        <m:fPr>
                          <m:ctrlPr>
                            <a:rPr lang="en-GB" sz="4400" b="0" i="1" smtClean="0">
                              <a:latin typeface="Cambria Math" panose="02040503050406030204" pitchFamily="18" charset="0"/>
                            </a:rPr>
                          </m:ctrlPr>
                        </m:fPr>
                        <m:num>
                          <m:r>
                            <m:rPr>
                              <m:sty m:val="p"/>
                            </m:rPr>
                            <a:rPr lang="en-GB" sz="4400" b="0" i="0" smtClean="0">
                              <a:latin typeface="Cambria Math" panose="02040503050406030204" pitchFamily="18" charset="0"/>
                            </a:rPr>
                            <m:t>Σ</m:t>
                          </m:r>
                          <m:r>
                            <a:rPr lang="en-GB" sz="4400" b="0" i="1" smtClean="0">
                              <a:latin typeface="Cambria Math" panose="02040503050406030204" pitchFamily="18" charset="0"/>
                            </a:rPr>
                            <m:t>𝑥</m:t>
                          </m:r>
                        </m:num>
                        <m:den>
                          <m:r>
                            <a:rPr lang="en-GB" sz="4400" b="0" i="1" smtClean="0">
                              <a:latin typeface="Cambria Math" panose="02040503050406030204" pitchFamily="18" charset="0"/>
                            </a:rPr>
                            <m:t>𝑛</m:t>
                          </m:r>
                        </m:den>
                      </m:f>
                    </m:oMath>
                  </m:oMathPara>
                </a14:m>
                <a:endParaRPr lang="en-GB"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1979712" y="3618498"/>
                <a:ext cx="4248472" cy="1359988"/>
              </a:xfrm>
              <a:prstGeom prst="rect">
                <a:avLst/>
              </a:prstGeom>
              <a:blipFill rotWithShape="0">
                <a:blip r:embed="rId2"/>
                <a:stretch>
                  <a:fillRect/>
                </a:stretch>
              </a:blipFill>
            </p:spPr>
            <p:txBody>
              <a:bodyPr/>
              <a:lstStyle/>
              <a:p>
                <a:r>
                  <a:rPr lang="en-GB">
                    <a:noFill/>
                  </a:rPr>
                  <a:t> </a:t>
                </a:r>
              </a:p>
            </p:txBody>
          </p:sp>
        </mc:Fallback>
      </mc:AlternateContent>
      <p:sp>
        <p:nvSpPr>
          <p:cNvPr id="10" name="TextBox 9"/>
          <p:cNvSpPr txBox="1"/>
          <p:nvPr/>
        </p:nvSpPr>
        <p:spPr>
          <a:xfrm>
            <a:off x="467544" y="1848645"/>
            <a:ext cx="7992888" cy="1200329"/>
          </a:xfrm>
          <a:prstGeom prst="rect">
            <a:avLst/>
          </a:prstGeom>
          <a:noFill/>
        </p:spPr>
        <p:txBody>
          <a:bodyPr wrap="square" rtlCol="0">
            <a:spAutoFit/>
          </a:bodyPr>
          <a:lstStyle/>
          <a:p>
            <a:r>
              <a:rPr lang="en-GB" sz="2400" dirty="0"/>
              <a:t>You all know how to find the mean of a list of values. But lets consider the notation, and see how theoretically we could calculate each of the individual components on a calculator.</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618761697"/>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370840">
                    <a:tc>
                      <a:txBody>
                        <a:bodyPr/>
                        <a:lstStyle/>
                        <a:p>
                          <a:r>
                            <a:rPr lang="en-GB" sz="2400" dirty="0"/>
                            <a:t>Diameter of coin</a:t>
                          </a:r>
                        </a:p>
                        <a:p>
                          <a14:m>
                            <m:oMath xmlns:m="http://schemas.openxmlformats.org/officeDocument/2006/math">
                              <m:r>
                                <a:rPr lang="en-GB" sz="2400" smtClean="0">
                                  <a:latin typeface="Cambria Math"/>
                                </a:rPr>
                                <m:t>𝒙</m:t>
                              </m:r>
                            </m:oMath>
                          </a14:m>
                          <a:r>
                            <a:rPr lang="en-GB" sz="2400" dirty="0"/>
                            <a:t> (cm)</a:t>
                          </a:r>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2.9</m:t>
                                </m:r>
                              </m:oMath>
                            </m:oMathPara>
                          </a14:m>
                          <a:endParaRPr lang="en-GB"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618761697"/>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822960">
                    <a:tc>
                      <a:txBody>
                        <a:bodyPr/>
                        <a:lstStyle/>
                        <a:p>
                          <a:endParaRPr lang="en-US"/>
                        </a:p>
                      </a:txBody>
                      <a:tcPr>
                        <a:blipFill>
                          <a:blip r:embed="rId3"/>
                          <a:stretch>
                            <a:fillRect l="-265" t="-5882" r="-233069" b="-16176"/>
                          </a:stretch>
                        </a:blipFill>
                      </a:tcPr>
                    </a:tc>
                    <a:tc>
                      <a:txBody>
                        <a:bodyPr/>
                        <a:lstStyle/>
                        <a:p>
                          <a:endParaRPr lang="en-US"/>
                        </a:p>
                      </a:txBody>
                      <a:tcPr>
                        <a:blipFill>
                          <a:blip r:embed="rId3"/>
                          <a:stretch>
                            <a:fillRect l="-231098" t="-5882" r="-437195" b="-16176"/>
                          </a:stretch>
                        </a:blipFill>
                      </a:tcPr>
                    </a:tc>
                    <a:tc>
                      <a:txBody>
                        <a:bodyPr/>
                        <a:lstStyle/>
                        <a:p>
                          <a:endParaRPr lang="en-US"/>
                        </a:p>
                      </a:txBody>
                      <a:tcPr>
                        <a:blipFill>
                          <a:blip r:embed="rId3"/>
                          <a:stretch>
                            <a:fillRect l="-303352" t="-5882" r="-300559" b="-16176"/>
                          </a:stretch>
                        </a:blipFill>
                      </a:tcPr>
                    </a:tc>
                    <a:tc>
                      <a:txBody>
                        <a:bodyPr/>
                        <a:lstStyle/>
                        <a:p>
                          <a:endParaRPr lang="en-US"/>
                        </a:p>
                      </a:txBody>
                      <a:tcPr>
                        <a:blipFill>
                          <a:blip r:embed="rId3"/>
                          <a:stretch>
                            <a:fillRect l="-405618" t="-5882" r="-202247" b="-16176"/>
                          </a:stretch>
                        </a:blipFill>
                      </a:tcPr>
                    </a:tc>
                    <a:tc>
                      <a:txBody>
                        <a:bodyPr/>
                        <a:lstStyle/>
                        <a:p>
                          <a:endParaRPr lang="en-US"/>
                        </a:p>
                      </a:txBody>
                      <a:tcPr>
                        <a:blipFill>
                          <a:blip r:embed="rId3"/>
                          <a:stretch>
                            <a:fillRect l="-502793" t="-5882" r="-101117" b="-16176"/>
                          </a:stretch>
                        </a:blipFill>
                      </a:tcPr>
                    </a:tc>
                    <a:tc>
                      <a:txBody>
                        <a:bodyPr/>
                        <a:lstStyle/>
                        <a:p>
                          <a:endParaRPr lang="en-US"/>
                        </a:p>
                      </a:txBody>
                      <a:tcPr>
                        <a:blipFill>
                          <a:blip r:embed="rId3"/>
                          <a:stretch>
                            <a:fillRect l="-602793" t="-5882" r="-1117" b="-16176"/>
                          </a:stretch>
                        </a:blipFill>
                      </a:tcPr>
                    </a:tc>
                    <a:extLst>
                      <a:ext uri="{0D108BD9-81ED-4DB2-BD59-A6C34878D82A}">
                        <a16:rowId xmlns:a16="http://schemas.microsoft.com/office/drawing/2014/main" val="10000"/>
                      </a:ext>
                    </a:extLst>
                  </a:tr>
                </a:tbl>
              </a:graphicData>
            </a:graphic>
          </p:graphicFrame>
        </mc:Fallback>
      </mc:AlternateContent>
      <p:sp>
        <p:nvSpPr>
          <p:cNvPr id="20" name="Rectangle 19"/>
          <p:cNvSpPr/>
          <p:nvPr/>
        </p:nvSpPr>
        <p:spPr>
          <a:xfrm>
            <a:off x="4283968" y="3618498"/>
            <a:ext cx="964005" cy="8170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283968" y="4606424"/>
            <a:ext cx="964005" cy="8170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6407632" y="4476405"/>
            <a:ext cx="2448272"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 ‘overbar’ in stats specifically means ‘the sample mean of’, but don’t worry about the ‘sample’ bit for now.</a:t>
            </a:r>
          </a:p>
        </p:txBody>
      </p:sp>
      <p:pic>
        <p:nvPicPr>
          <p:cNvPr id="13" name="Picture 12"/>
          <p:cNvPicPr>
            <a:picLocks noChangeAspect="1"/>
          </p:cNvPicPr>
          <p:nvPr/>
        </p:nvPicPr>
        <p:blipFill>
          <a:blip r:embed="rId4"/>
          <a:stretch>
            <a:fillRect/>
          </a:stretch>
        </p:blipFill>
        <p:spPr>
          <a:xfrm>
            <a:off x="1151735" y="5909339"/>
            <a:ext cx="1051676" cy="1703572"/>
          </a:xfrm>
          <a:prstGeom prst="rect">
            <a:avLst/>
          </a:prstGeom>
        </p:spPr>
      </p:pic>
      <p:sp>
        <p:nvSpPr>
          <p:cNvPr id="14" name="TextBox 13"/>
          <p:cNvSpPr txBox="1"/>
          <p:nvPr/>
        </p:nvSpPr>
        <p:spPr>
          <a:xfrm>
            <a:off x="1967025" y="6029922"/>
            <a:ext cx="25329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Time to whip out </a:t>
            </a:r>
            <a:r>
              <a:rPr lang="en-GB" sz="1200" dirty="0" err="1"/>
              <a:t>yer</a:t>
            </a:r>
            <a:r>
              <a:rPr lang="en-GB" sz="1200" dirty="0"/>
              <a:t> </a:t>
            </a:r>
            <a:r>
              <a:rPr lang="en-GB" sz="1200" dirty="0" err="1"/>
              <a:t>Casios</a:t>
            </a:r>
            <a:r>
              <a:rPr lang="en-GB" sz="1200" dirty="0"/>
              <a:t>…</a:t>
            </a:r>
          </a:p>
        </p:txBody>
      </p:sp>
    </p:spTree>
    <p:extLst>
      <p:ext uri="{BB962C8B-B14F-4D97-AF65-F5344CB8AC3E}">
        <p14:creationId xmlns:p14="http://schemas.microsoft.com/office/powerpoint/2010/main" val="2693172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836378"/>
            <a:ext cx="9142856" cy="497549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Inputting Data</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81038" y="1914020"/>
            <a:ext cx="5227066" cy="400110"/>
          </a:xfrm>
          <a:prstGeom prst="rect">
            <a:avLst/>
          </a:prstGeom>
          <a:noFill/>
        </p:spPr>
        <p:txBody>
          <a:bodyPr wrap="square" rtlCol="0">
            <a:spAutoFit/>
          </a:bodyPr>
          <a:lstStyle/>
          <a:p>
            <a:r>
              <a:rPr lang="en-GB" sz="2000" b="1" dirty="0"/>
              <a:t>Use the MENU button to access STATS mode.</a:t>
            </a:r>
          </a:p>
        </p:txBody>
      </p:sp>
      <mc:AlternateContent xmlns:mc="http://schemas.openxmlformats.org/markup-compatibility/2006" xmlns:a14="http://schemas.microsoft.com/office/drawing/2010/main">
        <mc:Choice Requires="a14">
          <p:sp>
            <p:nvSpPr>
              <p:cNvPr id="7" name="TextBox 6"/>
              <p:cNvSpPr txBox="1"/>
              <p:nvPr/>
            </p:nvSpPr>
            <p:spPr>
              <a:xfrm>
                <a:off x="1034424" y="4464306"/>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            =</m:t>
                      </m:r>
                      <m:r>
                        <a:rPr lang="en-GB" sz="2400" b="1" i="1" smtClean="0">
                          <a:latin typeface="Cambria Math" panose="02040503050406030204" pitchFamily="18" charset="0"/>
                        </a:rPr>
                        <m:t>𝟓</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034424" y="4464306"/>
                <a:ext cx="2952328"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66868" y="5859975"/>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sz="2400" b="0" i="0" smtClean="0">
                          <a:latin typeface="Cambria Math" panose="02040503050406030204" pitchFamily="18" charset="0"/>
                        </a:rPr>
                        <m:t>Σ</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1" i="1" smtClean="0">
                          <a:latin typeface="Cambria Math" panose="02040503050406030204" pitchFamily="18" charset="0"/>
                        </a:rPr>
                        <m:t>𝟏𝟐</m:t>
                      </m:r>
                      <m:r>
                        <a:rPr lang="en-GB" sz="2400" b="1" i="1" smtClean="0">
                          <a:latin typeface="Cambria Math" panose="02040503050406030204" pitchFamily="18" charset="0"/>
                        </a:rPr>
                        <m:t>.</m:t>
                      </m:r>
                      <m:r>
                        <a:rPr lang="en-GB" sz="2400" b="1" i="1" smtClean="0">
                          <a:latin typeface="Cambria Math" panose="02040503050406030204" pitchFamily="18" charset="0"/>
                        </a:rPr>
                        <m:t>𝟖𝟓</m:t>
                      </m:r>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66868" y="5859975"/>
                <a:ext cx="2952328" cy="461665"/>
              </a:xfrm>
              <a:prstGeom prst="rect">
                <a:avLst/>
              </a:prstGeom>
              <a:blipFill>
                <a:blip r:embed="rId3"/>
                <a:stretch>
                  <a:fillRect l="-6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92268" y="6292119"/>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400" b="0" i="1" smtClean="0">
                              <a:latin typeface="Cambria Math" panose="02040503050406030204" pitchFamily="18" charset="0"/>
                            </a:rPr>
                          </m:ctrlPr>
                        </m:accPr>
                        <m:e>
                          <m:r>
                            <a:rPr lang="en-GB" sz="2400" i="1" smtClean="0">
                              <a:latin typeface="Cambria Math" panose="02040503050406030204" pitchFamily="18" charset="0"/>
                            </a:rPr>
                            <m:t>𝑥</m:t>
                          </m:r>
                        </m:e>
                      </m:acc>
                      <m:r>
                        <a:rPr lang="en-GB" sz="2400" b="0" i="1" smtClean="0">
                          <a:latin typeface="Cambria Math" panose="02040503050406030204" pitchFamily="18" charset="0"/>
                        </a:rPr>
                        <m:t>            =</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𝟓𝟕</m:t>
                      </m:r>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992268" y="6292119"/>
                <a:ext cx="2952328"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11119" y="4920519"/>
                <a:ext cx="3456384"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sz="2400" b="0" i="0" smtClean="0">
                          <a:latin typeface="Cambria Math" panose="02040503050406030204" pitchFamily="18" charset="0"/>
                        </a:rPr>
                        <m:t>Σ</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0" i="1" smtClean="0">
                          <a:latin typeface="Cambria Math" panose="02040503050406030204" pitchFamily="18" charset="0"/>
                        </a:rPr>
                        <m:t>𝑛</m:t>
                      </m:r>
                      <m:r>
                        <a:rPr lang="en-GB" sz="2400" b="0" i="1" smtClean="0">
                          <a:latin typeface="Cambria Math" panose="02040503050406030204" pitchFamily="18" charset="0"/>
                        </a:rPr>
                        <m:t>    =</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𝟓𝟕</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011119" y="4920519"/>
                <a:ext cx="3456384" cy="461665"/>
              </a:xfrm>
              <a:prstGeom prst="rect">
                <a:avLst/>
              </a:prstGeom>
              <a:blipFill>
                <a:blip r:embed="rId5"/>
                <a:stretch>
                  <a:fillRect l="-529"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65019" y="5414450"/>
                <a:ext cx="3849825"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3</m:t>
                      </m:r>
                      <m:acc>
                        <m:accPr>
                          <m:chr m:val="̅"/>
                          <m:ctrlPr>
                            <a:rPr lang="en-GB" sz="2400" b="0" i="1" smtClean="0">
                              <a:latin typeface="Cambria Math" panose="02040503050406030204" pitchFamily="18" charset="0"/>
                            </a:rPr>
                          </m:ctrlPr>
                        </m:accPr>
                        <m:e>
                          <m:r>
                            <a:rPr lang="en-GB" sz="2400" i="1" smtClean="0">
                              <a:latin typeface="Cambria Math" panose="02040503050406030204" pitchFamily="18" charset="0"/>
                            </a:rPr>
                            <m:t>𝑥</m:t>
                          </m:r>
                        </m:e>
                      </m:acc>
                      <m:r>
                        <a:rPr lang="en-GB" sz="2400" b="0" i="1" smtClean="0">
                          <a:latin typeface="Cambria Math" panose="02040503050406030204" pitchFamily="18" charset="0"/>
                        </a:rPr>
                        <m:t>+1  =</m:t>
                      </m:r>
                      <m:r>
                        <a:rPr lang="en-GB" sz="2400" b="1" i="1" smtClean="0">
                          <a:latin typeface="Cambria Math" panose="02040503050406030204" pitchFamily="18" charset="0"/>
                        </a:rPr>
                        <m:t>𝟖</m:t>
                      </m:r>
                      <m:r>
                        <a:rPr lang="en-GB" sz="2400" b="1" i="1" smtClean="0">
                          <a:latin typeface="Cambria Math" panose="02040503050406030204" pitchFamily="18" charset="0"/>
                        </a:rPr>
                        <m:t>.</m:t>
                      </m:r>
                      <m:r>
                        <a:rPr lang="en-GB" sz="2400" b="1" i="1" smtClean="0">
                          <a:latin typeface="Cambria Math" panose="02040503050406030204" pitchFamily="18" charset="0"/>
                        </a:rPr>
                        <m:t>𝟕𝟏</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65019" y="5414450"/>
                <a:ext cx="3849825" cy="461665"/>
              </a:xfrm>
              <a:prstGeom prst="rect">
                <a:avLst/>
              </a:prstGeom>
              <a:blipFill>
                <a:blip r:embed="rId6"/>
                <a:stretch>
                  <a:fillRect l="-316"/>
                </a:stretch>
              </a:blipFill>
            </p:spPr>
            <p:txBody>
              <a:bodyPr/>
              <a:lstStyle/>
              <a:p>
                <a:r>
                  <a:rPr lang="en-GB">
                    <a:noFill/>
                  </a:rPr>
                  <a:t> </a:t>
                </a:r>
              </a:p>
            </p:txBody>
          </p:sp>
        </mc:Fallback>
      </mc:AlternateContent>
      <p:sp>
        <p:nvSpPr>
          <p:cNvPr id="12" name="Rectangle 11"/>
          <p:cNvSpPr/>
          <p:nvPr/>
        </p:nvSpPr>
        <p:spPr>
          <a:xfrm>
            <a:off x="2528596" y="4420468"/>
            <a:ext cx="1088132" cy="511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2528596" y="4946223"/>
            <a:ext cx="1088132" cy="4394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2461028" y="5383441"/>
            <a:ext cx="1231900" cy="4340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2461028" y="5819620"/>
            <a:ext cx="1231900" cy="443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2461028" y="6267335"/>
            <a:ext cx="1231900" cy="545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9" name="TextBox 18"/>
              <p:cNvSpPr txBox="1"/>
              <p:nvPr/>
            </p:nvSpPr>
            <p:spPr>
              <a:xfrm>
                <a:off x="311859" y="2487405"/>
                <a:ext cx="4719195"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On older black/silver </a:t>
                </a:r>
                <a:r>
                  <a:rPr lang="en-GB" sz="1600" b="1" dirty="0" err="1"/>
                  <a:t>Casios</a:t>
                </a:r>
                <a:r>
                  <a:rPr lang="en-GB" sz="1600" b="1" dirty="0"/>
                  <a:t>:</a:t>
                </a:r>
              </a:p>
              <a:p>
                <a:pPr marL="285750" indent="-285750">
                  <a:buFont typeface="Arial" panose="020B0604020202020204" pitchFamily="34" charset="0"/>
                  <a:buChar char="•"/>
                </a:pPr>
                <a:r>
                  <a:rPr lang="en-GB" sz="1600" dirty="0"/>
                  <a:t>Select 1-VAR meaning “1 variable”.</a:t>
                </a:r>
              </a:p>
              <a:p>
                <a:pPr marL="285750" indent="-285750">
                  <a:buFont typeface="Arial" panose="020B0604020202020204" pitchFamily="34" charset="0"/>
                  <a:buChar char="•"/>
                </a:pPr>
                <a:r>
                  <a:rPr lang="en-GB" sz="1600" dirty="0"/>
                  <a:t>Enter each value above, pressing = after each entry.</a:t>
                </a:r>
              </a:p>
              <a:p>
                <a:pPr marL="285750" indent="-285750">
                  <a:buFont typeface="Arial" panose="020B0604020202020204" pitchFamily="34" charset="0"/>
                  <a:buChar char="•"/>
                </a:pPr>
                <a:r>
                  <a:rPr lang="en-GB" sz="1600" dirty="0"/>
                  <a:t>Press AC to start a statistical calculation.</a:t>
                </a:r>
              </a:p>
              <a:p>
                <a:pPr marL="285750" indent="-285750">
                  <a:buFont typeface="Arial" panose="020B0604020202020204" pitchFamily="34" charset="0"/>
                  <a:buChar char="•"/>
                </a:pPr>
                <a:r>
                  <a:rPr lang="en-GB" sz="1600" dirty="0"/>
                  <a:t>Use SHIFT </a:t>
                </a:r>
                <a14:m>
                  <m:oMath xmlns:m="http://schemas.openxmlformats.org/officeDocument/2006/math">
                    <m:r>
                      <a:rPr lang="en-GB" sz="1600" b="0" i="1" smtClean="0">
                        <a:latin typeface="Cambria Math" panose="02040503050406030204" pitchFamily="18" charset="0"/>
                      </a:rPr>
                      <m:t>→</m:t>
                    </m:r>
                  </m:oMath>
                </a14:m>
                <a:r>
                  <a:rPr lang="en-GB" sz="1600" dirty="0"/>
                  <a:t> 1 to access statistical symbols, e.g.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to insert into your calculation. Press = to evaluate when done.</a:t>
                </a:r>
              </a:p>
            </p:txBody>
          </p:sp>
        </mc:Choice>
        <mc:Fallback xmlns="">
          <p:sp>
            <p:nvSpPr>
              <p:cNvPr id="19" name="TextBox 18"/>
              <p:cNvSpPr txBox="1">
                <a:spLocks noRot="1" noChangeAspect="1" noMove="1" noResize="1" noEditPoints="1" noAdjustHandles="1" noChangeArrowheads="1" noChangeShapeType="1" noTextEdit="1"/>
              </p:cNvSpPr>
              <p:nvPr/>
            </p:nvSpPr>
            <p:spPr>
              <a:xfrm>
                <a:off x="311859" y="2487405"/>
                <a:ext cx="4719195" cy="1815882"/>
              </a:xfrm>
              <a:prstGeom prst="rect">
                <a:avLst/>
              </a:prstGeom>
              <a:blipFill>
                <a:blip r:embed="rId7"/>
                <a:stretch>
                  <a:fillRect l="-386" t="-331" r="-643" b="-26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64088" y="2431297"/>
                <a:ext cx="3255668" cy="40318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On a </a:t>
                </a:r>
                <a:r>
                  <a:rPr lang="en-GB" sz="1600" b="1" dirty="0" err="1"/>
                  <a:t>Classwiz</a:t>
                </a:r>
                <a:r>
                  <a:rPr lang="en-GB" sz="1600" b="1" dirty="0"/>
                  <a:t>:</a:t>
                </a:r>
              </a:p>
              <a:p>
                <a:pPr marL="285750" indent="-285750">
                  <a:buFont typeface="Arial" panose="020B0604020202020204" pitchFamily="34" charset="0"/>
                  <a:buChar char="•"/>
                </a:pPr>
                <a:r>
                  <a:rPr lang="en-GB" sz="1600" dirty="0"/>
                  <a:t>Select 1-Variable.</a:t>
                </a:r>
              </a:p>
              <a:p>
                <a:pPr marL="285750" indent="-285750">
                  <a:buFont typeface="Arial" panose="020B0604020202020204" pitchFamily="34" charset="0"/>
                  <a:buChar char="•"/>
                </a:pPr>
                <a:r>
                  <a:rPr lang="en-GB" sz="1600" dirty="0"/>
                  <a:t>Enter each value above, pressing = after each entry.</a:t>
                </a:r>
              </a:p>
              <a:p>
                <a:pPr marL="285750" indent="-285750">
                  <a:buFont typeface="Arial" panose="020B0604020202020204" pitchFamily="34" charset="0"/>
                  <a:buChar char="•"/>
                </a:pPr>
                <a:r>
                  <a:rPr lang="en-GB" sz="1600" dirty="0"/>
                  <a:t>Press AC to start a statistical calculation.</a:t>
                </a:r>
              </a:p>
              <a:p>
                <a:pPr marL="285750" indent="-285750">
                  <a:buFont typeface="Arial" panose="020B0604020202020204" pitchFamily="34" charset="0"/>
                  <a:buChar char="•"/>
                </a:pPr>
                <a:r>
                  <a:rPr lang="en-GB" sz="1600" dirty="0"/>
                  <a:t>Press the OPTN button. “1-Variable </a:t>
                </a:r>
                <a:r>
                  <a:rPr lang="en-GB" sz="1600" dirty="0" err="1"/>
                  <a:t>Calc</a:t>
                </a:r>
                <a:r>
                  <a:rPr lang="en-GB" sz="1600" dirty="0"/>
                  <a:t>” will calculate all common statistics (including all on the left). Alternatively you can construct a statistical expression yourself – in the OPTN menu press Down. “Variable” for example contains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This will insert it into your calculation; press = when done.</a:t>
                </a:r>
              </a:p>
            </p:txBody>
          </p:sp>
        </mc:Choice>
        <mc:Fallback xmlns="">
          <p:sp>
            <p:nvSpPr>
              <p:cNvPr id="20" name="TextBox 19"/>
              <p:cNvSpPr txBox="1">
                <a:spLocks noRot="1" noChangeAspect="1" noMove="1" noResize="1" noEditPoints="1" noAdjustHandles="1" noChangeArrowheads="1" noChangeShapeType="1" noTextEdit="1"/>
              </p:cNvSpPr>
              <p:nvPr/>
            </p:nvSpPr>
            <p:spPr>
              <a:xfrm>
                <a:off x="5364088" y="2431297"/>
                <a:ext cx="3255668" cy="4031873"/>
              </a:xfrm>
              <a:prstGeom prst="rect">
                <a:avLst/>
              </a:prstGeom>
              <a:blipFill>
                <a:blip r:embed="rId8"/>
                <a:stretch>
                  <a:fillRect l="-743" t="-150" r="-743" b="-7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4171675586"/>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370840">
                    <a:tc>
                      <a:txBody>
                        <a:bodyPr/>
                        <a:lstStyle/>
                        <a:p>
                          <a:r>
                            <a:rPr lang="en-GB" sz="2400" dirty="0"/>
                            <a:t>Diameter of coin</a:t>
                          </a:r>
                        </a:p>
                        <a:p>
                          <a14:m>
                            <m:oMath xmlns:m="http://schemas.openxmlformats.org/officeDocument/2006/math">
                              <m:r>
                                <a:rPr lang="en-GB" sz="2400" smtClean="0">
                                  <a:latin typeface="Cambria Math"/>
                                </a:rPr>
                                <m:t>𝒙</m:t>
                              </m:r>
                            </m:oMath>
                          </a14:m>
                          <a:r>
                            <a:rPr lang="en-GB" sz="2400" dirty="0"/>
                            <a:t> (cm)</a:t>
                          </a:r>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2.9</m:t>
                                </m:r>
                              </m:oMath>
                            </m:oMathPara>
                          </a14:m>
                          <a:endParaRPr lang="en-GB"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4171675586"/>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822960">
                    <a:tc>
                      <a:txBody>
                        <a:bodyPr/>
                        <a:lstStyle/>
                        <a:p>
                          <a:endParaRPr lang="en-US"/>
                        </a:p>
                      </a:txBody>
                      <a:tcPr>
                        <a:blipFill>
                          <a:blip r:embed="rId9"/>
                          <a:stretch>
                            <a:fillRect l="-265" t="-5882" r="-233069" b="-16176"/>
                          </a:stretch>
                        </a:blipFill>
                      </a:tcPr>
                    </a:tc>
                    <a:tc>
                      <a:txBody>
                        <a:bodyPr/>
                        <a:lstStyle/>
                        <a:p>
                          <a:endParaRPr lang="en-US"/>
                        </a:p>
                      </a:txBody>
                      <a:tcPr>
                        <a:blipFill>
                          <a:blip r:embed="rId9"/>
                          <a:stretch>
                            <a:fillRect l="-231098" t="-5882" r="-437195" b="-16176"/>
                          </a:stretch>
                        </a:blipFill>
                      </a:tcPr>
                    </a:tc>
                    <a:tc>
                      <a:txBody>
                        <a:bodyPr/>
                        <a:lstStyle/>
                        <a:p>
                          <a:endParaRPr lang="en-US"/>
                        </a:p>
                      </a:txBody>
                      <a:tcPr>
                        <a:blipFill>
                          <a:blip r:embed="rId9"/>
                          <a:stretch>
                            <a:fillRect l="-303352" t="-5882" r="-300559" b="-16176"/>
                          </a:stretch>
                        </a:blipFill>
                      </a:tcPr>
                    </a:tc>
                    <a:tc>
                      <a:txBody>
                        <a:bodyPr/>
                        <a:lstStyle/>
                        <a:p>
                          <a:endParaRPr lang="en-US"/>
                        </a:p>
                      </a:txBody>
                      <a:tcPr>
                        <a:blipFill>
                          <a:blip r:embed="rId9"/>
                          <a:stretch>
                            <a:fillRect l="-405618" t="-5882" r="-202247" b="-16176"/>
                          </a:stretch>
                        </a:blipFill>
                      </a:tcPr>
                    </a:tc>
                    <a:tc>
                      <a:txBody>
                        <a:bodyPr/>
                        <a:lstStyle/>
                        <a:p>
                          <a:endParaRPr lang="en-US"/>
                        </a:p>
                      </a:txBody>
                      <a:tcPr>
                        <a:blipFill>
                          <a:blip r:embed="rId9"/>
                          <a:stretch>
                            <a:fillRect l="-502793" t="-5882" r="-101117" b="-16176"/>
                          </a:stretch>
                        </a:blipFill>
                      </a:tcPr>
                    </a:tc>
                    <a:tc>
                      <a:txBody>
                        <a:bodyPr/>
                        <a:lstStyle/>
                        <a:p>
                          <a:endParaRPr lang="en-US"/>
                        </a:p>
                      </a:txBody>
                      <a:tcPr>
                        <a:blipFill>
                          <a:blip r:embed="rId9"/>
                          <a:stretch>
                            <a:fillRect l="-602793" t="-5882" r="-1117" b="-16176"/>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1452783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Frequency Tables (ungrouped data)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517247138"/>
                  </p:ext>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Number of Children (</a:t>
                          </a:r>
                          <a14:m>
                            <m:oMath xmlns:m="http://schemas.openxmlformats.org/officeDocument/2006/math">
                              <m:r>
                                <a:rPr lang="en-GB" b="1" i="1" smtClean="0">
                                  <a:latin typeface="Cambria Math" panose="02040503050406030204" pitchFamily="18" charset="0"/>
                                </a:rPr>
                                <m:t>𝒙</m:t>
                              </m:r>
                            </m:oMath>
                          </a14:m>
                          <a:r>
                            <a:rPr lang="en-GB" dirty="0"/>
                            <a:t>)</a:t>
                          </a:r>
                        </a:p>
                      </a:txBody>
                      <a:tcPr/>
                    </a:tc>
                    <a:tc>
                      <a:txBody>
                        <a:bodyPr/>
                        <a:lstStyle/>
                        <a:p>
                          <a:r>
                            <a:rPr lang="en-GB" dirty="0"/>
                            <a:t>Frequency (</a:t>
                          </a:r>
                          <a14:m>
                            <m:oMath xmlns:m="http://schemas.openxmlformats.org/officeDocument/2006/math">
                              <m:r>
                                <a:rPr lang="en-GB" b="1" i="1" smtClean="0">
                                  <a:latin typeface="Cambria Math" panose="02040503050406030204" pitchFamily="18" charset="0"/>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517247138"/>
                  </p:ext>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51" t="-8197" r="-64411" b="-403279"/>
                          </a:stretch>
                        </a:blipFill>
                      </a:tcPr>
                    </a:tc>
                    <a:tc>
                      <a:txBody>
                        <a:bodyPr/>
                        <a:lstStyle/>
                        <a:p>
                          <a:endParaRPr lang="en-US"/>
                        </a:p>
                      </a:txBody>
                      <a:tcPr>
                        <a:blipFill>
                          <a:blip r:embed="rId2"/>
                          <a:stretch>
                            <a:fillRect l="-158103" t="-8197" r="-1581" b="-403279"/>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51" t="-108197" r="-64411" b="-303279"/>
                          </a:stretch>
                        </a:blipFill>
                      </a:tcPr>
                    </a:tc>
                    <a:tc>
                      <a:txBody>
                        <a:bodyPr/>
                        <a:lstStyle/>
                        <a:p>
                          <a:endParaRPr lang="en-US"/>
                        </a:p>
                      </a:txBody>
                      <a:tcPr>
                        <a:blipFill>
                          <a:blip r:embed="rId2"/>
                          <a:stretch>
                            <a:fillRect l="-158103" t="-108197" r="-1581" b="-3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51" t="-208197" r="-64411" b="-203279"/>
                          </a:stretch>
                        </a:blipFill>
                      </a:tcPr>
                    </a:tc>
                    <a:tc>
                      <a:txBody>
                        <a:bodyPr/>
                        <a:lstStyle/>
                        <a:p>
                          <a:endParaRPr lang="en-US"/>
                        </a:p>
                      </a:txBody>
                      <a:tcPr>
                        <a:blipFill>
                          <a:blip r:embed="rId2"/>
                          <a:stretch>
                            <a:fillRect l="-158103" t="-208197" r="-1581" b="-2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51" t="-308197" r="-64411" b="-103279"/>
                          </a:stretch>
                        </a:blipFill>
                      </a:tcPr>
                    </a:tc>
                    <a:tc>
                      <a:txBody>
                        <a:bodyPr/>
                        <a:lstStyle/>
                        <a:p>
                          <a:endParaRPr lang="en-US"/>
                        </a:p>
                      </a:txBody>
                      <a:tcPr>
                        <a:blipFill>
                          <a:blip r:embed="rId2"/>
                          <a:stretch>
                            <a:fillRect l="-158103" t="-308197" r="-1581"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51" t="-408197" r="-64411" b="-3279"/>
                          </a:stretch>
                        </a:blipFill>
                      </a:tcPr>
                    </a:tc>
                    <a:tc>
                      <a:txBody>
                        <a:bodyPr/>
                        <a:lstStyle/>
                        <a:p>
                          <a:endParaRPr lang="en-US"/>
                        </a:p>
                      </a:txBody>
                      <a:tcPr>
                        <a:blipFill>
                          <a:blip r:embed="rId2"/>
                          <a:stretch>
                            <a:fillRect l="-158103" t="-408197" r="-1581" b="-3279"/>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314623" y="3667393"/>
                <a:ext cx="5724093" cy="783163"/>
              </a:xfrm>
              <a:prstGeom prst="rect">
                <a:avLst/>
              </a:prstGeom>
              <a:noFill/>
            </p:spPr>
            <p:txBody>
              <a:bodyPr wrap="square" rtlCol="0">
                <a:spAutoFit/>
              </a:bodyPr>
              <a:lstStyle/>
              <a:p>
                <a:r>
                  <a:rPr lang="en-GB" sz="2400" dirty="0"/>
                  <a:t>Mean:             </a:t>
                </a:r>
                <a14:m>
                  <m:oMath xmlns:m="http://schemas.openxmlformats.org/officeDocument/2006/math">
                    <m:acc>
                      <m:accPr>
                        <m:chr m:val="̅"/>
                        <m:ctrlPr>
                          <a:rPr lang="en-GB" sz="2800" b="0" i="1" smtClean="0">
                            <a:latin typeface="Cambria Math" panose="02040503050406030204" pitchFamily="18" charset="0"/>
                          </a:rPr>
                        </m:ctrlPr>
                      </m:accPr>
                      <m:e>
                        <m:r>
                          <a:rPr lang="en-GB" sz="2800" b="0" i="1" smtClean="0">
                            <a:latin typeface="Cambria Math"/>
                          </a:rPr>
                          <m:t>𝑥</m:t>
                        </m:r>
                      </m:e>
                    </m:acc>
                    <m:r>
                      <a:rPr lang="en-GB" sz="2800" b="0" i="1" smtClean="0">
                        <a:latin typeface="Cambria Math"/>
                      </a:rPr>
                      <m:t>=</m:t>
                    </m:r>
                    <m:f>
                      <m:fPr>
                        <m:ctrlPr>
                          <a:rPr lang="en-GB" sz="2800" i="1" smtClean="0">
                            <a:latin typeface="Cambria Math" panose="02040503050406030204" pitchFamily="18" charset="0"/>
                          </a:rPr>
                        </m:ctrlPr>
                      </m:fPr>
                      <m:num>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𝑓𝑥</m:t>
                            </m:r>
                          </m:e>
                        </m:nary>
                      </m:num>
                      <m:den>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m:t>
                            </m:r>
                          </m:e>
                        </m:nary>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27</m:t>
                        </m:r>
                      </m:num>
                      <m:den>
                        <m:r>
                          <a:rPr lang="en-GB" sz="2800" b="0" i="1" smtClean="0">
                            <a:latin typeface="Cambria Math" panose="02040503050406030204" pitchFamily="18" charset="0"/>
                          </a:rPr>
                          <m:t>18</m:t>
                        </m:r>
                      </m:den>
                    </m:f>
                    <m:r>
                      <a:rPr lang="en-GB" sz="2800" b="0" i="1" smtClean="0">
                        <a:latin typeface="Cambria Math"/>
                      </a:rPr>
                      <m:t>=</m:t>
                    </m:r>
                    <m:r>
                      <a:rPr lang="en-GB" sz="2800" b="0" i="1" smtClean="0">
                        <a:latin typeface="Cambria Math" panose="02040503050406030204" pitchFamily="18" charset="0"/>
                      </a:rPr>
                      <m:t>1.5</m:t>
                    </m:r>
                  </m:oMath>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14623" y="3667393"/>
                <a:ext cx="5724093" cy="783163"/>
              </a:xfrm>
              <a:prstGeom prst="rect">
                <a:avLst/>
              </a:prstGeom>
              <a:blipFill>
                <a:blip r:embed="rId3"/>
                <a:stretch>
                  <a:fillRect l="-1704"/>
                </a:stretch>
              </a:blipFill>
            </p:spPr>
            <p:txBody>
              <a:bodyPr/>
              <a:lstStyle/>
              <a:p>
                <a:r>
                  <a:rPr lang="en-GB">
                    <a:noFill/>
                  </a:rPr>
                  <a:t> </a:t>
                </a:r>
              </a:p>
            </p:txBody>
          </p:sp>
        </mc:Fallback>
      </mc:AlternateContent>
      <p:sp>
        <p:nvSpPr>
          <p:cNvPr id="14" name="Rectangle 13"/>
          <p:cNvSpPr/>
          <p:nvPr/>
        </p:nvSpPr>
        <p:spPr>
          <a:xfrm>
            <a:off x="3686938" y="3730476"/>
            <a:ext cx="64152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697012" y="3730476"/>
            <a:ext cx="49728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540116" y="3730476"/>
            <a:ext cx="10377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26" name="Picture 2" descr="famil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933652"/>
            <a:ext cx="1507412" cy="1507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517007" y="2721744"/>
                <a:ext cx="7511377" cy="923330"/>
              </a:xfrm>
              <a:prstGeom prst="rect">
                <a:avLst/>
              </a:prstGeom>
              <a:noFill/>
            </p:spPr>
            <p:txBody>
              <a:bodyPr wrap="square" rtlCol="0">
                <a:spAutoFit/>
              </a:bodyPr>
              <a:lstStyle/>
              <a:p>
                <a:r>
                  <a:rPr lang="en-GB" dirty="0"/>
                  <a:t>A frequency table allows us to avoid writing out duplicated values.</a:t>
                </a:r>
              </a:p>
              <a:p>
                <a:r>
                  <a:rPr lang="en-GB" dirty="0"/>
                  <a:t>Recall that each value </a:t>
                </a:r>
                <a14:m>
                  <m:oMath xmlns:m="http://schemas.openxmlformats.org/officeDocument/2006/math">
                    <m:r>
                      <a:rPr lang="en-GB" b="0" i="1" smtClean="0">
                        <a:latin typeface="Cambria Math" panose="02040503050406030204" pitchFamily="18" charset="0"/>
                      </a:rPr>
                      <m:t>𝑥</m:t>
                    </m:r>
                  </m:oMath>
                </a14:m>
                <a:r>
                  <a:rPr lang="en-GB" dirty="0"/>
                  <a:t> must be multiplied by the frequency (</a:t>
                </a:r>
                <a14:m>
                  <m:oMath xmlns:m="http://schemas.openxmlformats.org/officeDocument/2006/math">
                    <m:r>
                      <a:rPr lang="en-GB" b="0" i="1" smtClean="0">
                        <a:latin typeface="Cambria Math" panose="02040503050406030204" pitchFamily="18" charset="0"/>
                      </a:rPr>
                      <m:t>𝑓</m:t>
                    </m:r>
                  </m:oMath>
                </a14:m>
                <a:r>
                  <a:rPr lang="en-GB" dirty="0"/>
                  <a:t>), to ensure each value is duplicated appropriately when adding up all the values.</a:t>
                </a:r>
              </a:p>
            </p:txBody>
          </p:sp>
        </mc:Choice>
        <mc:Fallback xmlns="">
          <p:sp>
            <p:nvSpPr>
              <p:cNvPr id="9" name="TextBox 8"/>
              <p:cNvSpPr txBox="1">
                <a:spLocks noRot="1" noChangeAspect="1" noMove="1" noResize="1" noEditPoints="1" noAdjustHandles="1" noChangeArrowheads="1" noChangeShapeType="1" noTextEdit="1"/>
              </p:cNvSpPr>
              <p:nvPr/>
            </p:nvSpPr>
            <p:spPr>
              <a:xfrm>
                <a:off x="517007" y="2721744"/>
                <a:ext cx="7511377" cy="923330"/>
              </a:xfrm>
              <a:prstGeom prst="rect">
                <a:avLst/>
              </a:prstGeom>
              <a:blipFill>
                <a:blip r:embed="rId5"/>
                <a:stretch>
                  <a:fillRect l="-731"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6620" y="5193816"/>
                <a:ext cx="4360784" cy="11477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Tip</a:t>
                </a:r>
                <a:r>
                  <a:rPr lang="en-GB" sz="1400" dirty="0"/>
                  <a:t>: In the exam you get a method mark for the division and an accuracy mark for the final answer. Write:</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𝑥</m:t>
                          </m:r>
                        </m:e>
                      </m:acc>
                      <m:r>
                        <a:rPr lang="en-GB" sz="1400" b="0" i="1" dirty="0" smtClean="0">
                          <a:latin typeface="Cambria Math" panose="02040503050406030204" pitchFamily="18" charset="0"/>
                        </a:rPr>
                        <m:t>=</m:t>
                      </m:r>
                      <m:f>
                        <m:fPr>
                          <m:ctrlPr>
                            <a:rPr lang="en-GB" sz="1400" b="0" i="1" dirty="0" smtClean="0">
                              <a:latin typeface="Cambria Math" panose="02040503050406030204" pitchFamily="18" charset="0"/>
                            </a:rPr>
                          </m:ctrlPr>
                        </m:fPr>
                        <m:num>
                          <m:r>
                            <a:rPr lang="en-GB" sz="1400" b="0" i="1" dirty="0" smtClean="0">
                              <a:latin typeface="Cambria Math" panose="02040503050406030204" pitchFamily="18" charset="0"/>
                            </a:rPr>
                            <m:t>46.75</m:t>
                          </m:r>
                        </m:num>
                        <m:den>
                          <m:r>
                            <a:rPr lang="en-GB" sz="1400" b="0" i="1" dirty="0" smtClean="0">
                              <a:latin typeface="Cambria Math" panose="02040503050406030204" pitchFamily="18" charset="0"/>
                            </a:rPr>
                            <m:t>40</m:t>
                          </m:r>
                        </m:den>
                      </m:f>
                      <m:r>
                        <a:rPr lang="en-GB" sz="1400" b="0" i="1" dirty="0" smtClean="0">
                          <a:latin typeface="Cambria Math" panose="02040503050406030204" pitchFamily="18" charset="0"/>
                        </a:rPr>
                        <m:t>=1.16875</m:t>
                      </m:r>
                    </m:oMath>
                  </m:oMathPara>
                </a14:m>
                <a:endParaRPr lang="en-GB" sz="1400" dirty="0"/>
              </a:p>
              <a:p>
                <a:r>
                  <a:rPr lang="en-GB" sz="1400" dirty="0"/>
                  <a:t>You’re not required to show working like “</a:t>
                </a:r>
                <a14:m>
                  <m:oMath xmlns:m="http://schemas.openxmlformats.org/officeDocument/2006/math">
                    <m:r>
                      <a:rPr lang="en-GB" sz="1400" b="0" i="1" smtClean="0">
                        <a:latin typeface="Cambria Math" panose="02040503050406030204" pitchFamily="18" charset="0"/>
                      </a:rPr>
                      <m:t>0×4+…</m:t>
                    </m:r>
                  </m:oMath>
                </a14:m>
                <a:r>
                  <a:rPr lang="en-GB" sz="14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2516620" y="5193816"/>
                <a:ext cx="4360784" cy="1147750"/>
              </a:xfrm>
              <a:prstGeom prst="rect">
                <a:avLst/>
              </a:prstGeom>
              <a:blipFill>
                <a:blip r:embed="rId6"/>
                <a:stretch>
                  <a:fillRect l="-139" b="-4167"/>
                </a:stretch>
              </a:blipFill>
            </p:spPr>
            <p:txBody>
              <a:bodyPr/>
              <a:lstStyle/>
              <a:p>
                <a:r>
                  <a:rPr lang="en-GB">
                    <a:noFill/>
                  </a:rPr>
                  <a:t> </a:t>
                </a:r>
              </a:p>
            </p:txBody>
          </p:sp>
        </mc:Fallback>
      </mc:AlternateContent>
    </p:spTree>
    <p:extLst>
      <p:ext uri="{BB962C8B-B14F-4D97-AF65-F5344CB8AC3E}">
        <p14:creationId xmlns:p14="http://schemas.microsoft.com/office/powerpoint/2010/main" val="3294773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19510</TotalTime>
  <Words>4269</Words>
  <Application>Microsoft Office PowerPoint</Application>
  <PresentationFormat>On-screen Show (4:3)</PresentationFormat>
  <Paragraphs>1048</Paragraphs>
  <Slides>53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Cambria Math</vt:lpstr>
      <vt:lpstr>Times New Roman</vt:lpstr>
      <vt:lpstr>Wingdings</vt:lpstr>
      <vt:lpstr>Office Theme</vt:lpstr>
      <vt:lpstr>Stats1 Chapter 2 :: Measures of Location &amp; Spread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743</cp:revision>
  <dcterms:created xsi:type="dcterms:W3CDTF">2013-02-28T07:36:55Z</dcterms:created>
  <dcterms:modified xsi:type="dcterms:W3CDTF">2019-06-06T09:55:31Z</dcterms:modified>
</cp:coreProperties>
</file>