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483" r:id="rId4"/>
    <p:sldId id="687" r:id="rId5"/>
    <p:sldId id="713" r:id="rId6"/>
    <p:sldId id="688" r:id="rId7"/>
    <p:sldId id="690" r:id="rId8"/>
    <p:sldId id="691" r:id="rId9"/>
    <p:sldId id="618" r:id="rId10"/>
    <p:sldId id="692" r:id="rId11"/>
    <p:sldId id="693" r:id="rId12"/>
    <p:sldId id="694" r:id="rId13"/>
    <p:sldId id="696" r:id="rId14"/>
    <p:sldId id="697" r:id="rId15"/>
    <p:sldId id="698" r:id="rId16"/>
    <p:sldId id="699" r:id="rId17"/>
    <p:sldId id="700" r:id="rId18"/>
    <p:sldId id="701" r:id="rId19"/>
    <p:sldId id="702" r:id="rId20"/>
    <p:sldId id="706" r:id="rId21"/>
    <p:sldId id="705" r:id="rId22"/>
    <p:sldId id="703" r:id="rId23"/>
    <p:sldId id="708" r:id="rId24"/>
    <p:sldId id="707" r:id="rId25"/>
    <p:sldId id="704" r:id="rId26"/>
    <p:sldId id="709" r:id="rId27"/>
    <p:sldId id="710" r:id="rId28"/>
    <p:sldId id="711" r:id="rId29"/>
    <p:sldId id="7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69" d="100"/>
          <a:sy n="69" d="100"/>
        </p:scale>
        <p:origin x="1260"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19/12/2023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19/12/2023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19/12/2023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510.png"/><Relationship Id="rId7" Type="http://schemas.openxmlformats.org/officeDocument/2006/relationships/image" Target="../media/image19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62.png"/><Relationship Id="rId5" Type="http://schemas.openxmlformats.org/officeDocument/2006/relationships/image" Target="../media/image178.png"/><Relationship Id="rId10" Type="http://schemas.openxmlformats.org/officeDocument/2006/relationships/image" Target="../media/image61.png"/><Relationship Id="rId4" Type="http://schemas.openxmlformats.org/officeDocument/2006/relationships/image" Target="../media/image1610.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4.xml.rels><?xml version="1.0" encoding="UTF-8" standalone="yes"?>
<Relationships xmlns="http://schemas.openxmlformats.org/package/2006/relationships"><Relationship Id="rId3" Type="http://schemas.openxmlformats.org/officeDocument/2006/relationships/hyperlink" Target="http://www.mathshelper.co.uk/STEP%202010%20Solutions.pdf" TargetMode="External"/><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2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27.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3" Type="http://schemas.openxmlformats.org/officeDocument/2006/relationships/image" Target="../media/image149.png"/><Relationship Id="rId21" Type="http://schemas.openxmlformats.org/officeDocument/2006/relationships/image" Target="../media/image167.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148.png"/><Relationship Id="rId16" Type="http://schemas.openxmlformats.org/officeDocument/2006/relationships/image" Target="../media/image162.png"/><Relationship Id="rId20"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57.png"/><Relationship Id="rId24" Type="http://schemas.openxmlformats.org/officeDocument/2006/relationships/image" Target="../media/image170.png"/><Relationship Id="rId5" Type="http://schemas.openxmlformats.org/officeDocument/2006/relationships/image" Target="../media/image151.png"/><Relationship Id="rId15" Type="http://schemas.openxmlformats.org/officeDocument/2006/relationships/image" Target="../media/image161.png"/><Relationship Id="rId23" Type="http://schemas.openxmlformats.org/officeDocument/2006/relationships/image" Target="../media/image169.png"/><Relationship Id="rId10" Type="http://schemas.openxmlformats.org/officeDocument/2006/relationships/image" Target="../media/image156.png"/><Relationship Id="rId19" Type="http://schemas.openxmlformats.org/officeDocument/2006/relationships/image" Target="../media/image165.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68.png"/></Relationships>
</file>

<file path=ppt/slides/_rels/slide28.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6.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75.pn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74.png"/><Relationship Id="rId5" Type="http://schemas.openxmlformats.org/officeDocument/2006/relationships/image" Target="../media/image151.png"/><Relationship Id="rId10" Type="http://schemas.openxmlformats.org/officeDocument/2006/relationships/image" Target="../media/image173.png"/><Relationship Id="rId4" Type="http://schemas.openxmlformats.org/officeDocument/2006/relationships/image" Target="../media/image171.png"/><Relationship Id="rId9" Type="http://schemas.openxmlformats.org/officeDocument/2006/relationships/image" Target="../media/image156.png"/><Relationship Id="rId14" Type="http://schemas.openxmlformats.org/officeDocument/2006/relationships/image" Target="../media/image1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710.png"/><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10.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10.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1.jpe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0.png"/><Relationship Id="rId12" Type="http://schemas.openxmlformats.org/officeDocument/2006/relationships/image" Target="../media/image41.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0.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1.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11 :: </a:t>
            </a:r>
            <a:r>
              <a:rPr lang="en-GB" dirty="0"/>
              <a:t>Vectors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Representing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cstate="print"/>
          <a:srcRect/>
          <a:stretch>
            <a:fillRect/>
          </a:stretch>
        </p:blipFill>
        <p:spPr bwMode="auto">
          <a:xfrm>
            <a:off x="0" y="980728"/>
            <a:ext cx="5400600" cy="5397468"/>
          </a:xfrm>
          <a:prstGeom prst="rect">
            <a:avLst/>
          </a:prstGeom>
          <a:noFill/>
        </p:spPr>
      </p:pic>
      <p:cxnSp>
        <p:nvCxnSpPr>
          <p:cNvPr id="7" name="Straight Arrow Connector 6"/>
          <p:cNvCxnSpPr/>
          <p:nvPr/>
        </p:nvCxnSpPr>
        <p:spPr>
          <a:xfrm>
            <a:off x="1638300" y="2070100"/>
            <a:ext cx="1587500" cy="105410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6422698">
            <a:off x="2226024" y="2398411"/>
            <a:ext cx="280446" cy="219101"/>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4546476" y="1162968"/>
                <a:ext cx="3888432" cy="923330"/>
              </a:xfrm>
              <a:prstGeom prst="rect">
                <a:avLst/>
              </a:prstGeom>
              <a:solidFill>
                <a:schemeClr val="bg1">
                  <a:alpha val="59000"/>
                </a:schemeClr>
              </a:solidFill>
            </p:spPr>
            <p:txBody>
              <a:bodyPr wrap="square" rtlCol="0">
                <a:spAutoFit/>
              </a:bodyPr>
              <a:lstStyle/>
              <a:p>
                <a:r>
                  <a:rPr lang="en-GB" dirty="0"/>
                  <a:t>You should already be familiar that the value of a vector is the </a:t>
                </a:r>
                <a:r>
                  <a:rPr lang="en-GB" b="1" dirty="0"/>
                  <a:t>displacement</a:t>
                </a:r>
                <a:r>
                  <a:rPr lang="en-GB" dirty="0"/>
                  <a:t> in the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direction (if in 2D).</a:t>
                </a:r>
              </a:p>
            </p:txBody>
          </p:sp>
        </mc:Choice>
        <mc:Fallback xmlns="">
          <p:sp>
            <p:nvSpPr>
              <p:cNvPr id="14" name="TextBox 13"/>
              <p:cNvSpPr txBox="1">
                <a:spLocks noRot="1" noChangeAspect="1" noMove="1" noResize="1" noEditPoints="1" noAdjustHandles="1" noChangeArrowheads="1" noChangeShapeType="1" noTextEdit="1"/>
              </p:cNvSpPr>
              <p:nvPr/>
            </p:nvSpPr>
            <p:spPr>
              <a:xfrm>
                <a:off x="4546476" y="1162968"/>
                <a:ext cx="3888432" cy="923330"/>
              </a:xfrm>
              <a:prstGeom prst="rect">
                <a:avLst/>
              </a:prstGeom>
              <a:blipFill>
                <a:blip r:embed="rId3"/>
                <a:stretch>
                  <a:fillRect l="-1411" t="-3974" r="-940"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71068" y="1917204"/>
                <a:ext cx="828092" cy="7058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−2 </m:t>
                                </m:r>
                              </m:e>
                            </m:mr>
                          </m:m>
                        </m:e>
                      </m:d>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571068" y="1917204"/>
                <a:ext cx="828092" cy="7058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37468" y="2136602"/>
                <a:ext cx="3888432" cy="1474634"/>
              </a:xfrm>
              <a:prstGeom prst="rect">
                <a:avLst/>
              </a:prstGeom>
              <a:solidFill>
                <a:schemeClr val="bg1">
                  <a:alpha val="59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3</m:t>
                                </m:r>
                              </m:e>
                            </m:mr>
                            <m:mr>
                              <m:e>
                                <m:r>
                                  <a:rPr lang="en-GB" i="1">
                                    <a:latin typeface="Cambria Math" panose="02040503050406030204" pitchFamily="18" charset="0"/>
                                  </a:rPr>
                                  <m:t>−2 </m:t>
                                </m:r>
                              </m:e>
                            </m:mr>
                          </m:m>
                        </m:e>
                      </m:d>
                      <m:r>
                        <a:rPr lang="en-GB" b="0" i="1" smtClean="0">
                          <a:latin typeface="Cambria Math" panose="02040503050406030204" pitchFamily="18" charset="0"/>
                        </a:rPr>
                        <m:t>,  </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−4</m:t>
                                </m:r>
                              </m:e>
                            </m:mr>
                          </m:m>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537468" y="2136602"/>
                <a:ext cx="3888432" cy="147463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84700" y="3658080"/>
                <a:ext cx="4346575" cy="195489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a:t>
                </a:r>
                <a:r>
                  <a:rPr lang="en-GB" b="1" dirty="0"/>
                  <a:t>unit vector </a:t>
                </a:r>
                <a:r>
                  <a:rPr lang="en-GB" dirty="0"/>
                  <a:t>is a vector of magnitude 1. </a:t>
                </a:r>
              </a:p>
              <a:p>
                <a14:m>
                  <m:oMath xmlns:m="http://schemas.openxmlformats.org/officeDocument/2006/math">
                    <m:r>
                      <a:rPr lang="en-GB" b="1" i="1" smtClean="0">
                        <a:latin typeface="Cambria Math" panose="02040503050406030204" pitchFamily="18" charset="0"/>
                      </a:rPr>
                      <m:t>𝒊</m:t>
                    </m:r>
                  </m:oMath>
                </a14:m>
                <a:r>
                  <a:rPr lang="en-GB" dirty="0"/>
                  <a:t> and </a:t>
                </a:r>
                <a14:m>
                  <m:oMath xmlns:m="http://schemas.openxmlformats.org/officeDocument/2006/math">
                    <m:r>
                      <a:rPr lang="en-GB" b="1" i="1" smtClean="0">
                        <a:latin typeface="Cambria Math" panose="02040503050406030204" pitchFamily="18" charset="0"/>
                      </a:rPr>
                      <m:t>𝒋</m:t>
                    </m:r>
                  </m:oMath>
                </a14:m>
                <a:r>
                  <a:rPr lang="en-GB" dirty="0"/>
                  <a:t> are unit vectors in the </a:t>
                </a:r>
                <a14:m>
                  <m:oMath xmlns:m="http://schemas.openxmlformats.org/officeDocument/2006/math">
                    <m:r>
                      <a:rPr lang="en-GB" b="0" i="1" smtClean="0">
                        <a:latin typeface="Cambria Math" panose="02040503050406030204" pitchFamily="18" charset="0"/>
                      </a:rPr>
                      <m:t>𝑥</m:t>
                    </m:r>
                  </m:oMath>
                </a14:m>
                <a:r>
                  <a:rPr lang="en-GB" dirty="0"/>
                  <a:t>-axis and </a:t>
                </a:r>
                <a:br>
                  <a:rPr lang="en-GB" dirty="0"/>
                </a:br>
                <a14:m>
                  <m:oMath xmlns:m="http://schemas.openxmlformats.org/officeDocument/2006/math">
                    <m:r>
                      <a:rPr lang="en-GB" b="0" i="1" smtClean="0">
                        <a:latin typeface="Cambria Math" panose="02040503050406030204" pitchFamily="18" charset="0"/>
                      </a:rPr>
                      <m:t>𝑦</m:t>
                    </m:r>
                  </m:oMath>
                </a14:m>
                <a:r>
                  <a:rPr lang="en-GB" dirty="0"/>
                  <a:t>-axis respectively.</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𝒊</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r>
                        <a:rPr lang="en-GB" b="0" i="1" smtClean="0">
                          <a:latin typeface="Cambria Math" panose="02040503050406030204" pitchFamily="18" charset="0"/>
                        </a:rPr>
                        <m:t>    </m:t>
                      </m:r>
                      <m:r>
                        <a:rPr lang="en-GB" b="1" i="1" smtClean="0">
                          <a:latin typeface="Cambria Math" panose="02040503050406030204" pitchFamily="18" charset="0"/>
                        </a:rPr>
                        <m:t>𝒋</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Para>
                </a14:m>
                <a:endParaRPr lang="en-GB" dirty="0"/>
              </a:p>
              <a:p>
                <a:endParaRPr lang="en-GB" sz="700" dirty="0"/>
              </a:p>
              <a:p>
                <a:r>
                  <a:rPr lang="en-GB" dirty="0"/>
                  <a:t>e.g.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r>
                      <a:rPr lang="en-GB" b="0" i="1" smtClean="0">
                        <a:latin typeface="Cambria Math" panose="02040503050406030204" pitchFamily="18" charset="0"/>
                      </a:rPr>
                      <m:t>=4</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0 </m:t>
                              </m:r>
                            </m:e>
                          </m:mr>
                        </m:m>
                      </m:e>
                    </m:d>
                    <m:r>
                      <a:rPr lang="en-GB" b="0" i="1" smtClean="0">
                        <a:latin typeface="Cambria Math" panose="02040503050406030204" pitchFamily="18" charset="0"/>
                      </a:rPr>
                      <m:t>+3</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r>
                      <a:rPr lang="en-GB" b="0" i="1" smtClean="0">
                        <a:latin typeface="Cambria Math" panose="02040503050406030204" pitchFamily="18" charset="0"/>
                      </a:rPr>
                      <m:t> </m:t>
                    </m:r>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584700" y="3658080"/>
                <a:ext cx="4346575" cy="1954894"/>
              </a:xfrm>
              <a:prstGeom prst="rect">
                <a:avLst/>
              </a:prstGeom>
              <a:blipFill>
                <a:blip r:embed="rId6"/>
                <a:stretch>
                  <a:fillRect l="-837" t="-1231"/>
                </a:stretch>
              </a:blipFill>
            </p:spPr>
            <p:txBody>
              <a:bodyPr/>
              <a:lstStyle/>
              <a:p>
                <a:r>
                  <a:rPr lang="en-GB">
                    <a:noFill/>
                  </a:rPr>
                  <a:t> </a:t>
                </a:r>
              </a:p>
            </p:txBody>
          </p:sp>
        </mc:Fallback>
      </mc:AlternateContent>
      <p:cxnSp>
        <p:nvCxnSpPr>
          <p:cNvPr id="18" name="Straight Arrow Connector 17"/>
          <p:cNvCxnSpPr/>
          <p:nvPr/>
        </p:nvCxnSpPr>
        <p:spPr>
          <a:xfrm>
            <a:off x="2711450" y="4210050"/>
            <a:ext cx="0" cy="53975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2705100" y="4749800"/>
            <a:ext cx="533400" cy="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rot="3913131">
            <a:off x="2863287" y="4649175"/>
            <a:ext cx="221192" cy="167467"/>
            <a:chOff x="2952750" y="4122420"/>
            <a:chExt cx="190500" cy="160020"/>
          </a:xfrm>
        </p:grpSpPr>
        <p:cxnSp>
          <p:nvCxnSpPr>
            <p:cNvPr id="29" name="Straight Connector 2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rot="19942135">
            <a:off x="2578758" y="4442410"/>
            <a:ext cx="221192" cy="167467"/>
            <a:chOff x="2952750" y="4122420"/>
            <a:chExt cx="190500" cy="160020"/>
          </a:xfrm>
        </p:grpSpPr>
        <p:cxnSp>
          <p:nvCxnSpPr>
            <p:cNvPr id="32" name="Straight Connector 3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2640261" y="4782769"/>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𝒊</m:t>
                      </m:r>
                    </m:oMath>
                  </m:oMathPara>
                </a14:m>
                <a:endParaRPr lang="en-GB"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2640261" y="4782769"/>
                <a:ext cx="828092"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037211" y="4174548"/>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𝒋</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037211" y="4174548"/>
                <a:ext cx="828092" cy="461665"/>
              </a:xfrm>
              <a:prstGeom prst="rect">
                <a:avLst/>
              </a:prstGeom>
              <a:blipFill>
                <a:blip r:embed="rId8"/>
                <a:stretch>
                  <a:fillRect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8304" y="5674196"/>
                <a:ext cx="8840092" cy="1106329"/>
              </a:xfrm>
              <a:prstGeom prst="rect">
                <a:avLst/>
              </a:prstGeom>
              <a:solidFill>
                <a:schemeClr val="bg1">
                  <a:alpha val="63000"/>
                </a:schemeClr>
              </a:solidFill>
            </p:spPr>
            <p:txBody>
              <a:bodyPr wrap="square" rtlCol="0">
                <a:spAutoFit/>
              </a:bodyPr>
              <a:lstStyle/>
              <a:p>
                <a:r>
                  <a:rPr lang="en-GB" sz="1200" b="1" dirty="0"/>
                  <a:t>Fro Side Notes</a:t>
                </a:r>
                <a:r>
                  <a:rPr lang="en-GB" sz="1200" dirty="0"/>
                  <a:t>: This allows us to write any vector algebraically without using vector notation. </a:t>
                </a:r>
                <a:r>
                  <a:rPr lang="en-GB" sz="1200" b="1" dirty="0"/>
                  <a:t>Any point in 2D space, </a:t>
                </a:r>
                <a:r>
                  <a:rPr lang="en-GB" sz="1200" dirty="0"/>
                  <a:t>as a vector from the origin,</a:t>
                </a:r>
                <a:r>
                  <a:rPr lang="en-GB" sz="1200" b="1" dirty="0"/>
                  <a:t> </a:t>
                </a:r>
                <a:r>
                  <a:rPr lang="en-GB" sz="1200" dirty="0"/>
                  <a:t>can be obtained using a linear combination of </a:t>
                </a:r>
                <a14:m>
                  <m:oMath xmlns:m="http://schemas.openxmlformats.org/officeDocument/2006/math">
                    <m:r>
                      <a:rPr lang="en-GB" sz="1200" b="1" i="1"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e.g. if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5,−1</m:t>
                        </m:r>
                      </m:e>
                    </m:d>
                  </m:oMath>
                </a14:m>
                <a:r>
                  <a:rPr lang="en-GB" sz="1200" dirty="0"/>
                  <a:t>, </a:t>
                </a:r>
                <a14:m>
                  <m:oMath xmlns:m="http://schemas.openxmlformats.org/officeDocument/2006/math">
                    <m:acc>
                      <m:accPr>
                        <m:chr m:val="⃗"/>
                        <m:ctrlPr>
                          <a:rPr lang="en-GB" sz="1200" b="0" i="1" dirty="0" smtClean="0">
                            <a:latin typeface="Cambria Math" panose="02040503050406030204" pitchFamily="18" charset="0"/>
                          </a:rPr>
                        </m:ctrlPr>
                      </m:accPr>
                      <m:e>
                        <m:r>
                          <a:rPr lang="en-GB" sz="1200" b="0" i="1" dirty="0" smtClean="0">
                            <a:latin typeface="Cambria Math" panose="02040503050406030204" pitchFamily="18" charset="0"/>
                          </a:rPr>
                          <m:t>𝑂𝑃</m:t>
                        </m:r>
                      </m:e>
                    </m:acc>
                    <m:r>
                      <a:rPr lang="en-GB" sz="1200" b="0" i="1" dirty="0" smtClean="0">
                        <a:latin typeface="Cambria Math" panose="02040503050406030204" pitchFamily="18" charset="0"/>
                      </a:rPr>
                      <m:t>=5</m:t>
                    </m:r>
                    <m:r>
                      <a:rPr lang="en-GB" sz="1200" b="1" i="1" dirty="0" smtClean="0">
                        <a:latin typeface="Cambria Math" panose="02040503050406030204" pitchFamily="18" charset="0"/>
                      </a:rPr>
                      <m:t>𝒊</m:t>
                    </m:r>
                    <m:r>
                      <a:rPr lang="en-GB" sz="1200" b="0" i="1" dirty="0" smtClean="0">
                        <a:latin typeface="Cambria Math" panose="02040503050406030204" pitchFamily="18" charset="0"/>
                      </a:rPr>
                      <m:t>−</m:t>
                    </m:r>
                    <m:r>
                      <a:rPr lang="en-GB" sz="1200" b="1" i="1" dirty="0" smtClean="0">
                        <a:latin typeface="Cambria Math" panose="02040503050406030204" pitchFamily="18" charset="0"/>
                      </a:rPr>
                      <m:t>𝒋</m:t>
                    </m:r>
                  </m:oMath>
                </a14:m>
                <a:r>
                  <a:rPr lang="en-GB" sz="1200" dirty="0"/>
                  <a:t>. For this reason, </a:t>
                </a:r>
                <a14:m>
                  <m:oMath xmlns:m="http://schemas.openxmlformats.org/officeDocument/2006/math">
                    <m:r>
                      <a:rPr lang="en-GB" sz="1200" b="1" i="1" dirty="0"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are known as </a:t>
                </a:r>
                <a:r>
                  <a:rPr lang="en-GB" sz="1200" b="1" dirty="0"/>
                  <a:t>basis vectors</a:t>
                </a:r>
                <a:r>
                  <a:rPr lang="en-GB" sz="1200" dirty="0"/>
                  <a:t> of 2D coordinate space. In fact, any two non-parallel/non-zero vectors can be used as basis vectors, e.g. if </a:t>
                </a:r>
                <a14:m>
                  <m:oMath xmlns:m="http://schemas.openxmlformats.org/officeDocument/2006/math">
                    <m:r>
                      <a:rPr lang="en-GB" sz="1200" b="1" i="1" smtClean="0">
                        <a:latin typeface="Cambria Math" panose="02040503050406030204" pitchFamily="18" charset="0"/>
                      </a:rPr>
                      <m:t>𝒂</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5</m:t>
                              </m:r>
                            </m:e>
                          </m:mr>
                          <m:mr>
                            <m:e>
                              <m:r>
                                <a:rPr lang="en-GB" sz="1200" b="0" i="1" smtClean="0">
                                  <a:latin typeface="Cambria Math" panose="02040503050406030204" pitchFamily="18" charset="0"/>
                                </a:rPr>
                                <m:t>2</m:t>
                              </m:r>
                            </m:e>
                          </m:mr>
                        </m:m>
                      </m:e>
                    </m:d>
                  </m:oMath>
                </a14:m>
                <a:r>
                  <a:rPr lang="en-GB" sz="1200" dirty="0"/>
                  <a:t> and </a:t>
                </a:r>
                <a14:m>
                  <m:oMath xmlns:m="http://schemas.openxmlformats.org/officeDocument/2006/math">
                    <m:r>
                      <a:rPr lang="en-GB" sz="1200" b="1" i="1" smtClean="0">
                        <a:latin typeface="Cambria Math" panose="02040503050406030204" pitchFamily="18" charset="0"/>
                      </a:rPr>
                      <m:t>𝒃</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3</m:t>
                              </m:r>
                            </m:e>
                          </m:mr>
                          <m:mr>
                            <m:e>
                              <m:r>
                                <a:rPr lang="en-GB" sz="1200" b="0" i="1" smtClean="0">
                                  <a:latin typeface="Cambria Math" panose="02040503050406030204" pitchFamily="18" charset="0"/>
                                </a:rPr>
                                <m:t>0</m:t>
                              </m:r>
                            </m:e>
                          </m:mr>
                        </m:m>
                      </m:e>
                    </m:d>
                  </m:oMath>
                </a14:m>
                <a:r>
                  <a:rPr lang="en-GB" sz="1200" dirty="0"/>
                  <a:t>, it’s possible to get any vector </a:t>
                </a:r>
                <a14:m>
                  <m:oMath xmlns:m="http://schemas.openxmlformats.org/officeDocument/2006/math">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𝑥</m:t>
                              </m:r>
                            </m:e>
                          </m:mr>
                          <m:mr>
                            <m:e>
                              <m:r>
                                <a:rPr lang="en-GB" sz="1200" i="1">
                                  <a:latin typeface="Cambria Math" panose="02040503050406030204" pitchFamily="18" charset="0"/>
                                </a:rPr>
                                <m:t>𝑦</m:t>
                              </m:r>
                            </m:e>
                          </m:mr>
                        </m:m>
                      </m:e>
                    </m:d>
                  </m:oMath>
                </a14:m>
                <a:r>
                  <a:rPr lang="en-GB" sz="1200" dirty="0"/>
                  <a:t> using a linear combination of these, i.e. we can always find scalars </a:t>
                </a:r>
                <a14:m>
                  <m:oMath xmlns:m="http://schemas.openxmlformats.org/officeDocument/2006/math">
                    <m:r>
                      <a:rPr lang="en-GB" sz="1200" b="0" i="1" smtClean="0">
                        <a:latin typeface="Cambria Math" panose="02040503050406030204" pitchFamily="18" charset="0"/>
                      </a:rPr>
                      <m:t>𝑝</m:t>
                    </m:r>
                  </m:oMath>
                </a14:m>
                <a:r>
                  <a:rPr lang="en-GB" sz="1200" dirty="0"/>
                  <a:t> and </a:t>
                </a:r>
                <a14:m>
                  <m:oMath xmlns:m="http://schemas.openxmlformats.org/officeDocument/2006/math">
                    <m:r>
                      <a:rPr lang="en-GB" sz="1200" b="0" i="1" smtClean="0">
                        <a:latin typeface="Cambria Math" panose="02040503050406030204" pitchFamily="18" charset="0"/>
                      </a:rPr>
                      <m:t>𝑞</m:t>
                    </m:r>
                  </m:oMath>
                </a14:m>
                <a:r>
                  <a:rPr lang="en-GB" sz="1200" dirty="0"/>
                  <a:t> such that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𝑥</m:t>
                              </m:r>
                            </m:e>
                          </m:mr>
                          <m:mr>
                            <m:e>
                              <m:r>
                                <a:rPr lang="en-GB" sz="1200" b="0" i="1" smtClean="0">
                                  <a:latin typeface="Cambria Math" panose="02040503050406030204" pitchFamily="18" charset="0"/>
                                </a:rPr>
                                <m:t>𝑦</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𝑝</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5</m:t>
                              </m:r>
                            </m:e>
                          </m:mr>
                          <m:mr>
                            <m:e>
                              <m:r>
                                <a:rPr lang="en-GB" sz="1200" i="1">
                                  <a:latin typeface="Cambria Math" panose="02040503050406030204" pitchFamily="18" charset="0"/>
                                </a:rPr>
                                <m:t>2</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𝑞</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3</m:t>
                              </m:r>
                            </m:e>
                          </m:mr>
                          <m:mr>
                            <m:e>
                              <m:r>
                                <a:rPr lang="en-GB" sz="1200" i="1">
                                  <a:latin typeface="Cambria Math" panose="02040503050406030204" pitchFamily="18" charset="0"/>
                                </a:rPr>
                                <m:t>0</m:t>
                              </m:r>
                            </m:e>
                          </m:mr>
                        </m:m>
                      </m:e>
                    </m:d>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158304" y="5674196"/>
                <a:ext cx="8840092" cy="1106329"/>
              </a:xfrm>
              <a:prstGeom prst="rect">
                <a:avLst/>
              </a:prstGeom>
              <a:blipFill>
                <a:blip r:embed="rId9"/>
                <a:stretch>
                  <a:fillRect l="-69" t="-552" r="-138"/>
                </a:stretch>
              </a:blipFill>
            </p:spPr>
            <p:txBody>
              <a:bodyPr/>
              <a:lstStyle/>
              <a:p>
                <a:r>
                  <a:rPr lang="en-GB">
                    <a:noFill/>
                  </a:rPr>
                  <a:t> </a:t>
                </a:r>
              </a:p>
            </p:txBody>
          </p:sp>
        </mc:Fallback>
      </mc:AlternateContent>
      <p:sp>
        <p:nvSpPr>
          <p:cNvPr id="37" name="Rectangle 36"/>
          <p:cNvSpPr/>
          <p:nvPr/>
        </p:nvSpPr>
        <p:spPr>
          <a:xfrm>
            <a:off x="6101060" y="2639582"/>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5777840" y="3095447"/>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0" name="Straight Arrow Connector 39"/>
          <p:cNvCxnSpPr/>
          <p:nvPr/>
        </p:nvCxnSpPr>
        <p:spPr>
          <a:xfrm flipH="1">
            <a:off x="3851920" y="4400667"/>
            <a:ext cx="719508" cy="100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98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9" restart="whenNotActive" fill="hold" evtFilter="cancelBubble" nodeType="interactiveSeq">
                <p:stCondLst>
                  <p:cond evt="onClick" delay="0">
                    <p:tgtEl>
                      <p:spTgt spid="3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17" grpId="0" animBg="1"/>
      <p:bldP spid="34" grpId="0"/>
      <p:bldP spid="35" grpId="0"/>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655272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     </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m:t>
                    </m:r>
                    <m:r>
                      <a:rPr lang="en-GB" sz="2400" b="1" i="1" smtClean="0">
                        <a:latin typeface="Cambria Math" panose="02040503050406030204" pitchFamily="18" charset="0"/>
                      </a:rPr>
                      <m:t>    </m:t>
                    </m:r>
                    <m:r>
                      <a:rPr lang="en-GB" sz="2400" b="1" i="1">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oMath>
                </a14:m>
                <a:r>
                  <a:rPr lang="en-GB" sz="2400" b="1" dirty="0"/>
                  <a:t> </a:t>
                </a:r>
                <a:r>
                  <a:rPr lang="en-GB" sz="2400" dirty="0"/>
                  <a:t>then</a:t>
                </a:r>
                <a:r>
                  <a:rPr lang="en-GB" sz="2400" b="1" dirty="0"/>
                  <a:t>:</a:t>
                </a:r>
              </a:p>
              <a:p>
                <a:pPr marL="342900" indent="-342900">
                  <a:buAutoNum type="arabicParenR"/>
                </a:pPr>
                <a:r>
                  <a:rPr lang="en-GB" sz="2400" dirty="0"/>
                  <a:t>Write</a:t>
                </a:r>
                <a:r>
                  <a:rPr lang="en-GB" sz="2400" b="1" dirty="0"/>
                  <a:t> </a:t>
                </a:r>
                <a14:m>
                  <m:oMath xmlns:m="http://schemas.openxmlformats.org/officeDocument/2006/math">
                    <m:r>
                      <a:rPr lang="en-GB" sz="2400" b="1" i="1" smtClean="0">
                        <a:latin typeface="Cambria Math" panose="02040503050406030204" pitchFamily="18" charset="0"/>
                      </a:rPr>
                      <m:t>𝒂</m:t>
                    </m:r>
                  </m:oMath>
                </a14:m>
                <a:r>
                  <a:rPr lang="en-GB" sz="2400" b="1" dirty="0"/>
                  <a:t> </a:t>
                </a:r>
                <a:r>
                  <a:rPr lang="en-GB" sz="2400" dirty="0"/>
                  <a:t>in vector form.</a:t>
                </a:r>
              </a:p>
              <a:p>
                <a:pPr marL="342900" indent="-342900">
                  <a:buAutoNum type="arabicParenR"/>
                </a:pPr>
                <a:r>
                  <a:rPr lang="en-GB" sz="2400" dirty="0"/>
                  <a:t>Find </a:t>
                </a:r>
                <a14:m>
                  <m:oMath xmlns:m="http://schemas.openxmlformats.org/officeDocument/2006/math">
                    <m:r>
                      <a:rPr lang="en-GB" sz="2400" b="1" i="1" smtClean="0">
                        <a:latin typeface="Cambria Math" panose="02040503050406030204" pitchFamily="18" charset="0"/>
                      </a:rPr>
                      <m:t>𝒃</m:t>
                    </m:r>
                    <m:r>
                      <a:rPr lang="en-GB" sz="2400" b="1" i="1" smtClean="0">
                        <a:latin typeface="Cambria Math" panose="02040503050406030204" pitchFamily="18" charset="0"/>
                      </a:rPr>
                      <m:t>+</m:t>
                    </m:r>
                    <m:r>
                      <a:rPr lang="en-GB" sz="2400" b="0" i="1" smtClean="0">
                        <a:latin typeface="Cambria Math" panose="02040503050406030204" pitchFamily="18" charset="0"/>
                      </a:rPr>
                      <m:t>2</m:t>
                    </m:r>
                    <m:r>
                      <a:rPr lang="en-GB" sz="2400" b="1" i="1" smtClean="0">
                        <a:latin typeface="Cambria Math" panose="02040503050406030204" pitchFamily="18" charset="0"/>
                      </a:rPr>
                      <m:t>𝒄</m:t>
                    </m:r>
                  </m:oMath>
                </a14:m>
                <a:r>
                  <a:rPr lang="en-GB" sz="2400" b="1" dirty="0"/>
                  <a:t> </a:t>
                </a:r>
                <a:r>
                  <a:rPr lang="en-GB" sz="2400" dirty="0"/>
                  <a:t>in</a:t>
                </a:r>
                <a:r>
                  <a:rPr lang="en-GB" sz="2400" b="1" dirty="0"/>
                  <a:t> </a:t>
                </a:r>
                <a14:m>
                  <m:oMath xmlns:m="http://schemas.openxmlformats.org/officeDocument/2006/math">
                    <m:r>
                      <a:rPr lang="en-GB" sz="2400" b="1" i="1" smtClean="0">
                        <a:latin typeface="Cambria Math" panose="02040503050406030204" pitchFamily="18" charset="0"/>
                      </a:rPr>
                      <m:t>𝒊</m:t>
                    </m:r>
                    <m:r>
                      <a:rPr lang="en-GB" sz="2400" b="1" i="1" smtClean="0">
                        <a:latin typeface="Cambria Math" panose="02040503050406030204" pitchFamily="18" charset="0"/>
                      </a:rPr>
                      <m:t>,</m:t>
                    </m:r>
                    <m:r>
                      <a:rPr lang="en-GB" sz="2400" b="1" i="1" smtClean="0">
                        <a:latin typeface="Cambria Math" panose="02040503050406030204" pitchFamily="18" charset="0"/>
                      </a:rPr>
                      <m:t>𝒋</m:t>
                    </m:r>
                  </m:oMath>
                </a14:m>
                <a:r>
                  <a:rPr lang="en-GB" sz="2400" b="1" dirty="0"/>
                  <a:t> </a:t>
                </a:r>
                <a:r>
                  <a:rPr lang="en-GB" sz="2400" dirty="0"/>
                  <a:t>form.</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6552728" cy="1200329"/>
              </a:xfrm>
              <a:prstGeom prst="rect">
                <a:avLst/>
              </a:prstGeom>
              <a:blipFill>
                <a:blip r:embed="rId2"/>
                <a:stretch>
                  <a:fillRect b="-40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93540" y="2331988"/>
                <a:ext cx="4464496" cy="21854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0</m:t>
                                </m:r>
                              </m:e>
                            </m:mr>
                          </m:m>
                        </m:e>
                      </m:d>
                    </m:oMath>
                  </m:oMathPara>
                </a14:m>
                <a:endParaRPr lang="en-GB" sz="2400" b="0" dirty="0"/>
              </a:p>
              <a:p>
                <a:pPr/>
                <a:r>
                  <a:rPr lang="en-GB" sz="2400" b="0" dirty="0"/>
                  <a:t/>
                </a:r>
                <a:br>
                  <a:rPr lang="en-GB" sz="2400" b="0" dirty="0"/>
                </a:b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𝒃</m:t>
                      </m:r>
                      <m:r>
                        <a:rPr lang="en-GB" sz="2400" b="0" i="1" smtClean="0">
                          <a:latin typeface="Cambria Math" panose="02040503050406030204" pitchFamily="18" charset="0"/>
                        </a:rPr>
                        <m:t>+2</m:t>
                      </m:r>
                      <m:r>
                        <a:rPr lang="en-GB" sz="2400" b="1" i="1" smtClean="0">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d>
                        <m:dPr>
                          <m:ctrlPr>
                            <a:rPr lang="en-GB" sz="2400" b="0" i="1" smtClean="0">
                              <a:latin typeface="Cambria Math" panose="02040503050406030204" pitchFamily="18" charset="0"/>
                            </a:rPr>
                          </m:ctrlPr>
                        </m:dPr>
                        <m:e>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e>
                      </m:d>
                    </m:oMath>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r>
                        <a:rPr lang="en-GB" sz="2400" b="1" i="1" smtClean="0">
                          <a:latin typeface="Cambria Math" panose="02040503050406030204" pitchFamily="18" charset="0"/>
                        </a:rPr>
                        <m:t>𝒊</m:t>
                      </m:r>
                      <m:r>
                        <a:rPr lang="en-GB" sz="2400" b="0" i="1" smtClean="0">
                          <a:latin typeface="Cambria Math" panose="02040503050406030204" pitchFamily="18" charset="0"/>
                        </a:rPr>
                        <m:t>−4</m:t>
                      </m:r>
                      <m:r>
                        <a:rPr lang="en-GB" sz="2400" b="1" i="1" smtClean="0">
                          <a:latin typeface="Cambria Math" panose="02040503050406030204" pitchFamily="18" charset="0"/>
                        </a:rPr>
                        <m:t>𝒋</m:t>
                      </m:r>
                    </m:oMath>
                    <m:oMath xmlns:m="http://schemas.openxmlformats.org/officeDocument/2006/math">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−3</m:t>
                      </m:r>
                      <m:r>
                        <a:rPr lang="en-GB" sz="2400" b="1" i="1" smtClean="0">
                          <a:latin typeface="Cambria Math" panose="02040503050406030204" pitchFamily="18" charset="0"/>
                        </a:rPr>
                        <m:t>𝒋</m:t>
                      </m:r>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93540" y="2331988"/>
                <a:ext cx="4464496" cy="2185470"/>
              </a:xfrm>
              <a:prstGeom prst="rect">
                <a:avLst/>
              </a:prstGeom>
              <a:blipFill>
                <a:blip r:embed="rId3"/>
                <a:stretch>
                  <a:fillRect l="-409" b="-2793"/>
                </a:stretch>
              </a:blipFill>
            </p:spPr>
            <p:txBody>
              <a:bodyPr/>
              <a:lstStyle/>
              <a:p>
                <a:r>
                  <a:rPr lang="en-GB">
                    <a:noFill/>
                  </a:rPr>
                  <a:t> </a:t>
                </a:r>
              </a:p>
            </p:txBody>
          </p:sp>
        </mc:Fallback>
      </mc:AlternateContent>
      <p:sp>
        <p:nvSpPr>
          <p:cNvPr id="7" name="Rectangle 6"/>
          <p:cNvSpPr/>
          <p:nvPr/>
        </p:nvSpPr>
        <p:spPr>
          <a:xfrm>
            <a:off x="810568" y="241864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810568" y="336249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1236960" y="2410982"/>
            <a:ext cx="3868440" cy="700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236960" y="3362496"/>
            <a:ext cx="3868440" cy="1154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9847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237-238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483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Magnitude of a Vector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7768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The magnitude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r>
                      <a:rPr lang="en-GB" sz="2400" b="0" i="1" smtClean="0">
                        <a:latin typeface="Cambria Math" panose="02040503050406030204" pitchFamily="18" charset="0"/>
                      </a:rPr>
                      <m:t>|</m:t>
                    </m:r>
                  </m:oMath>
                </a14:m>
                <a:r>
                  <a:rPr lang="en-GB" sz="2400" dirty="0"/>
                  <a:t> of a vector </a:t>
                </a:r>
                <a14:m>
                  <m:oMath xmlns:m="http://schemas.openxmlformats.org/officeDocument/2006/math">
                    <m:r>
                      <a:rPr lang="en-GB" sz="2400" b="0" i="1" smtClean="0">
                        <a:latin typeface="Cambria Math" panose="02040503050406030204" pitchFamily="18" charset="0"/>
                      </a:rPr>
                      <m:t>𝑎</m:t>
                    </m:r>
                  </m:oMath>
                </a14:m>
                <a:r>
                  <a:rPr lang="en-GB" sz="2400" dirty="0"/>
                  <a:t> is its length.</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776864" cy="461665"/>
              </a:xfrm>
              <a:prstGeom prst="rect">
                <a:avLst/>
              </a:prstGeom>
              <a:blipFill>
                <a:blip r:embed="rId2"/>
                <a:stretch>
                  <a:fillRect l="-1016" t="-8750" b="-25000"/>
                </a:stretch>
              </a:blipFill>
            </p:spPr>
            <p:txBody>
              <a:bodyPr/>
              <a:lstStyle/>
              <a:p>
                <a:r>
                  <a:rPr lang="en-GB">
                    <a:noFill/>
                  </a:rPr>
                  <a:t> </a:t>
                </a:r>
              </a:p>
            </p:txBody>
          </p:sp>
        </mc:Fallback>
      </mc:AlternateContent>
      <p:cxnSp>
        <p:nvCxnSpPr>
          <p:cNvPr id="6" name="Straight Connector 5"/>
          <p:cNvCxnSpPr/>
          <p:nvPr/>
        </p:nvCxnSpPr>
        <p:spPr>
          <a:xfrm flipV="1">
            <a:off x="1691680" y="1706742"/>
            <a:ext cx="1440160" cy="1152128"/>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18921682">
            <a:off x="2339752" y="2138790"/>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 name="Rectangle 9"/>
              <p:cNvSpPr/>
              <p:nvPr/>
            </p:nvSpPr>
            <p:spPr>
              <a:xfrm>
                <a:off x="1938598" y="1657876"/>
                <a:ext cx="592150"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938598" y="1657876"/>
                <a:ext cx="592150" cy="55245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59632" y="27230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59632" y="2723070"/>
                <a:ext cx="504056"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34990" y="152207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034990" y="1522076"/>
                <a:ext cx="50405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64508" y="1996416"/>
                <a:ext cx="3672408" cy="660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b="0" i="1" smtClean="0">
                              <a:latin typeface="Cambria Math" panose="02040503050406030204" pitchFamily="18" charset="0"/>
                            </a:rPr>
                          </m:ctrlPr>
                        </m:dPr>
                        <m:e>
                          <m:acc>
                            <m:accPr>
                              <m:chr m:val="⃗"/>
                              <m:ctrlPr>
                                <a:rPr lang="en-GB" sz="2800" b="0" i="1" smtClean="0">
                                  <a:latin typeface="Cambria Math" panose="02040503050406030204" pitchFamily="18" charset="0"/>
                                </a:rPr>
                              </m:ctrlPr>
                            </m:accPr>
                            <m:e>
                              <m:r>
                                <a:rPr lang="en-GB" sz="2800" b="0" i="1" smtClean="0">
                                  <a:latin typeface="Cambria Math" panose="02040503050406030204" pitchFamily="18" charset="0"/>
                                </a:rPr>
                                <m:t>𝐴𝐵</m:t>
                              </m:r>
                            </m:e>
                          </m:acc>
                        </m:e>
                      </m:d>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3</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4</m:t>
                              </m:r>
                            </m:e>
                            <m:sup>
                              <m:r>
                                <a:rPr lang="en-GB" sz="2800" b="0" i="1" smtClean="0">
                                  <a:latin typeface="Cambria Math" panose="02040503050406030204" pitchFamily="18" charset="0"/>
                                </a:rPr>
                                <m:t>2</m:t>
                              </m:r>
                            </m:sup>
                          </m:sSup>
                        </m:e>
                      </m:rad>
                      <m:r>
                        <a:rPr lang="en-GB" sz="2800" b="0" i="1" smtClean="0">
                          <a:latin typeface="Cambria Math" panose="02040503050406030204" pitchFamily="18" charset="0"/>
                        </a:rPr>
                        <m:t>=5</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64508" y="1996416"/>
                <a:ext cx="3672408" cy="660630"/>
              </a:xfrm>
              <a:prstGeom prst="rect">
                <a:avLst/>
              </a:prstGeom>
              <a:blipFill rotWithShape="0">
                <a:blip r:embed="rId6"/>
                <a:stretch>
                  <a:fillRect/>
                </a:stretch>
              </a:blipFill>
            </p:spPr>
            <p:txBody>
              <a:bodyPr/>
              <a:lstStyle/>
              <a:p>
                <a:r>
                  <a:rPr lang="en-GB">
                    <a:noFill/>
                  </a:rPr>
                  <a:t> </a:t>
                </a:r>
              </a:p>
            </p:txBody>
          </p:sp>
        </mc:Fallback>
      </mc:AlternateContent>
      <p:cxnSp>
        <p:nvCxnSpPr>
          <p:cNvPr id="15" name="Straight Connector 14"/>
          <p:cNvCxnSpPr/>
          <p:nvPr/>
        </p:nvCxnSpPr>
        <p:spPr>
          <a:xfrm>
            <a:off x="1702842" y="2858870"/>
            <a:ext cx="142899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131840" y="1706741"/>
            <a:ext cx="11162" cy="115212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360522" y="2858870"/>
            <a:ext cx="483286" cy="369332"/>
          </a:xfrm>
          <a:prstGeom prst="rect">
            <a:avLst/>
          </a:prstGeom>
          <a:noFill/>
        </p:spPr>
        <p:txBody>
          <a:bodyPr wrap="square" rtlCol="0">
            <a:spAutoFit/>
          </a:bodyPr>
          <a:lstStyle/>
          <a:p>
            <a:r>
              <a:rPr lang="en-GB" dirty="0"/>
              <a:t>3</a:t>
            </a:r>
          </a:p>
        </p:txBody>
      </p:sp>
      <p:sp>
        <p:nvSpPr>
          <p:cNvPr id="21" name="TextBox 20"/>
          <p:cNvSpPr txBox="1"/>
          <p:nvPr/>
        </p:nvSpPr>
        <p:spPr>
          <a:xfrm>
            <a:off x="3131840" y="2103049"/>
            <a:ext cx="483286" cy="369332"/>
          </a:xfrm>
          <a:prstGeom prst="rect">
            <a:avLst/>
          </a:prstGeom>
          <a:noFill/>
        </p:spPr>
        <p:txBody>
          <a:bodyPr wrap="square" rtlCol="0">
            <a:spAutoFit/>
          </a:bodyPr>
          <a:lstStyle/>
          <a:p>
            <a:r>
              <a:rPr lang="en-GB" dirty="0"/>
              <a:t>4</a:t>
            </a:r>
          </a:p>
        </p:txBody>
      </p:sp>
      <p:sp>
        <p:nvSpPr>
          <p:cNvPr id="22" name="Rectangle 21"/>
          <p:cNvSpPr/>
          <p:nvPr/>
        </p:nvSpPr>
        <p:spPr>
          <a:xfrm>
            <a:off x="4932040" y="1955008"/>
            <a:ext cx="2304876" cy="70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3" name="Straight Connector 22"/>
          <p:cNvCxnSpPr/>
          <p:nvPr/>
        </p:nvCxnSpPr>
        <p:spPr>
          <a:xfrm>
            <a:off x="1188005" y="3724098"/>
            <a:ext cx="1604946" cy="1173197"/>
          </a:xfrm>
          <a:prstGeom prst="line">
            <a:avLst/>
          </a:prstGeom>
        </p:spPr>
        <p:style>
          <a:lnRef idx="1">
            <a:schemeClr val="dk1"/>
          </a:lnRef>
          <a:fillRef idx="0">
            <a:schemeClr val="dk1"/>
          </a:fillRef>
          <a:effectRef idx="0">
            <a:schemeClr val="dk1"/>
          </a:effectRef>
          <a:fontRef idx="minor">
            <a:schemeClr val="tx1"/>
          </a:fontRef>
        </p:style>
      </p:cxnSp>
      <p:grpSp>
        <p:nvGrpSpPr>
          <p:cNvPr id="27" name="Group 26"/>
          <p:cNvGrpSpPr/>
          <p:nvPr/>
        </p:nvGrpSpPr>
        <p:grpSpPr>
          <a:xfrm rot="2595924">
            <a:off x="1872081" y="4113182"/>
            <a:ext cx="144016" cy="288032"/>
            <a:chOff x="4139952" y="1772816"/>
            <a:chExt cx="144016" cy="288032"/>
          </a:xfrm>
        </p:grpSpPr>
        <p:cxnSp>
          <p:nvCxnSpPr>
            <p:cNvPr id="28" name="Straight Connector 2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1670362" y="3601264"/>
                <a:ext cx="2448844" cy="6034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1</m:t>
                                    </m:r>
                                  </m:e>
                                </m:mr>
                                <m:mr>
                                  <m:e>
                                    <m:r>
                                      <a:rPr lang="en-GB" sz="2000" b="0" i="1" smtClean="0">
                                        <a:latin typeface="Cambria Math" panose="02040503050406030204" pitchFamily="18" charset="0"/>
                                      </a:rPr>
                                      <m:t>−1</m:t>
                                    </m:r>
                                  </m:e>
                                </m:mr>
                              </m:m>
                            </m:e>
                          </m:d>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oMath>
                  </m:oMathPara>
                </a14:m>
                <a:endParaRPr lang="en-GB"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670362" y="3601264"/>
                <a:ext cx="2448844" cy="603499"/>
              </a:xfrm>
              <a:prstGeom prst="rect">
                <a:avLst/>
              </a:prstGeom>
              <a:blipFill rotWithShape="0">
                <a:blip r:embed="rId7"/>
                <a:stretch>
                  <a:fillRect/>
                </a:stretch>
              </a:blipFill>
            </p:spPr>
            <p:txBody>
              <a:bodyPr/>
              <a:lstStyle/>
              <a:p>
                <a:r>
                  <a:rPr lang="en-GB">
                    <a:noFill/>
                  </a:rPr>
                  <a:t> </a:t>
                </a:r>
              </a:p>
            </p:txBody>
          </p:sp>
        </mc:Fallback>
      </mc:AlternateContent>
      <p:cxnSp>
        <p:nvCxnSpPr>
          <p:cNvPr id="31" name="Straight Connector 30"/>
          <p:cNvCxnSpPr/>
          <p:nvPr/>
        </p:nvCxnSpPr>
        <p:spPr>
          <a:xfrm flipH="1">
            <a:off x="4182806" y="3478109"/>
            <a:ext cx="1138520" cy="122362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p:cNvGrpSpPr/>
          <p:nvPr/>
        </p:nvGrpSpPr>
        <p:grpSpPr>
          <a:xfrm rot="8196551">
            <a:off x="4715268" y="3906624"/>
            <a:ext cx="144016" cy="288032"/>
            <a:chOff x="4139952" y="1772816"/>
            <a:chExt cx="144016" cy="288032"/>
          </a:xfrm>
        </p:grpSpPr>
        <p:cxnSp>
          <p:nvCxnSpPr>
            <p:cNvPr id="33" name="Straight Connector 3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4932064" y="3610495"/>
                <a:ext cx="2448844" cy="609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e>
                      </m:d>
                      <m:r>
                        <a:rPr lang="en-GB" sz="2000" b="0" i="1" smtClean="0">
                          <a:latin typeface="Cambria Math" panose="02040503050406030204" pitchFamily="18" charset="0"/>
                        </a:rPr>
                        <m:t>=13</m:t>
                      </m:r>
                    </m:oMath>
                  </m:oMathPara>
                </a14:m>
                <a:endParaRPr lang="en-GB"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932064" y="3610495"/>
                <a:ext cx="2448844" cy="609782"/>
              </a:xfrm>
              <a:prstGeom prst="rect">
                <a:avLst/>
              </a:prstGeom>
              <a:blipFill rotWithShape="0">
                <a:blip r:embed="rId8"/>
                <a:stretch>
                  <a:fillRect/>
                </a:stretch>
              </a:blipFill>
            </p:spPr>
            <p:txBody>
              <a:bodyPr/>
              <a:lstStyle/>
              <a:p>
                <a:r>
                  <a:rPr lang="en-GB">
                    <a:noFill/>
                  </a:rPr>
                  <a:t> </a:t>
                </a:r>
              </a:p>
            </p:txBody>
          </p:sp>
        </mc:Fallback>
      </mc:AlternateContent>
      <p:sp>
        <p:nvSpPr>
          <p:cNvPr id="38" name="Rectangle 37"/>
          <p:cNvSpPr/>
          <p:nvPr/>
        </p:nvSpPr>
        <p:spPr>
          <a:xfrm>
            <a:off x="323098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658822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37" name="TextBox 36"/>
              <p:cNvSpPr txBox="1"/>
              <p:nvPr/>
            </p:nvSpPr>
            <p:spPr>
              <a:xfrm>
                <a:off x="551375" y="5004395"/>
                <a:ext cx="4483152" cy="6024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4</m:t>
                                </m:r>
                              </m:e>
                            </m:mr>
                            <m:mr>
                              <m:e>
                                <m:r>
                                  <a:rPr lang="en-GB" sz="2000" b="0" i="1" smtClean="0">
                                    <a:latin typeface="Cambria Math" panose="02040503050406030204" pitchFamily="18" charset="0"/>
                                  </a:rPr>
                                  <m:t>−1</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1</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17</m:t>
                          </m:r>
                        </m:e>
                      </m:rad>
                    </m:oMath>
                  </m:oMathPara>
                </a14:m>
                <a:endParaRPr lang="en-GB"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51375" y="5004395"/>
                <a:ext cx="4483152" cy="60240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2344" y="5852561"/>
                <a:ext cx="5888943" cy="605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𝒃</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2</m:t>
                                </m:r>
                              </m:e>
                            </m:mr>
                            <m:mr>
                              <m:e>
                                <m:r>
                                  <a:rPr lang="en-GB" sz="2000" b="0" i="1" smtClean="0">
                                    <a:latin typeface="Cambria Math" panose="02040503050406030204" pitchFamily="18" charset="0"/>
                                  </a:rPr>
                                  <m:t>0</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𝒃</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0</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=2</m:t>
                      </m:r>
                    </m:oMath>
                  </m:oMathPara>
                </a14:m>
                <a:endParaRPr lang="en-GB"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02344" y="5852561"/>
                <a:ext cx="5888943" cy="60555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338670" y="1325743"/>
                <a:ext cx="3761722" cy="555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If </a:t>
                </a:r>
                <a14:m>
                  <m:oMath xmlns:m="http://schemas.openxmlformats.org/officeDocument/2006/math">
                    <m:r>
                      <a:rPr lang="en-GB" b="1" i="1">
                        <a:latin typeface="Cambria Math" panose="02040503050406030204" pitchFamily="18" charset="0"/>
                      </a:rPr>
                      <m:t>𝒂</m:t>
                    </m:r>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𝑥</m:t>
                              </m:r>
                            </m:e>
                          </m:mr>
                          <m:mr>
                            <m:e>
                              <m:r>
                                <a:rPr lang="en-GB" b="0" i="1" smtClean="0">
                                  <a:latin typeface="Cambria Math" panose="02040503050406030204" pitchFamily="18" charset="0"/>
                                </a:rPr>
                                <m:t>𝑦</m:t>
                              </m:r>
                            </m:e>
                          </m:mr>
                        </m:m>
                      </m:e>
                    </m:d>
                    <m:r>
                      <a:rPr lang="en-GB" i="1">
                        <a:latin typeface="Cambria Math" panose="02040503050406030204" pitchFamily="18" charset="0"/>
                      </a:rPr>
                      <m:t>   </m:t>
                    </m:r>
                    <m:d>
                      <m:dPr>
                        <m:begChr m:val="|"/>
                        <m:endChr m:val="|"/>
                        <m:ctrlPr>
                          <a:rPr lang="en-GB" i="1">
                            <a:latin typeface="Cambria Math" panose="02040503050406030204" pitchFamily="18" charset="0"/>
                          </a:rPr>
                        </m:ctrlPr>
                      </m:dPr>
                      <m:e>
                        <m:r>
                          <a:rPr lang="en-GB" b="1" i="1">
                            <a:latin typeface="Cambria Math" panose="02040503050406030204" pitchFamily="18" charset="0"/>
                          </a:rPr>
                          <m:t>𝒂</m:t>
                        </m:r>
                      </m:e>
                    </m:d>
                    <m:r>
                      <a:rPr lang="en-GB" i="1">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e>
                    </m:rad>
                  </m:oMath>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4338670" y="1325743"/>
                <a:ext cx="3761722" cy="555537"/>
              </a:xfrm>
              <a:prstGeom prst="rect">
                <a:avLst/>
              </a:prstGeom>
              <a:blipFill>
                <a:blip r:embed="rId11"/>
                <a:stretch>
                  <a:fillRect l="-805"/>
                </a:stretch>
              </a:blipFill>
            </p:spPr>
            <p:txBody>
              <a:bodyPr/>
              <a:lstStyle/>
              <a:p>
                <a:r>
                  <a:rPr lang="en-GB">
                    <a:noFill/>
                  </a:rPr>
                  <a:t> </a:t>
                </a:r>
              </a:p>
            </p:txBody>
          </p:sp>
        </mc:Fallback>
      </mc:AlternateContent>
      <p:sp>
        <p:nvSpPr>
          <p:cNvPr id="42" name="Rectangle 41"/>
          <p:cNvSpPr/>
          <p:nvPr/>
        </p:nvSpPr>
        <p:spPr>
          <a:xfrm>
            <a:off x="2900040" y="5031405"/>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32031" y="5815456"/>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97841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0" restart="whenNotActive" fill="hold" evtFilter="cancelBubble" nodeType="interactiveSeq">
                <p:stCondLst>
                  <p:cond evt="onClick" delay="0">
                    <p:tgtEl>
                      <p:spTgt spid="3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2" restart="whenNotActive" fill="hold" evtFilter="cancelBubble" nodeType="interactiveSeq">
                <p:stCondLst>
                  <p:cond evt="onClick" delay="0">
                    <p:tgtEl>
                      <p:spTgt spid="43"/>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20" grpId="0"/>
      <p:bldP spid="21" grpId="0"/>
      <p:bldP spid="22" grpId="0" animBg="1"/>
      <p:bldP spid="38" grpId="0" animBg="1"/>
      <p:bldP spid="39"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Unit Vectors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35292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 unit vector is a vector whose magnitude is 1</a:t>
            </a:r>
            <a:endParaRPr lang="en-GB" sz="1600" dirty="0"/>
          </a:p>
        </p:txBody>
      </p:sp>
      <p:sp>
        <p:nvSpPr>
          <p:cNvPr id="6" name="TextBox 5"/>
          <p:cNvSpPr txBox="1"/>
          <p:nvPr/>
        </p:nvSpPr>
        <p:spPr>
          <a:xfrm>
            <a:off x="615044" y="1460964"/>
            <a:ext cx="7272808" cy="646331"/>
          </a:xfrm>
          <a:prstGeom prst="rect">
            <a:avLst/>
          </a:prstGeom>
          <a:noFill/>
        </p:spPr>
        <p:txBody>
          <a:bodyPr wrap="square" rtlCol="0">
            <a:spAutoFit/>
          </a:bodyPr>
          <a:lstStyle/>
          <a:p>
            <a:r>
              <a:rPr lang="en-GB" dirty="0"/>
              <a:t>There’s certain operations on vectors that require the vectors to be ‘unit’ vectors. We just scale the vector so that its magnitude is now 1.</a:t>
            </a:r>
          </a:p>
        </p:txBody>
      </p:sp>
      <mc:AlternateContent xmlns:mc="http://schemas.openxmlformats.org/markup-compatibility/2006" xmlns:a14="http://schemas.microsoft.com/office/drawing/2010/main">
        <mc:Choice Requires="a14">
          <p:sp>
            <p:nvSpPr>
              <p:cNvPr id="7" name="TextBox 6"/>
              <p:cNvSpPr txBox="1"/>
              <p:nvPr/>
            </p:nvSpPr>
            <p:spPr>
              <a:xfrm>
                <a:off x="1445096" y="2131374"/>
                <a:ext cx="2453804" cy="1590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oMath>
                    <m:oMath xmlns:m="http://schemas.openxmlformats.org/officeDocument/2006/math">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=5</m:t>
                      </m:r>
                    </m:oMath>
                    <m:oMath xmlns:m="http://schemas.openxmlformats.org/officeDocument/2006/math">
                      <m:acc>
                        <m:accPr>
                          <m:chr m:val="̂"/>
                          <m:ctrlPr>
                            <a:rPr lang="en-GB" sz="2000" b="0" i="1" smtClean="0">
                              <a:latin typeface="Cambria Math" panose="02040503050406030204" pitchFamily="18" charset="0"/>
                            </a:rPr>
                          </m:ctrlPr>
                        </m:accPr>
                        <m:e>
                          <m:r>
                            <a:rPr lang="en-GB" sz="2000" b="1" i="1" smtClean="0">
                              <a:latin typeface="Cambria Math" panose="02040503050406030204" pitchFamily="18" charset="0"/>
                            </a:rPr>
                            <m:t>𝒂</m:t>
                          </m:r>
                        </m:e>
                      </m:acc>
                      <m:r>
                        <a:rPr lang="en-GB" sz="2000" b="1"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smtClean="0">
                                    <a:latin typeface="Cambria Math" panose="02040503050406030204" pitchFamily="18" charset="0"/>
                                  </a:rPr>
                                  <m:t>3</m:t>
                                </m:r>
                                <m:r>
                                  <a:rPr lang="en-GB" sz="2000" b="0" i="1" smtClean="0">
                                    <a:latin typeface="Cambria Math" panose="02040503050406030204" pitchFamily="18" charset="0"/>
                                  </a:rPr>
                                  <m:t>/5</m:t>
                                </m:r>
                              </m:e>
                            </m:mr>
                            <m:mr>
                              <m:e>
                                <m:r>
                                  <a:rPr lang="en-GB" sz="2000" i="1">
                                    <a:latin typeface="Cambria Math" panose="02040503050406030204" pitchFamily="18" charset="0"/>
                                  </a:rPr>
                                  <m:t>4</m:t>
                                </m:r>
                                <m:r>
                                  <a:rPr lang="en-GB" sz="2000" b="0" i="1" smtClean="0">
                                    <a:latin typeface="Cambria Math" panose="02040503050406030204" pitchFamily="18" charset="0"/>
                                  </a:rPr>
                                  <m:t>/5</m:t>
                                </m:r>
                              </m:e>
                            </m:mr>
                          </m:m>
                        </m:e>
                      </m:d>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445096" y="2131374"/>
                <a:ext cx="2453804" cy="1590051"/>
              </a:xfrm>
              <a:prstGeom prst="rect">
                <a:avLst/>
              </a:prstGeom>
              <a:blipFill>
                <a:blip r:embed="rId2"/>
                <a:stretch>
                  <a:fillRect/>
                </a:stretch>
              </a:blipFill>
            </p:spPr>
            <p:txBody>
              <a:bodyPr/>
              <a:lstStyle/>
              <a:p>
                <a:r>
                  <a:rPr lang="en-GB">
                    <a:noFill/>
                  </a:rPr>
                  <a:t> </a:t>
                </a:r>
              </a:p>
            </p:txBody>
          </p:sp>
        </mc:Fallback>
      </mc:AlternateContent>
      <p:sp>
        <p:nvSpPr>
          <p:cNvPr id="12" name="Rectangle 11"/>
          <p:cNvSpPr/>
          <p:nvPr/>
        </p:nvSpPr>
        <p:spPr>
          <a:xfrm>
            <a:off x="1465064" y="2730548"/>
            <a:ext cx="2306836" cy="982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TextBox 14"/>
          <p:cNvSpPr txBox="1"/>
          <p:nvPr/>
        </p:nvSpPr>
        <p:spPr>
          <a:xfrm>
            <a:off x="573584" y="4004348"/>
            <a:ext cx="75268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 </a:t>
            </a:r>
            <a:r>
              <a:rPr lang="en-GB" dirty="0"/>
              <a:t>Convert the following vectors to unit vectors.</a:t>
            </a:r>
          </a:p>
        </p:txBody>
      </p:sp>
      <mc:AlternateContent xmlns:mc="http://schemas.openxmlformats.org/markup-compatibility/2006" xmlns:a14="http://schemas.microsoft.com/office/drawing/2010/main">
        <mc:Choice Requires="a14">
          <p:sp>
            <p:nvSpPr>
              <p:cNvPr id="16" name="TextBox 15"/>
              <p:cNvSpPr txBox="1"/>
              <p:nvPr/>
            </p:nvSpPr>
            <p:spPr>
              <a:xfrm>
                <a:off x="827584" y="4509120"/>
                <a:ext cx="2491432" cy="198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12</m:t>
                                </m:r>
                              </m:e>
                            </m:mr>
                            <m:mr>
                              <m:e>
                                <m:r>
                                  <a:rPr lang="en-GB" b="0" i="1" smtClean="0">
                                    <a:latin typeface="Cambria Math" panose="02040503050406030204" pitchFamily="18" charset="0"/>
                                  </a:rPr>
                                  <m:t>−5</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𝒂</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𝟏𝟐</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𝟓</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𝟏𝟑</m:t>
                      </m:r>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𝟏𝟑</m:t>
                                    </m:r>
                                  </m:den>
                                </m:f>
                              </m:e>
                            </m:mr>
                            <m:mr>
                              <m:e>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𝟏𝟑</m:t>
                                    </m:r>
                                  </m:den>
                                </m:f>
                              </m:e>
                            </m:mr>
                          </m:m>
                        </m:e>
                      </m:d>
                    </m:oMath>
                  </m:oMathPara>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27584" y="4509120"/>
                <a:ext cx="2491432" cy="19836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99992" y="2319498"/>
                <a:ext cx="2451756" cy="147264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oMath>
                </a14:m>
                <a:r>
                  <a:rPr lang="en-GB" dirty="0"/>
                  <a:t> is a vector, then the unit vector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 </m:t>
                    </m:r>
                  </m:oMath>
                </a14:m>
                <a:r>
                  <a:rPr lang="en-GB" dirty="0"/>
                  <a:t>in the same direction is</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m:t>
                      </m:r>
                      <m:f>
                        <m:fPr>
                          <m:ctrlPr>
                            <a:rPr lang="en-GB" b="0" i="1" smtClean="0">
                              <a:latin typeface="Cambria Math" panose="02040503050406030204" pitchFamily="18" charset="0"/>
                            </a:rPr>
                          </m:ctrlPr>
                        </m:fPr>
                        <m:num>
                          <m:r>
                            <a:rPr lang="en-GB" b="1" i="1" smtClean="0">
                              <a:latin typeface="Cambria Math" panose="02040503050406030204" pitchFamily="18" charset="0"/>
                            </a:rPr>
                            <m:t>𝒂</m:t>
                          </m:r>
                        </m:num>
                        <m:den>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𝒂</m:t>
                              </m:r>
                            </m:e>
                          </m:d>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499992" y="2319498"/>
                <a:ext cx="2451756" cy="1472647"/>
              </a:xfrm>
              <a:prstGeom prst="rect">
                <a:avLst/>
              </a:prstGeom>
              <a:blipFill>
                <a:blip r:embed="rId4"/>
                <a:stretch>
                  <a:fillRect l="-1478" t="-1220" r="-9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4194" y="4509120"/>
                <a:ext cx="2491432" cy="2214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𝒃</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𝒃</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4194" y="4509120"/>
                <a:ext cx="2491432" cy="2214132"/>
              </a:xfrm>
              <a:prstGeom prst="rect">
                <a:avLst/>
              </a:prstGeom>
              <a:blipFill>
                <a:blip r:embed="rId5"/>
                <a:stretch>
                  <a:fillRect/>
                </a:stretch>
              </a:blipFill>
            </p:spPr>
            <p:txBody>
              <a:bodyPr/>
              <a:lstStyle/>
              <a:p>
                <a:r>
                  <a:rPr lang="en-GB">
                    <a:noFill/>
                  </a:rPr>
                  <a:t> </a:t>
                </a:r>
              </a:p>
            </p:txBody>
          </p:sp>
        </mc:Fallback>
      </mc:AlternateContent>
      <p:sp>
        <p:nvSpPr>
          <p:cNvPr id="11" name="Rectangle 10"/>
          <p:cNvSpPr/>
          <p:nvPr/>
        </p:nvSpPr>
        <p:spPr>
          <a:xfrm>
            <a:off x="874500" y="5060570"/>
            <a:ext cx="2389400" cy="1567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3722819" y="5043515"/>
            <a:ext cx="2389400" cy="1594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53921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8" grpId="0" animBg="1"/>
      <p:bldP spid="11"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240-242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75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Position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32396" y="970637"/>
                <a:ext cx="3821980" cy="830227"/>
              </a:xfrm>
              <a:prstGeom prst="rect">
                <a:avLst/>
              </a:prstGeom>
              <a:noFill/>
            </p:spPr>
            <p:txBody>
              <a:bodyPr wrap="square" rtlCol="0">
                <a:spAutoFit/>
              </a:bodyPr>
              <a:lstStyle/>
              <a:p>
                <a:r>
                  <a:rPr lang="en-GB" dirty="0"/>
                  <a:t>Suppose we started at a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a14:m>
                <a:r>
                  <a:rPr lang="en-GB" dirty="0"/>
                  <a:t> and translated by the vector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32396" y="970637"/>
                <a:ext cx="3821980" cy="830227"/>
              </a:xfrm>
              <a:prstGeom prst="rect">
                <a:avLst/>
              </a:prstGeom>
              <a:blipFill>
                <a:blip r:embed="rId2"/>
                <a:stretch>
                  <a:fillRect l="-1435" t="-3676" b="-735"/>
                </a:stretch>
              </a:blipFill>
            </p:spPr>
            <p:txBody>
              <a:bodyPr/>
              <a:lstStyle/>
              <a:p>
                <a:r>
                  <a:rPr lang="en-GB">
                    <a:noFill/>
                  </a:rPr>
                  <a:t> </a:t>
                </a:r>
              </a:p>
            </p:txBody>
          </p:sp>
        </mc:Fallback>
      </mc:AlternateContent>
      <p:sp>
        <p:nvSpPr>
          <p:cNvPr id="6" name="Oval 5"/>
          <p:cNvSpPr/>
          <p:nvPr/>
        </p:nvSpPr>
        <p:spPr>
          <a:xfrm>
            <a:off x="1030784"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70000" y="30207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70000" y="3020776"/>
                <a:ext cx="724024"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a:off x="1259632" y="2876636"/>
            <a:ext cx="17698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1700653" y="2244546"/>
                <a:ext cx="661547" cy="553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700653" y="2244546"/>
                <a:ext cx="661547" cy="55322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7152" y="3608700"/>
                <a:ext cx="4680520" cy="2953116"/>
              </a:xfrm>
              <a:prstGeom prst="rect">
                <a:avLst/>
              </a:prstGeom>
            </p:spPr>
            <p:txBody>
              <a:bodyPr wrap="square">
                <a:spAutoFit/>
              </a:bodyPr>
              <a:lstStyle/>
              <a:p>
                <a:r>
                  <a:rPr lang="en-GB" dirty="0"/>
                  <a:t>You might think we can do something like:</a:t>
                </a:r>
              </a:p>
              <a:p>
                <a:endParaRPr lang="en-GB" dirty="0"/>
              </a:p>
              <a:p>
                <a:r>
                  <a:rPr lang="en-GB" dirty="0"/>
                  <a:t>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3,2</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e>
                    </m:d>
                  </m:oMath>
                </a14:m>
                <a:endParaRPr lang="en-GB" dirty="0"/>
              </a:p>
              <a:p>
                <a:endParaRPr lang="en-GB" dirty="0"/>
              </a:p>
              <a:p>
                <a:r>
                  <a:rPr lang="en-GB" dirty="0"/>
                  <a:t>But only vectors can be added to other vectors.</a:t>
                </a:r>
              </a:p>
              <a:p>
                <a:r>
                  <a:rPr lang="en-GB" b="1" dirty="0"/>
                  <a:t>If we treated the point </a:t>
                </a:r>
                <a14:m>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e>
                    </m:d>
                  </m:oMath>
                </a14:m>
                <a:r>
                  <a:rPr lang="en-GB" b="1" dirty="0"/>
                  <a:t> as a vector</a:t>
                </a:r>
                <a:r>
                  <a:rPr lang="en-GB" dirty="0"/>
                  <a:t>, then this solves the problem:</a:t>
                </a:r>
              </a:p>
              <a:p>
                <a:endParaRPr lang="en-GB" dirty="0"/>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7</m:t>
                                </m:r>
                              </m:e>
                            </m:mr>
                            <m:mr>
                              <m:e>
                                <m:r>
                                  <a:rPr lang="en-GB" b="0" i="1" smtClean="0">
                                    <a:latin typeface="Cambria Math" panose="02040503050406030204" pitchFamily="18" charset="0"/>
                                  </a:rPr>
                                  <m:t>2</m:t>
                                </m:r>
                              </m:e>
                            </m:mr>
                          </m:m>
                        </m:e>
                      </m:d>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387152" y="3608700"/>
                <a:ext cx="4680520" cy="2953116"/>
              </a:xfrm>
              <a:prstGeom prst="rect">
                <a:avLst/>
              </a:prstGeom>
              <a:blipFill>
                <a:blip r:embed="rId5"/>
                <a:stretch>
                  <a:fillRect l="-1173" t="-1240"/>
                </a:stretch>
              </a:blipFill>
            </p:spPr>
            <p:txBody>
              <a:bodyPr/>
              <a:lstStyle/>
              <a:p>
                <a:r>
                  <a:rPr lang="en-GB">
                    <a:noFill/>
                  </a:rPr>
                  <a:t> </a:t>
                </a:r>
              </a:p>
            </p:txBody>
          </p:sp>
        </mc:Fallback>
      </mc:AlternateContent>
      <p:sp>
        <p:nvSpPr>
          <p:cNvPr id="13" name="Oval 12"/>
          <p:cNvSpPr/>
          <p:nvPr/>
        </p:nvSpPr>
        <p:spPr>
          <a:xfrm>
            <a:off x="3095438"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075484" y="29572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075484" y="2957276"/>
                <a:ext cx="724024" cy="369332"/>
              </a:xfrm>
              <a:prstGeom prst="rect">
                <a:avLst/>
              </a:prstGeom>
              <a:blipFill>
                <a:blip r:embed="rId6"/>
                <a:stretch>
                  <a:fillRect/>
                </a:stretch>
              </a:blipFill>
            </p:spPr>
            <p:txBody>
              <a:bodyPr/>
              <a:lstStyle/>
              <a:p>
                <a:r>
                  <a:rPr lang="en-GB">
                    <a:noFill/>
                  </a:rPr>
                  <a:t> </a:t>
                </a:r>
              </a:p>
            </p:txBody>
          </p:sp>
        </mc:Fallback>
      </mc:AlternateContent>
      <p:cxnSp>
        <p:nvCxnSpPr>
          <p:cNvPr id="15" name="Straight Arrow Connector 14"/>
          <p:cNvCxnSpPr/>
          <p:nvPr/>
        </p:nvCxnSpPr>
        <p:spPr>
          <a:xfrm flipV="1">
            <a:off x="5695729" y="881717"/>
            <a:ext cx="0"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695729" y="2681917"/>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Oval 16"/>
          <p:cNvSpPr/>
          <p:nvPr/>
        </p:nvSpPr>
        <p:spPr>
          <a:xfrm>
            <a:off x="6991872" y="1781817"/>
            <a:ext cx="97879" cy="900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6974451" y="1502495"/>
                <a:ext cx="9231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a:rPr>
                            <m:t>,</m:t>
                          </m:r>
                          <m:r>
                            <a:rPr lang="en-GB" b="0" i="1" smtClean="0">
                              <a:latin typeface="Cambria Math" panose="02040503050406030204" pitchFamily="18" charset="0"/>
                            </a:rPr>
                            <m:t>2</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974451" y="1502495"/>
                <a:ext cx="923169" cy="369332"/>
              </a:xfrm>
              <a:prstGeom prst="rect">
                <a:avLst/>
              </a:prstGeom>
              <a:blipFill>
                <a:blip r:embed="rId7"/>
                <a:stretch>
                  <a:fillRect/>
                </a:stretch>
              </a:blipFill>
            </p:spPr>
            <p:txBody>
              <a:bodyPr/>
              <a:lstStyle/>
              <a:p>
                <a:r>
                  <a:rPr lang="en-GB">
                    <a:noFill/>
                  </a:rPr>
                  <a:t> </a:t>
                </a:r>
              </a:p>
            </p:txBody>
          </p:sp>
        </mc:Fallback>
      </mc:AlternateContent>
      <p:cxnSp>
        <p:nvCxnSpPr>
          <p:cNvPr id="19" name="Straight Connector 18"/>
          <p:cNvCxnSpPr>
            <a:endCxn id="17" idx="3"/>
          </p:cNvCxnSpPr>
          <p:nvPr/>
        </p:nvCxnSpPr>
        <p:spPr>
          <a:xfrm flipV="1">
            <a:off x="5695729" y="1858645"/>
            <a:ext cx="1310477" cy="823272"/>
          </a:xfrm>
          <a:prstGeom prst="line">
            <a:avLst/>
          </a:prstGeom>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rot="19829798">
            <a:off x="6352364" y="2152706"/>
            <a:ext cx="91494" cy="171664"/>
            <a:chOff x="4139952" y="1772816"/>
            <a:chExt cx="144016" cy="288032"/>
          </a:xfrm>
        </p:grpSpPr>
        <p:cxnSp>
          <p:nvCxnSpPr>
            <p:cNvPr id="21" name="Straight Connector 2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3" name="TextBox 22"/>
              <p:cNvSpPr txBox="1"/>
              <p:nvPr/>
            </p:nvSpPr>
            <p:spPr>
              <a:xfrm>
                <a:off x="5765778" y="1540556"/>
                <a:ext cx="1046774" cy="5532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𝒂</m:t>
                      </m:r>
                      <m:r>
                        <a:rPr lang="en-GB" b="0" i="1" smtClean="0">
                          <a:latin typeface="Cambria Math"/>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765778" y="1540556"/>
                <a:ext cx="1046774" cy="55322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384146" y="2621504"/>
                <a:ext cx="4615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𝑂</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5384146" y="2621504"/>
                <a:ext cx="46158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608428" y="5373216"/>
                <a:ext cx="2673079" cy="12712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position vector of a point </a:t>
                </a:r>
                <a14:m>
                  <m:oMath xmlns:m="http://schemas.openxmlformats.org/officeDocument/2006/math">
                    <m:r>
                      <a:rPr lang="en-GB" b="0" i="1" smtClean="0">
                        <a:latin typeface="Cambria Math"/>
                      </a:rPr>
                      <m:t>𝐴</m:t>
                    </m:r>
                  </m:oMath>
                </a14:m>
                <a:r>
                  <a:rPr lang="en-GB" dirty="0"/>
                  <a:t> is the vector</a:t>
                </a:r>
                <a14:m>
                  <m:oMath xmlns:m="http://schemas.openxmlformats.org/officeDocument/2006/math">
                    <m:r>
                      <a:rPr lang="en-GB" b="0" i="0" smtClean="0">
                        <a:latin typeface="Cambria Math"/>
                      </a:rPr>
                      <m:t> </m:t>
                    </m:r>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b="0" i="1" smtClean="0">
                            <a:latin typeface="Cambria Math"/>
                          </a:rPr>
                          <m:t>𝐴</m:t>
                        </m:r>
                      </m:e>
                    </m:acc>
                  </m:oMath>
                </a14:m>
                <a:r>
                  <a:rPr lang="en-GB" dirty="0"/>
                  <a:t>, where </a:t>
                </a:r>
                <a14:m>
                  <m:oMath xmlns:m="http://schemas.openxmlformats.org/officeDocument/2006/math">
                    <m:r>
                      <a:rPr lang="en-GB" b="0" i="1" smtClean="0">
                        <a:latin typeface="Cambria Math"/>
                      </a:rPr>
                      <m:t>𝑂</m:t>
                    </m:r>
                  </m:oMath>
                </a14:m>
                <a:r>
                  <a:rPr lang="en-GB" dirty="0"/>
                  <a:t> is the origin.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i="1">
                            <a:latin typeface="Cambria Math"/>
                          </a:rPr>
                          <m:t>𝐴</m:t>
                        </m:r>
                      </m:e>
                    </m:acc>
                  </m:oMath>
                </a14:m>
                <a:r>
                  <a:rPr lang="en-GB" dirty="0"/>
                  <a:t> is usually written as </a:t>
                </a:r>
                <a14:m>
                  <m:oMath xmlns:m="http://schemas.openxmlformats.org/officeDocument/2006/math">
                    <m:r>
                      <a:rPr lang="en-GB" b="1" i="1" smtClean="0">
                        <a:latin typeface="Cambria Math"/>
                      </a:rPr>
                      <m:t>𝒂</m:t>
                    </m:r>
                  </m:oMath>
                </a14:m>
                <a:r>
                  <a:rPr lang="en-GB"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5608428" y="5373216"/>
                <a:ext cx="2673079" cy="1271245"/>
              </a:xfrm>
              <a:prstGeom prst="rect">
                <a:avLst/>
              </a:prstGeom>
              <a:blipFill>
                <a:blip r:embed="rId10"/>
                <a:stretch>
                  <a:fillRect l="-1354" t="-1878" r="-3160" b="-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138813" y="2490035"/>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8138813" y="2490035"/>
                <a:ext cx="589163"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45467" y="573727"/>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345467" y="573727"/>
                <a:ext cx="589163" cy="369332"/>
              </a:xfrm>
              <a:prstGeom prst="rect">
                <a:avLst/>
              </a:prstGeom>
              <a:blipFill>
                <a:blip r:embed="rId12"/>
                <a:stretch>
                  <a:fillRect b="-6557"/>
                </a:stretch>
              </a:blipFill>
            </p:spPr>
            <p:txBody>
              <a:bodyPr/>
              <a:lstStyle/>
              <a:p>
                <a:r>
                  <a:rPr lang="en-GB">
                    <a:noFill/>
                  </a:rPr>
                  <a:t> </a:t>
                </a:r>
              </a:p>
            </p:txBody>
          </p:sp>
        </mc:Fallback>
      </mc:AlternateContent>
      <p:sp>
        <p:nvSpPr>
          <p:cNvPr id="29" name="TextBox 28"/>
          <p:cNvSpPr txBox="1"/>
          <p:nvPr/>
        </p:nvSpPr>
        <p:spPr>
          <a:xfrm>
            <a:off x="5524478" y="3002242"/>
            <a:ext cx="3105370" cy="2308324"/>
          </a:xfrm>
          <a:prstGeom prst="rect">
            <a:avLst/>
          </a:prstGeom>
          <a:noFill/>
        </p:spPr>
        <p:txBody>
          <a:bodyPr wrap="square" rtlCol="0">
            <a:spAutoFit/>
          </a:bodyPr>
          <a:lstStyle/>
          <a:p>
            <a:r>
              <a:rPr lang="en-GB" dirty="0"/>
              <a:t>A vector used to represent a position is unsurprisingly known as a </a:t>
            </a:r>
            <a:r>
              <a:rPr lang="en-GB" b="1" dirty="0"/>
              <a:t>position vector</a:t>
            </a:r>
            <a:r>
              <a:rPr lang="en-GB" dirty="0"/>
              <a:t>.</a:t>
            </a:r>
          </a:p>
          <a:p>
            <a:r>
              <a:rPr lang="en-GB" dirty="0"/>
              <a:t>A position can be thought of as a translation from the origin, as per above. It enables us to use positions in all sorts of vector (and matrix!) calculations. </a:t>
            </a:r>
          </a:p>
        </p:txBody>
      </p:sp>
      <p:cxnSp>
        <p:nvCxnSpPr>
          <p:cNvPr id="31" name="Straight Connector 30"/>
          <p:cNvCxnSpPr/>
          <p:nvPr/>
        </p:nvCxnSpPr>
        <p:spPr>
          <a:xfrm>
            <a:off x="5067672" y="970637"/>
            <a:ext cx="0" cy="519466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45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500"/>
                                        <p:tgtEl>
                                          <p:spTgt spid="12">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500"/>
                                        <p:tgtEl>
                                          <p:spTgt spid="1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fade">
                                      <p:cBhvr>
                                        <p:cTn id="41" dur="500"/>
                                        <p:tgtEl>
                                          <p:spTgt spid="1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3" grpId="0" animBg="1"/>
      <p:bldP spid="14" grpId="0"/>
      <p:bldP spid="17" grpId="0" animBg="1"/>
      <p:bldP spid="18" grpId="0"/>
      <p:bldP spid="23" grpId="0"/>
      <p:bldP spid="24" grpId="0"/>
      <p:bldP spid="26" grpId="0" animBg="1"/>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51111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3,4</m:t>
                        </m:r>
                      </m:e>
                    </m:d>
                  </m:oMath>
                </a14:m>
                <a:r>
                  <a:rPr lang="en-GB" dirty="0"/>
                  <a:t> and </a:t>
                </a:r>
                <a14:m>
                  <m:oMath xmlns:m="http://schemas.openxmlformats.org/officeDocument/2006/math">
                    <m:r>
                      <a:rPr lang="en-GB" b="0" i="1" smtClean="0">
                        <a:latin typeface="Cambria Math" panose="02040503050406030204" pitchFamily="18" charset="0"/>
                      </a:rPr>
                      <m:t>(11,2)</m:t>
                    </m:r>
                  </m:oMath>
                </a14:m>
                <a:r>
                  <a:rPr lang="en-GB" dirty="0"/>
                  <a:t> respectively.</a:t>
                </a:r>
              </a:p>
              <a:p>
                <a:r>
                  <a:rPr lang="en-GB" dirty="0"/>
                  <a:t>Find, in terms of </a:t>
                </a:r>
                <a14:m>
                  <m:oMath xmlns:m="http://schemas.openxmlformats.org/officeDocument/2006/math">
                    <m:r>
                      <a:rPr lang="en-GB" b="0" i="1" smtClean="0">
                        <a:latin typeface="Cambria Math" panose="02040503050406030204" pitchFamily="18" charset="0"/>
                      </a:rPr>
                      <m:t>𝑖</m:t>
                    </m:r>
                  </m:oMath>
                </a14:m>
                <a:r>
                  <a:rPr lang="en-GB" dirty="0"/>
                  <a:t> and </a:t>
                </a:r>
                <a14:m>
                  <m:oMath xmlns:m="http://schemas.openxmlformats.org/officeDocument/2006/math">
                    <m:r>
                      <a:rPr lang="en-GB" b="0" i="1" smtClean="0">
                        <a:latin typeface="Cambria Math" panose="02040503050406030204" pitchFamily="18" charset="0"/>
                      </a:rPr>
                      <m:t>𝑗</m:t>
                    </m:r>
                  </m:oMath>
                </a14:m>
                <a:r>
                  <a:rPr lang="en-GB" dirty="0"/>
                  <a:t>:</a:t>
                </a:r>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𝐴</m:t>
                    </m:r>
                  </m:oMath>
                </a14:m>
                <a:endParaRPr lang="en-GB" dirty="0"/>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𝐵</m:t>
                    </m:r>
                  </m:oMath>
                </a14:m>
                <a:endParaRPr lang="en-GB" dirty="0"/>
              </a:p>
              <a:p>
                <a:pPr marL="342900" indent="-342900">
                  <a:buAutoNum type="alphaLcParenR"/>
                </a:pPr>
                <a:r>
                  <a:rPr lang="en-GB" dirty="0"/>
                  <a:t>The vector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511119"/>
              </a:xfrm>
              <a:prstGeom prst="rect">
                <a:avLst/>
              </a:prstGeom>
              <a:blipFill>
                <a:blip r:embed="rId2"/>
                <a:stretch>
                  <a:fillRect b="-36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40" y="2780928"/>
                <a:ext cx="2664296" cy="158203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m:oMathPara>
                </a14:m>
                <a:endParaRPr lang="en-GB" b="1" dirty="0"/>
              </a:p>
              <a:p>
                <a:pPr/>
                <a:r>
                  <a:rPr lang="en-GB" b="0" dirty="0"/>
                  <a:t/>
                </a:r>
                <a:br>
                  <a:rPr lang="en-GB" b="0" dirty="0"/>
                </a:b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=11</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a:p>
                <a:endParaRPr lang="en-GB" dirty="0"/>
              </a:p>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=8</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40" y="2780928"/>
                <a:ext cx="2664296" cy="1582036"/>
              </a:xfrm>
              <a:prstGeom prst="rect">
                <a:avLst/>
              </a:prstGeom>
              <a:blipFill>
                <a:blip r:embed="rId3"/>
                <a:stretch>
                  <a:fillRect b="-2308"/>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46393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965126" y="405595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p:cNvSpPr/>
          <p:nvPr/>
        </p:nvSpPr>
        <p:spPr>
          <a:xfrm>
            <a:off x="1998464" y="2749598"/>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1998464" y="3347197"/>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1998464" y="3944796"/>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3" name="TextBox 12"/>
              <p:cNvSpPr txBox="1"/>
              <p:nvPr/>
            </p:nvSpPr>
            <p:spPr>
              <a:xfrm>
                <a:off x="4326384" y="2748285"/>
                <a:ext cx="3960440" cy="3357907"/>
              </a:xfrm>
              <a:prstGeom prst="rect">
                <a:avLst/>
              </a:prstGeom>
              <a:noFill/>
            </p:spPr>
            <p:txBody>
              <a:bodyPr wrap="square" rtlCol="0">
                <a:spAutoFit/>
              </a:bodyPr>
              <a:lstStyle/>
              <a:p>
                <a:r>
                  <a:rPr lang="en-GB" dirty="0"/>
                  <a:t>You can see this by inspection of the change in </a:t>
                </a:r>
                <a14:m>
                  <m:oMath xmlns:m="http://schemas.openxmlformats.org/officeDocument/2006/math">
                    <m:r>
                      <a:rPr lang="en-GB" b="0" i="1" smtClean="0">
                        <a:latin typeface="Cambria Math" panose="02040503050406030204" pitchFamily="18" charset="0"/>
                      </a:rPr>
                      <m:t>𝑥</m:t>
                    </m:r>
                  </m:oMath>
                </a14:m>
                <a:r>
                  <a:rPr lang="en-GB" dirty="0"/>
                  <a:t> and the change in </a:t>
                </a:r>
                <a14:m>
                  <m:oMath xmlns:m="http://schemas.openxmlformats.org/officeDocument/2006/math">
                    <m:r>
                      <a:rPr lang="en-GB" b="0" i="1" smtClean="0">
                        <a:latin typeface="Cambria Math" panose="02040503050406030204" pitchFamily="18" charset="0"/>
                      </a:rPr>
                      <m:t>𝑦</m:t>
                    </m:r>
                  </m:oMath>
                </a14:m>
                <a:r>
                  <a:rPr lang="en-GB" dirty="0"/>
                  <a:t>:</a:t>
                </a:r>
              </a:p>
              <a:p>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3,4</m:t>
                          </m:r>
                        </m:e>
                      </m:d>
                      <m:r>
                        <a:rPr lang="en-GB" b="0" i="1" smtClean="0">
                          <a:latin typeface="Cambria Math" panose="02040503050406030204" pitchFamily="18" charset="0"/>
                        </a:rPr>
                        <m:t>    →    </m:t>
                      </m:r>
                      <m:r>
                        <a:rPr lang="en-GB" b="0" i="1" smtClean="0">
                          <a:latin typeface="Cambria Math" panose="02040503050406030204" pitchFamily="18" charset="0"/>
                        </a:rPr>
                        <m:t>𝐵</m:t>
                      </m:r>
                      <m:r>
                        <a:rPr lang="en-GB" b="0" i="1" smtClean="0">
                          <a:latin typeface="Cambria Math" panose="02040503050406030204" pitchFamily="18" charset="0"/>
                        </a:rPr>
                        <m:t>(11,2)</m:t>
                      </m:r>
                    </m:oMath>
                  </m:oMathPara>
                </a14:m>
                <a:endParaRPr lang="en-GB" dirty="0"/>
              </a:p>
              <a:p>
                <a:endParaRPr lang="en-GB" dirty="0"/>
              </a:p>
              <a:p>
                <a:r>
                  <a:rPr lang="en-GB" dirty="0"/>
                  <a:t>More formally:</a:t>
                </a:r>
              </a:p>
              <a:p>
                <a:endParaRPr lang="en-GB" dirty="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11</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6384" y="2748285"/>
                <a:ext cx="3960440" cy="3357907"/>
              </a:xfrm>
              <a:prstGeom prst="rect">
                <a:avLst/>
              </a:prstGeom>
              <a:blipFill>
                <a:blip r:embed="rId4"/>
                <a:stretch>
                  <a:fillRect l="-1387" t="-1089"/>
                </a:stretch>
              </a:blipFill>
            </p:spPr>
            <p:txBody>
              <a:bodyPr/>
              <a:lstStyle/>
              <a:p>
                <a:r>
                  <a:rPr lang="en-GB">
                    <a:noFill/>
                  </a:rPr>
                  <a:t> </a:t>
                </a:r>
              </a:p>
            </p:txBody>
          </p:sp>
        </mc:Fallback>
      </mc:AlternateContent>
      <p:sp>
        <p:nvSpPr>
          <p:cNvPr id="14" name="Freeform: Shape 13"/>
          <p:cNvSpPr/>
          <p:nvPr/>
        </p:nvSpPr>
        <p:spPr>
          <a:xfrm>
            <a:off x="5543550" y="3848100"/>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5967710" y="3601197"/>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967710" y="3601197"/>
                <a:ext cx="360040" cy="276999"/>
              </a:xfrm>
              <a:prstGeom prst="rect">
                <a:avLst/>
              </a:prstGeom>
              <a:blipFill>
                <a:blip r:embed="rId5"/>
                <a:stretch>
                  <a:fillRect/>
                </a:stretch>
              </a:blipFill>
            </p:spPr>
            <p:txBody>
              <a:bodyPr/>
              <a:lstStyle/>
              <a:p>
                <a:r>
                  <a:rPr lang="en-GB">
                    <a:noFill/>
                  </a:rPr>
                  <a:t> </a:t>
                </a:r>
              </a:p>
            </p:txBody>
          </p:sp>
        </mc:Fallback>
      </mc:AlternateContent>
      <p:sp>
        <p:nvSpPr>
          <p:cNvPr id="16" name="Freeform: Shape 15"/>
          <p:cNvSpPr/>
          <p:nvPr/>
        </p:nvSpPr>
        <p:spPr>
          <a:xfrm>
            <a:off x="5796136" y="3860611"/>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6514554" y="3673745"/>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514554" y="3673745"/>
                <a:ext cx="360040" cy="276999"/>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a:off x="3419872" y="3120571"/>
            <a:ext cx="818299" cy="1043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212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P spid="13" grpId="0"/>
      <p:bldP spid="14" grpId="0" animBg="1"/>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0164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=5</m:t>
                    </m:r>
                    <m:r>
                      <a:rPr lang="en-GB" b="0" i="1" smtClean="0">
                        <a:latin typeface="Cambria Math" panose="02040503050406030204" pitchFamily="18" charset="0"/>
                      </a:rPr>
                      <m:t>𝑖</m:t>
                    </m:r>
                    <m:r>
                      <a:rPr lang="en-GB" b="0" i="1" smtClean="0">
                        <a:latin typeface="Cambria Math" panose="02040503050406030204" pitchFamily="18" charset="0"/>
                      </a:rPr>
                      <m:t>−2</m:t>
                    </m:r>
                    <m:r>
                      <a:rPr lang="en-GB" b="0" i="1" smtClean="0">
                        <a:latin typeface="Cambria Math" panose="02040503050406030204" pitchFamily="18" charset="0"/>
                      </a:rPr>
                      <m:t>𝑗</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0" i="1" smtClean="0">
                        <a:latin typeface="Cambria Math" panose="02040503050406030204" pitchFamily="18" charset="0"/>
                      </a:rPr>
                      <m:t>𝑖</m:t>
                    </m:r>
                    <m:r>
                      <a:rPr lang="en-GB" b="0" i="1" smtClean="0">
                        <a:latin typeface="Cambria Math" panose="02040503050406030204" pitchFamily="18" charset="0"/>
                      </a:rPr>
                      <m:t>+4</m:t>
                    </m:r>
                    <m:r>
                      <a:rPr lang="en-GB" b="0" i="1" smtClean="0">
                        <a:latin typeface="Cambria Math" panose="02040503050406030204" pitchFamily="18" charset="0"/>
                      </a:rPr>
                      <m:t>𝑗</m:t>
                    </m:r>
                  </m:oMath>
                </a14:m>
                <a:r>
                  <a:rPr lang="en-GB" dirty="0"/>
                  <a:t>. Find:</a:t>
                </a:r>
              </a:p>
              <a:p>
                <a:r>
                  <a:rPr lang="en-GB" dirty="0"/>
                  <a:t>a) The position vector of </a:t>
                </a:r>
                <a14:m>
                  <m:oMath xmlns:m="http://schemas.openxmlformats.org/officeDocument/2006/math">
                    <m:r>
                      <a:rPr lang="en-GB" b="0" i="1" smtClean="0">
                        <a:latin typeface="Cambria Math" panose="02040503050406030204" pitchFamily="18" charset="0"/>
                      </a:rPr>
                      <m:t>𝐵</m:t>
                    </m:r>
                  </m:oMath>
                </a14:m>
                <a:r>
                  <a:rPr lang="en-GB" dirty="0"/>
                  <a:t>.</a:t>
                </a:r>
              </a:p>
              <a:p>
                <a:r>
                  <a:rPr lang="en-GB" dirty="0"/>
                  <a:t>b) The exact value of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oMath>
                </a14:m>
                <a:r>
                  <a:rPr lang="en-GB" dirty="0"/>
                  <a:t> in simplified surd form.</a:t>
                </a:r>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0164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39" y="2780928"/>
                <a:ext cx="4507185" cy="120039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b="1" dirty="0"/>
              </a:p>
              <a:p>
                <a:pPr/>
                <a:r>
                  <a:rPr lang="en-GB" b="0" dirty="0"/>
                  <a:t/>
                </a:r>
                <a:br>
                  <a:rPr lang="en-GB" b="0" dirty="0"/>
                </a:br>
                <a14:m>
                  <m:oMathPara xmlns:m="http://schemas.openxmlformats.org/officeDocument/2006/math">
                    <m:oMathParaPr>
                      <m:jc m:val="left"/>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17</m:t>
                          </m:r>
                        </m:e>
                      </m:rad>
                      <m:r>
                        <a:rPr lang="en-GB" b="0" i="1" smtClean="0">
                          <a:latin typeface="Cambria Math" panose="02040503050406030204" pitchFamily="18" charset="0"/>
                        </a:rPr>
                        <m:t> </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39" y="2780928"/>
                <a:ext cx="4507185" cy="1200393"/>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64502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2007989" y="2721023"/>
            <a:ext cx="3411736"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171353" y="3485076"/>
            <a:ext cx="3248372"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6012160" y="2348880"/>
                <a:ext cx="2638354" cy="1548244"/>
              </a:xfrm>
              <a:prstGeom prst="rect">
                <a:avLst/>
              </a:prstGeom>
              <a:noFill/>
            </p:spPr>
            <p:txBody>
              <a:bodyPr wrap="square" rtlCol="0">
                <a:spAutoFit/>
              </a:bodyPr>
              <a:lstStyle/>
              <a:p>
                <a:r>
                  <a:rPr lang="en-GB" dirty="0"/>
                  <a:t>Either a quick sketch will help you see this, or thinking of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 as the original position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r>
                  <a:rPr lang="en-GB" dirty="0"/>
                  <a:t> as the translation.</a:t>
                </a:r>
              </a:p>
            </p:txBody>
          </p:sp>
        </mc:Choice>
        <mc:Fallback xmlns="">
          <p:sp>
            <p:nvSpPr>
              <p:cNvPr id="11" name="TextBox 10"/>
              <p:cNvSpPr txBox="1">
                <a:spLocks noRot="1" noChangeAspect="1" noMove="1" noResize="1" noEditPoints="1" noAdjustHandles="1" noChangeArrowheads="1" noChangeShapeType="1" noTextEdit="1"/>
              </p:cNvSpPr>
              <p:nvPr/>
            </p:nvSpPr>
            <p:spPr>
              <a:xfrm>
                <a:off x="6012160" y="2348880"/>
                <a:ext cx="2638354" cy="1548244"/>
              </a:xfrm>
              <a:prstGeom prst="rect">
                <a:avLst/>
              </a:prstGeom>
              <a:blipFill>
                <a:blip r:embed="rId4"/>
                <a:stretch>
                  <a:fillRect l="-1848" t="-1969" b="-5512"/>
                </a:stretch>
              </a:blipFill>
            </p:spPr>
            <p:txBody>
              <a:bodyPr/>
              <a:lstStyle/>
              <a:p>
                <a:r>
                  <a:rPr lang="en-GB">
                    <a:noFill/>
                  </a:rPr>
                  <a:t> </a:t>
                </a:r>
              </a:p>
            </p:txBody>
          </p:sp>
        </mc:Fallback>
      </mc:AlternateContent>
      <p:cxnSp>
        <p:nvCxnSpPr>
          <p:cNvPr id="13" name="Straight Arrow Connector 12"/>
          <p:cNvCxnSpPr/>
          <p:nvPr/>
        </p:nvCxnSpPr>
        <p:spPr>
          <a:xfrm flipH="1">
            <a:off x="5580112" y="2862461"/>
            <a:ext cx="432048"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78014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243-244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42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Geometric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2143125" y="911214"/>
            <a:ext cx="1085830" cy="1784361"/>
          </a:xfrm>
          <a:prstGeom prst="line">
            <a:avLst/>
          </a:prstGeom>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228955" y="911213"/>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rot="1194642">
            <a:off x="3981738" y="2608658"/>
            <a:ext cx="144016" cy="216024"/>
            <a:chOff x="2411760" y="2060848"/>
            <a:chExt cx="144016" cy="216024"/>
          </a:xfrm>
        </p:grpSpPr>
        <p:cxnSp>
          <p:nvCxnSpPr>
            <p:cNvPr id="8" name="Straight Connector 7"/>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1979893" y="1641492"/>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𝒂</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79893" y="1641492"/>
                <a:ext cx="288032" cy="461665"/>
              </a:xfrm>
              <a:prstGeom prst="rect">
                <a:avLst/>
              </a:prstGeom>
              <a:blipFill>
                <a:blip r:embed="rId2"/>
                <a:stretch>
                  <a:fillRect r="-25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41935" y="1813598"/>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𝑴</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741935" y="1813598"/>
                <a:ext cx="288032" cy="461665"/>
              </a:xfrm>
              <a:prstGeom prst="rect">
                <a:avLst/>
              </a:prstGeom>
              <a:blipFill>
                <a:blip r:embed="rId3"/>
                <a:stretch>
                  <a:fillRect l="-6383" r="-659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47103" y="2528564"/>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𝑶</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1747103" y="2528564"/>
                <a:ext cx="478870" cy="461665"/>
              </a:xfrm>
              <a:prstGeom prst="rect">
                <a:avLst/>
              </a:prstGeom>
              <a:blipFill>
                <a:blip r:embed="rId4"/>
                <a:stretch>
                  <a:fillRect/>
                </a:stretch>
              </a:blipFill>
            </p:spPr>
            <p:txBody>
              <a:bodyPr/>
              <a:lstStyle/>
              <a:p>
                <a:r>
                  <a:rPr lang="en-GB">
                    <a:noFill/>
                  </a:rPr>
                  <a:t> </a:t>
                </a:r>
              </a:p>
            </p:txBody>
          </p:sp>
        </mc:Fallback>
      </mc:AlternateContent>
      <p:cxnSp>
        <p:nvCxnSpPr>
          <p:cNvPr id="13" name="Straight Connector 12"/>
          <p:cNvCxnSpPr/>
          <p:nvPr/>
        </p:nvCxnSpPr>
        <p:spPr>
          <a:xfrm>
            <a:off x="2126070" y="2692369"/>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14" name="Group 13"/>
          <p:cNvGrpSpPr/>
          <p:nvPr/>
        </p:nvGrpSpPr>
        <p:grpSpPr>
          <a:xfrm rot="18408614">
            <a:off x="2571560" y="1833967"/>
            <a:ext cx="144016" cy="216024"/>
            <a:chOff x="2411760" y="2060848"/>
            <a:chExt cx="144016" cy="216024"/>
          </a:xfrm>
        </p:grpSpPr>
        <p:cxnSp>
          <p:nvCxnSpPr>
            <p:cNvPr id="15" name="Straight Connector 14"/>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p:cxnSp>
        <p:nvCxnSpPr>
          <p:cNvPr id="17" name="Straight Connector 16"/>
          <p:cNvCxnSpPr/>
          <p:nvPr/>
        </p:nvCxnSpPr>
        <p:spPr>
          <a:xfrm flipH="1" flipV="1">
            <a:off x="3238500" y="923925"/>
            <a:ext cx="2876551" cy="1809750"/>
          </a:xfrm>
          <a:prstGeom prst="line">
            <a:avLst/>
          </a:prstGeom>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894700" y="267429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𝑩</m:t>
                      </m:r>
                    </m:oMath>
                  </m:oMathPara>
                </a14:m>
                <a:endParaRPr lang="en-GB" sz="2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894700" y="2674296"/>
                <a:ext cx="478870" cy="461665"/>
              </a:xfrm>
              <a:prstGeom prst="rect">
                <a:avLst/>
              </a:prstGeom>
              <a:blipFill>
                <a:blip r:embed="rId5"/>
                <a:stretch>
                  <a:fillRect/>
                </a:stretch>
              </a:blipFill>
            </p:spPr>
            <p:txBody>
              <a:bodyPr/>
              <a:lstStyle/>
              <a:p>
                <a:r>
                  <a:rPr lang="en-GB">
                    <a:noFill/>
                  </a:rPr>
                  <a:t> </a:t>
                </a:r>
              </a:p>
            </p:txBody>
          </p:sp>
        </mc:Fallback>
      </mc:AlternateContent>
      <p:cxnSp>
        <p:nvCxnSpPr>
          <p:cNvPr id="19" name="Straight Connector 18"/>
          <p:cNvCxnSpPr/>
          <p:nvPr/>
        </p:nvCxnSpPr>
        <p:spPr>
          <a:xfrm flipV="1">
            <a:off x="5193126" y="2085975"/>
            <a:ext cx="178974" cy="240886"/>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478977" y="1778033"/>
            <a:ext cx="293298" cy="165067"/>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308084" y="1729094"/>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𝑿</m:t>
                      </m:r>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308084" y="1729094"/>
                <a:ext cx="288032" cy="461665"/>
              </a:xfrm>
              <a:prstGeom prst="rect">
                <a:avLst/>
              </a:prstGeom>
              <a:blipFill>
                <a:blip r:embed="rId6"/>
                <a:stretch>
                  <a:fillRect l="-6383" r="-425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75855" y="274982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𝒃</m:t>
                      </m:r>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3875855" y="2749823"/>
                <a:ext cx="288032" cy="461665"/>
              </a:xfrm>
              <a:prstGeom prst="rect">
                <a:avLst/>
              </a:prstGeom>
              <a:blipFill>
                <a:blip r:embed="rId7"/>
                <a:stretch>
                  <a:fillRect l="-8511" r="-34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750085" y="54768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𝑨</m:t>
                      </m:r>
                    </m:oMath>
                  </m:oMathPara>
                </a14:m>
                <a:endParaRPr lang="en-GB" sz="2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2750085" y="547686"/>
                <a:ext cx="478870"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151851" y="680380"/>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𝑪</m:t>
                      </m:r>
                    </m:oMath>
                  </m:oMathPara>
                </a14:m>
                <a:endParaRPr lang="en-GB"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7151851" y="680380"/>
                <a:ext cx="478870"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05674" y="3309222"/>
                <a:ext cx="6691018" cy="68179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smtClean="0">
                        <a:latin typeface="Cambria Math" panose="02040503050406030204" pitchFamily="18" charset="0"/>
                      </a:rPr>
                      <m:t>𝑋</m:t>
                    </m:r>
                  </m:oMath>
                </a14:m>
                <a:r>
                  <a:rPr lang="en-GB" dirty="0"/>
                  <a:t> is a point on </a:t>
                </a:r>
                <a14:m>
                  <m:oMath xmlns:m="http://schemas.openxmlformats.org/officeDocument/2006/math">
                    <m:r>
                      <a:rPr lang="en-GB" b="0" i="1" smtClean="0">
                        <a:latin typeface="Cambria Math" panose="02040503050406030204" pitchFamily="18" charset="0"/>
                      </a:rPr>
                      <m:t>𝐴𝐵</m:t>
                    </m:r>
                  </m:oMath>
                </a14:m>
                <a:r>
                  <a:rPr lang="en-GB" dirty="0"/>
                  <a:t> such that </a:t>
                </a:r>
                <a14:m>
                  <m:oMath xmlns:m="http://schemas.openxmlformats.org/officeDocument/2006/math">
                    <m:r>
                      <a:rPr lang="en-GB" b="0" i="1" smtClean="0">
                        <a:latin typeface="Cambria Math" panose="02040503050406030204" pitchFamily="18" charset="0"/>
                      </a:rPr>
                      <m:t>𝐴𝑋</m:t>
                    </m:r>
                    <m:r>
                      <a:rPr lang="en-GB" b="0" i="1" smtClean="0">
                        <a:latin typeface="Cambria Math" panose="02040503050406030204" pitchFamily="18" charset="0"/>
                      </a:rPr>
                      <m:t>:</m:t>
                    </m:r>
                    <m:r>
                      <a:rPr lang="en-GB" b="0" i="1" smtClean="0">
                        <a:latin typeface="Cambria Math" panose="02040503050406030204" pitchFamily="18" charset="0"/>
                      </a:rPr>
                      <m:t>𝑋𝐵</m:t>
                    </m:r>
                    <m:r>
                      <a:rPr lang="en-GB" b="0" i="1" smtClean="0">
                        <a:latin typeface="Cambria Math" panose="02040503050406030204" pitchFamily="18" charset="0"/>
                      </a:rPr>
                      <m:t>=3:1</m:t>
                    </m:r>
                  </m:oMath>
                </a14:m>
                <a:r>
                  <a:rPr lang="en-GB" dirty="0"/>
                  <a:t>. </a:t>
                </a:r>
                <a14:m>
                  <m:oMath xmlns:m="http://schemas.openxmlformats.org/officeDocument/2006/math">
                    <m:r>
                      <a:rPr lang="en-GB" b="0" i="1" smtClean="0">
                        <a:latin typeface="Cambria Math" panose="02040503050406030204" pitchFamily="18" charset="0"/>
                      </a:rPr>
                      <m:t>𝑀</m:t>
                    </m:r>
                  </m:oMath>
                </a14:m>
                <a:r>
                  <a:rPr lang="en-GB" dirty="0"/>
                  <a:t> is the midpoint of </a:t>
                </a:r>
                <a14:m>
                  <m:oMath xmlns:m="http://schemas.openxmlformats.org/officeDocument/2006/math">
                    <m:r>
                      <a:rPr lang="en-GB" b="0" i="1" smtClean="0">
                        <a:latin typeface="Cambria Math" panose="02040503050406030204" pitchFamily="18" charset="0"/>
                      </a:rPr>
                      <m:t>𝐵𝐶</m:t>
                    </m:r>
                  </m:oMath>
                </a14:m>
                <a:r>
                  <a:rPr lang="en-GB" dirty="0"/>
                  <a:t>.</a:t>
                </a:r>
              </a:p>
              <a:p>
                <a:r>
                  <a:rPr lang="en-GB" dirty="0"/>
                  <a:t>Show that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𝑋𝑀</m:t>
                        </m:r>
                      </m:e>
                    </m:acc>
                  </m:oMath>
                </a14:m>
                <a:r>
                  <a:rPr lang="en-GB" dirty="0"/>
                  <a:t> is parallel to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805674" y="3309222"/>
                <a:ext cx="6691018" cy="681790"/>
              </a:xfrm>
              <a:prstGeom prst="rect">
                <a:avLst/>
              </a:prstGeom>
              <a:blipFill>
                <a:blip r:embed="rId10"/>
                <a:stretch>
                  <a:fillRect b="-22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3642" y="4378593"/>
                <a:ext cx="4428492" cy="18816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𝑋𝑀</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𝑏</m:t>
                      </m:r>
                    </m:oMath>
                    <m:oMath xmlns:m="http://schemas.openxmlformats.org/officeDocument/2006/math">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oMath>
                  </m:oMathPara>
                </a14:m>
                <a:endParaRPr lang="en-GB" dirty="0"/>
              </a:p>
              <a:p>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𝑋𝑀</m:t>
                        </m:r>
                      </m:e>
                    </m:acc>
                  </m:oMath>
                </a14:m>
                <a:r>
                  <a:rPr lang="en-GB" dirty="0"/>
                  <a:t> </a:t>
                </a:r>
                <a:r>
                  <a:rPr lang="en-GB" b="1" u="sng" dirty="0"/>
                  <a:t>is a multiple of</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𝑂𝐶</m:t>
                        </m:r>
                      </m:e>
                    </m:acc>
                  </m:oMath>
                </a14:m>
                <a:r>
                  <a:rPr lang="en-GB" dirty="0"/>
                  <a:t> </a:t>
                </a:r>
                <a14:m>
                  <m:oMath xmlns:m="http://schemas.openxmlformats.org/officeDocument/2006/math">
                    <m:r>
                      <a:rPr lang="en-GB" b="0" i="1" dirty="0" smtClean="0">
                        <a:latin typeface="Cambria Math" panose="02040503050406030204" pitchFamily="18" charset="0"/>
                      </a:rPr>
                      <m:t>∴</m:t>
                    </m:r>
                  </m:oMath>
                </a14:m>
                <a:r>
                  <a:rPr lang="en-GB" dirty="0"/>
                  <a:t> parallel.</a:t>
                </a:r>
              </a:p>
              <a:p>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3642" y="4378593"/>
                <a:ext cx="4428492" cy="1881605"/>
              </a:xfrm>
              <a:prstGeom prst="rect">
                <a:avLst/>
              </a:prstGeom>
              <a:blipFill>
                <a:blip r:embed="rId11"/>
                <a:stretch>
                  <a:fillRect/>
                </a:stretch>
              </a:blipFill>
            </p:spPr>
            <p:txBody>
              <a:bodyPr/>
              <a:lstStyle/>
              <a:p>
                <a:r>
                  <a:rPr lang="en-GB">
                    <a:noFill/>
                  </a:rPr>
                  <a:t> </a:t>
                </a:r>
              </a:p>
            </p:txBody>
          </p:sp>
        </mc:Fallback>
      </mc:AlternateContent>
      <p:cxnSp>
        <p:nvCxnSpPr>
          <p:cNvPr id="27" name="Straight Connector 26"/>
          <p:cNvCxnSpPr/>
          <p:nvPr/>
        </p:nvCxnSpPr>
        <p:spPr>
          <a:xfrm flipV="1">
            <a:off x="6086475" y="932840"/>
            <a:ext cx="1102920" cy="1800835"/>
          </a:xfrm>
          <a:prstGeom prst="line">
            <a:avLst/>
          </a:prstGeom>
          <a:effectLst/>
        </p:spPr>
        <p:style>
          <a:lnRef idx="2">
            <a:schemeClr val="dk1"/>
          </a:lnRef>
          <a:fillRef idx="0">
            <a:schemeClr val="dk1"/>
          </a:fillRef>
          <a:effectRef idx="1">
            <a:schemeClr val="dk1"/>
          </a:effectRef>
          <a:fontRef idx="minor">
            <a:schemeClr val="tx1"/>
          </a:fontRef>
        </p:style>
      </p:cxnSp>
      <p:sp>
        <p:nvSpPr>
          <p:cNvPr id="28" name="Rectangle 27"/>
          <p:cNvSpPr/>
          <p:nvPr/>
        </p:nvSpPr>
        <p:spPr>
          <a:xfrm>
            <a:off x="5477202" y="5002660"/>
            <a:ext cx="298323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key is to factor out a scalar such that we see the same vector.</a:t>
            </a:r>
          </a:p>
        </p:txBody>
      </p:sp>
      <mc:AlternateContent xmlns:mc="http://schemas.openxmlformats.org/markup-compatibility/2006" xmlns:a14="http://schemas.microsoft.com/office/drawing/2010/main">
        <mc:Choice Requires="a14">
          <p:sp>
            <p:nvSpPr>
              <p:cNvPr id="29" name="Rectangle 28"/>
              <p:cNvSpPr/>
              <p:nvPr/>
            </p:nvSpPr>
            <p:spPr>
              <a:xfrm>
                <a:off x="5257995" y="4143557"/>
                <a:ext cx="3591804" cy="5507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For any proof question always find the vectors involved first, in this case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𝑋𝑀</m:t>
                        </m:r>
                      </m:e>
                    </m:acc>
                  </m:oMath>
                </a14:m>
                <a:r>
                  <a:rPr lang="en-GB" sz="1400" dirty="0"/>
                  <a:t> and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oMath>
                </a14:m>
                <a:r>
                  <a:rPr lang="en-GB" sz="1400" dirty="0"/>
                  <a:t>.</a:t>
                </a:r>
              </a:p>
            </p:txBody>
          </p:sp>
        </mc:Choice>
        <mc:Fallback xmlns="">
          <p:sp>
            <p:nvSpPr>
              <p:cNvPr id="29" name="Rectangle 28"/>
              <p:cNvSpPr>
                <a:spLocks noRot="1" noChangeAspect="1" noMove="1" noResize="1" noEditPoints="1" noAdjustHandles="1" noChangeArrowheads="1" noChangeShapeType="1" noTextEdit="1"/>
              </p:cNvSpPr>
              <p:nvPr/>
            </p:nvSpPr>
            <p:spPr>
              <a:xfrm>
                <a:off x="5257995" y="4143557"/>
                <a:ext cx="3591804" cy="550792"/>
              </a:xfrm>
              <a:prstGeom prst="rect">
                <a:avLst/>
              </a:prstGeom>
              <a:blipFill>
                <a:blip r:embed="rId12"/>
                <a:stretch>
                  <a:fillRect l="-169" b="-8511"/>
                </a:stretch>
              </a:blipFill>
            </p:spPr>
            <p:txBody>
              <a:bodyPr/>
              <a:lstStyle/>
              <a:p>
                <a:r>
                  <a:rPr lang="en-GB">
                    <a:noFill/>
                  </a:rPr>
                  <a:t> </a:t>
                </a:r>
              </a:p>
            </p:txBody>
          </p:sp>
        </mc:Fallback>
      </mc:AlternateContent>
      <p:sp>
        <p:nvSpPr>
          <p:cNvPr id="30" name="Rectangle 29"/>
          <p:cNvSpPr/>
          <p:nvPr/>
        </p:nvSpPr>
        <p:spPr>
          <a:xfrm>
            <a:off x="5452100" y="5819693"/>
            <a:ext cx="217862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magic words here are “</a:t>
            </a:r>
            <a:r>
              <a:rPr lang="en-GB" sz="1400" i="1" dirty="0"/>
              <a:t>is a multiple of</a:t>
            </a:r>
            <a:r>
              <a:rPr lang="en-GB" sz="1400" dirty="0"/>
              <a:t>”.</a:t>
            </a:r>
          </a:p>
        </p:txBody>
      </p:sp>
      <p:cxnSp>
        <p:nvCxnSpPr>
          <p:cNvPr id="31" name="Straight Arrow Connector 30"/>
          <p:cNvCxnSpPr>
            <a:stCxn id="29" idx="1"/>
          </p:cNvCxnSpPr>
          <p:nvPr/>
        </p:nvCxnSpPr>
        <p:spPr>
          <a:xfrm flipH="1">
            <a:off x="4158235" y="4418953"/>
            <a:ext cx="1099760" cy="267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8" idx="1"/>
          </p:cNvCxnSpPr>
          <p:nvPr/>
        </p:nvCxnSpPr>
        <p:spPr>
          <a:xfrm flipH="1">
            <a:off x="3998304" y="5264270"/>
            <a:ext cx="1478898" cy="153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0" idx="1"/>
          </p:cNvCxnSpPr>
          <p:nvPr/>
        </p:nvCxnSpPr>
        <p:spPr>
          <a:xfrm flipH="1" flipV="1">
            <a:off x="4016962" y="5805017"/>
            <a:ext cx="1435138" cy="276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25158" y="4082181"/>
            <a:ext cx="8539330" cy="24431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56171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Introducing Scalars and Comparing Coefficients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5329383" y="1142274"/>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8115715" y="1113699"/>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flipV="1">
            <a:off x="5846561" y="1123224"/>
            <a:ext cx="2764039" cy="1025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5329384" y="3194440"/>
            <a:ext cx="2794843" cy="1905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rot="6372604">
            <a:off x="5514962" y="2017565"/>
            <a:ext cx="144016" cy="288032"/>
            <a:chOff x="4139952" y="1772816"/>
            <a:chExt cx="144016" cy="288032"/>
          </a:xfrm>
        </p:grpSpPr>
        <p:cxnSp>
          <p:nvCxnSpPr>
            <p:cNvPr id="10" name="Straight Connector 9"/>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rot="349754">
            <a:off x="7124746" y="980320"/>
            <a:ext cx="144016" cy="288032"/>
            <a:chOff x="4139952" y="1772816"/>
            <a:chExt cx="144016" cy="288032"/>
          </a:xfrm>
        </p:grpSpPr>
        <p:cxnSp>
          <p:nvCxnSpPr>
            <p:cNvPr id="13" name="Straight Connector 1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5" name="Straight Connector 14"/>
          <p:cNvCxnSpPr/>
          <p:nvPr/>
        </p:nvCxnSpPr>
        <p:spPr>
          <a:xfrm flipH="1" flipV="1">
            <a:off x="5836023" y="1126546"/>
            <a:ext cx="2279692" cy="206789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5348433" y="1112600"/>
            <a:ext cx="3265410" cy="210089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000429" y="73489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7000429" y="734891"/>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18048" y="19473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018048" y="1947357"/>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377283" y="85407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377283" y="854074"/>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99605" y="3121772"/>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899605" y="3121772"/>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413818" y="84211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8413818" y="842116"/>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900933" y="303854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900933" y="3038546"/>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84281" y="1760608"/>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684281" y="1760608"/>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74328" y="866098"/>
                <a:ext cx="3528392" cy="1754326"/>
              </a:xfrm>
              <a:prstGeom prst="rect">
                <a:avLst/>
              </a:prstGeom>
              <a:noFill/>
            </p:spPr>
            <p:txBody>
              <a:bodyPr wrap="square" rtlCol="0">
                <a:spAutoFit/>
              </a:bodyPr>
              <a:lstStyle/>
              <a:p>
                <a:r>
                  <a:rPr lang="en-GB" dirty="0"/>
                  <a:t>Remember when we had </a:t>
                </a:r>
                <a:r>
                  <a:rPr lang="en-GB" b="1" dirty="0"/>
                  <a:t>identities</a:t>
                </a:r>
                <a:r>
                  <a:rPr lang="en-GB" dirty="0"/>
                  <a:t> like: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oMath>
                </a14:m>
                <a:endParaRPr lang="en-GB" dirty="0"/>
              </a:p>
              <a:p>
                <a:r>
                  <a:rPr lang="en-GB" dirty="0"/>
                  <a:t>we could </a:t>
                </a:r>
                <a:r>
                  <a:rPr lang="en-GB" b="1" dirty="0"/>
                  <a:t>compare coefficients</a:t>
                </a:r>
                <a:r>
                  <a:rPr lang="en-GB" dirty="0"/>
                  <a:t>, so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m:t>
                    </m:r>
                  </m:oMath>
                </a14:m>
                <a:r>
                  <a:rPr lang="en-GB" dirty="0"/>
                  <a:t> and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𝑏</m:t>
                    </m:r>
                  </m:oMath>
                </a14:m>
                <a:r>
                  <a:rPr lang="en-GB" dirty="0"/>
                  <a:t>.</a:t>
                </a:r>
              </a:p>
              <a:p>
                <a:r>
                  <a:rPr lang="en-GB" b="1" dirty="0"/>
                  <a:t>We can do the same with (non-parallel) vectors!</a:t>
                </a:r>
              </a:p>
            </p:txBody>
          </p:sp>
        </mc:Choice>
        <mc:Fallback xmlns="">
          <p:sp>
            <p:nvSpPr>
              <p:cNvPr id="27" name="TextBox 26"/>
              <p:cNvSpPr txBox="1">
                <a:spLocks noRot="1" noChangeAspect="1" noMove="1" noResize="1" noEditPoints="1" noAdjustHandles="1" noChangeArrowheads="1" noChangeShapeType="1" noTextEdit="1"/>
              </p:cNvSpPr>
              <p:nvPr/>
            </p:nvSpPr>
            <p:spPr>
              <a:xfrm>
                <a:off x="374328" y="866098"/>
                <a:ext cx="3528392" cy="1754326"/>
              </a:xfrm>
              <a:prstGeom prst="rect">
                <a:avLst/>
              </a:prstGeom>
              <a:blipFill>
                <a:blip r:embed="rId9"/>
                <a:stretch>
                  <a:fillRect l="-1382"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2039" y="2758438"/>
                <a:ext cx="4654632" cy="114031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600" b="0" i="1" smtClean="0">
                        <a:latin typeface="Cambria Math" panose="02040503050406030204" pitchFamily="18" charset="0"/>
                      </a:rPr>
                      <m:t>𝑂𝐴𝐶𝐵</m:t>
                    </m:r>
                  </m:oMath>
                </a14:m>
                <a:r>
                  <a:rPr lang="en-GB" sz="1600" dirty="0"/>
                  <a:t> is a parallelogram, where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 The diagonals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 intersect at a point </a:t>
                </a:r>
                <a14:m>
                  <m:oMath xmlns:m="http://schemas.openxmlformats.org/officeDocument/2006/math">
                    <m:r>
                      <a:rPr lang="en-GB" sz="1600" b="0" i="1" smtClean="0">
                        <a:latin typeface="Cambria Math" panose="02040503050406030204" pitchFamily="18" charset="0"/>
                      </a:rPr>
                      <m:t>𝑋</m:t>
                    </m:r>
                  </m:oMath>
                </a14:m>
                <a:r>
                  <a:rPr lang="en-GB" sz="1600" dirty="0"/>
                  <a:t>. Prove that the diagonals bisect each other.</a:t>
                </a:r>
              </a:p>
              <a:p>
                <a:r>
                  <a:rPr lang="en-GB" sz="1600" i="1" dirty="0"/>
                  <a:t>(Hint: Perhaps find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i="1" dirty="0"/>
                  <a:t> in two different ways?)</a:t>
                </a:r>
              </a:p>
            </p:txBody>
          </p:sp>
        </mc:Choice>
        <mc:Fallback xmlns="">
          <p:sp>
            <p:nvSpPr>
              <p:cNvPr id="28" name="TextBox 27"/>
              <p:cNvSpPr txBox="1">
                <a:spLocks noRot="1" noChangeAspect="1" noMove="1" noResize="1" noEditPoints="1" noAdjustHandles="1" noChangeArrowheads="1" noChangeShapeType="1" noTextEdit="1"/>
              </p:cNvSpPr>
              <p:nvPr/>
            </p:nvSpPr>
            <p:spPr>
              <a:xfrm>
                <a:off x="332039" y="2758438"/>
                <a:ext cx="4654632" cy="1140312"/>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29469" y="3999183"/>
                <a:ext cx="4345756" cy="2705228"/>
              </a:xfrm>
              <a:prstGeom prst="rect">
                <a:avLst/>
              </a:prstGeom>
              <a:noFill/>
            </p:spPr>
            <p:txBody>
              <a:bodyPr wrap="square" rtlCol="0">
                <a:spAutoFit/>
              </a:bodyPr>
              <a:lstStyle/>
              <a:p>
                <a:r>
                  <a:rPr lang="en-GB" sz="1400" dirty="0"/>
                  <a:t>By considering the route </a:t>
                </a:r>
                <a14:m>
                  <m:oMath xmlns:m="http://schemas.openxmlformats.org/officeDocument/2006/math">
                    <m:r>
                      <a:rPr lang="en-GB" sz="1400" b="0" i="1" smtClean="0">
                        <a:latin typeface="Cambria Math" panose="02040503050406030204" pitchFamily="18" charset="0"/>
                      </a:rPr>
                      <m:t>𝑂</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𝐵𝐴</m:t>
                          </m:r>
                        </m:e>
                      </m:acc>
                    </m:oMath>
                    <m:oMath xmlns:m="http://schemas.openxmlformats.org/officeDocument/2006/math">
                      <m:r>
                        <a:rPr lang="en-GB" sz="1400" b="0" i="1" smtClean="0">
                          <a:latin typeface="Cambria Math" panose="02040503050406030204" pitchFamily="18" charset="0"/>
                        </a:rPr>
                        <m:t>       =</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e>
                      </m:d>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𝒂</m:t>
                      </m:r>
                    </m:oMath>
                    <m:oMath xmlns:m="http://schemas.openxmlformats.org/officeDocument/2006/math">
                      <m:r>
                        <a:rPr lang="en-GB" sz="1400" b="0" i="1" smtClean="0">
                          <a:latin typeface="Cambria Math" panose="02040503050406030204" pitchFamily="18" charset="0"/>
                        </a:rPr>
                        <m:t>       =</m:t>
                      </m:r>
                      <m:r>
                        <a:rPr lang="en-GB" sz="1400" b="0" i="1" smtClean="0">
                          <a:latin typeface="Cambria Math" panose="02040503050406030204" pitchFamily="18" charset="0"/>
                        </a:rPr>
                        <m:t>𝜆</m:t>
                      </m:r>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𝜆</m:t>
                          </m:r>
                        </m:e>
                      </m:d>
                      <m:r>
                        <a:rPr lang="en-GB" sz="1400" b="1" i="1" smtClean="0">
                          <a:latin typeface="Cambria Math" panose="02040503050406030204" pitchFamily="18" charset="0"/>
                        </a:rPr>
                        <m:t>𝒃</m:t>
                      </m:r>
                    </m:oMath>
                  </m:oMathPara>
                </a14:m>
                <a:endParaRPr lang="en-GB" sz="1400" b="1" dirty="0"/>
              </a:p>
              <a:p>
                <a:r>
                  <a:rPr lang="en-GB" sz="1400" dirty="0"/>
                  <a:t>Similarly, considering the line </a:t>
                </a:r>
                <a14:m>
                  <m:oMath xmlns:m="http://schemas.openxmlformats.org/officeDocument/2006/math">
                    <m:r>
                      <a:rPr lang="en-GB" sz="1400" b="0" i="1" smtClean="0">
                        <a:latin typeface="Cambria Math" panose="02040503050406030204" pitchFamily="18" charset="0"/>
                      </a:rPr>
                      <m:t>𝑂𝐶</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𝒃</m:t>
                      </m:r>
                    </m:oMath>
                  </m:oMathPara>
                </a14:m>
                <a:endParaRPr lang="en-GB" sz="1400" b="1" dirty="0"/>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𝒂</m:t>
                      </m:r>
                      <m:r>
                        <a:rPr lang="en-GB" sz="1400" i="1">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𝒃</m:t>
                      </m:r>
                      <m:r>
                        <a:rPr lang="en-GB" sz="1400" b="1" i="1" smtClean="0">
                          <a:latin typeface="Cambria Math" panose="02040503050406030204" pitchFamily="18" charset="0"/>
                        </a:rPr>
                        <m:t>=</m:t>
                      </m:r>
                      <m:r>
                        <a:rPr lang="en-GB" sz="1400" i="1">
                          <a:latin typeface="Cambria Math" panose="02040503050406030204" pitchFamily="18" charset="0"/>
                        </a:rPr>
                        <m:t>𝜆</m:t>
                      </m:r>
                      <m:r>
                        <a:rPr lang="en-GB" sz="1400" b="1" i="1">
                          <a:latin typeface="Cambria Math" panose="02040503050406030204" pitchFamily="18" charset="0"/>
                        </a:rPr>
                        <m:t>𝒂</m:t>
                      </m:r>
                      <m:r>
                        <a:rPr lang="en-GB" sz="1400" i="1">
                          <a:latin typeface="Cambria Math" panose="02040503050406030204" pitchFamily="18" charset="0"/>
                        </a:rPr>
                        <m:t>+</m:t>
                      </m:r>
                      <m:d>
                        <m:dPr>
                          <m:ctrlPr>
                            <a:rPr lang="en-GB" sz="1400" i="1">
                              <a:latin typeface="Cambria Math" panose="02040503050406030204" pitchFamily="18" charset="0"/>
                            </a:rPr>
                          </m:ctrlPr>
                        </m:dPr>
                        <m:e>
                          <m:r>
                            <a:rPr lang="en-GB" sz="1400" i="1">
                              <a:latin typeface="Cambria Math" panose="02040503050406030204" pitchFamily="18" charset="0"/>
                            </a:rPr>
                            <m:t>1−</m:t>
                          </m:r>
                          <m:r>
                            <a:rPr lang="en-GB" sz="1400" i="1">
                              <a:latin typeface="Cambria Math" panose="02040503050406030204" pitchFamily="18" charset="0"/>
                            </a:rPr>
                            <m:t>𝜆</m:t>
                          </m:r>
                        </m:e>
                      </m:d>
                      <m:r>
                        <a:rPr lang="en-GB" sz="1400" b="1" i="1">
                          <a:latin typeface="Cambria Math" panose="02040503050406030204" pitchFamily="18" charset="0"/>
                        </a:rPr>
                        <m:t>𝒃</m:t>
                      </m:r>
                    </m:oMath>
                  </m:oMathPara>
                </a14:m>
                <a:endParaRPr lang="en-GB" sz="1400" b="1" dirty="0"/>
              </a:p>
              <a:p>
                <a:r>
                  <a:rPr lang="en-GB" sz="1400" dirty="0"/>
                  <a:t>Comparing coefficients of </a:t>
                </a:r>
                <a14:m>
                  <m:oMath xmlns:m="http://schemas.openxmlformats.org/officeDocument/2006/math">
                    <m:r>
                      <a:rPr lang="en-GB" sz="1400" b="1" i="1" smtClean="0">
                        <a:latin typeface="Cambria Math" panose="02040503050406030204" pitchFamily="18" charset="0"/>
                      </a:rPr>
                      <m:t>𝒂</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oMath>
                </a14:m>
                <a:endParaRPr lang="en-GB" sz="1400" dirty="0"/>
              </a:p>
              <a:p>
                <a:r>
                  <a:rPr lang="en-GB" sz="1400" dirty="0"/>
                  <a:t>Comparing coefficients of </a:t>
                </a:r>
                <a14:m>
                  <m:oMath xmlns:m="http://schemas.openxmlformats.org/officeDocument/2006/math">
                    <m:r>
                      <a:rPr lang="en-GB" sz="1400" b="1" i="1" smtClean="0">
                        <a:latin typeface="Cambria Math" panose="02040503050406030204" pitchFamily="18" charset="0"/>
                      </a:rPr>
                      <m:t>𝒃</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m:t>
                    </m:r>
                    <m:r>
                      <a:rPr lang="en-GB" sz="1400" b="0" i="1" smtClean="0">
                        <a:latin typeface="Cambria Math" panose="02040503050406030204" pitchFamily="18" charset="0"/>
                      </a:rPr>
                      <m:t>𝜆</m:t>
                    </m:r>
                  </m:oMath>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m:oMathPara>
                </a14:m>
                <a:endParaRPr lang="en-GB" sz="1400" dirty="0"/>
              </a:p>
              <a:p>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 is the midpoint of each of the diagonals.</a:t>
                </a:r>
              </a:p>
            </p:txBody>
          </p:sp>
        </mc:Choice>
        <mc:Fallback xmlns="">
          <p:sp>
            <p:nvSpPr>
              <p:cNvPr id="29" name="TextBox 28"/>
              <p:cNvSpPr txBox="1">
                <a:spLocks noRot="1" noChangeAspect="1" noMove="1" noResize="1" noEditPoints="1" noAdjustHandles="1" noChangeArrowheads="1" noChangeShapeType="1" noTextEdit="1"/>
              </p:cNvSpPr>
              <p:nvPr/>
            </p:nvSpPr>
            <p:spPr>
              <a:xfrm>
                <a:off x="629469" y="3999183"/>
                <a:ext cx="4345756" cy="2705228"/>
              </a:xfrm>
              <a:prstGeom prst="rect">
                <a:avLst/>
              </a:prstGeom>
              <a:blipFill>
                <a:blip r:embed="rId11"/>
                <a:stretch>
                  <a:fillRect l="-421" t="-450" b="-15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14707" y="4212961"/>
                <a:ext cx="3522323" cy="9296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don’t know what fraction of the way across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𝐵𝐴</m:t>
                        </m:r>
                      </m:e>
                    </m:acc>
                  </m:oMath>
                </a14:m>
                <a:r>
                  <a:rPr lang="en-GB" sz="1200" dirty="0"/>
                  <a:t> the point </a:t>
                </a:r>
                <a14:m>
                  <m:oMath xmlns:m="http://schemas.openxmlformats.org/officeDocument/2006/math">
                    <m:r>
                      <a:rPr lang="en-GB" sz="1200" b="0" i="1" smtClean="0">
                        <a:latin typeface="Cambria Math" panose="02040503050406030204" pitchFamily="18" charset="0"/>
                      </a:rPr>
                      <m:t>𝑋</m:t>
                    </m:r>
                  </m:oMath>
                </a14:m>
                <a:r>
                  <a:rPr lang="en-GB" sz="1200" dirty="0"/>
                  <a:t> is, so let </a:t>
                </a:r>
                <a14:m>
                  <m:oMath xmlns:m="http://schemas.openxmlformats.org/officeDocument/2006/math">
                    <m:r>
                      <a:rPr lang="en-GB" sz="1200" b="0" i="1" smtClean="0">
                        <a:latin typeface="Cambria Math" panose="02040503050406030204" pitchFamily="18" charset="0"/>
                      </a:rPr>
                      <m:t>𝜆</m:t>
                    </m:r>
                  </m:oMath>
                </a14:m>
                <a:r>
                  <a:rPr lang="en-GB" sz="1200" dirty="0"/>
                  <a:t> be the fraction of the way across. We’re hoping that </a:t>
                </a:r>
                <a14:m>
                  <m:oMath xmlns:m="http://schemas.openxmlformats.org/officeDocument/2006/math">
                    <m:r>
                      <a:rPr lang="en-GB" sz="1200" b="0" i="1" smtClean="0">
                        <a:latin typeface="Cambria Math" panose="02040503050406030204" pitchFamily="18" charset="0"/>
                      </a:rPr>
                      <m:t>𝜆</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sz="1200" dirty="0"/>
                  <a:t>, so that </a:t>
                </a:r>
                <a14:m>
                  <m:oMath xmlns:m="http://schemas.openxmlformats.org/officeDocument/2006/math">
                    <m:r>
                      <a:rPr lang="en-GB" sz="1200" b="0" i="1" smtClean="0">
                        <a:latin typeface="Cambria Math" panose="02040503050406030204" pitchFamily="18" charset="0"/>
                      </a:rPr>
                      <m:t>𝑋</m:t>
                    </m:r>
                  </m:oMath>
                </a14:m>
                <a:r>
                  <a:rPr lang="en-GB" sz="1200" dirty="0"/>
                  <a:t> is exactly halfway across and therefore bisects </a:t>
                </a:r>
                <a14:m>
                  <m:oMath xmlns:m="http://schemas.openxmlformats.org/officeDocument/2006/math">
                    <m:r>
                      <a:rPr lang="en-GB" sz="1200" b="0" i="1" smtClean="0">
                        <a:latin typeface="Cambria Math" panose="02040503050406030204" pitchFamily="18" charset="0"/>
                      </a:rPr>
                      <m:t>𝐵𝐴</m:t>
                    </m:r>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5214707" y="4212961"/>
                <a:ext cx="3522323" cy="929678"/>
              </a:xfrm>
              <a:prstGeom prst="rect">
                <a:avLst/>
              </a:prstGeom>
              <a:blipFill>
                <a:blip r:embed="rId12"/>
                <a:stretch>
                  <a:fillRect b="-3185"/>
                </a:stretch>
              </a:blipFill>
            </p:spPr>
            <p:txBody>
              <a:bodyPr/>
              <a:lstStyle/>
              <a:p>
                <a:r>
                  <a:rPr lang="en-GB">
                    <a:noFill/>
                  </a:rPr>
                  <a:t> </a:t>
                </a:r>
              </a:p>
            </p:txBody>
          </p:sp>
        </mc:Fallback>
      </mc:AlternateContent>
      <p:cxnSp>
        <p:nvCxnSpPr>
          <p:cNvPr id="38" name="Straight Arrow Connector 37"/>
          <p:cNvCxnSpPr>
            <a:stCxn id="36" idx="1"/>
          </p:cNvCxnSpPr>
          <p:nvPr/>
        </p:nvCxnSpPr>
        <p:spPr>
          <a:xfrm flipH="1" flipV="1">
            <a:off x="4355977" y="4377655"/>
            <a:ext cx="858730" cy="300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5199882" y="5336635"/>
                <a:ext cx="359169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need to use a different scalar constant, this time </a:t>
                </a:r>
                <a14:m>
                  <m:oMath xmlns:m="http://schemas.openxmlformats.org/officeDocument/2006/math">
                    <m:r>
                      <a:rPr lang="en-GB" sz="1200" b="0" i="1" smtClean="0">
                        <a:latin typeface="Cambria Math" panose="02040503050406030204" pitchFamily="18" charset="0"/>
                      </a:rPr>
                      <m:t>𝜇</m:t>
                    </m:r>
                  </m:oMath>
                </a14:m>
                <a:r>
                  <a:rPr lang="en-GB" sz="1200" dirty="0"/>
                  <a:t>.</a:t>
                </a:r>
              </a:p>
              <a:p>
                <a:r>
                  <a:rPr lang="en-GB" sz="1200" dirty="0"/>
                  <a:t>It is common to use the letters </a:t>
                </a:r>
                <a14:m>
                  <m:oMath xmlns:m="http://schemas.openxmlformats.org/officeDocument/2006/math">
                    <m:r>
                      <a:rPr lang="en-GB" sz="1200" b="0" i="1" smtClean="0">
                        <a:latin typeface="Cambria Math" panose="02040503050406030204" pitchFamily="18" charset="0"/>
                      </a:rPr>
                      <m:t>𝜆</m:t>
                    </m:r>
                  </m:oMath>
                </a14:m>
                <a:r>
                  <a:rPr lang="en-GB" sz="1200" dirty="0"/>
                  <a:t> and </a:t>
                </a:r>
                <a14:m>
                  <m:oMath xmlns:m="http://schemas.openxmlformats.org/officeDocument/2006/math">
                    <m:r>
                      <a:rPr lang="en-GB" sz="1200" b="0" i="1" smtClean="0">
                        <a:latin typeface="Cambria Math" panose="02040503050406030204" pitchFamily="18" charset="0"/>
                      </a:rPr>
                      <m:t>𝜇</m:t>
                    </m:r>
                  </m:oMath>
                </a14:m>
                <a:r>
                  <a:rPr lang="en-GB" sz="1200" dirty="0"/>
                  <a:t> for scalars.</a:t>
                </a:r>
              </a:p>
            </p:txBody>
          </p:sp>
        </mc:Choice>
        <mc:Fallback xmlns="">
          <p:sp>
            <p:nvSpPr>
              <p:cNvPr id="39" name="TextBox 38"/>
              <p:cNvSpPr txBox="1">
                <a:spLocks noRot="1" noChangeAspect="1" noMove="1" noResize="1" noEditPoints="1" noAdjustHandles="1" noChangeArrowheads="1" noChangeShapeType="1" noTextEdit="1"/>
              </p:cNvSpPr>
              <p:nvPr/>
            </p:nvSpPr>
            <p:spPr>
              <a:xfrm>
                <a:off x="5199882" y="5336635"/>
                <a:ext cx="3591693" cy="461665"/>
              </a:xfrm>
              <a:prstGeom prst="rect">
                <a:avLst/>
              </a:prstGeom>
              <a:blipFill>
                <a:blip r:embed="rId13"/>
                <a:stretch>
                  <a:fillRect b="-6250"/>
                </a:stretch>
              </a:blipFill>
            </p:spPr>
            <p:txBody>
              <a:bodyPr/>
              <a:lstStyle/>
              <a:p>
                <a:r>
                  <a:rPr lang="en-GB">
                    <a:noFill/>
                  </a:rPr>
                  <a:t> </a:t>
                </a:r>
              </a:p>
            </p:txBody>
          </p:sp>
        </mc:Fallback>
      </mc:AlternateContent>
      <p:cxnSp>
        <p:nvCxnSpPr>
          <p:cNvPr id="40" name="Straight Arrow Connector 39"/>
          <p:cNvCxnSpPr/>
          <p:nvPr/>
        </p:nvCxnSpPr>
        <p:spPr>
          <a:xfrm flipH="1" flipV="1">
            <a:off x="4334643" y="5287049"/>
            <a:ext cx="858731" cy="288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372814" y="4018208"/>
            <a:ext cx="8593386" cy="2715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4624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flipV="1">
            <a:off x="2302877"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5489259"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2801005" y="1189773"/>
            <a:ext cx="318638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2302877" y="3260989"/>
            <a:ext cx="3186382" cy="0"/>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rot="6372604">
            <a:off x="2488456" y="2065064"/>
            <a:ext cx="144016" cy="288032"/>
            <a:chOff x="4139952" y="1772816"/>
            <a:chExt cx="144016" cy="288032"/>
          </a:xfrm>
        </p:grpSpPr>
        <p:cxnSp>
          <p:nvCxnSpPr>
            <p:cNvPr id="16" name="Straight Connector 15"/>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rot="349754">
            <a:off x="4183965" y="1037343"/>
            <a:ext cx="144016" cy="288032"/>
            <a:chOff x="4139952" y="1772816"/>
            <a:chExt cx="144016" cy="288032"/>
          </a:xfrm>
        </p:grpSpPr>
        <p:cxnSp>
          <p:nvCxnSpPr>
            <p:cNvPr id="19" name="Straight Connector 1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21" name="Straight Connector 20"/>
          <p:cNvCxnSpPr/>
          <p:nvPr/>
        </p:nvCxnSpPr>
        <p:spPr>
          <a:xfrm flipH="1" flipV="1">
            <a:off x="2809516" y="1174045"/>
            <a:ext cx="2665117" cy="208694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319923" y="1197638"/>
            <a:ext cx="1576145" cy="20554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869148" y="68714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3869148" y="687140"/>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86767" y="197580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1886767" y="1975806"/>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350777" y="90157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2350777" y="901573"/>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838247" y="325038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8247" y="3250381"/>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93054" y="9250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793054" y="925057"/>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281152" y="322355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281152" y="3223554"/>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75953" y="175398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3175953" y="1753980"/>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546791" y="87304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546791" y="873043"/>
                <a:ext cx="653072" cy="369332"/>
              </a:xfrm>
              <a:prstGeom prst="rect">
                <a:avLst/>
              </a:prstGeom>
              <a:blipFill>
                <a:blip r:embed="rId9"/>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3548" y="3737781"/>
                <a:ext cx="8324916" cy="12430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In the above diagram,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1" i="1" smtClean="0">
                        <a:latin typeface="Cambria Math" panose="02040503050406030204" pitchFamily="18" charset="0"/>
                      </a:rPr>
                      <m:t>𝒂</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1" i="1" smtClean="0">
                        <a:latin typeface="Cambria Math" panose="02040503050406030204" pitchFamily="18" charset="0"/>
                      </a:rPr>
                      <m:t>𝒃</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𝑂𝑄</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1" i="1" smtClean="0">
                        <a:latin typeface="Cambria Math" panose="02040503050406030204" pitchFamily="18" charset="0"/>
                      </a:rPr>
                      <m:t>𝒂</m:t>
                    </m:r>
                  </m:oMath>
                </a14:m>
                <a:r>
                  <a:rPr lang="en-GB" sz="1600" dirty="0"/>
                  <a:t>. We wish to find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𝜆</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𝐵𝑋</m:t>
                        </m:r>
                      </m:e>
                    </m:acc>
                    <m:r>
                      <a:rPr lang="en-GB" sz="1600" b="0" i="1" smtClean="0">
                        <a:latin typeface="Cambria Math" panose="02040503050406030204" pitchFamily="18" charset="0"/>
                      </a:rPr>
                      <m:t>=</m:t>
                    </m:r>
                    <m:r>
                      <a:rPr lang="en-GB" sz="1600" b="0" i="1" smtClean="0">
                        <a:latin typeface="Cambria Math" panose="02040503050406030204" pitchFamily="18" charset="0"/>
                      </a:rPr>
                      <m:t>𝜇</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𝐵𝑄</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𝜇</m:t>
                    </m:r>
                  </m:oMath>
                </a14:m>
                <a:r>
                  <a:rPr lang="en-GB" sz="1600" dirty="0"/>
                  <a:t>.</a:t>
                </a:r>
              </a:p>
              <a:p>
                <a:pPr marL="342900" indent="-342900">
                  <a:buAutoNum type="alphaLcParenR"/>
                </a:pPr>
                <a:r>
                  <a:rPr lang="en-GB" sz="1600" dirty="0"/>
                  <a:t>By comparing coefficients or otherwise, determine the value of </a:t>
                </a:r>
                <a14:m>
                  <m:oMath xmlns:m="http://schemas.openxmlformats.org/officeDocument/2006/math">
                    <m:r>
                      <a:rPr lang="en-GB" sz="1600" b="0" i="1" smtClean="0">
                        <a:latin typeface="Cambria Math" panose="02040503050406030204" pitchFamily="18" charset="0"/>
                      </a:rPr>
                      <m:t>𝜆</m:t>
                    </m:r>
                  </m:oMath>
                </a14:m>
                <a:r>
                  <a:rPr lang="en-GB" sz="1600" dirty="0"/>
                  <a:t>, and hence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p:txBody>
          </p:sp>
        </mc:Choice>
        <mc:Fallback xmlns="">
          <p:sp>
            <p:nvSpPr>
              <p:cNvPr id="35" name="TextBox 34"/>
              <p:cNvSpPr txBox="1">
                <a:spLocks noRot="1" noChangeAspect="1" noMove="1" noResize="1" noEditPoints="1" noAdjustHandles="1" noChangeArrowheads="1" noChangeShapeType="1" noTextEdit="1"/>
              </p:cNvSpPr>
              <p:nvPr/>
            </p:nvSpPr>
            <p:spPr>
              <a:xfrm>
                <a:off x="423548" y="3737781"/>
                <a:ext cx="8324916" cy="1243033"/>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974020" y="5072132"/>
                <a:ext cx="6120680" cy="18108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r>
                        <a:rPr lang="en-GB" b="0" i="1" smtClean="0">
                          <a:latin typeface="Cambria Math" panose="02040503050406030204" pitchFamily="18" charset="0"/>
                        </a:rPr>
                        <m:t>=</m:t>
                      </m:r>
                      <m:r>
                        <a:rPr lang="en-GB" b="0" i="1" smtClean="0">
                          <a:latin typeface="Cambria Math" panose="02040503050406030204" pitchFamily="18" charset="0"/>
                        </a:rPr>
                        <m:t>𝜆</m:t>
                      </m:r>
                      <m:d>
                        <m:dPr>
                          <m:ctrlPr>
                            <a:rPr lang="en-GB" b="0" i="1" smtClean="0">
                              <a:latin typeface="Cambria Math" panose="02040503050406030204" pitchFamily="18" charset="0"/>
                            </a:rPr>
                          </m:ctrlPr>
                        </m:dPr>
                        <m:e>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e>
                      </m:d>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𝒂</m:t>
                      </m:r>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𝒃</m:t>
                      </m:r>
                    </m:oMath>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𝐵𝑄</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1" i="1" smtClean="0">
                              <a:latin typeface="Cambria Math" panose="02040503050406030204" pitchFamily="18" charset="0"/>
                            </a:rPr>
                            <m:t>𝒂</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𝜇</m:t>
                          </m:r>
                        </m:e>
                      </m:d>
                      <m:r>
                        <a:rPr lang="en-GB" b="1" i="1" smtClean="0">
                          <a:latin typeface="Cambria Math" panose="02040503050406030204" pitchFamily="18" charset="0"/>
                        </a:rPr>
                        <m:t>𝒃</m:t>
                      </m:r>
                    </m:oMath>
                  </m:oMathPara>
                </a14:m>
                <a:endParaRPr lang="en-GB" b="1" dirty="0"/>
              </a:p>
              <a:p>
                <a:r>
                  <a:rPr lang="en-GB" dirty="0"/>
                  <a:t>Comparing coefficients: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=1−</m:t>
                    </m:r>
                    <m:r>
                      <a:rPr lang="en-GB" b="0" i="1" smtClean="0">
                        <a:latin typeface="Cambria Math" panose="02040503050406030204" pitchFamily="18" charset="0"/>
                      </a:rPr>
                      <m:t>𝜇</m:t>
                    </m:r>
                  </m:oMath>
                </a14:m>
                <a:r>
                  <a:rPr lang="en-GB" dirty="0"/>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endParaRPr lang="en-GB" dirty="0"/>
              </a:p>
              <a:p>
                <a:r>
                  <a:rPr lang="en-GB" dirty="0"/>
                  <a:t>If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 then </a:t>
                </a:r>
                <a14:m>
                  <m:oMath xmlns:m="http://schemas.openxmlformats.org/officeDocument/2006/math">
                    <m:r>
                      <a:rPr lang="en-GB" b="0" i="1" smtClean="0">
                        <a:latin typeface="Cambria Math" panose="02040503050406030204" pitchFamily="18" charset="0"/>
                      </a:rPr>
                      <m:t>𝑂𝑋</m:t>
                    </m:r>
                    <m:r>
                      <a:rPr lang="en-GB" b="0" i="1" smtClean="0">
                        <a:latin typeface="Cambria Math" panose="02040503050406030204" pitchFamily="18" charset="0"/>
                      </a:rPr>
                      <m:t>:</m:t>
                    </m:r>
                    <m:r>
                      <a:rPr lang="en-GB" b="0" i="1" smtClean="0">
                        <a:latin typeface="Cambria Math" panose="02040503050406030204" pitchFamily="18" charset="0"/>
                      </a:rPr>
                      <m:t>𝑋𝐶</m:t>
                    </m:r>
                    <m:r>
                      <a:rPr lang="en-GB" b="0" i="1" smtClean="0">
                        <a:latin typeface="Cambria Math" panose="02040503050406030204" pitchFamily="18" charset="0"/>
                      </a:rPr>
                      <m:t>=1:3</m:t>
                    </m:r>
                  </m:oMath>
                </a14:m>
                <a:r>
                  <a:rPr lang="en-GB" dirty="0"/>
                  <a:t>.</a:t>
                </a:r>
              </a:p>
            </p:txBody>
          </p:sp>
        </mc:Choice>
        <mc:Fallback xmlns="">
          <p:sp>
            <p:nvSpPr>
              <p:cNvPr id="37" name="TextBox 36"/>
              <p:cNvSpPr txBox="1">
                <a:spLocks noRot="1" noChangeAspect="1" noMove="1" noResize="1" noEditPoints="1" noAdjustHandles="1" noChangeArrowheads="1" noChangeShapeType="1" noTextEdit="1"/>
              </p:cNvSpPr>
              <p:nvPr/>
            </p:nvSpPr>
            <p:spPr>
              <a:xfrm>
                <a:off x="974020" y="5072132"/>
                <a:ext cx="6120680" cy="1810817"/>
              </a:xfrm>
              <a:prstGeom prst="rect">
                <a:avLst/>
              </a:prstGeom>
              <a:blipFill>
                <a:blip r:embed="rId11"/>
                <a:stretch>
                  <a:fillRect l="-896" b="-1347"/>
                </a:stretch>
              </a:blipFill>
            </p:spPr>
            <p:txBody>
              <a:bodyPr/>
              <a:lstStyle/>
              <a:p>
                <a:r>
                  <a:rPr lang="en-GB">
                    <a:noFill/>
                  </a:rPr>
                  <a:t> </a:t>
                </a:r>
              </a:p>
            </p:txBody>
          </p:sp>
        </mc:Fallback>
      </mc:AlternateContent>
      <p:sp>
        <p:nvSpPr>
          <p:cNvPr id="38" name="Rectangle 37"/>
          <p:cNvSpPr/>
          <p:nvPr/>
        </p:nvSpPr>
        <p:spPr>
          <a:xfrm>
            <a:off x="608132" y="5148332"/>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9" name="Rectangle 38"/>
          <p:cNvSpPr/>
          <p:nvPr/>
        </p:nvSpPr>
        <p:spPr>
          <a:xfrm>
            <a:off x="608132" y="554492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0" name="Rectangle 39"/>
          <p:cNvSpPr/>
          <p:nvPr/>
        </p:nvSpPr>
        <p:spPr>
          <a:xfrm>
            <a:off x="604128" y="609329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41" name="TextBox 40"/>
              <p:cNvSpPr txBox="1"/>
              <p:nvPr/>
            </p:nvSpPr>
            <p:spPr>
              <a:xfrm>
                <a:off x="6978036" y="5419993"/>
                <a:ext cx="2101319" cy="646331"/>
              </a:xfrm>
              <a:prstGeom prst="rect">
                <a:avLst/>
              </a:prstGeom>
              <a:noFill/>
            </p:spPr>
            <p:txBody>
              <a:bodyPr wrap="square" rtlCol="0">
                <a:spAutoFit/>
              </a:bodyPr>
              <a:lstStyle/>
              <a:p>
                <a:r>
                  <a:rPr lang="en-GB" sz="1200" dirty="0"/>
                  <a:t>Expand and collect </a:t>
                </a:r>
                <a14:m>
                  <m:oMath xmlns:m="http://schemas.openxmlformats.org/officeDocument/2006/math">
                    <m:r>
                      <a:rPr lang="en-GB" sz="1200" b="1" i="1" smtClean="0">
                        <a:latin typeface="Cambria Math" panose="02040503050406030204" pitchFamily="18" charset="0"/>
                      </a:rPr>
                      <m:t>𝒂</m:t>
                    </m:r>
                  </m:oMath>
                </a14:m>
                <a:r>
                  <a:rPr lang="en-GB" sz="1200" dirty="0"/>
                  <a:t> terms and collect </a:t>
                </a:r>
                <a14:m>
                  <m:oMath xmlns:m="http://schemas.openxmlformats.org/officeDocument/2006/math">
                    <m:r>
                      <a:rPr lang="en-GB" sz="1200" b="1" i="1" smtClean="0">
                        <a:latin typeface="Cambria Math" panose="02040503050406030204" pitchFamily="18" charset="0"/>
                      </a:rPr>
                      <m:t>𝒃</m:t>
                    </m:r>
                  </m:oMath>
                </a14:m>
                <a:r>
                  <a:rPr lang="en-GB" sz="1200" dirty="0"/>
                  <a:t> terms, so that we can compare coefficients later.</a:t>
                </a:r>
              </a:p>
            </p:txBody>
          </p:sp>
        </mc:Choice>
        <mc:Fallback xmlns="">
          <p:sp>
            <p:nvSpPr>
              <p:cNvPr id="41" name="TextBox 40"/>
              <p:cNvSpPr txBox="1">
                <a:spLocks noRot="1" noChangeAspect="1" noMove="1" noResize="1" noEditPoints="1" noAdjustHandles="1" noChangeArrowheads="1" noChangeShapeType="1" noTextEdit="1"/>
              </p:cNvSpPr>
              <p:nvPr/>
            </p:nvSpPr>
            <p:spPr>
              <a:xfrm>
                <a:off x="6978036" y="5419993"/>
                <a:ext cx="2101319" cy="646331"/>
              </a:xfrm>
              <a:prstGeom prst="rect">
                <a:avLst/>
              </a:prstGeom>
              <a:blipFill>
                <a:blip r:embed="rId12"/>
                <a:stretch>
                  <a:fillRect l="-291" r="-1744" b="-6604"/>
                </a:stretch>
              </a:blipFill>
            </p:spPr>
            <p:txBody>
              <a:bodyPr/>
              <a:lstStyle/>
              <a:p>
                <a:r>
                  <a:rPr lang="en-GB">
                    <a:noFill/>
                  </a:rPr>
                  <a:t> </a:t>
                </a:r>
              </a:p>
            </p:txBody>
          </p:sp>
        </mc:Fallback>
      </mc:AlternateContent>
      <p:cxnSp>
        <p:nvCxnSpPr>
          <p:cNvPr id="43" name="Straight Arrow Connector 42"/>
          <p:cNvCxnSpPr>
            <a:stCxn id="41" idx="1"/>
          </p:cNvCxnSpPr>
          <p:nvPr/>
        </p:nvCxnSpPr>
        <p:spPr>
          <a:xfrm flipH="1" flipV="1">
            <a:off x="6832600" y="5727700"/>
            <a:ext cx="145436" cy="15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839588" y="5134023"/>
            <a:ext cx="4113411" cy="314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6" name="Rectangle 45"/>
          <p:cNvSpPr/>
          <p:nvPr/>
        </p:nvSpPr>
        <p:spPr>
          <a:xfrm>
            <a:off x="835617" y="5448300"/>
            <a:ext cx="8154838" cy="63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821772" y="6068346"/>
            <a:ext cx="8168683" cy="789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06291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5" grpId="0" animBg="1"/>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 of a Triangle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09960" y="997744"/>
                <a:ext cx="5430192" cy="40479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r>
                      <a:rPr lang="en-GB" b="0" i="1" smtClean="0">
                        <a:latin typeface="Cambria Math" panose="02040503050406030204" pitchFamily="18" charset="0"/>
                      </a:rPr>
                      <m:t>=</m:t>
                    </m:r>
                    <m:r>
                      <a:rPr lang="en-GB" b="1" i="1" smtClean="0">
                        <a:latin typeface="Cambria Math" panose="02040503050406030204" pitchFamily="18" charset="0"/>
                      </a:rPr>
                      <m:t>𝒊</m:t>
                    </m:r>
                    <m:r>
                      <a:rPr lang="en-GB" b="0" i="1" smtClean="0">
                        <a:latin typeface="Cambria Math" panose="02040503050406030204" pitchFamily="18" charset="0"/>
                      </a:rPr>
                      <m:t>−5</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𝐵𝐴𝐶</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09960" y="997744"/>
                <a:ext cx="5430192" cy="404791"/>
              </a:xfrm>
              <a:prstGeom prst="rect">
                <a:avLst/>
              </a:prstGeom>
              <a:blipFill>
                <a:blip r:embed="rId2"/>
                <a:stretch>
                  <a:fillRect b="-444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79130" y="1628800"/>
            <a:ext cx="6696744" cy="369332"/>
          </a:xfrm>
          <a:prstGeom prst="rect">
            <a:avLst/>
          </a:prstGeom>
          <a:noFill/>
        </p:spPr>
        <p:txBody>
          <a:bodyPr wrap="square" rtlCol="0">
            <a:spAutoFit/>
          </a:bodyPr>
          <a:lstStyle/>
          <a:p>
            <a:r>
              <a:rPr lang="en-GB" b="1" dirty="0"/>
              <a:t>Strategy</a:t>
            </a:r>
            <a:r>
              <a:rPr lang="en-GB" dirty="0"/>
              <a:t>: Find 3 lengths of triangle then use cosine rule to find angle.</a:t>
            </a:r>
          </a:p>
        </p:txBody>
      </p:sp>
      <p:sp>
        <p:nvSpPr>
          <p:cNvPr id="7" name="Freeform: Shape 6"/>
          <p:cNvSpPr/>
          <p:nvPr/>
        </p:nvSpPr>
        <p:spPr>
          <a:xfrm>
            <a:off x="2328530" y="2477386"/>
            <a:ext cx="2211572" cy="1871330"/>
          </a:xfrm>
          <a:custGeom>
            <a:avLst/>
            <a:gdLst>
              <a:gd name="connsiteX0" fmla="*/ 0 w 2211572"/>
              <a:gd name="connsiteY0" fmla="*/ 0 h 1871330"/>
              <a:gd name="connsiteX1" fmla="*/ 2211572 w 2211572"/>
              <a:gd name="connsiteY1" fmla="*/ 850605 h 1871330"/>
              <a:gd name="connsiteX2" fmla="*/ 1084521 w 2211572"/>
              <a:gd name="connsiteY2" fmla="*/ 1871330 h 1871330"/>
              <a:gd name="connsiteX3" fmla="*/ 0 w 2211572"/>
              <a:gd name="connsiteY3" fmla="*/ 0 h 1871330"/>
            </a:gdLst>
            <a:ahLst/>
            <a:cxnLst>
              <a:cxn ang="0">
                <a:pos x="connsiteX0" y="connsiteY0"/>
              </a:cxn>
              <a:cxn ang="0">
                <a:pos x="connsiteX1" y="connsiteY1"/>
              </a:cxn>
              <a:cxn ang="0">
                <a:pos x="connsiteX2" y="connsiteY2"/>
              </a:cxn>
              <a:cxn ang="0">
                <a:pos x="connsiteX3" y="connsiteY3"/>
              </a:cxn>
            </a:cxnLst>
            <a:rect l="l" t="t" r="r" b="b"/>
            <a:pathLst>
              <a:path w="2211572" h="1871330">
                <a:moveTo>
                  <a:pt x="0" y="0"/>
                </a:moveTo>
                <a:lnTo>
                  <a:pt x="2211572" y="850605"/>
                </a:lnTo>
                <a:lnTo>
                  <a:pt x="1084521" y="1871330"/>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8" name="Group 7"/>
          <p:cNvGrpSpPr/>
          <p:nvPr/>
        </p:nvGrpSpPr>
        <p:grpSpPr>
          <a:xfrm rot="1397510">
            <a:off x="3312095" y="2738552"/>
            <a:ext cx="144016" cy="288032"/>
            <a:chOff x="4139952" y="1772816"/>
            <a:chExt cx="144016" cy="288032"/>
          </a:xfrm>
        </p:grpSpPr>
        <p:cxnSp>
          <p:nvCxnSpPr>
            <p:cNvPr id="9" name="Straight Connector 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rot="3125538">
            <a:off x="2876039" y="3397890"/>
            <a:ext cx="144016" cy="288032"/>
            <a:chOff x="4139952" y="1772816"/>
            <a:chExt cx="144016" cy="288032"/>
          </a:xfrm>
        </p:grpSpPr>
        <p:cxnSp>
          <p:nvCxnSpPr>
            <p:cNvPr id="12" name="Straight Connector 11"/>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rot="18891272">
            <a:off x="3913364" y="3710101"/>
            <a:ext cx="144016" cy="288032"/>
            <a:chOff x="4139952" y="1772816"/>
            <a:chExt cx="144016" cy="288032"/>
          </a:xfrm>
        </p:grpSpPr>
        <p:cxnSp>
          <p:nvCxnSpPr>
            <p:cNvPr id="15" name="Straight Connector 14"/>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859381" y="2327615"/>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859381" y="2327615"/>
                <a:ext cx="56484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73209" y="4333278"/>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073209" y="4333278"/>
                <a:ext cx="56484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71309" y="3150676"/>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371309" y="3150676"/>
                <a:ext cx="56484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96874" y="2356515"/>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396874" y="2356515"/>
                <a:ext cx="564842" cy="552459"/>
              </a:xfrm>
              <a:prstGeom prst="rect">
                <a:avLst/>
              </a:prstGeom>
              <a:blipFill>
                <a:blip r:embed="rId6"/>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59853" y="339475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−5</m:t>
                                </m:r>
                              </m:e>
                            </m:mr>
                          </m:m>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059853" y="3394759"/>
                <a:ext cx="564842" cy="552459"/>
              </a:xfrm>
              <a:prstGeom prst="rect">
                <a:avLst/>
              </a:prstGeom>
              <a:blipFill>
                <a:blip r:embed="rId7"/>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81795" y="378081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081795" y="3780819"/>
                <a:ext cx="564842" cy="55245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338083" y="2367147"/>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338083" y="2367147"/>
                <a:ext cx="1616149" cy="4270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38524" y="405704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26</m:t>
                          </m:r>
                        </m:e>
                      </m:rad>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938524" y="4057048"/>
                <a:ext cx="1616149" cy="4270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00" y="384352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𝐶𝐵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857300" y="3843528"/>
                <a:ext cx="1616149" cy="427040"/>
              </a:xfrm>
              <a:prstGeom prst="rect">
                <a:avLst/>
              </a:prstGeom>
              <a:blipFill>
                <a:blip r:embed="rId11"/>
                <a:stretch>
                  <a:fillRect/>
                </a:stretch>
              </a:blipFill>
            </p:spPr>
            <p:txBody>
              <a:bodyPr/>
              <a:lstStyle/>
              <a:p>
                <a:r>
                  <a:rPr lang="en-GB">
                    <a:noFill/>
                  </a:rPr>
                  <a:t> </a:t>
                </a:r>
              </a:p>
            </p:txBody>
          </p:sp>
        </mc:Fallback>
      </mc:AlternateContent>
      <p:sp>
        <p:nvSpPr>
          <p:cNvPr id="26" name="Freeform: Shape 25"/>
          <p:cNvSpPr/>
          <p:nvPr/>
        </p:nvSpPr>
        <p:spPr>
          <a:xfrm>
            <a:off x="2604977" y="2679405"/>
            <a:ext cx="244549" cy="276446"/>
          </a:xfrm>
          <a:custGeom>
            <a:avLst/>
            <a:gdLst>
              <a:gd name="connsiteX0" fmla="*/ 0 w 244549"/>
              <a:gd name="connsiteY0" fmla="*/ 276446 h 276446"/>
              <a:gd name="connsiteX1" fmla="*/ 159488 w 244549"/>
              <a:gd name="connsiteY1" fmla="*/ 148855 h 276446"/>
              <a:gd name="connsiteX2" fmla="*/ 244549 w 244549"/>
              <a:gd name="connsiteY2" fmla="*/ 0 h 276446"/>
            </a:gdLst>
            <a:ahLst/>
            <a:cxnLst>
              <a:cxn ang="0">
                <a:pos x="connsiteX0" y="connsiteY0"/>
              </a:cxn>
              <a:cxn ang="0">
                <a:pos x="connsiteX1" y="connsiteY1"/>
              </a:cxn>
              <a:cxn ang="0">
                <a:pos x="connsiteX2" y="connsiteY2"/>
              </a:cxn>
            </a:cxnLst>
            <a:rect l="l" t="t" r="r" b="b"/>
            <a:pathLst>
              <a:path w="244549" h="276446">
                <a:moveTo>
                  <a:pt x="0" y="276446"/>
                </a:moveTo>
                <a:cubicBezTo>
                  <a:pt x="59365" y="235687"/>
                  <a:pt x="118730" y="194929"/>
                  <a:pt x="159488" y="148855"/>
                </a:cubicBezTo>
                <a:cubicBezTo>
                  <a:pt x="200246" y="102781"/>
                  <a:pt x="222397" y="51390"/>
                  <a:pt x="244549"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477661" y="4715464"/>
                <a:ext cx="8185741" cy="1922001"/>
              </a:xfrm>
              <a:prstGeom prst="rect">
                <a:avLst/>
              </a:prstGeom>
              <a:noFill/>
            </p:spPr>
            <p:txBody>
              <a:bodyPr wrap="square" rtlCol="0">
                <a:spAutoFit/>
              </a:bodyPr>
              <a:lstStyle/>
              <a:p>
                <a:r>
                  <a:rPr lang="en-GB" sz="1400" dirty="0"/>
                  <a:t>A clever student might at this point realise that we can divide all the lengths by </a:t>
                </a:r>
                <a14:m>
                  <m:oMath xmlns:m="http://schemas.openxmlformats.org/officeDocument/2006/math">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oMath>
                </a14:m>
                <a:r>
                  <a:rPr lang="en-GB" sz="1400" dirty="0"/>
                  <a:t> without changing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oMath>
                </a14:m>
                <a:r>
                  <a:rPr lang="en-GB" sz="1400" dirty="0"/>
                  <a:t>, giving a </a:t>
                </a:r>
                <a14:m>
                  <m:oMath xmlns:m="http://schemas.openxmlformats.org/officeDocument/2006/math">
                    <m:r>
                      <a:rPr lang="en-GB" sz="1400" b="0" i="1" smtClean="0">
                        <a:latin typeface="Cambria Math" panose="02040503050406030204" pitchFamily="18" charset="0"/>
                      </a:rPr>
                      <m:t>1:1:</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oMath>
                </a14:m>
                <a:r>
                  <a:rPr lang="en-GB" sz="1400" dirty="0"/>
                  <a:t> triangle (one of our ‘special’ triangles!), and thus instantly getting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r>
                      <a:rPr lang="en-GB" sz="1400" b="0" i="1" smtClean="0">
                        <a:latin typeface="Cambria Math" panose="02040503050406030204" pitchFamily="18" charset="0"/>
                      </a:rPr>
                      <m:t>=45°</m:t>
                    </m:r>
                  </m:oMath>
                </a14:m>
                <a:r>
                  <a:rPr lang="en-GB" sz="1400" dirty="0"/>
                  <a:t>.</a:t>
                </a:r>
              </a:p>
              <a:p>
                <a:r>
                  <a:rPr lang="en-GB" sz="1400" dirty="0"/>
                  <a:t>But let’s use a more general method of using the </a:t>
                </a:r>
                <a:r>
                  <a:rPr lang="en-GB" sz="1400" b="1" dirty="0"/>
                  <a:t>cosine rule</a:t>
                </a:r>
                <a:r>
                  <a:rPr lang="en-GB" sz="1400" dirty="0"/>
                  <a:t>:</a:t>
                </a:r>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𝑏</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𝑐</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oMath>
                    <m:oMath xmlns:m="http://schemas.openxmlformats.org/officeDocument/2006/math">
                      <m:r>
                        <a:rPr lang="en-GB" sz="1400" b="0" i="1" smtClean="0">
                          <a:latin typeface="Cambria Math" panose="02040503050406030204" pitchFamily="18" charset="0"/>
                        </a:rPr>
                        <m:t>13=13+26−2×</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den>
                      </m:f>
                      <m:r>
                        <a:rPr lang="en-GB" sz="1400" b="0" i="1" smtClean="0">
                          <a:latin typeface="Cambria Math" panose="02040503050406030204" pitchFamily="18" charset="0"/>
                        </a:rPr>
                        <m:t>   →   </m:t>
                      </m:r>
                      <m:r>
                        <a:rPr lang="en-GB" sz="1400" b="0" i="1" smtClean="0">
                          <a:latin typeface="Cambria Math" panose="02040503050406030204" pitchFamily="18" charset="0"/>
                        </a:rPr>
                        <m:t>𝐴</m:t>
                      </m:r>
                      <m:r>
                        <a:rPr lang="en-GB" sz="1400" b="0" i="1" smtClean="0">
                          <a:latin typeface="Cambria Math" panose="02040503050406030204" pitchFamily="18" charset="0"/>
                        </a:rPr>
                        <m:t>=45°</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77661" y="4715464"/>
                <a:ext cx="8185741" cy="1922001"/>
              </a:xfrm>
              <a:prstGeom prst="rect">
                <a:avLst/>
              </a:prstGeom>
              <a:blipFill>
                <a:blip r:embed="rId12"/>
                <a:stretch>
                  <a:fillRect l="-223"/>
                </a:stretch>
              </a:blipFill>
            </p:spPr>
            <p:txBody>
              <a:bodyPr/>
              <a:lstStyle/>
              <a:p>
                <a:r>
                  <a:rPr lang="en-GB">
                    <a:noFill/>
                  </a:rPr>
                  <a:t> </a:t>
                </a:r>
              </a:p>
            </p:txBody>
          </p:sp>
        </mc:Fallback>
      </mc:AlternateContent>
      <p:sp>
        <p:nvSpPr>
          <p:cNvPr id="28" name="Rectangle 27"/>
          <p:cNvSpPr/>
          <p:nvPr/>
        </p:nvSpPr>
        <p:spPr>
          <a:xfrm>
            <a:off x="5337161" y="2327027"/>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9" name="Rectangle 28"/>
          <p:cNvSpPr/>
          <p:nvPr/>
        </p:nvSpPr>
        <p:spPr>
          <a:xfrm>
            <a:off x="4081795" y="3826720"/>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5849606" y="3798264"/>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1905176" y="4055569"/>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1450301" y="1575868"/>
            <a:ext cx="5726675" cy="540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481912" y="4765829"/>
            <a:ext cx="8181490" cy="1817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02083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246-247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03784" y="2340496"/>
                <a:ext cx="5832648" cy="4149598"/>
              </a:xfrm>
              <a:prstGeom prst="rect">
                <a:avLst/>
              </a:prstGeom>
              <a:noFill/>
            </p:spPr>
            <p:txBody>
              <a:bodyPr wrap="square" rtlCol="0">
                <a:spAutoFit/>
              </a:bodyPr>
              <a:lstStyle/>
              <a:p>
                <a:r>
                  <a:rPr lang="en-GB" sz="1600" i="1" dirty="0"/>
                  <a:t>[STEP 2010 Q7]</a:t>
                </a:r>
              </a:p>
              <a:p>
                <a:r>
                  <a:rPr lang="en-GB" sz="1600" dirty="0"/>
                  <a:t>Relative to a fixed origin </a:t>
                </a:r>
                <a14:m>
                  <m:oMath xmlns:m="http://schemas.openxmlformats.org/officeDocument/2006/math">
                    <m:r>
                      <a:rPr lang="en-GB" sz="1600" b="0" i="1" smtClean="0">
                        <a:latin typeface="Cambria Math" panose="02040503050406030204" pitchFamily="18" charset="0"/>
                      </a:rPr>
                      <m:t>𝑂</m:t>
                    </m:r>
                  </m:oMath>
                </a14:m>
                <a:r>
                  <a:rPr lang="en-GB" sz="1600" dirty="0"/>
                  <a:t>,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have position vectors </a:t>
                </a:r>
                <a14:m>
                  <m:oMath xmlns:m="http://schemas.openxmlformats.org/officeDocument/2006/math">
                    <m:r>
                      <a:rPr lang="en-GB" sz="1600" b="1" i="1" smtClean="0">
                        <a:latin typeface="Cambria Math" panose="02040503050406030204" pitchFamily="18" charset="0"/>
                      </a:rPr>
                      <m:t>𝒂</m:t>
                    </m:r>
                  </m:oMath>
                </a14:m>
                <a:r>
                  <a:rPr lang="en-GB" sz="1600" dirty="0"/>
                  <a:t> and </a:t>
                </a:r>
                <a14:m>
                  <m:oMath xmlns:m="http://schemas.openxmlformats.org/officeDocument/2006/math">
                    <m:r>
                      <a:rPr lang="en-GB" sz="1600" b="1" i="1" smtClean="0">
                        <a:latin typeface="Cambria Math" panose="02040503050406030204" pitchFamily="18" charset="0"/>
                      </a:rPr>
                      <m:t>𝒃</m:t>
                    </m:r>
                  </m:oMath>
                </a14:m>
                <a:r>
                  <a:rPr lang="en-GB" sz="1600" dirty="0"/>
                  <a:t>, respectively. (The points </a:t>
                </a:r>
                <a14:m>
                  <m:oMath xmlns:m="http://schemas.openxmlformats.org/officeDocument/2006/math">
                    <m:r>
                      <a:rPr lang="en-GB" sz="1600" b="0" i="1" smtClean="0">
                        <a:latin typeface="Cambria Math" panose="02040503050406030204" pitchFamily="18" charset="0"/>
                      </a:rPr>
                      <m:t>𝑂</m:t>
                    </m:r>
                    <m:r>
                      <a:rPr lang="en-GB" sz="1600" b="0" i="1" smtClean="0">
                        <a:latin typeface="Cambria Math" panose="02040503050406030204" pitchFamily="18" charset="0"/>
                      </a:rPr>
                      <m:t>, </m:t>
                    </m:r>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are not collinear.) The point </a:t>
                </a:r>
                <a14:m>
                  <m:oMath xmlns:m="http://schemas.openxmlformats.org/officeDocument/2006/math">
                    <m:r>
                      <a:rPr lang="en-GB" sz="1600" b="0" i="1" smtClean="0">
                        <a:latin typeface="Cambria Math" panose="02040503050406030204" pitchFamily="18" charset="0"/>
                      </a:rPr>
                      <m:t>𝐶</m:t>
                    </m:r>
                  </m:oMath>
                </a14:m>
                <a:r>
                  <a:rPr lang="en-GB" sz="1600" dirty="0"/>
                  <a:t> has position vector </a:t>
                </a:r>
                <a14:m>
                  <m:oMath xmlns:m="http://schemas.openxmlformats.org/officeDocument/2006/math">
                    <m:r>
                      <a:rPr lang="en-GB" sz="1600" b="1" i="1" smtClean="0">
                        <a:latin typeface="Cambria Math" panose="02040503050406030204" pitchFamily="18" charset="0"/>
                      </a:rPr>
                      <m:t>𝒄</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𝒄</m:t>
                      </m:r>
                      <m:r>
                        <a:rPr lang="en-GB" sz="1600" b="0" i="1" smtClean="0">
                          <a:latin typeface="Cambria Math" panose="02040503050406030204" pitchFamily="18" charset="0"/>
                        </a:rPr>
                        <m:t>=</m:t>
                      </m:r>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r>
                        <a:rPr lang="en-GB" sz="1600" b="0" i="1" smtClean="0">
                          <a:latin typeface="Cambria Math" panose="02040503050406030204" pitchFamily="18" charset="0"/>
                        </a:rPr>
                        <m:t>,</m:t>
                      </m:r>
                    </m:oMath>
                  </m:oMathPara>
                </a14:m>
                <a:endParaRPr lang="en-GB" sz="1600" b="0" dirty="0"/>
              </a:p>
              <a:p>
                <a:r>
                  <a:rPr lang="en-GB" sz="1600" dirty="0"/>
                  <a:t>where </a:t>
                </a:r>
                <a14:m>
                  <m:oMath xmlns:m="http://schemas.openxmlformats.org/officeDocument/2006/math">
                    <m:r>
                      <a:rPr lang="en-GB" sz="1600" b="0" i="1" smtClean="0">
                        <a:latin typeface="Cambria Math" panose="02040503050406030204" pitchFamily="18" charset="0"/>
                      </a:rPr>
                      <m:t>𝛼</m:t>
                    </m:r>
                  </m:oMath>
                </a14:m>
                <a:r>
                  <a:rPr lang="en-GB" sz="1600" dirty="0"/>
                  <a:t> and </a:t>
                </a:r>
                <a14:m>
                  <m:oMath xmlns:m="http://schemas.openxmlformats.org/officeDocument/2006/math">
                    <m:r>
                      <a:rPr lang="en-GB" sz="1600" b="0" i="1" smtClean="0">
                        <a:latin typeface="Cambria Math" panose="02040503050406030204" pitchFamily="18" charset="0"/>
                      </a:rPr>
                      <m:t>𝛽</m:t>
                    </m:r>
                  </m:oMath>
                </a14:m>
                <a:r>
                  <a:rPr lang="en-GB" sz="1600" dirty="0"/>
                  <a:t> are positive constants with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&lt;1</m:t>
                    </m:r>
                  </m:oMath>
                </a14:m>
                <a:r>
                  <a:rPr lang="en-GB" sz="1600" dirty="0"/>
                  <a:t>. The lines </a:t>
                </a:r>
                <a14:m>
                  <m:oMath xmlns:m="http://schemas.openxmlformats.org/officeDocument/2006/math">
                    <m:r>
                      <a:rPr lang="en-GB" sz="1600" b="0" i="1" smtClean="0">
                        <a:latin typeface="Cambria Math" panose="02040503050406030204" pitchFamily="18" charset="0"/>
                      </a:rPr>
                      <m:t>𝑂𝐴</m:t>
                    </m:r>
                  </m:oMath>
                </a14:m>
                <a:r>
                  <a:rPr lang="en-GB" sz="1600" dirty="0"/>
                  <a:t> and </a:t>
                </a:r>
                <a14:m>
                  <m:oMath xmlns:m="http://schemas.openxmlformats.org/officeDocument/2006/math">
                    <m:r>
                      <a:rPr lang="en-GB" sz="1600" b="0" i="1" smtClean="0">
                        <a:latin typeface="Cambria Math" panose="02040503050406030204" pitchFamily="18" charset="0"/>
                      </a:rPr>
                      <m:t>𝐵𝐶</m:t>
                    </m:r>
                  </m:oMath>
                </a14:m>
                <a:r>
                  <a:rPr lang="en-GB" sz="1600" dirty="0"/>
                  <a:t> meet at the point </a:t>
                </a:r>
                <a14:m>
                  <m:oMath xmlns:m="http://schemas.openxmlformats.org/officeDocument/2006/math">
                    <m:r>
                      <a:rPr lang="en-GB" sz="1600" b="0" i="1" smtClean="0">
                        <a:latin typeface="Cambria Math" panose="02040503050406030204" pitchFamily="18" charset="0"/>
                      </a:rPr>
                      <m:t>𝑃</m:t>
                    </m:r>
                  </m:oMath>
                </a14:m>
                <a:r>
                  <a:rPr lang="en-GB" sz="1600" dirty="0"/>
                  <a:t> with position vector </a:t>
                </a:r>
                <a14:m>
                  <m:oMath xmlns:m="http://schemas.openxmlformats.org/officeDocument/2006/math">
                    <m:r>
                      <a:rPr lang="en-GB" sz="1600" b="1" i="1" smtClean="0">
                        <a:latin typeface="Cambria Math" panose="02040503050406030204" pitchFamily="18" charset="0"/>
                      </a:rPr>
                      <m:t>𝒑</m:t>
                    </m:r>
                  </m:oMath>
                </a14:m>
                <a:r>
                  <a:rPr lang="en-GB" sz="1600" dirty="0"/>
                  <a:t> and 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𝐴𝐶</m:t>
                    </m:r>
                  </m:oMath>
                </a14:m>
                <a:r>
                  <a:rPr lang="en-GB" sz="1600" dirty="0"/>
                  <a:t> meet at the point </a:t>
                </a:r>
                <a14:m>
                  <m:oMath xmlns:m="http://schemas.openxmlformats.org/officeDocument/2006/math">
                    <m:r>
                      <a:rPr lang="en-GB" sz="1600" b="0" i="1" smtClean="0">
                        <a:latin typeface="Cambria Math" panose="02040503050406030204" pitchFamily="18" charset="0"/>
                      </a:rPr>
                      <m:t>𝑄</m:t>
                    </m:r>
                  </m:oMath>
                </a14:m>
                <a:r>
                  <a:rPr lang="en-GB" sz="1600" dirty="0"/>
                  <a:t> with position vector </a:t>
                </a:r>
                <a14:m>
                  <m:oMath xmlns:m="http://schemas.openxmlformats.org/officeDocument/2006/math">
                    <m:r>
                      <a:rPr lang="en-GB" sz="1600" b="1" i="1" smtClean="0">
                        <a:latin typeface="Cambria Math" panose="02040503050406030204" pitchFamily="18" charset="0"/>
                      </a:rPr>
                      <m:t>𝒒</m:t>
                    </m:r>
                  </m:oMath>
                </a14:m>
                <a:r>
                  <a:rPr lang="en-GB" sz="1600" dirty="0"/>
                  <a:t>. Show that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𝒑</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𝛽</m:t>
                          </m:r>
                        </m:den>
                      </m:f>
                    </m:oMath>
                  </m:oMathPara>
                </a14:m>
                <a:endParaRPr lang="en-GB" sz="1600" dirty="0"/>
              </a:p>
              <a:p>
                <a:r>
                  <a:rPr lang="en-GB" sz="1600" dirty="0"/>
                  <a:t>and write down </a:t>
                </a:r>
                <a14:m>
                  <m:oMath xmlns:m="http://schemas.openxmlformats.org/officeDocument/2006/math">
                    <m:r>
                      <a:rPr lang="en-GB" sz="1600" b="0" i="1" smtClean="0">
                        <a:latin typeface="Cambria Math" panose="02040503050406030204" pitchFamily="18" charset="0"/>
                      </a:rPr>
                      <m:t>𝑞</m:t>
                    </m:r>
                  </m:oMath>
                </a14:m>
                <a:r>
                  <a:rPr lang="en-GB" sz="1600" dirty="0"/>
                  <a:t> in terms of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 </m:t>
                    </m:r>
                    <m:r>
                      <a:rPr lang="en-GB" sz="1600" b="0" i="1" smtClean="0">
                        <a:latin typeface="Cambria Math" panose="02040503050406030204" pitchFamily="18" charset="0"/>
                      </a:rPr>
                      <m:t>𝛽</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a:p>
                <a:r>
                  <a:rPr lang="en-GB" sz="1600" dirty="0"/>
                  <a:t>Show further that the point </a:t>
                </a:r>
                <a14:m>
                  <m:oMath xmlns:m="http://schemas.openxmlformats.org/officeDocument/2006/math">
                    <m:r>
                      <a:rPr lang="en-GB" sz="1600" b="0" i="1" smtClean="0">
                        <a:latin typeface="Cambria Math" panose="02040503050406030204" pitchFamily="18" charset="0"/>
                      </a:rPr>
                      <m:t>𝑅</m:t>
                    </m:r>
                  </m:oMath>
                </a14:m>
                <a:r>
                  <a:rPr lang="en-GB" sz="1600" dirty="0"/>
                  <a:t> with position vector </a:t>
                </a:r>
                <a14:m>
                  <m:oMath xmlns:m="http://schemas.openxmlformats.org/officeDocument/2006/math">
                    <m:r>
                      <a:rPr lang="en-GB" sz="1600" b="0" i="1" smtClean="0">
                        <a:latin typeface="Cambria Math" panose="02040503050406030204" pitchFamily="18" charset="0"/>
                      </a:rPr>
                      <m:t>𝑟</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𝒓</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num>
                        <m:den>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den>
                      </m:f>
                      <m:r>
                        <a:rPr lang="en-GB" sz="1600" b="0" i="1" smtClean="0">
                          <a:latin typeface="Cambria Math" panose="02040503050406030204" pitchFamily="18" charset="0"/>
                        </a:rPr>
                        <m:t>,</m:t>
                      </m:r>
                    </m:oMath>
                  </m:oMathPara>
                </a14:m>
                <a:endParaRPr lang="en-GB" sz="1600" dirty="0"/>
              </a:p>
              <a:p>
                <a:r>
                  <a:rPr lang="en-GB" sz="1600" dirty="0"/>
                  <a:t>lies on the lines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a:t>
                </a:r>
              </a:p>
              <a:p>
                <a:r>
                  <a:rPr lang="en-GB" sz="1600" dirty="0"/>
                  <a:t>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𝑃𝑅</m:t>
                    </m:r>
                  </m:oMath>
                </a14:m>
                <a:r>
                  <a:rPr lang="en-GB" sz="1600" dirty="0"/>
                  <a:t> intersect at the point </a:t>
                </a:r>
                <a14:m>
                  <m:oMath xmlns:m="http://schemas.openxmlformats.org/officeDocument/2006/math">
                    <m:r>
                      <a:rPr lang="en-GB" sz="1600" b="0" i="1" smtClean="0">
                        <a:latin typeface="Cambria Math" panose="02040503050406030204" pitchFamily="18" charset="0"/>
                      </a:rPr>
                      <m:t>𝑆</m:t>
                    </m:r>
                  </m:oMath>
                </a14:m>
                <a:r>
                  <a:rPr lang="en-GB" sz="1600" dirty="0"/>
                  <a:t>. Prove that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𝑂𝑄</m:t>
                        </m:r>
                      </m:num>
                      <m:den>
                        <m:r>
                          <a:rPr lang="en-GB" sz="1600" b="0" i="1" smtClean="0">
                            <a:latin typeface="Cambria Math" panose="02040503050406030204" pitchFamily="18" charset="0"/>
                          </a:rPr>
                          <m:t>𝐵𝑄</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𝑂𝑆</m:t>
                        </m:r>
                      </m:num>
                      <m:den>
                        <m:r>
                          <a:rPr lang="en-GB" sz="1600" b="0" i="1" smtClean="0">
                            <a:latin typeface="Cambria Math" panose="02040503050406030204" pitchFamily="18" charset="0"/>
                          </a:rPr>
                          <m:t>𝐵𝑆</m:t>
                        </m:r>
                      </m:den>
                    </m:f>
                  </m:oMath>
                </a14:m>
                <a:r>
                  <a:rPr lang="en-GB" sz="16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903784" y="2340496"/>
                <a:ext cx="5832648" cy="4149598"/>
              </a:xfrm>
              <a:prstGeom prst="rect">
                <a:avLst/>
              </a:prstGeom>
              <a:blipFill>
                <a:blip r:embed="rId2"/>
                <a:stretch>
                  <a:fillRect l="-522" t="-441" r="-731"/>
                </a:stretch>
              </a:blipFill>
            </p:spPr>
            <p:txBody>
              <a:bodyPr/>
              <a:lstStyle/>
              <a:p>
                <a:r>
                  <a:rPr lang="en-GB">
                    <a:noFill/>
                  </a:rPr>
                  <a:t> </a:t>
                </a:r>
              </a:p>
            </p:txBody>
          </p:sp>
        </mc:Fallback>
      </mc:AlternateContent>
      <p:sp>
        <p:nvSpPr>
          <p:cNvPr id="8" name="TextBox 7"/>
          <p:cNvSpPr txBox="1"/>
          <p:nvPr/>
        </p:nvSpPr>
        <p:spPr>
          <a:xfrm>
            <a:off x="899592" y="1916832"/>
            <a:ext cx="2304256" cy="369332"/>
          </a:xfrm>
          <a:prstGeom prst="rect">
            <a:avLst/>
          </a:prstGeom>
          <a:noFill/>
        </p:spPr>
        <p:txBody>
          <a:bodyPr wrap="square" rtlCol="0">
            <a:spAutoFit/>
          </a:bodyPr>
          <a:lstStyle/>
          <a:p>
            <a:r>
              <a:rPr lang="en-GB" b="1" dirty="0"/>
              <a:t>Extension</a:t>
            </a:r>
          </a:p>
        </p:txBody>
      </p:sp>
      <p:sp>
        <p:nvSpPr>
          <p:cNvPr id="9" name="Rectangle 8"/>
          <p:cNvSpPr/>
          <p:nvPr/>
        </p:nvSpPr>
        <p:spPr>
          <a:xfrm>
            <a:off x="547936" y="2442096"/>
            <a:ext cx="277564" cy="3138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TextBox 9"/>
          <p:cNvSpPr txBox="1"/>
          <p:nvPr/>
        </p:nvSpPr>
        <p:spPr>
          <a:xfrm>
            <a:off x="6814716" y="5316971"/>
            <a:ext cx="215173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Click here for the solution:</a:t>
            </a:r>
          </a:p>
          <a:p>
            <a:r>
              <a:rPr lang="en-GB" sz="1400" dirty="0">
                <a:solidFill>
                  <a:schemeClr val="bg1"/>
                </a:solidFill>
                <a:hlinkClick r:id="rId3"/>
              </a:rPr>
              <a:t>http://www.mathshelper.co.uk/STEP%202010%20Solutions.pdf</a:t>
            </a:r>
            <a:endParaRPr lang="en-GB" sz="1400" dirty="0">
              <a:solidFill>
                <a:schemeClr val="bg1"/>
              </a:solidFill>
            </a:endParaRPr>
          </a:p>
          <a:p>
            <a:r>
              <a:rPr lang="en-GB" sz="1400" dirty="0"/>
              <a:t>(go to Q7)</a:t>
            </a:r>
          </a:p>
        </p:txBody>
      </p:sp>
    </p:spTree>
    <p:extLst>
      <p:ext uri="{BB962C8B-B14F-4D97-AF65-F5344CB8AC3E}">
        <p14:creationId xmlns:p14="http://schemas.microsoft.com/office/powerpoint/2010/main" val="1758794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75580" y="2585616"/>
                <a:ext cx="2144292" cy="1095941"/>
              </a:xfrm>
              <a:prstGeom prst="rect">
                <a:avLst/>
              </a:prstGeom>
              <a:noFill/>
            </p:spPr>
            <p:txBody>
              <a:bodyPr wrap="square" rtlCol="0">
                <a:spAutoFit/>
              </a:bodyPr>
              <a:lstStyle/>
              <a:p>
                <a:r>
                  <a:rPr lang="en-GB" sz="3200" dirty="0"/>
                  <a:t>Velocity</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1275580" y="2585616"/>
                <a:ext cx="2144292" cy="1095941"/>
              </a:xfrm>
              <a:prstGeom prst="rect">
                <a:avLst/>
              </a:prstGeom>
              <a:blipFill>
                <a:blip r:embed="rId2"/>
                <a:stretch>
                  <a:fillRect l="-7102" t="-7222"/>
                </a:stretch>
              </a:blipFill>
            </p:spPr>
            <p:txBody>
              <a:bodyPr/>
              <a:lstStyle/>
              <a:p>
                <a:r>
                  <a:rPr lang="en-GB">
                    <a:noFill/>
                  </a:rPr>
                  <a:t> </a:t>
                </a:r>
              </a:p>
            </p:txBody>
          </p:sp>
        </mc:Fallback>
      </mc:AlternateContent>
      <p:sp>
        <p:nvSpPr>
          <p:cNvPr id="6" name="TextBox 5"/>
          <p:cNvSpPr txBox="1"/>
          <p:nvPr/>
        </p:nvSpPr>
        <p:spPr>
          <a:xfrm>
            <a:off x="267945" y="709121"/>
            <a:ext cx="4752528" cy="923330"/>
          </a:xfrm>
          <a:prstGeom prst="rect">
            <a:avLst/>
          </a:prstGeom>
          <a:noFill/>
        </p:spPr>
        <p:txBody>
          <a:bodyPr wrap="square" rtlCol="0">
            <a:spAutoFit/>
          </a:bodyPr>
          <a:lstStyle/>
          <a:p>
            <a:r>
              <a:rPr lang="en-GB" dirty="0"/>
              <a:t>In Mechanics, you will see certain things can be represented as a simple number (without direction), or as a vector (with direction):</a:t>
            </a:r>
          </a:p>
        </p:txBody>
      </p:sp>
      <p:cxnSp>
        <p:nvCxnSpPr>
          <p:cNvPr id="8" name="Straight Connector 7"/>
          <p:cNvCxnSpPr/>
          <p:nvPr/>
        </p:nvCxnSpPr>
        <p:spPr>
          <a:xfrm>
            <a:off x="1073200" y="2446288"/>
            <a:ext cx="72008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462323" y="3668341"/>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rot="17373645">
            <a:off x="2713104" y="4061122"/>
            <a:ext cx="144016" cy="288032"/>
            <a:chOff x="4139952" y="1772816"/>
            <a:chExt cx="144016" cy="288032"/>
          </a:xfrm>
        </p:grpSpPr>
        <p:cxnSp>
          <p:nvCxnSpPr>
            <p:cNvPr id="11" name="Straight Connector 1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p:cNvCxnSpPr/>
          <p:nvPr/>
        </p:nvCxnSpPr>
        <p:spPr>
          <a:xfrm>
            <a:off x="2462323" y="4789967"/>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3528" y="3668341"/>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45578" y="4133290"/>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945578" y="4133290"/>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44361" y="476428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544361" y="4764282"/>
                <a:ext cx="529719" cy="369332"/>
              </a:xfrm>
              <a:prstGeom prst="rect">
                <a:avLst/>
              </a:prstGeom>
              <a:blipFill>
                <a:blip r:embed="rId4"/>
                <a:stretch>
                  <a:fillRect/>
                </a:stretch>
              </a:blipFill>
            </p:spPr>
            <p:txBody>
              <a:bodyPr/>
              <a:lstStyle/>
              <a:p>
                <a:r>
                  <a:rPr lang="en-GB">
                    <a:noFill/>
                  </a:rPr>
                  <a:t> </a:t>
                </a:r>
              </a:p>
            </p:txBody>
          </p:sp>
        </mc:Fallback>
      </mc:AlternateContent>
      <p:sp>
        <p:nvSpPr>
          <p:cNvPr id="22" name="TextBox 21"/>
          <p:cNvSpPr txBox="1"/>
          <p:nvPr/>
        </p:nvSpPr>
        <p:spPr>
          <a:xfrm>
            <a:off x="1231621" y="1839120"/>
            <a:ext cx="2723219" cy="461665"/>
          </a:xfrm>
          <a:prstGeom prst="rect">
            <a:avLst/>
          </a:prstGeom>
          <a:noFill/>
        </p:spPr>
        <p:txBody>
          <a:bodyPr wrap="square" rtlCol="0">
            <a:spAutoFit/>
          </a:bodyPr>
          <a:lstStyle/>
          <a:p>
            <a:r>
              <a:rPr lang="en-GB" sz="2400" b="1" dirty="0"/>
              <a:t>Vector Quantity</a:t>
            </a:r>
            <a:endParaRPr lang="en-GB" sz="1050" b="1" dirty="0"/>
          </a:p>
        </p:txBody>
      </p:sp>
      <p:cxnSp>
        <p:nvCxnSpPr>
          <p:cNvPr id="23" name="Straight Connector 22"/>
          <p:cNvCxnSpPr/>
          <p:nvPr/>
        </p:nvCxnSpPr>
        <p:spPr>
          <a:xfrm flipV="1">
            <a:off x="4306186" y="1796591"/>
            <a:ext cx="0" cy="4728753"/>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548108" y="1839120"/>
            <a:ext cx="3541327" cy="461665"/>
          </a:xfrm>
          <a:prstGeom prst="rect">
            <a:avLst/>
          </a:prstGeom>
          <a:noFill/>
        </p:spPr>
        <p:txBody>
          <a:bodyPr wrap="square" rtlCol="0">
            <a:spAutoFit/>
          </a:bodyPr>
          <a:lstStyle/>
          <a:p>
            <a:r>
              <a:rPr lang="en-GB" sz="2400" b="1" dirty="0"/>
              <a:t>Equivalent Scalar Quantity</a:t>
            </a:r>
            <a:endParaRPr lang="en-GB" sz="1050" b="1" dirty="0"/>
          </a:p>
        </p:txBody>
      </p:sp>
      <mc:AlternateContent xmlns:mc="http://schemas.openxmlformats.org/markup-compatibility/2006" xmlns:a14="http://schemas.microsoft.com/office/drawing/2010/main">
        <mc:Choice Requires="a14">
          <p:sp>
            <p:nvSpPr>
              <p:cNvPr id="28" name="TextBox 27"/>
              <p:cNvSpPr txBox="1"/>
              <p:nvPr/>
            </p:nvSpPr>
            <p:spPr>
              <a:xfrm>
                <a:off x="4997775" y="2734471"/>
                <a:ext cx="2144292" cy="892552"/>
              </a:xfrm>
              <a:prstGeom prst="rect">
                <a:avLst/>
              </a:prstGeom>
              <a:noFill/>
            </p:spPr>
            <p:txBody>
              <a:bodyPr wrap="square" rtlCol="0">
                <a:spAutoFit/>
              </a:bodyPr>
              <a:lstStyle/>
              <a:p>
                <a:r>
                  <a:rPr lang="en-GB" sz="3200" dirty="0"/>
                  <a:t>Speed</a:t>
                </a:r>
              </a:p>
              <a:p>
                <a:r>
                  <a:rPr lang="en-GB" sz="2000" dirty="0"/>
                  <a:t> </a:t>
                </a:r>
                <a14:m>
                  <m:oMath xmlns:m="http://schemas.openxmlformats.org/officeDocument/2006/math">
                    <m:r>
                      <a:rPr lang="en-GB" sz="2000" b="0" i="0" smtClean="0">
                        <a:latin typeface="Cambria Math" panose="02040503050406030204" pitchFamily="18" charset="0"/>
                      </a:rPr>
                      <m:t>= </m:t>
                    </m:r>
                    <m:r>
                      <a:rPr lang="en-GB" sz="2000" b="0" i="1" smtClean="0">
                        <a:latin typeface="Cambria Math" panose="02040503050406030204" pitchFamily="18" charset="0"/>
                      </a:rPr>
                      <m:t>5 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997775" y="2734471"/>
                <a:ext cx="2144292" cy="892552"/>
              </a:xfrm>
              <a:prstGeom prst="rect">
                <a:avLst/>
              </a:prstGeom>
              <a:blipFill>
                <a:blip r:embed="rId5"/>
                <a:stretch>
                  <a:fillRect l="-7386" t="-8904" b="-6164"/>
                </a:stretch>
              </a:blipFill>
            </p:spPr>
            <p:txBody>
              <a:bodyPr/>
              <a:lstStyle/>
              <a:p>
                <a:r>
                  <a:rPr lang="en-GB">
                    <a:noFill/>
                  </a:rPr>
                  <a:t> </a:t>
                </a:r>
              </a:p>
            </p:txBody>
          </p:sp>
        </mc:Fallback>
      </mc:AlternateContent>
      <p:cxnSp>
        <p:nvCxnSpPr>
          <p:cNvPr id="29" name="Straight Connector 28"/>
          <p:cNvCxnSpPr/>
          <p:nvPr/>
        </p:nvCxnSpPr>
        <p:spPr>
          <a:xfrm flipV="1">
            <a:off x="5609053" y="3704659"/>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30" name="Group 29"/>
          <p:cNvGrpSpPr/>
          <p:nvPr/>
        </p:nvGrpSpPr>
        <p:grpSpPr>
          <a:xfrm rot="17373645">
            <a:off x="5859834" y="4097440"/>
            <a:ext cx="144016" cy="288032"/>
            <a:chOff x="4139952" y="1772816"/>
            <a:chExt cx="144016" cy="288032"/>
          </a:xfrm>
        </p:grpSpPr>
        <p:cxnSp>
          <p:nvCxnSpPr>
            <p:cNvPr id="31" name="Straight Connector 3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33" name="Straight Connector 32"/>
          <p:cNvCxnSpPr/>
          <p:nvPr/>
        </p:nvCxnSpPr>
        <p:spPr>
          <a:xfrm>
            <a:off x="5609053" y="4826285"/>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00258" y="3704659"/>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5443723" y="393569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5443723" y="3935692"/>
                <a:ext cx="529719" cy="369332"/>
              </a:xfrm>
              <a:prstGeom prst="rect">
                <a:avLst/>
              </a:prstGeom>
              <a:blipFill>
                <a:blip r:embed="rId6"/>
                <a:stretch>
                  <a:fillRect/>
                </a:stretch>
              </a:blipFill>
            </p:spPr>
            <p:txBody>
              <a:bodyPr/>
              <a:lstStyle/>
              <a:p>
                <a:r>
                  <a:rPr lang="en-GB">
                    <a:noFill/>
                  </a:rPr>
                  <a:t> </a:t>
                </a:r>
              </a:p>
            </p:txBody>
          </p:sp>
        </mc:Fallback>
      </mc:AlternateContent>
      <p:sp>
        <p:nvSpPr>
          <p:cNvPr id="37" name="TextBox 36"/>
          <p:cNvSpPr txBox="1"/>
          <p:nvPr/>
        </p:nvSpPr>
        <p:spPr>
          <a:xfrm>
            <a:off x="5979252" y="791927"/>
            <a:ext cx="308767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Remember a ‘scalar’ just means a normal number (in the context of vectors). It can be obtained using the </a:t>
            </a:r>
            <a:r>
              <a:rPr lang="en-GB" sz="1400" b="1" dirty="0"/>
              <a:t>magnitude</a:t>
            </a:r>
            <a:r>
              <a:rPr lang="en-GB" sz="1400" dirty="0"/>
              <a:t> of the vector.</a:t>
            </a:r>
          </a:p>
        </p:txBody>
      </p:sp>
      <p:cxnSp>
        <p:nvCxnSpPr>
          <p:cNvPr id="39" name="Straight Arrow Connector 38"/>
          <p:cNvCxnSpPr>
            <a:stCxn id="37" idx="2"/>
          </p:cNvCxnSpPr>
          <p:nvPr/>
        </p:nvCxnSpPr>
        <p:spPr>
          <a:xfrm flipH="1">
            <a:off x="7347098" y="1746034"/>
            <a:ext cx="175992" cy="199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37954" y="3757943"/>
                <a:ext cx="1615314" cy="10965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means the position vector of the object changes by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4</m:t>
                              </m:r>
                            </m:e>
                          </m:mr>
                        </m:m>
                      </m:e>
                    </m:d>
                  </m:oMath>
                </a14:m>
                <a:r>
                  <a:rPr lang="en-GB" sz="1400" dirty="0"/>
                  <a:t>  each hour.</a:t>
                </a:r>
              </a:p>
            </p:txBody>
          </p:sp>
        </mc:Choice>
        <mc:Fallback xmlns="">
          <p:sp>
            <p:nvSpPr>
              <p:cNvPr id="40" name="TextBox 39"/>
              <p:cNvSpPr txBox="1">
                <a:spLocks noRot="1" noChangeAspect="1" noMove="1" noResize="1" noEditPoints="1" noAdjustHandles="1" noChangeArrowheads="1" noChangeShapeType="1" noTextEdit="1"/>
              </p:cNvSpPr>
              <p:nvPr/>
            </p:nvSpPr>
            <p:spPr>
              <a:xfrm>
                <a:off x="637954" y="3757943"/>
                <a:ext cx="1615314" cy="1096519"/>
              </a:xfrm>
              <a:prstGeom prst="rect">
                <a:avLst/>
              </a:prstGeom>
              <a:blipFill>
                <a:blip r:embed="rId7"/>
                <a:stretch>
                  <a:fillRect l="-372"/>
                </a:stretch>
              </a:blipFill>
            </p:spPr>
            <p:txBody>
              <a:bodyPr/>
              <a:lstStyle/>
              <a:p>
                <a:r>
                  <a:rPr lang="en-GB">
                    <a:noFill/>
                  </a:rPr>
                  <a:t> </a:t>
                </a:r>
              </a:p>
            </p:txBody>
          </p:sp>
        </mc:Fallback>
      </mc:AlternateContent>
      <p:sp>
        <p:nvSpPr>
          <p:cNvPr id="41" name="TextBox 40"/>
          <p:cNvSpPr txBox="1"/>
          <p:nvPr/>
        </p:nvSpPr>
        <p:spPr>
          <a:xfrm>
            <a:off x="6544226" y="3832250"/>
            <a:ext cx="1866127"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…which is equivalent to moving 5km each hour.</a:t>
            </a:r>
          </a:p>
        </p:txBody>
      </p:sp>
      <p:cxnSp>
        <p:nvCxnSpPr>
          <p:cNvPr id="43" name="Straight Connector 42"/>
          <p:cNvCxnSpPr/>
          <p:nvPr/>
        </p:nvCxnSpPr>
        <p:spPr>
          <a:xfrm>
            <a:off x="1133184" y="5229200"/>
            <a:ext cx="72008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073890" y="5288949"/>
                <a:ext cx="2528056" cy="1095941"/>
              </a:xfrm>
              <a:prstGeom prst="rect">
                <a:avLst/>
              </a:prstGeom>
              <a:noFill/>
            </p:spPr>
            <p:txBody>
              <a:bodyPr wrap="square" rtlCol="0">
                <a:spAutoFit/>
              </a:bodyPr>
              <a:lstStyle/>
              <a:p>
                <a:r>
                  <a:rPr lang="en-GB" sz="3200" dirty="0"/>
                  <a:t>Displacement</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oMath>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73890" y="5288949"/>
                <a:ext cx="2528056" cy="1095941"/>
              </a:xfrm>
              <a:prstGeom prst="rect">
                <a:avLst/>
              </a:prstGeom>
              <a:blipFill>
                <a:blip r:embed="rId8"/>
                <a:stretch>
                  <a:fillRect l="-6024" t="-7263" r="-2169" b="-11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27159" y="5363377"/>
                <a:ext cx="1775660" cy="892552"/>
              </a:xfrm>
              <a:prstGeom prst="rect">
                <a:avLst/>
              </a:prstGeom>
              <a:noFill/>
            </p:spPr>
            <p:txBody>
              <a:bodyPr wrap="square" rtlCol="0">
                <a:spAutoFit/>
              </a:bodyPr>
              <a:lstStyle/>
              <a:p>
                <a:r>
                  <a:rPr lang="en-GB" sz="3200" dirty="0"/>
                  <a:t>Distance</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=13 </m:t>
                      </m:r>
                      <m:r>
                        <a:rPr lang="en-GB" sz="2000" b="0" i="1" smtClean="0">
                          <a:latin typeface="Cambria Math" panose="02040503050406030204" pitchFamily="18" charset="0"/>
                        </a:rPr>
                        <m:t>𝑘𝑚</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827159" y="5363377"/>
                <a:ext cx="1775660" cy="892552"/>
              </a:xfrm>
              <a:prstGeom prst="rect">
                <a:avLst/>
              </a:prstGeom>
              <a:blipFill>
                <a:blip r:embed="rId9"/>
                <a:stretch>
                  <a:fillRect l="-8935" t="-8904"/>
                </a:stretch>
              </a:blipFill>
            </p:spPr>
            <p:txBody>
              <a:bodyPr/>
              <a:lstStyle/>
              <a:p>
                <a:r>
                  <a:rPr lang="en-GB">
                    <a:noFill/>
                  </a:rPr>
                  <a:t> </a:t>
                </a:r>
              </a:p>
            </p:txBody>
          </p:sp>
        </mc:Fallback>
      </mc:AlternateContent>
      <p:sp>
        <p:nvSpPr>
          <p:cNvPr id="46" name="Rectangle 45"/>
          <p:cNvSpPr/>
          <p:nvPr/>
        </p:nvSpPr>
        <p:spPr>
          <a:xfrm>
            <a:off x="4317292" y="2459100"/>
            <a:ext cx="4225748" cy="277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4317291" y="5242011"/>
            <a:ext cx="4225748" cy="1286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0227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7" y="800275"/>
                <a:ext cx="5381456" cy="162095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girl walks 2 km due east from a fixed point </a:t>
                </a:r>
                <a14:m>
                  <m:oMath xmlns:m="http://schemas.openxmlformats.org/officeDocument/2006/math">
                    <m:r>
                      <a:rPr lang="en-GB" sz="1600" b="0" i="1" smtClean="0">
                        <a:latin typeface="Cambria Math" panose="02040503050406030204" pitchFamily="18" charset="0"/>
                      </a:rPr>
                      <m:t>𝑂</m:t>
                    </m:r>
                  </m:oMath>
                </a14:m>
                <a:r>
                  <a:rPr lang="en-GB" sz="1600" dirty="0"/>
                  <a:t> to </a:t>
                </a:r>
                <a14:m>
                  <m:oMath xmlns:m="http://schemas.openxmlformats.org/officeDocument/2006/math">
                    <m:r>
                      <a:rPr lang="en-GB" sz="1600" b="0" i="1" smtClean="0">
                        <a:latin typeface="Cambria Math" panose="02040503050406030204" pitchFamily="18" charset="0"/>
                      </a:rPr>
                      <m:t>𝐴</m:t>
                    </m:r>
                  </m:oMath>
                </a14:m>
                <a:r>
                  <a:rPr lang="en-GB" sz="1600" dirty="0"/>
                  <a:t>, and then 3 km due south from </a:t>
                </a:r>
                <a14:m>
                  <m:oMath xmlns:m="http://schemas.openxmlformats.org/officeDocument/2006/math">
                    <m:r>
                      <a:rPr lang="en-GB" sz="1600" b="0" i="1" smtClean="0">
                        <a:latin typeface="Cambria Math" panose="02040503050406030204" pitchFamily="18" charset="0"/>
                      </a:rPr>
                      <m:t>𝐴</m:t>
                    </m:r>
                  </m:oMath>
                </a14:m>
                <a:r>
                  <a:rPr lang="en-GB" sz="1600" dirty="0"/>
                  <a:t> to </a:t>
                </a:r>
                <a14:m>
                  <m:oMath xmlns:m="http://schemas.openxmlformats.org/officeDocument/2006/math">
                    <m:r>
                      <a:rPr lang="en-GB" sz="1600" b="0" i="1" smtClean="0">
                        <a:latin typeface="Cambria Math" panose="02040503050406030204" pitchFamily="18" charset="0"/>
                      </a:rPr>
                      <m:t>𝐵</m:t>
                    </m:r>
                  </m:oMath>
                </a14:m>
                <a:r>
                  <a:rPr lang="en-GB" sz="1600" dirty="0"/>
                  <a:t>. Find</a:t>
                </a:r>
              </a:p>
              <a:p>
                <a:pPr marL="342900" indent="-342900">
                  <a:buAutoNum type="alphaLcParenR"/>
                </a:pPr>
                <a:r>
                  <a:rPr lang="en-GB" sz="1600" dirty="0"/>
                  <a:t>the total distance travelled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b="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7" y="800275"/>
                <a:ext cx="5381456" cy="162095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127052" y="3593804"/>
            <a:ext cx="839972" cy="1424763"/>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3693008">
            <a:off x="1490360" y="4188712"/>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H="1">
            <a:off x="1992645" y="3646967"/>
            <a:ext cx="16909"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29036" y="3615069"/>
            <a:ext cx="859253" cy="10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361328" y="326141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1328" y="3261419"/>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887341" y="400588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887341" y="4005888"/>
                <a:ext cx="529719" cy="369332"/>
              </a:xfrm>
              <a:prstGeom prst="rect">
                <a:avLst/>
              </a:prstGeom>
              <a:blipFill>
                <a:blip r:embed="rId4"/>
                <a:stretch>
                  <a:fillRect/>
                </a:stretch>
              </a:blipFill>
            </p:spPr>
            <p:txBody>
              <a:bodyPr/>
              <a:lstStyle/>
              <a:p>
                <a:r>
                  <a:rPr lang="en-GB">
                    <a:noFill/>
                  </a:rPr>
                  <a:t> </a:t>
                </a:r>
              </a:p>
            </p:txBody>
          </p:sp>
        </mc:Fallback>
      </mc:AlternateContent>
      <p:cxnSp>
        <p:nvCxnSpPr>
          <p:cNvPr id="29" name="Straight Arrow Connector 28"/>
          <p:cNvCxnSpPr/>
          <p:nvPr/>
        </p:nvCxnSpPr>
        <p:spPr>
          <a:xfrm flipV="1">
            <a:off x="1127052" y="299695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65807" y="2685235"/>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31" name="TextBox 30"/>
              <p:cNvSpPr txBox="1"/>
              <p:nvPr/>
            </p:nvSpPr>
            <p:spPr>
              <a:xfrm>
                <a:off x="712830" y="345998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12830" y="3459989"/>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60462" y="328569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1860462" y="3285698"/>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3811" y="494298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3811" y="4942987"/>
                <a:ext cx="529719" cy="369332"/>
              </a:xfrm>
              <a:prstGeom prst="rect">
                <a:avLst/>
              </a:prstGeom>
              <a:blipFill>
                <a:blip r:embed="rId7"/>
                <a:stretch>
                  <a:fillRect/>
                </a:stretch>
              </a:blipFill>
            </p:spPr>
            <p:txBody>
              <a:bodyPr/>
              <a:lstStyle/>
              <a:p>
                <a:r>
                  <a:rPr lang="en-GB">
                    <a:noFill/>
                  </a:rPr>
                  <a:t> </a:t>
                </a:r>
              </a:p>
            </p:txBody>
          </p:sp>
        </mc:Fallback>
      </mc:AlternateContent>
      <p:sp>
        <p:nvSpPr>
          <p:cNvPr id="34" name="Freeform: Shape 33"/>
          <p:cNvSpPr/>
          <p:nvPr/>
        </p:nvSpPr>
        <p:spPr>
          <a:xfrm>
            <a:off x="1295400" y="3619500"/>
            <a:ext cx="95250"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1350230" y="3665215"/>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1350230" y="3665215"/>
                <a:ext cx="325441"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59832" y="3140968"/>
                <a:ext cx="4388718" cy="23423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2+3=5</m:t>
                      </m:r>
                      <m:r>
                        <a:rPr lang="en-GB" b="0" i="1" smtClean="0">
                          <a:latin typeface="Cambria Math" panose="02040503050406030204" pitchFamily="18" charset="0"/>
                        </a:rPr>
                        <m:t>𝑘𝑚</m:t>
                      </m:r>
                    </m:oMath>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r>
                  <a:rPr lang="en-GB" b="0" dirty="0"/>
                  <a:t/>
                </a:r>
                <a:br>
                  <a:rPr lang="en-GB" b="0" dirty="0"/>
                </a:br>
                <a:endParaRPr lang="en-GB" b="0" dirty="0"/>
              </a:p>
              <a:p>
                <a:endParaRPr lang="en-GB" i="1" dirty="0">
                  <a:latin typeface="Cambria Math" panose="02040503050406030204" pitchFamily="18" charset="0"/>
                </a:endParaRPr>
              </a:p>
              <a:p>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r>
                      <a:rPr lang="en-GB" b="0" i="1" smtClean="0">
                        <a:latin typeface="Cambria Math" panose="02040503050406030204" pitchFamily="18" charset="0"/>
                      </a:rPr>
                      <m:t>=3.61</m:t>
                    </m:r>
                    <m:r>
                      <a:rPr lang="en-GB" b="0" i="1" smtClean="0">
                        <a:latin typeface="Cambria Math" panose="02040503050406030204" pitchFamily="18" charset="0"/>
                      </a:rPr>
                      <m:t>𝑘𝑚</m:t>
                    </m:r>
                  </m:oMath>
                </a14:m>
                <a:r>
                  <a:rPr lang="en-GB" dirty="0"/>
                  <a:t> (3sf)</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90°+</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−1</m:t>
                              </m:r>
                            </m:sup>
                          </m:sSup>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e>
                          </m:d>
                          <m:r>
                            <a:rPr lang="en-GB" b="0" i="1" smtClean="0">
                              <a:latin typeface="Cambria Math" panose="02040503050406030204" pitchFamily="18" charset="0"/>
                            </a:rPr>
                            <m:t>=56.3°</m:t>
                          </m:r>
                        </m:e>
                      </m:func>
                    </m:oMath>
                  </m:oMathPara>
                </a14:m>
                <a:endParaRPr lang="en-GB" dirty="0"/>
              </a:p>
              <a:p>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059832" y="3140968"/>
                <a:ext cx="4388718" cy="2342308"/>
              </a:xfrm>
              <a:prstGeom prst="rect">
                <a:avLst/>
              </a:prstGeom>
              <a:blipFill>
                <a:blip r:embed="rId9"/>
                <a:stretch>
                  <a:fillRect/>
                </a:stretch>
              </a:blipFill>
            </p:spPr>
            <p:txBody>
              <a:bodyPr/>
              <a:lstStyle/>
              <a:p>
                <a:r>
                  <a:rPr lang="en-GB">
                    <a:noFill/>
                  </a:rPr>
                  <a:t> </a:t>
                </a:r>
              </a:p>
            </p:txBody>
          </p:sp>
        </mc:Fallback>
      </mc:AlternateContent>
      <p:sp>
        <p:nvSpPr>
          <p:cNvPr id="37" name="Rectangle 36"/>
          <p:cNvSpPr/>
          <p:nvPr/>
        </p:nvSpPr>
        <p:spPr>
          <a:xfrm>
            <a:off x="2703984" y="32171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8" name="Rectangle 37"/>
          <p:cNvSpPr/>
          <p:nvPr/>
        </p:nvSpPr>
        <p:spPr>
          <a:xfrm>
            <a:off x="2703984" y="355720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9" name="Rectangle 38"/>
          <p:cNvSpPr/>
          <p:nvPr/>
        </p:nvSpPr>
        <p:spPr>
          <a:xfrm>
            <a:off x="2703984" y="426663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0" name="Rectangle 39"/>
          <p:cNvSpPr/>
          <p:nvPr/>
        </p:nvSpPr>
        <p:spPr>
          <a:xfrm>
            <a:off x="2709342" y="46135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41" name="Rectangle 40"/>
          <p:cNvSpPr/>
          <p:nvPr/>
        </p:nvSpPr>
        <p:spPr>
          <a:xfrm>
            <a:off x="2941324" y="3175015"/>
            <a:ext cx="4278625" cy="292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2" name="Rectangle 41"/>
          <p:cNvSpPr/>
          <p:nvPr/>
        </p:nvSpPr>
        <p:spPr>
          <a:xfrm>
            <a:off x="2941324" y="3484708"/>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14848" y="4210081"/>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4" name="Rectangle 43"/>
          <p:cNvSpPr/>
          <p:nvPr/>
        </p:nvSpPr>
        <p:spPr>
          <a:xfrm>
            <a:off x="2914848" y="4624640"/>
            <a:ext cx="4278625" cy="653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118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05547" y="434867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005547" y="4348675"/>
                <a:ext cx="529719" cy="369332"/>
              </a:xfrm>
              <a:prstGeom prst="rect">
                <a:avLst/>
              </a:prstGeom>
              <a:blipFill>
                <a:blip r:embed="rId4"/>
                <a:stretch>
                  <a:fillRect r="-51724"/>
                </a:stretch>
              </a:blipFill>
            </p:spPr>
            <p:txBody>
              <a:bodyPr/>
              <a:lstStyle/>
              <a:p>
                <a:r>
                  <a:rPr lang="en-GB">
                    <a:noFill/>
                  </a:rPr>
                  <a:t> </a:t>
                </a:r>
              </a:p>
            </p:txBody>
          </p:sp>
        </mc:Fallback>
      </mc:AlternateContent>
      <p:cxnSp>
        <p:nvCxnSpPr>
          <p:cNvPr id="14" name="Straight Arrow Connector 13"/>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16" name="TextBox 15"/>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19" name="Freeform: Shape 18"/>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1601963" y="419233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01963" y="4192330"/>
                <a:ext cx="325441" cy="369332"/>
              </a:xfrm>
              <a:prstGeom prst="rect">
                <a:avLst/>
              </a:prstGeom>
              <a:blipFill>
                <a:blip r:embed="rId8"/>
                <a:stretch>
                  <a:fillRect/>
                </a:stretch>
              </a:blipFill>
            </p:spPr>
            <p:txBody>
              <a:bodyPr/>
              <a:lstStyle/>
              <a:p>
                <a:r>
                  <a:rPr lang="en-GB">
                    <a:noFill/>
                  </a:rPr>
                  <a:t> </a:t>
                </a:r>
              </a:p>
            </p:txBody>
          </p:sp>
        </mc:Fallback>
      </mc:AlternateContent>
      <p:cxnSp>
        <p:nvCxnSpPr>
          <p:cNvPr id="22" name="Straight Connector 21"/>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29" name="Freeform: Shape 28"/>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3391181" y="486568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391181" y="4865684"/>
                <a:ext cx="837919" cy="369332"/>
              </a:xfrm>
              <a:prstGeom prst="rect">
                <a:avLst/>
              </a:prstGeom>
              <a:blipFill>
                <a:blip r:embed="rId9"/>
                <a:stretch>
                  <a:fillRect/>
                </a:stretch>
              </a:blipFill>
            </p:spPr>
            <p:txBody>
              <a:bodyPr/>
              <a:lstStyle/>
              <a:p>
                <a:r>
                  <a:rPr lang="en-GB">
                    <a:noFill/>
                  </a:rPr>
                  <a:t> </a:t>
                </a:r>
              </a:p>
            </p:txBody>
          </p:sp>
        </mc:Fallback>
      </mc:AlternateContent>
      <p:sp>
        <p:nvSpPr>
          <p:cNvPr id="31" name="Rectangle 30"/>
          <p:cNvSpPr/>
          <p:nvPr/>
        </p:nvSpPr>
        <p:spPr>
          <a:xfrm>
            <a:off x="494184" y="34330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cxnSp>
        <p:nvCxnSpPr>
          <p:cNvPr id="32" name="Straight Connector 31"/>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Freeform: Shape 44"/>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803412" y="394361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1803412" y="3943618"/>
                <a:ext cx="837919" cy="369332"/>
              </a:xfrm>
              <a:prstGeom prst="rect">
                <a:avLst/>
              </a:prstGeom>
              <a:blipFill>
                <a:blip r:embed="rId11"/>
                <a:stretch>
                  <a:fillRect/>
                </a:stretch>
              </a:blipFill>
            </p:spPr>
            <p:txBody>
              <a:bodyPr/>
              <a:lstStyle/>
              <a:p>
                <a:r>
                  <a:rPr lang="en-GB">
                    <a:noFill/>
                  </a:rPr>
                  <a:t> </a:t>
                </a:r>
              </a:p>
            </p:txBody>
          </p:sp>
        </mc:Fallback>
      </mc:AlternateContent>
      <p:sp>
        <p:nvSpPr>
          <p:cNvPr id="48" name="Freeform: Shape 47"/>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p:cNvSpPr txBox="1"/>
              <p:nvPr/>
            </p:nvSpPr>
            <p:spPr>
              <a:xfrm>
                <a:off x="830958" y="5893697"/>
                <a:ext cx="3549657" cy="559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e>
                                </m:func>
                              </m:e>
                            </m:m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30°</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m:t>
                                </m:r>
                              </m:e>
                            </m:mr>
                            <m:mr>
                              <m:e>
                                <m:r>
                                  <a:rPr lang="en-GB" b="0" i="1" smtClean="0">
                                    <a:latin typeface="Cambria Math" panose="02040503050406030204" pitchFamily="18" charset="0"/>
                                  </a:rPr>
                                  <m:t>7.5</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49" name="TextBox 48"/>
              <p:cNvSpPr txBox="1">
                <a:spLocks noRot="1" noChangeAspect="1" noMove="1" noResize="1" noEditPoints="1" noAdjustHandles="1" noChangeArrowheads="1" noChangeShapeType="1" noTextEdit="1"/>
              </p:cNvSpPr>
              <p:nvPr/>
            </p:nvSpPr>
            <p:spPr>
              <a:xfrm>
                <a:off x="830958" y="5893697"/>
                <a:ext cx="3549657" cy="559897"/>
              </a:xfrm>
              <a:prstGeom prst="rect">
                <a:avLst/>
              </a:prstGeom>
              <a:blipFill>
                <a:blip r:embed="rId12"/>
                <a:stretch>
                  <a:fillRect/>
                </a:stretch>
              </a:blipFill>
            </p:spPr>
            <p:txBody>
              <a:bodyPr/>
              <a:lstStyle/>
              <a:p>
                <a:r>
                  <a:rPr lang="en-GB">
                    <a:noFill/>
                  </a:rPr>
                  <a:t> </a:t>
                </a:r>
              </a:p>
            </p:txBody>
          </p:sp>
        </mc:Fallback>
      </mc:AlternateContent>
      <p:sp>
        <p:nvSpPr>
          <p:cNvPr id="50" name="Rectangle 49"/>
          <p:cNvSpPr/>
          <p:nvPr/>
        </p:nvSpPr>
        <p:spPr>
          <a:xfrm>
            <a:off x="4294982" y="301857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51" name="Straight Connector 50"/>
          <p:cNvCxnSpPr/>
          <p:nvPr/>
        </p:nvCxnSpPr>
        <p:spPr>
          <a:xfrm>
            <a:off x="4792434" y="382059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6141272" y="493824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141272" y="4938247"/>
                <a:ext cx="529719" cy="369332"/>
              </a:xfrm>
              <a:prstGeom prst="rect">
                <a:avLst/>
              </a:prstGeom>
              <a:blipFill>
                <a:blip r:embed="rId1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39846" y="41817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5539846" y="4181705"/>
                <a:ext cx="529719" cy="369332"/>
              </a:xfrm>
              <a:prstGeom prst="rect">
                <a:avLst/>
              </a:prstGeom>
              <a:blipFill>
                <a:blip r:embed="rId14"/>
                <a:stretch>
                  <a:fillRect r="-51724"/>
                </a:stretch>
              </a:blipFill>
            </p:spPr>
            <p:txBody>
              <a:bodyPr/>
              <a:lstStyle/>
              <a:p>
                <a:r>
                  <a:rPr lang="en-GB">
                    <a:noFill/>
                  </a:rPr>
                  <a:t> </a:t>
                </a:r>
              </a:p>
            </p:txBody>
          </p:sp>
        </mc:Fallback>
      </mc:AlternateContent>
      <p:cxnSp>
        <p:nvCxnSpPr>
          <p:cNvPr id="54" name="Straight Arrow Connector 53"/>
          <p:cNvCxnSpPr/>
          <p:nvPr/>
        </p:nvCxnSpPr>
        <p:spPr>
          <a:xfrm flipV="1">
            <a:off x="4792434" y="322374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4631189" y="291203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56" name="TextBox 55"/>
              <p:cNvSpPr txBox="1"/>
              <p:nvPr/>
            </p:nvSpPr>
            <p:spPr>
              <a:xfrm>
                <a:off x="6823016" y="430993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6823016" y="4309935"/>
                <a:ext cx="529719" cy="369332"/>
              </a:xfrm>
              <a:prstGeom prst="rect">
                <a:avLst/>
              </a:prstGeom>
              <a:blipFill>
                <a:blip r:embed="rId15"/>
                <a:stretch>
                  <a:fillRect/>
                </a:stretch>
              </a:blipFill>
            </p:spPr>
            <p:txBody>
              <a:bodyPr/>
              <a:lstStyle/>
              <a:p>
                <a:r>
                  <a:rPr lang="en-GB">
                    <a:noFill/>
                  </a:rPr>
                  <a:t> </a:t>
                </a:r>
              </a:p>
            </p:txBody>
          </p:sp>
        </mc:Fallback>
      </mc:AlternateContent>
      <p:sp>
        <p:nvSpPr>
          <p:cNvPr id="57" name="Freeform: Shape 56"/>
          <p:cNvSpPr/>
          <p:nvPr/>
        </p:nvSpPr>
        <p:spPr>
          <a:xfrm>
            <a:off x="5017931" y="394789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p:cNvSpPr txBox="1"/>
              <p:nvPr/>
            </p:nvSpPr>
            <p:spPr>
              <a:xfrm>
                <a:off x="5136262" y="402536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5136262" y="4025360"/>
                <a:ext cx="325441" cy="369332"/>
              </a:xfrm>
              <a:prstGeom prst="rect">
                <a:avLst/>
              </a:prstGeom>
              <a:blipFill>
                <a:blip r:embed="rId16"/>
                <a:stretch>
                  <a:fillRect/>
                </a:stretch>
              </a:blipFill>
            </p:spPr>
            <p:txBody>
              <a:bodyPr/>
              <a:lstStyle/>
              <a:p>
                <a:r>
                  <a:rPr lang="en-GB">
                    <a:noFill/>
                  </a:rPr>
                  <a:t> </a:t>
                </a:r>
              </a:p>
            </p:txBody>
          </p:sp>
        </mc:Fallback>
      </mc:AlternateContent>
      <p:cxnSp>
        <p:nvCxnSpPr>
          <p:cNvPr id="59" name="Straight Connector 58"/>
          <p:cNvCxnSpPr/>
          <p:nvPr/>
        </p:nvCxnSpPr>
        <p:spPr>
          <a:xfrm>
            <a:off x="4766894" y="381245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5660811" y="451703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V="1">
            <a:off x="6939500" y="392579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6778255" y="3614075"/>
            <a:ext cx="432048" cy="369332"/>
          </a:xfrm>
          <a:prstGeom prst="rect">
            <a:avLst/>
          </a:prstGeom>
          <a:noFill/>
        </p:spPr>
        <p:txBody>
          <a:bodyPr wrap="square" rtlCol="0">
            <a:spAutoFit/>
          </a:bodyPr>
          <a:lstStyle/>
          <a:p>
            <a:r>
              <a:rPr lang="en-GB" dirty="0"/>
              <a:t>N</a:t>
            </a:r>
          </a:p>
        </p:txBody>
      </p:sp>
      <p:sp>
        <p:nvSpPr>
          <p:cNvPr id="63" name="Freeform: Shape 62"/>
          <p:cNvSpPr/>
          <p:nvPr/>
        </p:nvSpPr>
        <p:spPr>
          <a:xfrm>
            <a:off x="6782324" y="427168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6925480" y="469871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6925480" y="4698714"/>
                <a:ext cx="837919" cy="369332"/>
              </a:xfrm>
              <a:prstGeom prst="rect">
                <a:avLst/>
              </a:prstGeom>
              <a:blipFill>
                <a:blip r:embed="rId17"/>
                <a:stretch>
                  <a:fillRect/>
                </a:stretch>
              </a:blipFill>
            </p:spPr>
            <p:txBody>
              <a:bodyPr/>
              <a:lstStyle/>
              <a:p>
                <a:r>
                  <a:rPr lang="en-GB">
                    <a:noFill/>
                  </a:rPr>
                  <a:t> </a:t>
                </a:r>
              </a:p>
            </p:txBody>
          </p:sp>
        </mc:Fallback>
      </mc:AlternateContent>
      <p:cxnSp>
        <p:nvCxnSpPr>
          <p:cNvPr id="65" name="Straight Connector 64"/>
          <p:cNvCxnSpPr/>
          <p:nvPr/>
        </p:nvCxnSpPr>
        <p:spPr>
          <a:xfrm flipH="1" flipV="1">
            <a:off x="4837321" y="381067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871859" y="384877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671199" y="383829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683899" y="403673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5337711" y="377664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71" name="TextBox 70"/>
              <p:cNvSpPr txBox="1">
                <a:spLocks noRot="1" noChangeAspect="1" noMove="1" noResize="1" noEditPoints="1" noAdjustHandles="1" noChangeArrowheads="1" noChangeShapeType="1" noTextEdit="1"/>
              </p:cNvSpPr>
              <p:nvPr/>
            </p:nvSpPr>
            <p:spPr>
              <a:xfrm>
                <a:off x="5337711" y="3776648"/>
                <a:ext cx="837919" cy="369332"/>
              </a:xfrm>
              <a:prstGeom prst="rect">
                <a:avLst/>
              </a:prstGeom>
              <a:blipFill>
                <a:blip r:embed="rId18"/>
                <a:stretch>
                  <a:fillRect/>
                </a:stretch>
              </a:blipFill>
            </p:spPr>
            <p:txBody>
              <a:bodyPr/>
              <a:lstStyle/>
              <a:p>
                <a:r>
                  <a:rPr lang="en-GB">
                    <a:noFill/>
                  </a:rPr>
                  <a:t> </a:t>
                </a:r>
              </a:p>
            </p:txBody>
          </p:sp>
        </mc:Fallback>
      </mc:AlternateContent>
      <p:sp>
        <p:nvSpPr>
          <p:cNvPr id="72" name="Freeform: Shape 71"/>
          <p:cNvSpPr/>
          <p:nvPr/>
        </p:nvSpPr>
        <p:spPr>
          <a:xfrm>
            <a:off x="5515499" y="381829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4" name="Freeform: Shape 73"/>
          <p:cNvSpPr/>
          <p:nvPr/>
        </p:nvSpPr>
        <p:spPr>
          <a:xfrm>
            <a:off x="6629400" y="4244340"/>
            <a:ext cx="243840" cy="160020"/>
          </a:xfrm>
          <a:custGeom>
            <a:avLst/>
            <a:gdLst>
              <a:gd name="connsiteX0" fmla="*/ 0 w 243840"/>
              <a:gd name="connsiteY0" fmla="*/ 160020 h 160020"/>
              <a:gd name="connsiteX1" fmla="*/ 91440 w 243840"/>
              <a:gd name="connsiteY1" fmla="*/ 45720 h 160020"/>
              <a:gd name="connsiteX2" fmla="*/ 243840 w 243840"/>
              <a:gd name="connsiteY2" fmla="*/ 0 h 160020"/>
            </a:gdLst>
            <a:ahLst/>
            <a:cxnLst>
              <a:cxn ang="0">
                <a:pos x="connsiteX0" y="connsiteY0"/>
              </a:cxn>
              <a:cxn ang="0">
                <a:pos x="connsiteX1" y="connsiteY1"/>
              </a:cxn>
              <a:cxn ang="0">
                <a:pos x="connsiteX2" y="connsiteY2"/>
              </a:cxn>
            </a:cxnLst>
            <a:rect l="l" t="t" r="r" b="b"/>
            <a:pathLst>
              <a:path w="243840" h="160020">
                <a:moveTo>
                  <a:pt x="0" y="160020"/>
                </a:moveTo>
                <a:cubicBezTo>
                  <a:pt x="25400" y="116205"/>
                  <a:pt x="50800" y="72390"/>
                  <a:pt x="91440" y="45720"/>
                </a:cubicBezTo>
                <a:cubicBezTo>
                  <a:pt x="132080" y="19050"/>
                  <a:pt x="187960" y="9525"/>
                  <a:pt x="24384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5" name="Freeform: Shape 74"/>
          <p:cNvSpPr/>
          <p:nvPr/>
        </p:nvSpPr>
        <p:spPr>
          <a:xfrm>
            <a:off x="6553200" y="4381500"/>
            <a:ext cx="91440" cy="327660"/>
          </a:xfrm>
          <a:custGeom>
            <a:avLst/>
            <a:gdLst>
              <a:gd name="connsiteX0" fmla="*/ 0 w 91440"/>
              <a:gd name="connsiteY0" fmla="*/ 0 h 327660"/>
              <a:gd name="connsiteX1" fmla="*/ 22860 w 91440"/>
              <a:gd name="connsiteY1" fmla="*/ 182880 h 327660"/>
              <a:gd name="connsiteX2" fmla="*/ 91440 w 91440"/>
              <a:gd name="connsiteY2" fmla="*/ 327660 h 327660"/>
            </a:gdLst>
            <a:ahLst/>
            <a:cxnLst>
              <a:cxn ang="0">
                <a:pos x="connsiteX0" y="connsiteY0"/>
              </a:cxn>
              <a:cxn ang="0">
                <a:pos x="connsiteX1" y="connsiteY1"/>
              </a:cxn>
              <a:cxn ang="0">
                <a:pos x="connsiteX2" y="connsiteY2"/>
              </a:cxn>
            </a:cxnLst>
            <a:rect l="l" t="t" r="r" b="b"/>
            <a:pathLst>
              <a:path w="91440" h="327660">
                <a:moveTo>
                  <a:pt x="0" y="0"/>
                </a:moveTo>
                <a:cubicBezTo>
                  <a:pt x="3810" y="64135"/>
                  <a:pt x="7620" y="128270"/>
                  <a:pt x="22860" y="182880"/>
                </a:cubicBezTo>
                <a:cubicBezTo>
                  <a:pt x="38100" y="237490"/>
                  <a:pt x="64770" y="282575"/>
                  <a:pt x="91440" y="3276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p:cNvSpPr txBox="1"/>
              <p:nvPr/>
            </p:nvSpPr>
            <p:spPr>
              <a:xfrm>
                <a:off x="6217913" y="4010646"/>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6217913" y="4010646"/>
                <a:ext cx="837919"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975815" y="446997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7" name="TextBox 76"/>
              <p:cNvSpPr txBox="1">
                <a:spLocks noRot="1" noChangeAspect="1" noMove="1" noResize="1" noEditPoints="1" noAdjustHandles="1" noChangeArrowheads="1" noChangeShapeType="1" noTextEdit="1"/>
              </p:cNvSpPr>
              <p:nvPr/>
            </p:nvSpPr>
            <p:spPr>
              <a:xfrm>
                <a:off x="5975815" y="4469978"/>
                <a:ext cx="837919"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5335469" y="533587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8" name="TextBox 77"/>
              <p:cNvSpPr txBox="1">
                <a:spLocks noRot="1" noChangeAspect="1" noMove="1" noResize="1" noEditPoints="1" noAdjustHandles="1" noChangeArrowheads="1" noChangeShapeType="1" noTextEdit="1"/>
              </p:cNvSpPr>
              <p:nvPr/>
            </p:nvSpPr>
            <p:spPr>
              <a:xfrm>
                <a:off x="5335469" y="5335878"/>
                <a:ext cx="529719"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436366" y="366410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79" name="TextBox 78"/>
              <p:cNvSpPr txBox="1">
                <a:spLocks noRot="1" noChangeAspect="1" noMove="1" noResize="1" noEditPoints="1" noAdjustHandles="1" noChangeArrowheads="1" noChangeShapeType="1" noTextEdit="1"/>
              </p:cNvSpPr>
              <p:nvPr/>
            </p:nvSpPr>
            <p:spPr>
              <a:xfrm>
                <a:off x="4436366" y="3664104"/>
                <a:ext cx="529719"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5954233" y="2986530"/>
                <a:ext cx="3035407" cy="704039"/>
              </a:xfrm>
              <a:prstGeom prst="rect">
                <a:avLst/>
              </a:prstGeom>
              <a:noFill/>
            </p:spPr>
            <p:txBody>
              <a:bodyPr wrap="square" rtlCol="0">
                <a:spAutoFit/>
              </a:bodyPr>
              <a:lstStyle/>
              <a:p>
                <a:r>
                  <a:rPr lang="en-GB" dirty="0"/>
                  <a:t>Using cosine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=13.1</m:t>
                    </m:r>
                    <m:r>
                      <a:rPr lang="en-GB" b="0" i="1" smtClean="0">
                        <a:latin typeface="Cambria Math" panose="02040503050406030204" pitchFamily="18" charset="0"/>
                      </a:rPr>
                      <m:t>𝑘𝑚</m:t>
                    </m:r>
                  </m:oMath>
                </a14:m>
                <a:r>
                  <a:rPr lang="en-GB" dirty="0"/>
                  <a:t> (3sf)</a:t>
                </a:r>
              </a:p>
            </p:txBody>
          </p:sp>
        </mc:Choice>
        <mc:Fallback xmlns="">
          <p:sp>
            <p:nvSpPr>
              <p:cNvPr id="81" name="TextBox 80"/>
              <p:cNvSpPr txBox="1">
                <a:spLocks noRot="1" noChangeAspect="1" noMove="1" noResize="1" noEditPoints="1" noAdjustHandles="1" noChangeArrowheads="1" noChangeShapeType="1" noTextEdit="1"/>
              </p:cNvSpPr>
              <p:nvPr/>
            </p:nvSpPr>
            <p:spPr>
              <a:xfrm>
                <a:off x="5954233" y="2986530"/>
                <a:ext cx="3035407" cy="704039"/>
              </a:xfrm>
              <a:prstGeom prst="rect">
                <a:avLst/>
              </a:prstGeom>
              <a:blipFill>
                <a:blip r:embed="rId23"/>
                <a:stretch>
                  <a:fillRect l="-1807" t="-5217" b="-11304"/>
                </a:stretch>
              </a:blipFill>
            </p:spPr>
            <p:txBody>
              <a:bodyPr/>
              <a:lstStyle/>
              <a:p>
                <a:r>
                  <a:rPr lang="en-GB">
                    <a:noFill/>
                  </a:rPr>
                  <a:t> </a:t>
                </a:r>
              </a:p>
            </p:txBody>
          </p:sp>
        </mc:Fallback>
      </mc:AlternateContent>
      <p:sp>
        <p:nvSpPr>
          <p:cNvPr id="82" name="Rectangle 81"/>
          <p:cNvSpPr/>
          <p:nvPr/>
        </p:nvSpPr>
        <p:spPr>
          <a:xfrm>
            <a:off x="4807316" y="589429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83" name="TextBox 82"/>
              <p:cNvSpPr txBox="1"/>
              <p:nvPr/>
            </p:nvSpPr>
            <p:spPr>
              <a:xfrm>
                <a:off x="5065965" y="5787384"/>
                <a:ext cx="3833486" cy="923330"/>
              </a:xfrm>
              <a:prstGeom prst="rect">
                <a:avLst/>
              </a:prstGeom>
              <a:noFill/>
            </p:spPr>
            <p:txBody>
              <a:bodyPr wrap="square" rtlCol="0">
                <a:spAutoFit/>
              </a:bodyPr>
              <a:lstStyle/>
              <a:p>
                <a:r>
                  <a:rPr lang="en-GB" dirty="0"/>
                  <a:t>Using 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=36.6…°</m:t>
                      </m:r>
                    </m:oMath>
                  </m:oMathPara>
                </a14:m>
                <a:r>
                  <a:rPr lang="en-GB" b="0" dirty="0"/>
                  <a:t/>
                </a:r>
                <a:br>
                  <a:rPr lang="en-GB" b="0" dirty="0"/>
                </a:br>
                <a14:m>
                  <m:oMath xmlns:m="http://schemas.openxmlformats.org/officeDocument/2006/math">
                    <m:r>
                      <a:rPr lang="en-GB" b="0" i="1" smtClean="0">
                        <a:latin typeface="Cambria Math" panose="02040503050406030204" pitchFamily="18" charset="0"/>
                      </a:rPr>
                      <m:t>∴ </m:t>
                    </m:r>
                  </m:oMath>
                </a14:m>
                <a:r>
                  <a:rPr lang="en-GB" dirty="0"/>
                  <a:t>Bearing </a:t>
                </a:r>
                <a14:m>
                  <m:oMath xmlns:m="http://schemas.openxmlformats.org/officeDocument/2006/math">
                    <m:r>
                      <a:rPr lang="en-GB" b="0" i="1" smtClean="0">
                        <a:latin typeface="Cambria Math" panose="02040503050406030204" pitchFamily="18" charset="0"/>
                      </a:rPr>
                      <m:t>=120+36.6°=157°</m:t>
                    </m:r>
                  </m:oMath>
                </a14:m>
                <a:r>
                  <a:rPr lang="en-GB" dirty="0"/>
                  <a:t> (3sf)</a:t>
                </a:r>
              </a:p>
            </p:txBody>
          </p:sp>
        </mc:Choice>
        <mc:Fallback xmlns="">
          <p:sp>
            <p:nvSpPr>
              <p:cNvPr id="83" name="TextBox 82"/>
              <p:cNvSpPr txBox="1">
                <a:spLocks noRot="1" noChangeAspect="1" noMove="1" noResize="1" noEditPoints="1" noAdjustHandles="1" noChangeArrowheads="1" noChangeShapeType="1" noTextEdit="1"/>
              </p:cNvSpPr>
              <p:nvPr/>
            </p:nvSpPr>
            <p:spPr>
              <a:xfrm>
                <a:off x="5065965" y="5787384"/>
                <a:ext cx="3833486" cy="923330"/>
              </a:xfrm>
              <a:prstGeom prst="rect">
                <a:avLst/>
              </a:prstGeom>
              <a:blipFill>
                <a:blip r:embed="rId24"/>
                <a:stretch>
                  <a:fillRect l="-1272" t="-3289" r="-159" b="-9211"/>
                </a:stretch>
              </a:blipFill>
            </p:spPr>
            <p:txBody>
              <a:bodyPr/>
              <a:lstStyle/>
              <a:p>
                <a:r>
                  <a:rPr lang="en-GB">
                    <a:noFill/>
                  </a:rPr>
                  <a:t> </a:t>
                </a:r>
              </a:p>
            </p:txBody>
          </p:sp>
        </mc:Fallback>
      </mc:AlternateContent>
      <p:sp>
        <p:nvSpPr>
          <p:cNvPr id="84" name="Rectangle 83"/>
          <p:cNvSpPr/>
          <p:nvPr/>
        </p:nvSpPr>
        <p:spPr>
          <a:xfrm>
            <a:off x="895570" y="3121448"/>
            <a:ext cx="3357453"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5" name="Rectangle 84"/>
          <p:cNvSpPr/>
          <p:nvPr/>
        </p:nvSpPr>
        <p:spPr>
          <a:xfrm>
            <a:off x="4632825" y="2972438"/>
            <a:ext cx="4032710" cy="2715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6" name="Rectangle 85"/>
          <p:cNvSpPr/>
          <p:nvPr/>
        </p:nvSpPr>
        <p:spPr>
          <a:xfrm>
            <a:off x="5099330" y="5741581"/>
            <a:ext cx="3746958" cy="1043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7" name="TextBox 86"/>
          <p:cNvSpPr txBox="1"/>
          <p:nvPr/>
        </p:nvSpPr>
        <p:spPr>
          <a:xfrm>
            <a:off x="5926624" y="1686853"/>
            <a:ext cx="3123055"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 have no specific advice to offer except:</a:t>
            </a:r>
          </a:p>
          <a:p>
            <a:pPr marL="342900" indent="-342900">
              <a:buAutoNum type="arabicPeriod"/>
            </a:pPr>
            <a:r>
              <a:rPr lang="en-GB" sz="1400" dirty="0"/>
              <a:t>Draw a BIG diagram.</a:t>
            </a:r>
          </a:p>
          <a:p>
            <a:pPr marL="342900" indent="-342900">
              <a:buAutoNum type="arabicPeriod"/>
            </a:pPr>
            <a:r>
              <a:rPr lang="en-GB" sz="1400" dirty="0"/>
              <a:t>Remember bearings are measured clockwise from North.</a:t>
            </a:r>
          </a:p>
          <a:p>
            <a:pPr marL="342900" indent="-342900">
              <a:buAutoNum type="arabicPeriod"/>
            </a:pPr>
            <a:r>
              <a:rPr lang="en-GB" sz="1400" dirty="0"/>
              <a:t>Don’t forget units (on vectors!)</a:t>
            </a:r>
          </a:p>
        </p:txBody>
      </p:sp>
    </p:spTree>
    <p:extLst>
      <p:ext uri="{BB962C8B-B14F-4D97-AF65-F5344CB8AC3E}">
        <p14:creationId xmlns:p14="http://schemas.microsoft.com/office/powerpoint/2010/main" val="1623682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8" restart="whenNotActive" fill="hold" evtFilter="cancelBubble" nodeType="interactiveSeq">
                <p:stCondLst>
                  <p:cond evt="onClick" delay="0">
                    <p:tgtEl>
                      <p:spTgt spid="8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5"/>
                                        </p:tgtEl>
                                      </p:cBhvr>
                                    </p:animEffect>
                                    <p:set>
                                      <p:cBhvr>
                                        <p:cTn id="1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 restart="whenNotActive" fill="hold" evtFilter="cancelBubble" nodeType="interactiveSeq">
                <p:stCondLst>
                  <p:cond evt="onClick" delay="0">
                    <p:tgtEl>
                      <p:spTgt spid="8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6"/>
                                        </p:tgtEl>
                                      </p:cBhvr>
                                    </p:animEffect>
                                    <p:set>
                                      <p:cBhvr>
                                        <p:cTn id="1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84" grpId="0" animBg="1"/>
      <p:bldP spid="85"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p:cNvSpPr/>
          <p:nvPr/>
        </p:nvSpPr>
        <p:spPr>
          <a:xfrm>
            <a:off x="430388" y="319915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cxnSp>
        <p:nvCxnSpPr>
          <p:cNvPr id="69" name="Straight Connector 68"/>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70" name="TextBox 69"/>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rot="923120">
                <a:off x="2265897" y="431692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rot="923120">
                <a:off x="2265897" y="4316925"/>
                <a:ext cx="529719" cy="369332"/>
              </a:xfrm>
              <a:prstGeom prst="rect">
                <a:avLst/>
              </a:prstGeom>
              <a:blipFill>
                <a:blip r:embed="rId4"/>
                <a:stretch>
                  <a:fillRect r="-39604" b="-8434"/>
                </a:stretch>
              </a:blipFill>
            </p:spPr>
            <p:txBody>
              <a:bodyPr/>
              <a:lstStyle/>
              <a:p>
                <a:r>
                  <a:rPr lang="en-GB">
                    <a:noFill/>
                  </a:rPr>
                  <a:t> </a:t>
                </a:r>
              </a:p>
            </p:txBody>
          </p:sp>
        </mc:Fallback>
      </mc:AlternateContent>
      <p:cxnSp>
        <p:nvCxnSpPr>
          <p:cNvPr id="80" name="Straight Arrow Connector 79"/>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89" name="TextBox 88"/>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89" name="TextBox 88"/>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0" name="TextBox 89"/>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1" name="TextBox 90"/>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92" name="Freeform: Shape 91"/>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TextBox 92"/>
              <p:cNvSpPr txBox="1"/>
              <p:nvPr/>
            </p:nvSpPr>
            <p:spPr>
              <a:xfrm>
                <a:off x="1506713" y="419868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𝟑𝟔</m:t>
                      </m:r>
                      <m:r>
                        <a:rPr lang="en-GB" b="1" i="1" smtClean="0">
                          <a:latin typeface="Cambria Math" panose="02040503050406030204" pitchFamily="18" charset="0"/>
                        </a:rPr>
                        <m:t>.</m:t>
                      </m:r>
                      <m:r>
                        <a:rPr lang="en-GB" b="1" i="1" smtClean="0">
                          <a:latin typeface="Cambria Math" panose="02040503050406030204" pitchFamily="18" charset="0"/>
                        </a:rPr>
                        <m:t>𝟓𝟗</m:t>
                      </m:r>
                      <m:r>
                        <a:rPr lang="en-GB" b="1" i="1" smtClean="0">
                          <a:latin typeface="Cambria Math" panose="02040503050406030204" pitchFamily="18" charset="0"/>
                        </a:rPr>
                        <m:t>°</m:t>
                      </m:r>
                    </m:oMath>
                  </m:oMathPara>
                </a14:m>
                <a:endParaRPr lang="en-GB" b="1" dirty="0"/>
              </a:p>
            </p:txBody>
          </p:sp>
        </mc:Choice>
        <mc:Fallback xmlns="">
          <p:sp>
            <p:nvSpPr>
              <p:cNvPr id="93" name="TextBox 92"/>
              <p:cNvSpPr txBox="1">
                <a:spLocks noRot="1" noChangeAspect="1" noMove="1" noResize="1" noEditPoints="1" noAdjustHandles="1" noChangeArrowheads="1" noChangeShapeType="1" noTextEdit="1"/>
              </p:cNvSpPr>
              <p:nvPr/>
            </p:nvSpPr>
            <p:spPr>
              <a:xfrm>
                <a:off x="1506713" y="4198680"/>
                <a:ext cx="325441" cy="369332"/>
              </a:xfrm>
              <a:prstGeom prst="rect">
                <a:avLst/>
              </a:prstGeom>
              <a:blipFill>
                <a:blip r:embed="rId8"/>
                <a:stretch>
                  <a:fillRect r="-174074"/>
                </a:stretch>
              </a:blipFill>
            </p:spPr>
            <p:txBody>
              <a:bodyPr/>
              <a:lstStyle/>
              <a:p>
                <a:r>
                  <a:rPr lang="en-GB">
                    <a:noFill/>
                  </a:rPr>
                  <a:t> </a:t>
                </a:r>
              </a:p>
            </p:txBody>
          </p:sp>
        </mc:Fallback>
      </mc:AlternateContent>
      <p:cxnSp>
        <p:nvCxnSpPr>
          <p:cNvPr id="94" name="Straight Connector 93"/>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98" name="Freeform: Shape 97"/>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99" name="Straight Connector 98"/>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3" name="Freeform: Shape 102"/>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09750" y="3950752"/>
                <a:ext cx="8137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09750" y="3950752"/>
                <a:ext cx="813770" cy="369332"/>
              </a:xfrm>
              <a:prstGeom prst="rect">
                <a:avLst/>
              </a:prstGeom>
              <a:blipFill>
                <a:blip r:embed="rId10"/>
                <a:stretch>
                  <a:fillRect/>
                </a:stretch>
              </a:blipFill>
            </p:spPr>
            <p:txBody>
              <a:bodyPr/>
              <a:lstStyle/>
              <a:p>
                <a:r>
                  <a:rPr lang="en-GB">
                    <a:noFill/>
                  </a:rPr>
                  <a:t> </a:t>
                </a:r>
              </a:p>
            </p:txBody>
          </p:sp>
        </mc:Fallback>
      </mc:AlternateContent>
      <p:sp>
        <p:nvSpPr>
          <p:cNvPr id="106" name="Freeform: Shape 105"/>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07" name="Straight Connector 106"/>
          <p:cNvCxnSpPr/>
          <p:nvPr/>
        </p:nvCxnSpPr>
        <p:spPr>
          <a:xfrm flipH="1" flipV="1">
            <a:off x="1250950" y="3994150"/>
            <a:ext cx="12700" cy="1536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257300" y="5505450"/>
            <a:ext cx="863600"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280160" y="5308933"/>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461927" y="5293958"/>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p:cNvSpPr txBox="1"/>
              <p:nvPr/>
            </p:nvSpPr>
            <p:spPr>
              <a:xfrm rot="3696640">
                <a:off x="1276698" y="4837589"/>
                <a:ext cx="1383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𝟏𝟑</m:t>
                      </m:r>
                      <m:r>
                        <a:rPr lang="en-GB" b="1" i="1" smtClean="0">
                          <a:latin typeface="Cambria Math" panose="02040503050406030204" pitchFamily="18" charset="0"/>
                        </a:rPr>
                        <m:t>.</m:t>
                      </m:r>
                      <m:r>
                        <a:rPr lang="en-GB" b="1" i="1" smtClean="0">
                          <a:latin typeface="Cambria Math" panose="02040503050406030204" pitchFamily="18" charset="0"/>
                        </a:rPr>
                        <m:t>𝟎𝟕</m:t>
                      </m:r>
                      <m:r>
                        <a:rPr lang="en-GB" b="1" i="1" smtClean="0">
                          <a:latin typeface="Cambria Math" panose="02040503050406030204" pitchFamily="18" charset="0"/>
                        </a:rPr>
                        <m:t> </m:t>
                      </m:r>
                      <m:r>
                        <a:rPr lang="en-GB" b="1" i="1" smtClean="0">
                          <a:latin typeface="Cambria Math" panose="02040503050406030204" pitchFamily="18" charset="0"/>
                        </a:rPr>
                        <m:t>𝒌𝒎</m:t>
                      </m:r>
                    </m:oMath>
                  </m:oMathPara>
                </a14:m>
                <a:endParaRPr lang="en-GB" b="1" dirty="0"/>
              </a:p>
            </p:txBody>
          </p:sp>
        </mc:Choice>
        <mc:Fallback xmlns="">
          <p:sp>
            <p:nvSpPr>
              <p:cNvPr id="111" name="TextBox 110"/>
              <p:cNvSpPr txBox="1">
                <a:spLocks noRot="1" noChangeAspect="1" noMove="1" noResize="1" noEditPoints="1" noAdjustHandles="1" noChangeArrowheads="1" noChangeShapeType="1" noTextEdit="1"/>
              </p:cNvSpPr>
              <p:nvPr/>
            </p:nvSpPr>
            <p:spPr>
              <a:xfrm rot="3696640">
                <a:off x="1276698" y="4837589"/>
                <a:ext cx="1383952" cy="369332"/>
              </a:xfrm>
              <a:prstGeom prst="rect">
                <a:avLst/>
              </a:prstGeom>
              <a:blipFill>
                <a:blip r:embed="rId11"/>
                <a:stretch>
                  <a:fillRect/>
                </a:stretch>
              </a:blipFill>
            </p:spPr>
            <p:txBody>
              <a:bodyPr/>
              <a:lstStyle/>
              <a:p>
                <a:r>
                  <a:rPr lang="en-GB">
                    <a:noFill/>
                  </a:rPr>
                  <a:t> </a:t>
                </a:r>
              </a:p>
            </p:txBody>
          </p:sp>
        </mc:Fallback>
      </mc:AlternateContent>
      <p:sp>
        <p:nvSpPr>
          <p:cNvPr id="21" name="Freeform: Shape 20"/>
          <p:cNvSpPr/>
          <p:nvPr/>
        </p:nvSpPr>
        <p:spPr>
          <a:xfrm>
            <a:off x="1257300" y="4518660"/>
            <a:ext cx="289560" cy="53340"/>
          </a:xfrm>
          <a:custGeom>
            <a:avLst/>
            <a:gdLst>
              <a:gd name="connsiteX0" fmla="*/ 0 w 289560"/>
              <a:gd name="connsiteY0" fmla="*/ 53340 h 53340"/>
              <a:gd name="connsiteX1" fmla="*/ 198120 w 289560"/>
              <a:gd name="connsiteY1" fmla="*/ 38100 h 53340"/>
              <a:gd name="connsiteX2" fmla="*/ 289560 w 289560"/>
              <a:gd name="connsiteY2" fmla="*/ 0 h 53340"/>
            </a:gdLst>
            <a:ahLst/>
            <a:cxnLst>
              <a:cxn ang="0">
                <a:pos x="connsiteX0" y="connsiteY0"/>
              </a:cxn>
              <a:cxn ang="0">
                <a:pos x="connsiteX1" y="connsiteY1"/>
              </a:cxn>
              <a:cxn ang="0">
                <a:pos x="connsiteX2" y="connsiteY2"/>
              </a:cxn>
            </a:cxnLst>
            <a:rect l="l" t="t" r="r" b="b"/>
            <a:pathLst>
              <a:path w="289560" h="53340">
                <a:moveTo>
                  <a:pt x="0" y="53340"/>
                </a:moveTo>
                <a:cubicBezTo>
                  <a:pt x="74930" y="50165"/>
                  <a:pt x="149860" y="46990"/>
                  <a:pt x="198120" y="38100"/>
                </a:cubicBezTo>
                <a:cubicBezTo>
                  <a:pt x="246380" y="29210"/>
                  <a:pt x="267970" y="14605"/>
                  <a:pt x="2895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2" name="TextBox 111"/>
              <p:cNvSpPr txBox="1"/>
              <p:nvPr/>
            </p:nvSpPr>
            <p:spPr>
              <a:xfrm>
                <a:off x="1066800" y="4537508"/>
                <a:ext cx="6477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23.41°</m:t>
                      </m:r>
                    </m:oMath>
                  </m:oMathPara>
                </a14:m>
                <a:endParaRPr lang="en-GB" sz="1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1066800" y="4537508"/>
                <a:ext cx="647700"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4229131" y="4076700"/>
                <a:ext cx="4483069" cy="559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23.41°</m:t>
                                    </m:r>
                                  </m:e>
                                </m:func>
                              </m:e>
                            </m:m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23.41°</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5.19</m:t>
                                </m:r>
                              </m:e>
                            </m:mr>
                            <m:mr>
                              <m:e>
                                <m:r>
                                  <a:rPr lang="en-GB" b="0" i="1" smtClean="0">
                                    <a:latin typeface="Cambria Math" panose="02040503050406030204" pitchFamily="18" charset="0"/>
                                  </a:rPr>
                                  <m:t>−12.0</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113" name="TextBox 112"/>
              <p:cNvSpPr txBox="1">
                <a:spLocks noRot="1" noChangeAspect="1" noMove="1" noResize="1" noEditPoints="1" noAdjustHandles="1" noChangeArrowheads="1" noChangeShapeType="1" noTextEdit="1"/>
              </p:cNvSpPr>
              <p:nvPr/>
            </p:nvSpPr>
            <p:spPr>
              <a:xfrm>
                <a:off x="4229131" y="4076700"/>
                <a:ext cx="4483069" cy="55983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68020" y="5073055"/>
                <a:ext cx="2856880" cy="885435"/>
              </a:xfrm>
              <a:prstGeom prst="rect">
                <a:avLst/>
              </a:prstGeom>
              <a:noFill/>
            </p:spPr>
            <p:txBody>
              <a:bodyPr wrap="square" rtlCol="0">
                <a:spAutoFit/>
              </a:bodyPr>
              <a:lstStyle/>
              <a:p>
                <a:r>
                  <a:rPr lang="en-GB" sz="1400" dirty="0"/>
                  <a:t>(I think the textbook made a rounding error due to use of rounded values. They put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5.1</m:t>
                              </m:r>
                            </m:e>
                          </m:mr>
                          <m:mr>
                            <m:e>
                              <m:r>
                                <a:rPr lang="en-GB" sz="1400" b="0" i="1" smtClean="0">
                                  <a:latin typeface="Cambria Math" panose="02040503050406030204" pitchFamily="18" charset="0"/>
                                </a:rPr>
                                <m:t>−</m:t>
                              </m:r>
                              <m:r>
                                <a:rPr lang="en-GB" sz="1400" i="1">
                                  <a:latin typeface="Cambria Math" panose="02040503050406030204" pitchFamily="18" charset="0"/>
                                </a:rPr>
                                <m:t>12.</m:t>
                              </m:r>
                              <m:r>
                                <a:rPr lang="en-GB" sz="1400" b="0" i="1" smtClean="0">
                                  <a:latin typeface="Cambria Math" panose="02040503050406030204" pitchFamily="18" charset="0"/>
                                </a:rPr>
                                <m:t>1</m:t>
                              </m:r>
                            </m:e>
                          </m:mr>
                        </m:m>
                      </m:e>
                    </m:d>
                  </m:oMath>
                </a14:m>
                <a:r>
                  <a:rPr lang="en-GB" sz="1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5868020" y="5073055"/>
                <a:ext cx="2856880" cy="885435"/>
              </a:xfrm>
              <a:prstGeom prst="rect">
                <a:avLst/>
              </a:prstGeom>
              <a:blipFill>
                <a:blip r:embed="rId14"/>
                <a:stretch>
                  <a:fillRect l="-641" t="-1379" b="-1379"/>
                </a:stretch>
              </a:blipFill>
            </p:spPr>
            <p:txBody>
              <a:bodyPr/>
              <a:lstStyle/>
              <a:p>
                <a:r>
                  <a:rPr lang="en-GB">
                    <a:noFill/>
                  </a:rPr>
                  <a:t> </a:t>
                </a:r>
              </a:p>
            </p:txBody>
          </p:sp>
        </mc:Fallback>
      </mc:AlternateContent>
      <p:cxnSp>
        <p:nvCxnSpPr>
          <p:cNvPr id="26" name="Straight Arrow Connector 25"/>
          <p:cNvCxnSpPr/>
          <p:nvPr/>
        </p:nvCxnSpPr>
        <p:spPr>
          <a:xfrm flipV="1">
            <a:off x="6948264" y="4749909"/>
            <a:ext cx="288032" cy="272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4" name="Rectangle 113"/>
          <p:cNvSpPr/>
          <p:nvPr/>
        </p:nvSpPr>
        <p:spPr>
          <a:xfrm>
            <a:off x="666970" y="3159548"/>
            <a:ext cx="8057930"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38954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4"/>
                                        </p:tgtEl>
                                      </p:cBhvr>
                                    </p:animEffect>
                                    <p:set>
                                      <p:cBhvr>
                                        <p:cTn id="7"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1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250-251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106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95536" y="1923685"/>
            <a:ext cx="27718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Add/scale factors and show vectors are parallel.</a:t>
            </a:r>
          </a:p>
        </p:txBody>
      </p:sp>
      <p:sp>
        <p:nvSpPr>
          <p:cNvPr id="11" name="TextBox 10"/>
          <p:cNvSpPr txBox="1"/>
          <p:nvPr/>
        </p:nvSpPr>
        <p:spPr>
          <a:xfrm>
            <a:off x="4323928" y="3438835"/>
            <a:ext cx="350954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Solve both geometric problems.</a:t>
            </a:r>
          </a:p>
        </p:txBody>
      </p:sp>
      <mc:AlternateContent xmlns:mc="http://schemas.openxmlformats.org/markup-compatibility/2006" xmlns:a14="http://schemas.microsoft.com/office/drawing/2010/main">
        <mc:Choice Requires="a14">
          <p:sp>
            <p:nvSpPr>
              <p:cNvPr id="19" name="TextBox 18"/>
              <p:cNvSpPr txBox="1"/>
              <p:nvPr/>
            </p:nvSpPr>
            <p:spPr>
              <a:xfrm>
                <a:off x="4328617" y="3808167"/>
                <a:ext cx="3509547" cy="95878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An orienteer leaves position </a:t>
                </a:r>
                <a14:m>
                  <m:oMath xmlns:m="http://schemas.openxmlformats.org/officeDocument/2006/math">
                    <m:r>
                      <a:rPr lang="en-GB" b="0" i="1" smtClean="0">
                        <a:latin typeface="Cambria Math" panose="02040503050406030204" pitchFamily="18" charset="0"/>
                      </a:rPr>
                      <m:t>𝑂</m:t>
                    </m:r>
                  </m:oMath>
                </a14:m>
                <a:r>
                  <a:rPr lang="en-GB" dirty="0"/>
                  <a:t> and walks 15km at a bearing of </a:t>
                </a:r>
                <a14:m>
                  <m:oMath xmlns:m="http://schemas.openxmlformats.org/officeDocument/2006/math">
                    <m:r>
                      <a:rPr lang="en-GB" b="0" i="1" smtClean="0">
                        <a:latin typeface="Cambria Math" panose="02040503050406030204" pitchFamily="18" charset="0"/>
                      </a:rPr>
                      <m:t>120°</m:t>
                    </m:r>
                  </m:oMath>
                </a14:m>
                <a:r>
                  <a:rPr lang="en-GB" dirty="0"/>
                  <a:t> to the position </a:t>
                </a:r>
                <a14:m>
                  <m:oMath xmlns:m="http://schemas.openxmlformats.org/officeDocument/2006/math">
                    <m:r>
                      <m:rPr>
                        <m:sty m:val="p"/>
                      </m:rPr>
                      <a:rPr lang="en-GB" b="0" i="0" smtClean="0">
                        <a:latin typeface="Cambria Math" panose="02040503050406030204" pitchFamily="18" charset="0"/>
                      </a:rPr>
                      <m:t>A</m:t>
                    </m:r>
                  </m:oMath>
                </a14:m>
                <a:r>
                  <a:rPr lang="en-GB" dirty="0"/>
                  <a:t>. Determine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4328617" y="3808167"/>
                <a:ext cx="3509547" cy="958789"/>
              </a:xfrm>
              <a:prstGeom prst="rect">
                <a:avLst/>
              </a:prstGeom>
              <a:blipFill>
                <a:blip r:embed="rId2"/>
                <a:stretch>
                  <a:fillRect b="-16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3779912" y="1914564"/>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Calculate magnitude and direction of a vector.</a:t>
            </a:r>
          </a:p>
        </p:txBody>
      </p:sp>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Vectors used to be a Year 2 A Level topic. However, the more difficult content has been moved to Further Maths. This chapter is now more intended as providing the ‘fundamentals’ of vectors (most of which you learned at GCSE), supporting Mechanics and FM.</a:t>
            </a:r>
          </a:p>
        </p:txBody>
      </p:sp>
      <mc:AlternateContent xmlns:mc="http://schemas.openxmlformats.org/markup-compatibility/2006" xmlns:a14="http://schemas.microsoft.com/office/drawing/2010/main">
        <mc:Choice Requires="a14">
          <p:sp>
            <p:nvSpPr>
              <p:cNvPr id="23" name="TextBox 22"/>
              <p:cNvSpPr txBox="1"/>
              <p:nvPr/>
            </p:nvSpPr>
            <p:spPr>
              <a:xfrm>
                <a:off x="3775223" y="2579248"/>
                <a:ext cx="42484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oMath>
                </a14:m>
                <a:r>
                  <a:rPr lang="en-GB"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3775223" y="2579248"/>
                <a:ext cx="4248472"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395536" y="3463435"/>
            <a:ext cx="33045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Understand and use position vectors.</a:t>
            </a:r>
          </a:p>
        </p:txBody>
      </p:sp>
      <mc:AlternateContent xmlns:mc="http://schemas.openxmlformats.org/markup-compatibility/2006" xmlns:a14="http://schemas.microsoft.com/office/drawing/2010/main">
        <mc:Choice Requires="a14">
          <p:sp>
            <p:nvSpPr>
              <p:cNvPr id="25" name="TextBox 24"/>
              <p:cNvSpPr txBox="1"/>
              <p:nvPr/>
            </p:nvSpPr>
            <p:spPr>
              <a:xfrm>
                <a:off x="395536" y="4109766"/>
                <a:ext cx="330459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donut has position vector </a:t>
                </a:r>
                <a:endParaRPr lang="en-GB" b="0"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oMath>
                </a14:m>
                <a:r>
                  <a:rPr lang="en-GB" i="1"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395536" y="4109766"/>
                <a:ext cx="3304594"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2267744" y="5298356"/>
            <a:ext cx="37302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Understand speed vs velocity</a:t>
            </a:r>
          </a:p>
        </p:txBody>
      </p:sp>
      <mc:AlternateContent xmlns:mc="http://schemas.openxmlformats.org/markup-compatibility/2006" xmlns:a14="http://schemas.microsoft.com/office/drawing/2010/main">
        <mc:Choice Requires="a14">
          <p:sp>
            <p:nvSpPr>
              <p:cNvPr id="15" name="TextBox 14"/>
              <p:cNvSpPr txBox="1"/>
              <p:nvPr/>
            </p:nvSpPr>
            <p:spPr>
              <a:xfrm>
                <a:off x="2272433" y="5667688"/>
                <a:ext cx="37255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 ship moves at a velocity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r>
                          <a:rPr lang="en-GB" b="0" i="1" smtClean="0">
                            <a:latin typeface="Cambria Math" panose="02040503050406030204" pitchFamily="18" charset="0"/>
                          </a:rPr>
                          <m:t>+5</m:t>
                        </m:r>
                        <m:r>
                          <a:rPr lang="en-GB" b="0" i="1" smtClean="0">
                            <a:latin typeface="Cambria Math" panose="02040503050406030204" pitchFamily="18" charset="0"/>
                          </a:rPr>
                          <m:t>𝑗</m:t>
                        </m:r>
                      </m:e>
                    </m:d>
                    <m:r>
                      <a:rPr lang="en-GB" b="0" i="1" smtClean="0">
                        <a:latin typeface="Cambria Math" panose="02040503050406030204" pitchFamily="18" charset="0"/>
                      </a:rPr>
                      <m:t> </m:t>
                    </m:r>
                    <m:r>
                      <a:rPr lang="en-GB" b="0" i="1" smtClean="0">
                        <a:latin typeface="Cambria Math" panose="02040503050406030204" pitchFamily="18" charset="0"/>
                      </a:rPr>
                      <m:t>𝑘𝑚</m:t>
                    </m:r>
                    <m:r>
                      <a:rPr lang="en-GB" b="0" i="1" smtClean="0">
                        <a:latin typeface="Cambria Math" panose="02040503050406030204" pitchFamily="18" charset="0"/>
                      </a:rPr>
                      <m:t>/</m:t>
                    </m:r>
                    <m:r>
                      <a:rPr lang="en-GB" b="0" i="1" smtClean="0">
                        <a:latin typeface="Cambria Math" panose="02040503050406030204" pitchFamily="18" charset="0"/>
                      </a:rPr>
                      <m:t>h</m:t>
                    </m:r>
                  </m:oMath>
                </a14:m>
                <a:r>
                  <a:rPr lang="en-GB" i="1" dirty="0"/>
                  <a:t>, </a:t>
                </a:r>
                <a:r>
                  <a:rPr lang="en-GB" dirty="0"/>
                  <a:t>what is its speed?</a:t>
                </a:r>
              </a:p>
            </p:txBody>
          </p:sp>
        </mc:Choice>
        <mc:Fallback xmlns="">
          <p:sp>
            <p:nvSpPr>
              <p:cNvPr id="15" name="TextBox 14"/>
              <p:cNvSpPr txBox="1">
                <a:spLocks noRot="1" noChangeAspect="1" noMove="1" noResize="1" noEditPoints="1" noAdjustHandles="1" noChangeArrowheads="1" noChangeShapeType="1" noTextEdit="1"/>
              </p:cNvSpPr>
              <p:nvPr/>
            </p:nvSpPr>
            <p:spPr>
              <a:xfrm>
                <a:off x="2272433" y="5667688"/>
                <a:ext cx="3725571" cy="646331"/>
              </a:xfrm>
              <a:prstGeom prst="rect">
                <a:avLst/>
              </a:prstGeom>
              <a:blipFill>
                <a:blip r:embed="rId5"/>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630404" y="727967"/>
            <a:ext cx="3560596" cy="923330"/>
          </a:xfrm>
          <a:prstGeom prst="rect">
            <a:avLst/>
          </a:prstGeom>
          <a:noFill/>
        </p:spPr>
        <p:txBody>
          <a:bodyPr wrap="square" rtlCol="0">
            <a:spAutoFit/>
          </a:bodyPr>
          <a:lstStyle/>
          <a:p>
            <a:r>
              <a:rPr lang="en-GB" dirty="0"/>
              <a:t>Whereas a </a:t>
            </a:r>
            <a:r>
              <a:rPr lang="en-GB" b="1" dirty="0"/>
              <a:t>coordinate</a:t>
            </a:r>
            <a:r>
              <a:rPr lang="en-GB" dirty="0"/>
              <a:t> represents a </a:t>
            </a:r>
            <a:r>
              <a:rPr lang="en-GB" b="1" dirty="0"/>
              <a:t>position</a:t>
            </a:r>
            <a:r>
              <a:rPr lang="en-GB" dirty="0"/>
              <a:t> in space, a </a:t>
            </a:r>
            <a:r>
              <a:rPr lang="en-GB" b="1" dirty="0"/>
              <a:t>vector</a:t>
            </a:r>
            <a:r>
              <a:rPr lang="en-GB" dirty="0"/>
              <a:t> represents a </a:t>
            </a:r>
            <a:r>
              <a:rPr lang="en-GB" b="1" dirty="0"/>
              <a:t>displacement</a:t>
            </a:r>
            <a:r>
              <a:rPr lang="en-GB" dirty="0"/>
              <a:t> in space.</a:t>
            </a:r>
          </a:p>
        </p:txBody>
      </p:sp>
      <p:sp>
        <p:nvSpPr>
          <p:cNvPr id="8" name="Rectangle 7"/>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a:t>
            </a:r>
          </a:p>
        </p:txBody>
      </p:sp>
      <p:sp>
        <p:nvSpPr>
          <p:cNvPr id="9" name="TextBox 8"/>
          <p:cNvSpPr txBox="1"/>
          <p:nvPr/>
        </p:nvSpPr>
        <p:spPr>
          <a:xfrm>
            <a:off x="641037" y="1771523"/>
            <a:ext cx="323984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vector has 2 properties:</a:t>
            </a:r>
          </a:p>
          <a:p>
            <a:pPr marL="285750" indent="-285750">
              <a:buFont typeface="Arial" panose="020B0604020202020204" pitchFamily="34" charset="0"/>
              <a:buChar char="•"/>
            </a:pPr>
            <a:r>
              <a:rPr lang="en-GB" u="sng" dirty="0"/>
              <a:t>Direction</a:t>
            </a:r>
          </a:p>
          <a:p>
            <a:pPr marL="285750" indent="-285750">
              <a:buFont typeface="Arial" panose="020B0604020202020204" pitchFamily="34" charset="0"/>
              <a:buChar char="•"/>
            </a:pPr>
            <a:r>
              <a:rPr lang="en-GB" u="sng" dirty="0"/>
              <a:t>Magnitude</a:t>
            </a:r>
            <a:r>
              <a:rPr lang="en-GB" dirty="0"/>
              <a:t> (i.e. length)</a:t>
            </a:r>
          </a:p>
        </p:txBody>
      </p:sp>
      <p:cxnSp>
        <p:nvCxnSpPr>
          <p:cNvPr id="12" name="Straight Arrow Connector 11"/>
          <p:cNvCxnSpPr/>
          <p:nvPr/>
        </p:nvCxnSpPr>
        <p:spPr>
          <a:xfrm flipV="1">
            <a:off x="1056661" y="3708958"/>
            <a:ext cx="2160240" cy="432048"/>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3" name="Group 12"/>
          <p:cNvGrpSpPr/>
          <p:nvPr/>
        </p:nvGrpSpPr>
        <p:grpSpPr>
          <a:xfrm rot="3027454">
            <a:off x="1917132" y="3862982"/>
            <a:ext cx="190500" cy="160020"/>
            <a:chOff x="2952750" y="4122420"/>
            <a:chExt cx="190500" cy="160020"/>
          </a:xfrm>
        </p:grpSpPr>
        <p:cxnSp>
          <p:nvCxnSpPr>
            <p:cNvPr id="14" name="Straight Connector 13"/>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sp>
        <p:nvSpPr>
          <p:cNvPr id="16" name="Rectangle 15"/>
          <p:cNvSpPr/>
          <p:nvPr/>
        </p:nvSpPr>
        <p:spPr>
          <a:xfrm>
            <a:off x="245727" y="4509120"/>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7" name="TextBox 16"/>
              <p:cNvSpPr txBox="1"/>
              <p:nvPr/>
            </p:nvSpPr>
            <p:spPr>
              <a:xfrm>
                <a:off x="597629" y="2756491"/>
                <a:ext cx="3293009" cy="681790"/>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𝑃</m:t>
                    </m:r>
                  </m:oMath>
                </a14:m>
                <a:r>
                  <a:rPr lang="en-GB" dirty="0"/>
                  <a:t> and </a:t>
                </a:r>
                <a14:m>
                  <m:oMath xmlns:m="http://schemas.openxmlformats.org/officeDocument/2006/math">
                    <m:r>
                      <a:rPr lang="en-GB" b="0" i="1" smtClean="0">
                        <a:latin typeface="Cambria Math" panose="02040503050406030204" pitchFamily="18" charset="0"/>
                      </a:rPr>
                      <m:t>𝑄</m:t>
                    </m:r>
                  </m:oMath>
                </a14:m>
                <a:r>
                  <a:rPr lang="en-GB" dirty="0"/>
                  <a:t> are points then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is the vector between them. </a:t>
                </a:r>
              </a:p>
            </p:txBody>
          </p:sp>
        </mc:Choice>
        <mc:Fallback xmlns="">
          <p:sp>
            <p:nvSpPr>
              <p:cNvPr id="17" name="TextBox 16"/>
              <p:cNvSpPr txBox="1">
                <a:spLocks noRot="1" noChangeAspect="1" noMove="1" noResize="1" noEditPoints="1" noAdjustHandles="1" noChangeArrowheads="1" noChangeShapeType="1" noTextEdit="1"/>
              </p:cNvSpPr>
              <p:nvPr/>
            </p:nvSpPr>
            <p:spPr>
              <a:xfrm>
                <a:off x="597629" y="2756491"/>
                <a:ext cx="3293009" cy="681790"/>
              </a:xfrm>
              <a:prstGeom prst="rect">
                <a:avLst/>
              </a:prstGeom>
              <a:blipFill>
                <a:blip r:embed="rId2"/>
                <a:stretch>
                  <a:fillRect l="-1481" b="-133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73889" y="399538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73889" y="3995384"/>
                <a:ext cx="491003"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33973" y="352153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3973" y="3521534"/>
                <a:ext cx="491003" cy="369332"/>
              </a:xfrm>
              <a:prstGeom prst="rect">
                <a:avLst/>
              </a:prstGeom>
              <a:blipFill>
                <a:blip r:embed="rId4"/>
                <a:stretch>
                  <a:fillRect b="-10000"/>
                </a:stretch>
              </a:blipFill>
            </p:spPr>
            <p:txBody>
              <a:bodyPr/>
              <a:lstStyle/>
              <a:p>
                <a:r>
                  <a:rPr lang="en-GB">
                    <a:noFill/>
                  </a:rPr>
                  <a:t> </a:t>
                </a:r>
              </a:p>
            </p:txBody>
          </p:sp>
        </mc:Fallback>
      </mc:AlternateContent>
      <p:cxnSp>
        <p:nvCxnSpPr>
          <p:cNvPr id="20" name="Straight Arrow Connector 19"/>
          <p:cNvCxnSpPr/>
          <p:nvPr/>
        </p:nvCxnSpPr>
        <p:spPr>
          <a:xfrm flipV="1">
            <a:off x="687019" y="584790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1" name="Group 20"/>
          <p:cNvGrpSpPr/>
          <p:nvPr/>
        </p:nvGrpSpPr>
        <p:grpSpPr>
          <a:xfrm rot="3027454">
            <a:off x="1271043" y="5903766"/>
            <a:ext cx="190500" cy="160020"/>
            <a:chOff x="2952750" y="4122420"/>
            <a:chExt cx="190500" cy="160020"/>
          </a:xfrm>
        </p:grpSpPr>
        <p:cxnSp>
          <p:nvCxnSpPr>
            <p:cNvPr id="22" name="Straight Connector 2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587874" y="4407563"/>
                <a:ext cx="3293009" cy="1235788"/>
              </a:xfrm>
              <a:prstGeom prst="rect">
                <a:avLst/>
              </a:prstGeom>
              <a:noFill/>
            </p:spPr>
            <p:txBody>
              <a:bodyPr wrap="square" rtlCol="0">
                <a:spAutoFit/>
              </a:bodyPr>
              <a:lstStyle/>
              <a:p>
                <a:r>
                  <a:rPr lang="en-GB" dirty="0"/>
                  <a:t>If two vectors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𝑅𝑆</m:t>
                        </m:r>
                      </m:e>
                    </m:acc>
                  </m:oMath>
                </a14:m>
                <a:r>
                  <a:rPr lang="en-GB" dirty="0"/>
                  <a:t> have the same magnitude and direction, </a:t>
                </a:r>
                <a:r>
                  <a:rPr lang="en-GB" b="1" dirty="0"/>
                  <a:t>they’re the same vector</a:t>
                </a:r>
                <a:r>
                  <a:rPr lang="en-GB" dirty="0"/>
                  <a:t> and are </a:t>
                </a:r>
                <a:r>
                  <a:rPr lang="en-GB" b="1" dirty="0"/>
                  <a:t>parallel</a:t>
                </a:r>
                <a:r>
                  <a:rPr lang="en-GB" dirty="0"/>
                  <a:t>.</a:t>
                </a:r>
              </a:p>
            </p:txBody>
          </p:sp>
        </mc:Choice>
        <mc:Fallback xmlns="">
          <p:sp>
            <p:nvSpPr>
              <p:cNvPr id="24" name="TextBox 23"/>
              <p:cNvSpPr txBox="1">
                <a:spLocks noRot="1" noChangeAspect="1" noMove="1" noResize="1" noEditPoints="1" noAdjustHandles="1" noChangeArrowheads="1" noChangeShapeType="1" noTextEdit="1"/>
              </p:cNvSpPr>
              <p:nvPr/>
            </p:nvSpPr>
            <p:spPr>
              <a:xfrm>
                <a:off x="587874" y="4407563"/>
                <a:ext cx="3293009" cy="1235788"/>
              </a:xfrm>
              <a:prstGeom prst="rect">
                <a:avLst/>
              </a:prstGeom>
              <a:blipFill>
                <a:blip r:embed="rId5"/>
                <a:stretch>
                  <a:fillRect l="-1479" b="-6897"/>
                </a:stretch>
              </a:blipFill>
            </p:spPr>
            <p:txBody>
              <a:bodyPr/>
              <a:lstStyle/>
              <a:p>
                <a:r>
                  <a:rPr lang="en-GB">
                    <a:noFill/>
                  </a:rPr>
                  <a:t> </a:t>
                </a:r>
              </a:p>
            </p:txBody>
          </p:sp>
        </mc:Fallback>
      </mc:AlternateContent>
      <p:cxnSp>
        <p:nvCxnSpPr>
          <p:cNvPr id="26" name="Straight Arrow Connector 25"/>
          <p:cNvCxnSpPr/>
          <p:nvPr/>
        </p:nvCxnSpPr>
        <p:spPr>
          <a:xfrm flipV="1">
            <a:off x="1254726" y="621193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7" name="Group 26"/>
          <p:cNvGrpSpPr/>
          <p:nvPr/>
        </p:nvGrpSpPr>
        <p:grpSpPr>
          <a:xfrm rot="3027454">
            <a:off x="1838750" y="6267796"/>
            <a:ext cx="190500" cy="160020"/>
            <a:chOff x="2952750" y="4122420"/>
            <a:chExt cx="190500" cy="160020"/>
          </a:xfrm>
        </p:grpSpPr>
        <p:cxnSp>
          <p:nvCxnSpPr>
            <p:cNvPr id="28" name="Straight Connector 27"/>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342372" y="599321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42372" y="5993214"/>
                <a:ext cx="491003"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31406" y="563214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031406" y="5632148"/>
                <a:ext cx="491003" cy="369332"/>
              </a:xfrm>
              <a:prstGeom prst="rect">
                <a:avLst/>
              </a:prstGeom>
              <a:blipFill>
                <a:blip r:embed="rId7"/>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90630" y="6390312"/>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90630" y="6390312"/>
                <a:ext cx="491003"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587519" y="598828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587519" y="5988280"/>
                <a:ext cx="491003" cy="369332"/>
              </a:xfrm>
              <a:prstGeom prst="rect">
                <a:avLst/>
              </a:prstGeom>
              <a:blipFill>
                <a:blip r:embed="rId9"/>
                <a:stretch>
                  <a:fillRect/>
                </a:stretch>
              </a:blipFill>
            </p:spPr>
            <p:txBody>
              <a:bodyPr/>
              <a:lstStyle/>
              <a:p>
                <a:r>
                  <a:rPr lang="en-GB">
                    <a:noFill/>
                  </a:rPr>
                  <a:t> </a:t>
                </a:r>
              </a:p>
            </p:txBody>
          </p:sp>
        </mc:Fallback>
      </mc:AlternateContent>
      <p:sp>
        <p:nvSpPr>
          <p:cNvPr id="34" name="TextBox 33"/>
          <p:cNvSpPr txBox="1"/>
          <p:nvPr/>
        </p:nvSpPr>
        <p:spPr>
          <a:xfrm>
            <a:off x="3009014" y="5240785"/>
            <a:ext cx="1339703" cy="1615827"/>
          </a:xfrm>
          <a:prstGeom prst="rect">
            <a:avLst/>
          </a:prstGeom>
          <a:noFill/>
        </p:spPr>
        <p:txBody>
          <a:bodyPr wrap="square" rtlCol="0">
            <a:spAutoFit/>
          </a:bodyPr>
          <a:lstStyle/>
          <a:p>
            <a:r>
              <a:rPr lang="en-GB" sz="1100" dirty="0"/>
              <a:t>This might seem obvious, but students sometimes think the vector is different because the movement occurred at a different point in space. Nope!</a:t>
            </a:r>
          </a:p>
        </p:txBody>
      </p:sp>
      <p:cxnSp>
        <p:nvCxnSpPr>
          <p:cNvPr id="36" name="Straight Arrow Connector 35"/>
          <p:cNvCxnSpPr/>
          <p:nvPr/>
        </p:nvCxnSpPr>
        <p:spPr>
          <a:xfrm flipH="1" flipV="1">
            <a:off x="3306726" y="5156791"/>
            <a:ext cx="222557" cy="73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4481419" y="2522339"/>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a:t>
            </a:r>
          </a:p>
        </p:txBody>
      </p:sp>
      <mc:AlternateContent xmlns:mc="http://schemas.openxmlformats.org/markup-compatibility/2006" xmlns:a14="http://schemas.microsoft.com/office/drawing/2010/main">
        <mc:Choice Requires="a14">
          <p:sp>
            <p:nvSpPr>
              <p:cNvPr id="38" name="TextBox 37"/>
              <p:cNvSpPr txBox="1"/>
              <p:nvPr/>
            </p:nvSpPr>
            <p:spPr>
              <a:xfrm>
                <a:off x="4985475" y="2520466"/>
                <a:ext cx="3239846" cy="25284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Triangle Law for vector addition:</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𝐵𝐶</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oMath>
                  </m:oMathPara>
                </a14:m>
                <a:endParaRPr lang="en-GB" dirty="0"/>
              </a:p>
              <a:p>
                <a:endParaRPr lang="en-GB" dirty="0"/>
              </a:p>
              <a:p>
                <a:endParaRPr lang="en-GB" dirty="0"/>
              </a:p>
              <a:p>
                <a:endParaRPr lang="en-GB" dirty="0"/>
              </a:p>
              <a:p>
                <a:endParaRPr lang="en-GB" dirty="0"/>
              </a:p>
              <a:p>
                <a:r>
                  <a:rPr lang="en-GB" dirty="0"/>
                  <a:t>The vector of multiple vectors is known as the </a:t>
                </a:r>
                <a:r>
                  <a:rPr lang="en-GB" b="1" dirty="0"/>
                  <a:t>resultant vector. </a:t>
                </a:r>
                <a:r>
                  <a:rPr lang="en-GB" sz="1200" dirty="0"/>
                  <a:t>(you will encounter this term in Mechanics)</a:t>
                </a:r>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4985475" y="2520466"/>
                <a:ext cx="3239846" cy="2528449"/>
              </a:xfrm>
              <a:prstGeom prst="rect">
                <a:avLst/>
              </a:prstGeom>
              <a:blipFill>
                <a:blip r:embed="rId10"/>
                <a:stretch>
                  <a:fillRect l="-1308" t="-716" r="-187" b="-477"/>
                </a:stretch>
              </a:blipFill>
            </p:spPr>
            <p:txBody>
              <a:bodyPr/>
              <a:lstStyle/>
              <a:p>
                <a:r>
                  <a:rPr lang="en-GB">
                    <a:noFill/>
                  </a:rPr>
                  <a:t> </a:t>
                </a:r>
              </a:p>
            </p:txBody>
          </p:sp>
        </mc:Fallback>
      </mc:AlternateContent>
      <p:cxnSp>
        <p:nvCxnSpPr>
          <p:cNvPr id="39" name="Straight Arrow Connector 38"/>
          <p:cNvCxnSpPr/>
          <p:nvPr/>
        </p:nvCxnSpPr>
        <p:spPr>
          <a:xfrm flipV="1">
            <a:off x="5927681" y="3752594"/>
            <a:ext cx="1478930" cy="286295"/>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rot="3027454">
            <a:off x="6546852" y="3818015"/>
            <a:ext cx="190500" cy="160020"/>
            <a:chOff x="2952750" y="4122420"/>
            <a:chExt cx="190500" cy="160020"/>
          </a:xfrm>
        </p:grpSpPr>
        <p:cxnSp>
          <p:nvCxnSpPr>
            <p:cNvPr id="41" name="Straight Connector 40"/>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p:cxnSp>
        <p:nvCxnSpPr>
          <p:cNvPr id="44" name="Straight Arrow Connector 43"/>
          <p:cNvCxnSpPr/>
          <p:nvPr/>
        </p:nvCxnSpPr>
        <p:spPr>
          <a:xfrm flipV="1">
            <a:off x="5933411" y="3377944"/>
            <a:ext cx="393700" cy="666751"/>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flipV="1">
            <a:off x="6304647" y="3377945"/>
            <a:ext cx="1120146" cy="368843"/>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0" name="Group 49"/>
          <p:cNvGrpSpPr/>
          <p:nvPr/>
        </p:nvGrpSpPr>
        <p:grpSpPr>
          <a:xfrm rot="5006052">
            <a:off x="6687991" y="3437069"/>
            <a:ext cx="190500" cy="160020"/>
            <a:chOff x="2952750" y="4122420"/>
            <a:chExt cx="190500" cy="160020"/>
          </a:xfrm>
        </p:grpSpPr>
        <p:cxnSp>
          <p:nvCxnSpPr>
            <p:cNvPr id="51" name="Straight Connector 50"/>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nvGrpSpPr>
          <p:cNvPr id="53" name="Group 52"/>
          <p:cNvGrpSpPr/>
          <p:nvPr/>
        </p:nvGrpSpPr>
        <p:grpSpPr>
          <a:xfrm rot="667104">
            <a:off x="6041361" y="3567810"/>
            <a:ext cx="190500" cy="160020"/>
            <a:chOff x="2952750" y="4122420"/>
            <a:chExt cx="190500" cy="160020"/>
          </a:xfrm>
        </p:grpSpPr>
        <p:cxnSp>
          <p:nvCxnSpPr>
            <p:cNvPr id="54" name="Straight Connector 53"/>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6" name="TextBox 55"/>
              <p:cNvSpPr txBox="1"/>
              <p:nvPr/>
            </p:nvSpPr>
            <p:spPr>
              <a:xfrm>
                <a:off x="5754197" y="3346259"/>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𝒂</m:t>
                      </m:r>
                    </m:oMath>
                  </m:oMathPara>
                </a14:m>
                <a:endParaRPr lang="en-GB"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754197" y="3346259"/>
                <a:ext cx="35469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833072" y="317412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𝒃</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833072" y="3174124"/>
                <a:ext cx="354696"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69467" y="3939368"/>
                <a:ext cx="789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40000"/>
                              <a:lumOff val="60000"/>
                            </a:schemeClr>
                          </a:solidFill>
                          <a:latin typeface="Cambria Math" panose="02040503050406030204" pitchFamily="18" charset="0"/>
                        </a:rPr>
                        <m:t>𝒂</m:t>
                      </m:r>
                      <m:r>
                        <a:rPr lang="en-GB" b="0" i="1" smtClean="0">
                          <a:solidFill>
                            <a:schemeClr val="accent1">
                              <a:lumMod val="40000"/>
                              <a:lumOff val="60000"/>
                            </a:schemeClr>
                          </a:solidFill>
                          <a:latin typeface="Cambria Math" panose="02040503050406030204" pitchFamily="18" charset="0"/>
                        </a:rPr>
                        <m:t>+</m:t>
                      </m:r>
                      <m:r>
                        <a:rPr lang="en-GB" b="1" i="1" smtClean="0">
                          <a:solidFill>
                            <a:schemeClr val="accent1">
                              <a:lumMod val="40000"/>
                              <a:lumOff val="60000"/>
                            </a:schemeClr>
                          </a:solidFill>
                          <a:latin typeface="Cambria Math" panose="02040503050406030204" pitchFamily="18" charset="0"/>
                        </a:rPr>
                        <m:t>𝒃</m:t>
                      </m:r>
                    </m:oMath>
                  </m:oMathPara>
                </a14:m>
                <a:endParaRPr lang="en-GB" b="1" dirty="0">
                  <a:solidFill>
                    <a:schemeClr val="accent1">
                      <a:lumMod val="40000"/>
                      <a:lumOff val="60000"/>
                    </a:schemeClr>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369467" y="3939368"/>
                <a:ext cx="789493"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685760" y="3984081"/>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𝐴</m:t>
                      </m:r>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5685760" y="3984081"/>
                <a:ext cx="354696"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058905" y="313099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𝐵</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6058905" y="3130994"/>
                <a:ext cx="354696"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324082" y="359483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𝐶</m:t>
                      </m:r>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324082" y="3594834"/>
                <a:ext cx="354696" cy="369332"/>
              </a:xfrm>
              <a:prstGeom prst="rect">
                <a:avLst/>
              </a:prstGeom>
              <a:blipFill>
                <a:blip r:embed="rId16"/>
                <a:stretch>
                  <a:fillRect/>
                </a:stretch>
              </a:blipFill>
            </p:spPr>
            <p:txBody>
              <a:bodyPr/>
              <a:lstStyle/>
              <a:p>
                <a:r>
                  <a:rPr lang="en-GB">
                    <a:noFill/>
                  </a:rPr>
                  <a:t> </a:t>
                </a:r>
              </a:p>
            </p:txBody>
          </p:sp>
        </mc:Fallback>
      </mc:AlternateContent>
      <p:sp>
        <p:nvSpPr>
          <p:cNvPr id="62" name="Rectangle 61"/>
          <p:cNvSpPr/>
          <p:nvPr/>
        </p:nvSpPr>
        <p:spPr>
          <a:xfrm>
            <a:off x="4516449" y="71733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63" name="TextBox 62"/>
              <p:cNvSpPr txBox="1"/>
              <p:nvPr/>
            </p:nvSpPr>
            <p:spPr>
              <a:xfrm>
                <a:off x="4949631" y="610275"/>
                <a:ext cx="3293009" cy="958789"/>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𝐵𝐴</m:t>
                        </m:r>
                      </m:e>
                    </m:acc>
                    <m:r>
                      <a:rPr lang="en-GB" b="0" i="1" smtClean="0">
                        <a:latin typeface="Cambria Math" panose="02040503050406030204" pitchFamily="18" charset="0"/>
                      </a:rPr>
                      <m:t> </m:t>
                    </m:r>
                  </m:oMath>
                </a14:m>
                <a:r>
                  <a:rPr lang="en-GB" dirty="0"/>
                  <a:t> and the two vectors are parallel, equal in magnitude but in </a:t>
                </a:r>
                <a:r>
                  <a:rPr lang="en-GB" b="1" dirty="0"/>
                  <a:t>opposite directions</a:t>
                </a:r>
                <a:r>
                  <a:rPr lang="en-GB" dirty="0"/>
                  <a:t>. </a:t>
                </a:r>
              </a:p>
            </p:txBody>
          </p:sp>
        </mc:Choice>
        <mc:Fallback xmlns="">
          <p:sp>
            <p:nvSpPr>
              <p:cNvPr id="63" name="TextBox 62"/>
              <p:cNvSpPr txBox="1">
                <a:spLocks noRot="1" noChangeAspect="1" noMove="1" noResize="1" noEditPoints="1" noAdjustHandles="1" noChangeArrowheads="1" noChangeShapeType="1" noTextEdit="1"/>
              </p:cNvSpPr>
              <p:nvPr/>
            </p:nvSpPr>
            <p:spPr>
              <a:xfrm>
                <a:off x="4949631" y="610275"/>
                <a:ext cx="3293009" cy="958789"/>
              </a:xfrm>
              <a:prstGeom prst="rect">
                <a:avLst/>
              </a:prstGeom>
              <a:blipFill>
                <a:blip r:embed="rId17"/>
                <a:stretch>
                  <a:fillRect l="-1667" r="-370" b="-9554"/>
                </a:stretch>
              </a:blipFill>
            </p:spPr>
            <p:txBody>
              <a:bodyPr/>
              <a:lstStyle/>
              <a:p>
                <a:r>
                  <a:rPr lang="en-GB">
                    <a:noFill/>
                  </a:rPr>
                  <a:t> </a:t>
                </a:r>
              </a:p>
            </p:txBody>
          </p:sp>
        </mc:Fallback>
      </mc:AlternateContent>
      <p:cxnSp>
        <p:nvCxnSpPr>
          <p:cNvPr id="64" name="Straight Arrow Connector 63"/>
          <p:cNvCxnSpPr/>
          <p:nvPr/>
        </p:nvCxnSpPr>
        <p:spPr>
          <a:xfrm flipV="1">
            <a:off x="5527326" y="173228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5" name="Group 64"/>
          <p:cNvGrpSpPr/>
          <p:nvPr/>
        </p:nvGrpSpPr>
        <p:grpSpPr>
          <a:xfrm rot="3027454">
            <a:off x="6111350" y="1788146"/>
            <a:ext cx="190500" cy="160020"/>
            <a:chOff x="2952750" y="4122420"/>
            <a:chExt cx="190500" cy="160020"/>
          </a:xfrm>
        </p:grpSpPr>
        <p:cxnSp>
          <p:nvCxnSpPr>
            <p:cNvPr id="66" name="Straight Connector 6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68" name="Straight Arrow Connector 67"/>
          <p:cNvCxnSpPr/>
          <p:nvPr/>
        </p:nvCxnSpPr>
        <p:spPr>
          <a:xfrm flipV="1">
            <a:off x="6031237" y="1904930"/>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9" name="Group 68"/>
          <p:cNvGrpSpPr/>
          <p:nvPr/>
        </p:nvGrpSpPr>
        <p:grpSpPr>
          <a:xfrm rot="13818443">
            <a:off x="6662886" y="1979840"/>
            <a:ext cx="190500" cy="160020"/>
            <a:chOff x="2952750" y="4122420"/>
            <a:chExt cx="190500" cy="160020"/>
          </a:xfrm>
        </p:grpSpPr>
        <p:cxnSp>
          <p:nvCxnSpPr>
            <p:cNvPr id="70" name="Straight Connector 69"/>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72" name="TextBox 71"/>
              <p:cNvSpPr txBox="1"/>
              <p:nvPr/>
            </p:nvSpPr>
            <p:spPr>
              <a:xfrm>
                <a:off x="5182679" y="187759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2" name="TextBox 71"/>
              <p:cNvSpPr txBox="1">
                <a:spLocks noRot="1" noChangeAspect="1" noMove="1" noResize="1" noEditPoints="1" noAdjustHandles="1" noChangeArrowheads="1" noChangeShapeType="1" noTextEdit="1"/>
              </p:cNvSpPr>
              <p:nvPr/>
            </p:nvSpPr>
            <p:spPr>
              <a:xfrm>
                <a:off x="5182679" y="1877594"/>
                <a:ext cx="491003"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871713" y="151652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a:off x="6871713" y="1516528"/>
                <a:ext cx="491003"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667141" y="208330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4" name="TextBox 73"/>
              <p:cNvSpPr txBox="1">
                <a:spLocks noRot="1" noChangeAspect="1" noMove="1" noResize="1" noEditPoints="1" noAdjustHandles="1" noChangeArrowheads="1" noChangeShapeType="1" noTextEdit="1"/>
              </p:cNvSpPr>
              <p:nvPr/>
            </p:nvSpPr>
            <p:spPr>
              <a:xfrm>
                <a:off x="5667141" y="2083306"/>
                <a:ext cx="491003"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364030" y="168127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364030" y="1681274"/>
                <a:ext cx="491003"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103047" y="149619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6103047" y="1496190"/>
                <a:ext cx="491003"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795463" y="195571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𝒂</m:t>
                      </m:r>
                    </m:oMath>
                  </m:oMathPara>
                </a14:m>
                <a:endParaRPr lang="en-GB"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6795463" y="1955716"/>
                <a:ext cx="491003" cy="369332"/>
              </a:xfrm>
              <a:prstGeom prst="rect">
                <a:avLst/>
              </a:prstGeom>
              <a:blipFill>
                <a:blip r:embed="rId2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330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par>
                                <p:cTn id="96" presetID="10"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30" grpId="0"/>
      <p:bldP spid="31" grpId="0"/>
      <p:bldP spid="32" grpId="0"/>
      <p:bldP spid="33" grpId="0"/>
      <p:bldP spid="34" grpId="0"/>
      <p:bldP spid="37" grpId="0" animBg="1"/>
      <p:bldP spid="38" grpId="0" animBg="1"/>
      <p:bldP spid="56" grpId="0"/>
      <p:bldP spid="57" grpId="0"/>
      <p:bldP spid="58" grpId="0"/>
      <p:bldP spid="59" grpId="0"/>
      <p:bldP spid="60" grpId="0"/>
      <p:bldP spid="61" grpId="0"/>
      <p:bldP spid="62" grpId="0" animBg="1"/>
      <p:bldP spid="63" grpId="0"/>
      <p:bldP spid="72" grpId="0"/>
      <p:bldP spid="73" grpId="0"/>
      <p:bldP spid="74" grpId="0"/>
      <p:bldP spid="75" grpId="0"/>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1044" y="5887704"/>
            <a:ext cx="974056" cy="989703"/>
          </a:xfrm>
          <a:prstGeom prst="rect">
            <a:avLst/>
          </a:prstGeom>
        </p:spPr>
      </p:pic>
      <mc:AlternateContent xmlns:mc="http://schemas.openxmlformats.org/markup-compatibility/2006" xmlns:a14="http://schemas.microsoft.com/office/drawing/2010/main">
        <mc:Choice Requires="a14">
          <p:sp>
            <p:nvSpPr>
              <p:cNvPr id="74" name="Rectangle 73"/>
              <p:cNvSpPr/>
              <p:nvPr/>
            </p:nvSpPr>
            <p:spPr>
              <a:xfrm>
                <a:off x="31559" y="4014014"/>
                <a:ext cx="3564576" cy="1938992"/>
              </a:xfrm>
              <a:prstGeom prst="rect">
                <a:avLst/>
              </a:prstGeom>
            </p:spPr>
            <p:txBody>
              <a:bodyPr wrap="square">
                <a:spAutoFit/>
              </a:bodyPr>
              <a:lstStyle/>
              <a:p>
                <a:r>
                  <a:rPr lang="en-GB" sz="1400" dirty="0"/>
                  <a:t>‘Multiplying’ </a:t>
                </a:r>
                <a:r>
                  <a:rPr lang="en-GB" sz="1400" b="1" dirty="0"/>
                  <a:t>two sets </a:t>
                </a:r>
                <a:r>
                  <a:rPr lang="en-GB" sz="1400" dirty="0"/>
                  <a:t>(known again as the cross product) finds each possible combination of members, one from each:</a:t>
                </a:r>
              </a:p>
              <a:p>
                <a:pPr/>
                <a:r>
                  <a:rPr lang="en-GB" sz="400" dirty="0"/>
                  <a:t> </a:t>
                </a:r>
                <a:r>
                  <a:rPr lang="en-GB" sz="1400" dirty="0"/>
                  <a:t/>
                </a:r>
                <a:br>
                  <a:rPr lang="en-GB" sz="1400" dirty="0"/>
                </a:br>
                <a14:m>
                  <m:oMathPara xmlns:m="http://schemas.openxmlformats.org/officeDocument/2006/math">
                    <m:oMathParaPr>
                      <m:jc m:val="centerGroup"/>
                    </m:oMathParaPr>
                    <m:oMath xmlns:m="http://schemas.openxmlformats.org/officeDocument/2006/math">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𝑑</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𝑑</m:t>
                      </m:r>
                      <m:r>
                        <a:rPr lang="en-GB" sz="1400" b="0" i="1" smtClean="0">
                          <a:latin typeface="Cambria Math" panose="02040503050406030204" pitchFamily="18" charset="0"/>
                        </a:rPr>
                        <m:t>},</m:t>
                      </m:r>
                    </m:oMath>
                    <m:oMath xmlns:m="http://schemas.openxmlformats.org/officeDocument/2006/math">
                      <m:r>
                        <a:rPr lang="en-GB" sz="1400" b="0" i="0"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oMath>
                  </m:oMathPara>
                </a14:m>
                <a:endParaRPr lang="en-GB" sz="1400" dirty="0"/>
              </a:p>
              <a:p>
                <a:endParaRPr lang="en-GB" sz="400" dirty="0"/>
              </a:p>
              <a:p>
                <a:r>
                  <a:rPr lang="en-GB" sz="1400" dirty="0"/>
                  <a:t>It has the nice property that </a:t>
                </a:r>
                <a:br>
                  <a:rPr lang="en-GB" sz="1400" dirty="0"/>
                </a:b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𝑛</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a:t>, where </a:t>
                </a: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oMath>
                </a14:m>
                <a:r>
                  <a:rPr lang="en-GB" sz="1400" dirty="0"/>
                  <a:t> gives the size of the set </a:t>
                </a:r>
                <a14:m>
                  <m:oMath xmlns:m="http://schemas.openxmlformats.org/officeDocument/2006/math">
                    <m:r>
                      <a:rPr lang="en-GB" sz="1400" b="0" i="1" smtClean="0">
                        <a:latin typeface="Cambria Math" panose="02040503050406030204" pitchFamily="18" charset="0"/>
                      </a:rPr>
                      <m:t>𝐴</m:t>
                    </m:r>
                  </m:oMath>
                </a14:m>
                <a:r>
                  <a:rPr lang="en-GB" sz="1400" dirty="0"/>
                  <a:t>. Also, </a:t>
                </a:r>
                <a14:m>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𝐴</m:t>
                    </m:r>
                  </m:oMath>
                </a14:m>
                <a:r>
                  <a:rPr lang="en-GB" sz="1400" dirty="0"/>
                  <a:t>.</a:t>
                </a:r>
              </a:p>
            </p:txBody>
          </p:sp>
        </mc:Choice>
        <mc:Fallback xmlns="">
          <p:sp>
            <p:nvSpPr>
              <p:cNvPr id="74" name="Rectangle 73"/>
              <p:cNvSpPr>
                <a:spLocks noRot="1" noChangeAspect="1" noMove="1" noResize="1" noEditPoints="1" noAdjustHandles="1" noChangeArrowheads="1" noChangeShapeType="1" noTextEdit="1"/>
              </p:cNvSpPr>
              <p:nvPr/>
            </p:nvSpPr>
            <p:spPr>
              <a:xfrm>
                <a:off x="31559" y="4014014"/>
                <a:ext cx="3564576" cy="1938992"/>
              </a:xfrm>
              <a:prstGeom prst="rect">
                <a:avLst/>
              </a:prstGeom>
              <a:blipFill>
                <a:blip r:embed="rId3"/>
                <a:stretch>
                  <a:fillRect l="-513" t="-313" b="-2194"/>
                </a:stretch>
              </a:blipFill>
            </p:spPr>
            <p:txBody>
              <a:bodyPr/>
              <a:lstStyle/>
              <a:p>
                <a:r>
                  <a:rPr lang="en-GB">
                    <a:noFill/>
                  </a:rPr>
                  <a:t> </a:t>
                </a:r>
              </a:p>
            </p:txBody>
          </p:sp>
        </mc:Fallback>
      </mc:AlternateContent>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63237" y="738600"/>
            <a:ext cx="6192688" cy="954107"/>
          </a:xfrm>
          <a:prstGeom prst="rect">
            <a:avLst/>
          </a:prstGeom>
          <a:noFill/>
        </p:spPr>
        <p:txBody>
          <a:bodyPr wrap="square" rtlCol="0">
            <a:spAutoFit/>
          </a:bodyPr>
          <a:lstStyle/>
          <a:p>
            <a:pPr algn="ctr"/>
            <a:r>
              <a:rPr lang="en-GB" sz="2800" dirty="0"/>
              <a:t>Have you ever wondered what happens if you ‘multiply’ two vectors or two sets?</a:t>
            </a:r>
          </a:p>
        </p:txBody>
      </p:sp>
      <p:pic>
        <p:nvPicPr>
          <p:cNvPr id="1026" name="Picture 2" descr="Image result for stick man scratching 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197" y="747460"/>
            <a:ext cx="792993" cy="945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53063" y="6188893"/>
            <a:ext cx="1311870" cy="369332"/>
          </a:xfrm>
          <a:prstGeom prst="rect">
            <a:avLst/>
          </a:prstGeom>
          <a:noFill/>
        </p:spPr>
        <p:txBody>
          <a:bodyPr wrap="square" rtlCol="0">
            <a:spAutoFit/>
          </a:bodyPr>
          <a:lstStyle/>
          <a:p>
            <a:r>
              <a:rPr lang="en-GB" b="1" dirty="0"/>
              <a:t>ME-WOW!</a:t>
            </a:r>
          </a:p>
        </p:txBody>
      </p:sp>
      <p:sp>
        <p:nvSpPr>
          <p:cNvPr id="10" name="TextBox 9"/>
          <p:cNvSpPr txBox="1"/>
          <p:nvPr/>
        </p:nvSpPr>
        <p:spPr>
          <a:xfrm>
            <a:off x="7827251" y="671259"/>
            <a:ext cx="734733" cy="307777"/>
          </a:xfrm>
          <a:prstGeom prst="rect">
            <a:avLst/>
          </a:prstGeom>
          <a:noFill/>
        </p:spPr>
        <p:txBody>
          <a:bodyPr wrap="square" rtlCol="0">
            <a:spAutoFit/>
          </a:bodyPr>
          <a:lstStyle/>
          <a:p>
            <a:r>
              <a:rPr lang="en-GB" sz="1400" dirty="0"/>
              <a:t>Erm…</a:t>
            </a:r>
          </a:p>
        </p:txBody>
      </p:sp>
      <p:sp>
        <p:nvSpPr>
          <p:cNvPr id="16" name="Rectangle 15"/>
          <p:cNvSpPr/>
          <p:nvPr/>
        </p:nvSpPr>
        <p:spPr>
          <a:xfrm>
            <a:off x="136451" y="1779166"/>
            <a:ext cx="3711277" cy="954107"/>
          </a:xfrm>
          <a:prstGeom prst="rect">
            <a:avLst/>
          </a:prstGeom>
        </p:spPr>
        <p:txBody>
          <a:bodyPr wrap="square">
            <a:spAutoFit/>
          </a:bodyPr>
          <a:lstStyle/>
          <a:p>
            <a:r>
              <a:rPr lang="en-GB" sz="1400" dirty="0"/>
              <a:t>In KS2/3 you probably only experienced variables holding numerical values. You since saw that variables can represent other mathematical types, such as sets or vectors:</a:t>
            </a:r>
          </a:p>
        </p:txBody>
      </p:sp>
      <mc:AlternateContent xmlns:mc="http://schemas.openxmlformats.org/markup-compatibility/2006" xmlns:a14="http://schemas.microsoft.com/office/drawing/2010/main">
        <mc:Choice Requires="a14">
          <p:sp>
            <p:nvSpPr>
              <p:cNvPr id="19" name="TextBox 18"/>
              <p:cNvSpPr txBox="1"/>
              <p:nvPr/>
            </p:nvSpPr>
            <p:spPr>
              <a:xfrm>
                <a:off x="763503" y="2705215"/>
                <a:ext cx="2012776" cy="11064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−2</m:t>
                                </m:r>
                              </m:e>
                            </m:mr>
                          </m:m>
                        </m:e>
                      </m:d>
                    </m:oMath>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={2,5,9,10}</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3503" y="2705215"/>
                <a:ext cx="2012776" cy="1106457"/>
              </a:xfrm>
              <a:prstGeom prst="rect">
                <a:avLst/>
              </a:prstGeom>
              <a:blipFill>
                <a:blip r:embed="rId5"/>
                <a:stretch>
                  <a:fillRect b="-49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81500" y="1885388"/>
                <a:ext cx="4648200" cy="2481898"/>
              </a:xfrm>
              <a:prstGeom prst="rect">
                <a:avLst/>
              </a:prstGeom>
            </p:spPr>
            <p:txBody>
              <a:bodyPr wrap="square">
                <a:spAutoFit/>
              </a:bodyPr>
              <a:lstStyle/>
              <a:p>
                <a:r>
                  <a:rPr lang="en-GB" sz="1400" dirty="0"/>
                  <a:t>But when we do we need to define </a:t>
                </a:r>
                <a:r>
                  <a:rPr lang="en-GB" sz="1400" b="1" dirty="0"/>
                  <a:t>explicitly</a:t>
                </a:r>
                <a:r>
                  <a:rPr lang="en-GB" sz="1400" dirty="0"/>
                  <a:t> what operators like ‘</a:t>
                </a:r>
                <a14:m>
                  <m:oMath xmlns:m="http://schemas.openxmlformats.org/officeDocument/2006/math">
                    <m:r>
                      <a:rPr lang="en-GB" sz="1400" i="1">
                        <a:latin typeface="Cambria Math" panose="02040503050406030204" pitchFamily="18" charset="0"/>
                      </a:rPr>
                      <m:t>+</m:t>
                    </m:r>
                  </m:oMath>
                </a14:m>
                <a:r>
                  <a:rPr lang="en-GB" sz="1400" dirty="0"/>
                  <a:t>’ and ‘</a:t>
                </a:r>
                <a14:m>
                  <m:oMath xmlns:m="http://schemas.openxmlformats.org/officeDocument/2006/math">
                    <m:r>
                      <a:rPr lang="en-GB" sz="1400" i="1">
                        <a:latin typeface="Cambria Math" panose="02040503050406030204" pitchFamily="18" charset="0"/>
                      </a:rPr>
                      <m:t>×</m:t>
                    </m:r>
                  </m:oMath>
                </a14:m>
                <a:r>
                  <a:rPr lang="en-GB" sz="1400" dirty="0"/>
                  <a:t>’ mean.</a:t>
                </a:r>
              </a:p>
              <a:p>
                <a:endParaRPr lang="en-GB" sz="6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1+3=4            </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−2 </m:t>
                                </m:r>
                              </m:e>
                            </m:mr>
                          </m:m>
                        </m:e>
                      </m:d>
                    </m:oMath>
                  </m:oMathPara>
                </a14:m>
                <a:endParaRPr lang="en-GB" sz="1400" dirty="0"/>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𝑎</m:t>
                          </m:r>
                          <m:r>
                            <a:rPr lang="en-GB" sz="1400" i="1">
                              <a:latin typeface="Cambria Math" panose="02040503050406030204" pitchFamily="18" charset="0"/>
                            </a:rPr>
                            <m:t>,</m:t>
                          </m:r>
                          <m:r>
                            <a:rPr lang="en-GB" sz="1400" i="1">
                              <a:latin typeface="Cambria Math" panose="02040503050406030204" pitchFamily="18" charset="0"/>
                            </a:rPr>
                            <m:t>𝑏</m:t>
                          </m:r>
                          <m:r>
                            <a:rPr lang="en-GB" sz="1400" i="1">
                              <a:latin typeface="Cambria Math" panose="02040503050406030204" pitchFamily="18" charset="0"/>
                            </a:rPr>
                            <m:t>,</m:t>
                          </m:r>
                          <m:r>
                            <a:rPr lang="en-GB" sz="1400" i="1">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𝑒</m:t>
                          </m:r>
                        </m:e>
                      </m:d>
                      <m:r>
                        <a:rPr lang="en-GB" sz="1400" b="0" i="1" smtClean="0">
                          <a:latin typeface="Cambria Math" panose="02040503050406030204" pitchFamily="18" charset="0"/>
                        </a:rPr>
                        <m:t>=?</m:t>
                      </m:r>
                    </m:oMath>
                  </m:oMathPara>
                </a14:m>
                <a:endParaRPr lang="en-GB" sz="1400" dirty="0"/>
              </a:p>
              <a:p>
                <a:endParaRPr lang="en-GB" sz="500" dirty="0"/>
              </a:p>
              <a:p>
                <a:r>
                  <a:rPr lang="en-GB" sz="1400" dirty="0"/>
                  <a:t>Often these operators are defined to give it properties that are consistent with its usage elsewhere, e.g. ‘commutativity’: </a:t>
                </a:r>
                <a14:m>
                  <m:oMath xmlns:m="http://schemas.openxmlformats.org/officeDocument/2006/math">
                    <m:r>
                      <a:rPr lang="en-GB" sz="1400" b="1" i="1">
                        <a:latin typeface="Cambria Math" panose="02040503050406030204" pitchFamily="18" charset="0"/>
                      </a:rPr>
                      <m:t>𝒂</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𝒂</m:t>
                    </m:r>
                  </m:oMath>
                </a14:m>
                <a:r>
                  <a:rPr lang="en-GB" sz="1400" dirty="0"/>
                  <a:t> for vector addition just as </a:t>
                </a:r>
                <a14:m>
                  <m:oMath xmlns:m="http://schemas.openxmlformats.org/officeDocument/2006/math">
                    <m:r>
                      <a:rPr lang="en-GB" sz="1400" i="1">
                        <a:latin typeface="Cambria Math" panose="02040503050406030204" pitchFamily="18" charset="0"/>
                      </a:rPr>
                      <m:t>2+4=4+2</m:t>
                    </m:r>
                  </m:oMath>
                </a14:m>
                <a:r>
                  <a:rPr lang="en-GB" sz="1400" dirty="0"/>
                  <a:t> for numbers.</a:t>
                </a:r>
              </a:p>
            </p:txBody>
          </p:sp>
        </mc:Choice>
        <mc:Fallback xmlns="">
          <p:sp>
            <p:nvSpPr>
              <p:cNvPr id="21" name="Rectangle 20"/>
              <p:cNvSpPr>
                <a:spLocks noRot="1" noChangeAspect="1" noMove="1" noResize="1" noEditPoints="1" noAdjustHandles="1" noChangeArrowheads="1" noChangeShapeType="1" noTextEdit="1"/>
              </p:cNvSpPr>
              <p:nvPr/>
            </p:nvSpPr>
            <p:spPr>
              <a:xfrm>
                <a:off x="4381500" y="1885388"/>
                <a:ext cx="4648200" cy="2481898"/>
              </a:xfrm>
              <a:prstGeom prst="rect">
                <a:avLst/>
              </a:prstGeom>
              <a:blipFill>
                <a:blip r:embed="rId6"/>
                <a:stretch>
                  <a:fillRect l="-394" t="-246" b="-1966"/>
                </a:stretch>
              </a:blipFill>
            </p:spPr>
            <p:txBody>
              <a:bodyPr/>
              <a:lstStyle/>
              <a:p>
                <a:r>
                  <a:rPr lang="en-GB">
                    <a:noFill/>
                  </a:rPr>
                  <a:t> </a:t>
                </a:r>
              </a:p>
            </p:txBody>
          </p:sp>
        </mc:Fallback>
      </mc:AlternateContent>
      <p:sp>
        <p:nvSpPr>
          <p:cNvPr id="22" name="Arrow: Right 21"/>
          <p:cNvSpPr/>
          <p:nvPr/>
        </p:nvSpPr>
        <p:spPr>
          <a:xfrm>
            <a:off x="3682628" y="2415811"/>
            <a:ext cx="504056" cy="29176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Arrow: Right 58"/>
          <p:cNvSpPr/>
          <p:nvPr/>
        </p:nvSpPr>
        <p:spPr>
          <a:xfrm rot="5400000">
            <a:off x="6292831" y="4248135"/>
            <a:ext cx="364117" cy="3344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Rectangle 23"/>
              <p:cNvSpPr/>
              <p:nvPr/>
            </p:nvSpPr>
            <p:spPr>
              <a:xfrm>
                <a:off x="5105400" y="4660364"/>
                <a:ext cx="4025900" cy="2168799"/>
              </a:xfrm>
              <a:prstGeom prst="rect">
                <a:avLst/>
              </a:prstGeom>
            </p:spPr>
            <p:txBody>
              <a:bodyPr wrap="square">
                <a:spAutoFit/>
              </a:bodyPr>
              <a:lstStyle/>
              <a:p>
                <a:r>
                  <a:rPr lang="en-GB" sz="1400" dirty="0"/>
                  <a:t>In FM, you will see that ‘multiplying’ two 3D vectors (known as the </a:t>
                </a:r>
                <a:r>
                  <a:rPr lang="en-GB" sz="1400" b="1" dirty="0"/>
                  <a:t>cross product</a:t>
                </a:r>
                <a:r>
                  <a:rPr lang="en-GB" sz="1400" dirty="0"/>
                  <a:t>) gives you a vector </a:t>
                </a:r>
                <a:r>
                  <a:rPr lang="en-GB" sz="1400" b="1" dirty="0"/>
                  <a:t>perpendicular to the two</a:t>
                </a:r>
                <a:r>
                  <a:rPr lang="en-GB" sz="1400" dirty="0"/>
                  <a:t>.</a:t>
                </a:r>
              </a:p>
              <a:p>
                <a:r>
                  <a:rPr lang="en-GB" sz="1400" dirty="0"/>
                  <a:t>Vector multiplication is not commutative, so </a:t>
                </a:r>
                <a:br>
                  <a:rPr lang="en-GB" sz="140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oMath>
                </a14:m>
                <a:r>
                  <a:rPr lang="en-GB" sz="1400" b="0" dirty="0"/>
                  <a:t> (however it is ‘distributive’, so </a:t>
                </a:r>
                <a:br>
                  <a:rPr lang="en-GB" sz="1400" b="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𝒄</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𝒄</m:t>
                        </m:r>
                      </m:e>
                    </m:d>
                  </m:oMath>
                </a14:m>
                <a:r>
                  <a:rPr lang="en-GB" sz="1400" b="0" dirty="0"/>
                  <a:t>)</a:t>
                </a:r>
              </a:p>
              <a:p>
                <a:r>
                  <a:rPr lang="en-GB" sz="1400" dirty="0"/>
                  <a:t>The Casio Classwiz can calculate this in Vector mode!</a:t>
                </a:r>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2</m:t>
                                </m:r>
                              </m:e>
                            </m:mr>
                            <m:mr>
                              <m:e>
                                <m:r>
                                  <a:rPr lang="en-GB" sz="1400" i="1">
                                    <a:latin typeface="Cambria Math" panose="02040503050406030204" pitchFamily="18" charset="0"/>
                                  </a:rPr>
                                  <m:t>−1</m:t>
                                </m:r>
                              </m:e>
                            </m:mr>
                          </m:m>
                        </m:e>
                      </m:d>
                      <m:r>
                        <a:rPr lang="en-GB" sz="1400" i="1">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1</m:t>
                                </m:r>
                              </m:e>
                            </m:mr>
                            <m:mr>
                              <m:e>
                                <m:r>
                                  <a:rPr lang="en-GB" sz="1400" i="1">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m:t>
                                </m:r>
                              </m:e>
                            </m:mr>
                          </m:m>
                        </m:e>
                      </m:d>
                    </m:oMath>
                  </m:oMathPara>
                </a14:m>
                <a:endParaRPr lang="en-GB" sz="1400" dirty="0"/>
              </a:p>
            </p:txBody>
          </p:sp>
        </mc:Choice>
        <mc:Fallback xmlns="">
          <p:sp>
            <p:nvSpPr>
              <p:cNvPr id="24" name="Rectangle 23"/>
              <p:cNvSpPr>
                <a:spLocks noRot="1" noChangeAspect="1" noMove="1" noResize="1" noEditPoints="1" noAdjustHandles="1" noChangeArrowheads="1" noChangeShapeType="1" noTextEdit="1"/>
              </p:cNvSpPr>
              <p:nvPr/>
            </p:nvSpPr>
            <p:spPr>
              <a:xfrm>
                <a:off x="5105400" y="4660364"/>
                <a:ext cx="4025900" cy="2168799"/>
              </a:xfrm>
              <a:prstGeom prst="rect">
                <a:avLst/>
              </a:prstGeom>
              <a:blipFill>
                <a:blip r:embed="rId7"/>
                <a:stretch>
                  <a:fillRect l="-455" t="-281"/>
                </a:stretch>
              </a:blipFill>
            </p:spPr>
            <p:txBody>
              <a:bodyPr/>
              <a:lstStyle/>
              <a:p>
                <a:r>
                  <a:rPr lang="en-GB">
                    <a:noFill/>
                  </a:rPr>
                  <a:t> </a:t>
                </a:r>
              </a:p>
            </p:txBody>
          </p:sp>
        </mc:Fallback>
      </mc:AlternateContent>
      <p:cxnSp>
        <p:nvCxnSpPr>
          <p:cNvPr id="64" name="Straight Connector 63"/>
          <p:cNvCxnSpPr/>
          <p:nvPr/>
        </p:nvCxnSpPr>
        <p:spPr>
          <a:xfrm flipV="1">
            <a:off x="4226774" y="5628822"/>
            <a:ext cx="10943" cy="758957"/>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4226774" y="6387777"/>
            <a:ext cx="630068" cy="250695"/>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4226774" y="6162222"/>
            <a:ext cx="601493" cy="225556"/>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4605095" y="5912314"/>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4605095" y="5912314"/>
                <a:ext cx="69532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631537" y="6469569"/>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4631537" y="6469569"/>
                <a:ext cx="69532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3875118" y="5277563"/>
                <a:ext cx="791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3875118" y="5277563"/>
                <a:ext cx="791224" cy="369332"/>
              </a:xfrm>
              <a:prstGeom prst="rect">
                <a:avLst/>
              </a:prstGeom>
              <a:blipFill>
                <a:blip r:embed="rId10"/>
                <a:stretch>
                  <a:fillRect/>
                </a:stretch>
              </a:blipFill>
            </p:spPr>
            <p:txBody>
              <a:bodyPr/>
              <a:lstStyle/>
              <a:p>
                <a:r>
                  <a:rPr lang="en-GB">
                    <a:noFill/>
                  </a:rPr>
                  <a:t> </a:t>
                </a:r>
              </a:p>
            </p:txBody>
          </p:sp>
        </mc:Fallback>
      </mc:AlternateContent>
      <p:sp>
        <p:nvSpPr>
          <p:cNvPr id="75" name="Arrow: Right 74"/>
          <p:cNvSpPr/>
          <p:nvPr/>
        </p:nvSpPr>
        <p:spPr>
          <a:xfrm rot="10800000">
            <a:off x="3716848" y="4570988"/>
            <a:ext cx="553557" cy="4255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Connector 76"/>
          <p:cNvCxnSpPr/>
          <p:nvPr/>
        </p:nvCxnSpPr>
        <p:spPr>
          <a:xfrm flipH="1">
            <a:off x="334044" y="3915635"/>
            <a:ext cx="3460372"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4186684" y="3140968"/>
            <a:ext cx="0" cy="1274376"/>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3875118" y="5159612"/>
            <a:ext cx="0" cy="138438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5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right)">
                                      <p:cBhvr>
                                        <p:cTn id="59" dur="500"/>
                                        <p:tgtEl>
                                          <p:spTgt spid="75"/>
                                        </p:tgtEl>
                                      </p:cBhvr>
                                    </p:animEffect>
                                  </p:childTnLst>
                                </p:cTn>
                              </p:par>
                              <p:par>
                                <p:cTn id="60" presetID="10" presetClass="entr" presetSubtype="0"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1000"/>
                            </p:stCondLst>
                            <p:childTnLst>
                              <p:par>
                                <p:cTn id="68" presetID="2" presetClass="entr" presetSubtype="4"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ppt_x"/>
                                          </p:val>
                                        </p:tav>
                                        <p:tav tm="100000">
                                          <p:val>
                                            <p:strVal val="#ppt_x"/>
                                          </p:val>
                                        </p:tav>
                                      </p:tavLst>
                                    </p:anim>
                                    <p:anim calcmode="lin" valueType="num">
                                      <p:cBhvr additive="base">
                                        <p:cTn id="71" dur="500" fill="hold"/>
                                        <p:tgtEl>
                                          <p:spTgt spid="6"/>
                                        </p:tgtEl>
                                        <p:attrNameLst>
                                          <p:attrName>ppt_y</p:attrName>
                                        </p:attrNameLst>
                                      </p:cBhvr>
                                      <p:tavLst>
                                        <p:tav tm="0">
                                          <p:val>
                                            <p:strVal val="1+#ppt_h/2"/>
                                          </p:val>
                                        </p:tav>
                                        <p:tav tm="100000">
                                          <p:val>
                                            <p:strVal val="#ppt_y"/>
                                          </p:val>
                                        </p:tav>
                                      </p:tavLst>
                                    </p:anim>
                                  </p:childTnLst>
                                </p:cTn>
                              </p:par>
                              <p:par>
                                <p:cTn id="72" presetID="1" presetClass="entr" presetSubtype="0" fill="hold" grpId="1" nodeType="withEffect">
                                  <p:stCondLst>
                                    <p:cond delay="0"/>
                                  </p:stCondLst>
                                  <p:childTnLst>
                                    <p:set>
                                      <p:cBhvr>
                                        <p:cTn id="73" dur="1" fill="hold">
                                          <p:stCondLst>
                                            <p:cond delay="0"/>
                                          </p:stCondLst>
                                        </p:cTn>
                                        <p:tgtEl>
                                          <p:spTgt spid="8"/>
                                        </p:tgtEl>
                                        <p:attrNameLst>
                                          <p:attrName>style.visibility</p:attrName>
                                        </p:attrNameLst>
                                      </p:cBhvr>
                                      <p:to>
                                        <p:strVal val="visible"/>
                                      </p:to>
                                    </p:set>
                                  </p:childTnLst>
                                </p:cTn>
                              </p:par>
                            </p:childTnLst>
                          </p:cTn>
                        </p:par>
                        <p:par>
                          <p:cTn id="74" fill="hold">
                            <p:stCondLst>
                              <p:cond delay="1500"/>
                            </p:stCondLst>
                            <p:childTnLst>
                              <p:par>
                                <p:cTn id="75" presetID="26" presetClass="emph" presetSubtype="0" repeatCount="indefinite" fill="hold" grpId="0" nodeType="afterEffect">
                                  <p:stCondLst>
                                    <p:cond delay="0"/>
                                  </p:stCondLst>
                                  <p:endCondLst>
                                    <p:cond evt="onNext" delay="0">
                                      <p:tgtEl>
                                        <p:sldTgt/>
                                      </p:tgtEl>
                                    </p:cond>
                                  </p:end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 grpId="0"/>
      <p:bldP spid="8" grpId="1"/>
      <p:bldP spid="16" grpId="0"/>
      <p:bldP spid="19" grpId="0"/>
      <p:bldP spid="21" grpId="0"/>
      <p:bldP spid="22" grpId="0" animBg="1"/>
      <p:bldP spid="59" grpId="0" animBg="1"/>
      <p:bldP spid="24" grpId="0"/>
      <p:bldP spid="67" grpId="0"/>
      <p:bldP spid="68" grpId="0"/>
      <p:bldP spid="69" grpId="0"/>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6" name="TextBox 5"/>
              <p:cNvSpPr txBox="1"/>
              <p:nvPr/>
            </p:nvSpPr>
            <p:spPr>
              <a:xfrm>
                <a:off x="683568" y="844925"/>
                <a:ext cx="3168352" cy="1477328"/>
              </a:xfrm>
              <a:prstGeom prst="rect">
                <a:avLst/>
              </a:prstGeom>
              <a:noFill/>
            </p:spPr>
            <p:txBody>
              <a:bodyPr wrap="square" rtlCol="0">
                <a:spAutoFit/>
              </a:bodyPr>
              <a:lstStyle/>
              <a:p>
                <a:r>
                  <a:rPr lang="en-GB" dirty="0"/>
                  <a:t>Vector </a:t>
                </a:r>
                <a:r>
                  <a:rPr lang="en-GB" b="1" dirty="0"/>
                  <a:t>subtraction</a:t>
                </a:r>
                <a:r>
                  <a:rPr lang="en-GB" dirty="0"/>
                  <a:t> is defined using vector addition and negation:</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e>
                      </m:d>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844925"/>
                <a:ext cx="3168352" cy="1477328"/>
              </a:xfrm>
              <a:prstGeom prst="rect">
                <a:avLst/>
              </a:prstGeom>
              <a:blipFill>
                <a:blip r:embed="rId2"/>
                <a:stretch>
                  <a:fillRect l="-1538" t="-2479"/>
                </a:stretch>
              </a:blipFill>
            </p:spPr>
            <p:txBody>
              <a:bodyPr/>
              <a:lstStyle/>
              <a:p>
                <a:r>
                  <a:rPr lang="en-GB">
                    <a:noFill/>
                  </a:rPr>
                  <a:t> </a:t>
                </a:r>
              </a:p>
            </p:txBody>
          </p:sp>
        </mc:Fallback>
      </mc:AlternateContent>
      <p:grpSp>
        <p:nvGrpSpPr>
          <p:cNvPr id="11" name="Group 10"/>
          <p:cNvGrpSpPr/>
          <p:nvPr/>
        </p:nvGrpSpPr>
        <p:grpSpPr>
          <a:xfrm>
            <a:off x="599112" y="2448502"/>
            <a:ext cx="1087743" cy="236246"/>
            <a:chOff x="1187624" y="3645024"/>
            <a:chExt cx="1450126" cy="291353"/>
          </a:xfrm>
        </p:grpSpPr>
        <p:cxnSp>
          <p:nvCxnSpPr>
            <p:cNvPr id="7" name="Straight Arrow Connector 6"/>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3027454">
              <a:off x="1771648" y="3700884"/>
              <a:ext cx="190500" cy="160020"/>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12" name="TextBox 11"/>
              <p:cNvSpPr txBox="1"/>
              <p:nvPr/>
            </p:nvSpPr>
            <p:spPr>
              <a:xfrm>
                <a:off x="860728" y="217747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60728" y="2177473"/>
                <a:ext cx="288032" cy="369332"/>
              </a:xfrm>
              <a:prstGeom prst="rect">
                <a:avLst/>
              </a:prstGeom>
              <a:blipFill>
                <a:blip r:embed="rId3"/>
                <a:stretch>
                  <a:fillRect r="-4255"/>
                </a:stretch>
              </a:blipFill>
            </p:spPr>
            <p:txBody>
              <a:bodyPr/>
              <a:lstStyle/>
              <a:p>
                <a:r>
                  <a:rPr lang="en-GB">
                    <a:noFill/>
                  </a:rPr>
                  <a:t> </a:t>
                </a:r>
              </a:p>
            </p:txBody>
          </p:sp>
        </mc:Fallback>
      </mc:AlternateContent>
      <p:cxnSp>
        <p:nvCxnSpPr>
          <p:cNvPr id="14" name="Straight Arrow Connector 13"/>
          <p:cNvCxnSpPr/>
          <p:nvPr/>
        </p:nvCxnSpPr>
        <p:spPr>
          <a:xfrm flipV="1">
            <a:off x="1864579" y="2202180"/>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5" name="Group 14"/>
          <p:cNvGrpSpPr/>
          <p:nvPr/>
        </p:nvGrpSpPr>
        <p:grpSpPr>
          <a:xfrm rot="330311">
            <a:off x="1936938" y="2450386"/>
            <a:ext cx="154469" cy="120031"/>
            <a:chOff x="2952750" y="4122420"/>
            <a:chExt cx="190500" cy="160020"/>
          </a:xfrm>
        </p:grpSpPr>
        <p:cxnSp>
          <p:nvCxnSpPr>
            <p:cNvPr id="16" name="Straight Connector 1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8" name="TextBox 17"/>
              <p:cNvSpPr txBox="1"/>
              <p:nvPr/>
            </p:nvSpPr>
            <p:spPr>
              <a:xfrm>
                <a:off x="1685642" y="2255011"/>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685642" y="2255011"/>
                <a:ext cx="288032" cy="369332"/>
              </a:xfrm>
              <a:prstGeom prst="rect">
                <a:avLst/>
              </a:prstGeom>
              <a:blipFill>
                <a:blip r:embed="rId4"/>
                <a:stretch>
                  <a:fillRect r="-10638"/>
                </a:stretch>
              </a:blipFill>
            </p:spPr>
            <p:txBody>
              <a:bodyPr/>
              <a:lstStyle/>
              <a:p>
                <a:r>
                  <a:rPr lang="en-GB">
                    <a:noFill/>
                  </a:rPr>
                  <a:t> </a:t>
                </a:r>
              </a:p>
            </p:txBody>
          </p:sp>
        </mc:Fallback>
      </mc:AlternateContent>
      <p:grpSp>
        <p:nvGrpSpPr>
          <p:cNvPr id="20" name="Group 19"/>
          <p:cNvGrpSpPr/>
          <p:nvPr/>
        </p:nvGrpSpPr>
        <p:grpSpPr>
          <a:xfrm>
            <a:off x="2440136" y="2311775"/>
            <a:ext cx="1087743" cy="236246"/>
            <a:chOff x="1187624" y="3645024"/>
            <a:chExt cx="1450126" cy="291353"/>
          </a:xfrm>
        </p:grpSpPr>
        <p:cxnSp>
          <p:nvCxnSpPr>
            <p:cNvPr id="21" name="Straight Arrow Connector 20"/>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2" name="Group 21"/>
            <p:cNvGrpSpPr/>
            <p:nvPr/>
          </p:nvGrpSpPr>
          <p:grpSpPr>
            <a:xfrm rot="3027454">
              <a:off x="1771648" y="3700884"/>
              <a:ext cx="190500" cy="160020"/>
              <a:chOff x="2952750" y="4122420"/>
              <a:chExt cx="190500" cy="160020"/>
            </a:xfrm>
          </p:grpSpPr>
          <p:cxnSp>
            <p:nvCxnSpPr>
              <p:cNvPr id="23" name="Straight Connector 22"/>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25" name="Straight Arrow Connector 24"/>
          <p:cNvCxnSpPr/>
          <p:nvPr/>
        </p:nvCxnSpPr>
        <p:spPr>
          <a:xfrm flipV="1">
            <a:off x="3235998" y="2298966"/>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rot="10800000">
            <a:off x="3294740" y="2578839"/>
            <a:ext cx="154469" cy="120031"/>
            <a:chOff x="2952750" y="4122420"/>
            <a:chExt cx="190500" cy="160020"/>
          </a:xfrm>
        </p:grpSpPr>
        <p:cxnSp>
          <p:nvCxnSpPr>
            <p:cNvPr id="27" name="Straight Connector 26"/>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29" name="Straight Arrow Connector 28"/>
          <p:cNvCxnSpPr/>
          <p:nvPr/>
        </p:nvCxnSpPr>
        <p:spPr>
          <a:xfrm flipH="1" flipV="1">
            <a:off x="2453641" y="2545080"/>
            <a:ext cx="800099" cy="403860"/>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rot="5618808">
            <a:off x="2764002" y="2671199"/>
            <a:ext cx="154469" cy="120031"/>
            <a:chOff x="2952750" y="4122420"/>
            <a:chExt cx="190500" cy="160020"/>
          </a:xfrm>
        </p:grpSpPr>
        <p:cxnSp>
          <p:nvCxnSpPr>
            <p:cNvPr id="33" name="Straight Connector 32"/>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2664840" y="206134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664840" y="2061346"/>
                <a:ext cx="288032" cy="369332"/>
              </a:xfrm>
              <a:prstGeom prst="rect">
                <a:avLst/>
              </a:prstGeom>
              <a:blipFill>
                <a:blip r:embed="rId5"/>
                <a:stretch>
                  <a:fillRect r="-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07234" y="238152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3407234" y="2381523"/>
                <a:ext cx="288032" cy="369332"/>
              </a:xfrm>
              <a:prstGeom prst="rect">
                <a:avLst/>
              </a:prstGeom>
              <a:blipFill>
                <a:blip r:embed="rId6"/>
                <a:stretch>
                  <a:fillRect r="-702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319512" y="2796601"/>
                <a:ext cx="7742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75000"/>
                            </a:schemeClr>
                          </a:solidFill>
                          <a:latin typeface="Cambria Math" panose="02040503050406030204" pitchFamily="18" charset="0"/>
                        </a:rPr>
                        <m:t>𝒂</m:t>
                      </m:r>
                      <m:r>
                        <a:rPr lang="en-GB" b="1" i="1" smtClean="0">
                          <a:solidFill>
                            <a:schemeClr val="accent1">
                              <a:lumMod val="75000"/>
                            </a:schemeClr>
                          </a:solidFill>
                          <a:latin typeface="Cambria Math" panose="02040503050406030204" pitchFamily="18" charset="0"/>
                        </a:rPr>
                        <m:t>−</m:t>
                      </m:r>
                      <m:r>
                        <a:rPr lang="en-GB" b="1" i="1" smtClean="0">
                          <a:solidFill>
                            <a:schemeClr val="accent1">
                              <a:lumMod val="75000"/>
                            </a:schemeClr>
                          </a:solidFill>
                          <a:latin typeface="Cambria Math" panose="02040503050406030204" pitchFamily="18" charset="0"/>
                        </a:rPr>
                        <m:t>𝒃</m:t>
                      </m:r>
                    </m:oMath>
                  </m:oMathPara>
                </a14:m>
                <a:endParaRPr lang="en-GB" b="1" dirty="0">
                  <a:solidFill>
                    <a:schemeClr val="accent1">
                      <a:lumMod val="75000"/>
                    </a:schemeClr>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19512" y="2796601"/>
                <a:ext cx="77420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16445" y="3461373"/>
                <a:ext cx="3168352" cy="1420710"/>
              </a:xfrm>
              <a:prstGeom prst="rect">
                <a:avLst/>
              </a:prstGeom>
              <a:noFill/>
            </p:spPr>
            <p:txBody>
              <a:bodyPr wrap="square" rtlCol="0">
                <a:spAutoFit/>
              </a:bodyPr>
              <a:lstStyle/>
              <a:p>
                <a:r>
                  <a:rPr lang="en-GB" dirty="0"/>
                  <a:t>The zero vector </a:t>
                </a:r>
                <a14:m>
                  <m:oMath xmlns:m="http://schemas.openxmlformats.org/officeDocument/2006/math">
                    <m:r>
                      <a:rPr lang="en-GB" b="1" i="1" smtClean="0">
                        <a:latin typeface="Cambria Math" panose="02040503050406030204" pitchFamily="18" charset="0"/>
                      </a:rPr>
                      <m:t>𝟎</m:t>
                    </m:r>
                  </m:oMath>
                </a14:m>
                <a:r>
                  <a:rPr lang="en-GB" dirty="0"/>
                  <a:t> (a bold 0), represents no movement.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𝑄𝑃</m:t>
                          </m:r>
                        </m:e>
                      </m:acc>
                      <m:r>
                        <a:rPr lang="en-GB" b="0"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dirty="0"/>
                  <a:t>In 2D</a:t>
                </a:r>
                <a:r>
                  <a:rPr lang="en-GB" b="1" dirty="0"/>
                  <a:t>: </a:t>
                </a:r>
                <a14:m>
                  <m:oMath xmlns:m="http://schemas.openxmlformats.org/officeDocument/2006/math">
                    <m:r>
                      <a:rPr lang="en-GB" b="1" i="1" smtClean="0">
                        <a:latin typeface="Cambria Math" panose="02040503050406030204" pitchFamily="18" charset="0"/>
                      </a:rPr>
                      <m:t>𝟎</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616445" y="3461373"/>
                <a:ext cx="3168352" cy="1420710"/>
              </a:xfrm>
              <a:prstGeom prst="rect">
                <a:avLst/>
              </a:prstGeom>
              <a:blipFill>
                <a:blip r:embed="rId8"/>
                <a:stretch>
                  <a:fillRect l="-1538" t="-2575"/>
                </a:stretch>
              </a:blipFill>
            </p:spPr>
            <p:txBody>
              <a:bodyPr/>
              <a:lstStyle/>
              <a:p>
                <a:r>
                  <a:rPr lang="en-GB">
                    <a:noFill/>
                  </a:rPr>
                  <a:t> </a:t>
                </a:r>
              </a:p>
            </p:txBody>
          </p:sp>
        </mc:Fallback>
      </mc:AlternateContent>
      <p:sp>
        <p:nvSpPr>
          <p:cNvPr id="39" name="Rectangle 38"/>
          <p:cNvSpPr/>
          <p:nvPr/>
        </p:nvSpPr>
        <p:spPr>
          <a:xfrm>
            <a:off x="245727" y="3573016"/>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a:t>
            </a:r>
          </a:p>
        </p:txBody>
      </p:sp>
      <p:sp>
        <p:nvSpPr>
          <p:cNvPr id="41" name="Rectangle 40"/>
          <p:cNvSpPr/>
          <p:nvPr/>
        </p:nvSpPr>
        <p:spPr>
          <a:xfrm>
            <a:off x="4427412"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G</a:t>
            </a:r>
          </a:p>
        </p:txBody>
      </p:sp>
      <p:sp>
        <p:nvSpPr>
          <p:cNvPr id="42" name="TextBox 41"/>
          <p:cNvSpPr txBox="1"/>
          <p:nvPr/>
        </p:nvSpPr>
        <p:spPr>
          <a:xfrm>
            <a:off x="4860032" y="840931"/>
            <a:ext cx="381642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a:t>
            </a:r>
            <a:r>
              <a:rPr lang="en-GB" b="1" dirty="0"/>
              <a:t>scalar</a:t>
            </a:r>
            <a:r>
              <a:rPr lang="en-GB" dirty="0"/>
              <a:t> is a normal number, which can be used to ‘scale’ a vector.</a:t>
            </a:r>
          </a:p>
          <a:p>
            <a:pPr marL="285750" indent="-285750">
              <a:buFont typeface="Arial" panose="020B0604020202020204" pitchFamily="34" charset="0"/>
              <a:buChar char="•"/>
            </a:pPr>
            <a:r>
              <a:rPr lang="en-GB" dirty="0"/>
              <a:t>The </a:t>
            </a:r>
            <a:r>
              <a:rPr lang="en-GB" b="1" dirty="0"/>
              <a:t>direction</a:t>
            </a:r>
            <a:r>
              <a:rPr lang="en-GB" dirty="0"/>
              <a:t> will be the </a:t>
            </a:r>
            <a:r>
              <a:rPr lang="en-GB" b="1" dirty="0"/>
              <a:t>same</a:t>
            </a:r>
            <a:r>
              <a:rPr lang="en-GB" dirty="0"/>
              <a:t>.</a:t>
            </a:r>
          </a:p>
          <a:p>
            <a:pPr marL="285750" indent="-285750">
              <a:buFont typeface="Arial" panose="020B0604020202020204" pitchFamily="34" charset="0"/>
              <a:buChar char="•"/>
            </a:pPr>
            <a:r>
              <a:rPr lang="en-GB" dirty="0"/>
              <a:t>But the </a:t>
            </a:r>
            <a:r>
              <a:rPr lang="en-GB" b="1" dirty="0"/>
              <a:t>magnitude</a:t>
            </a:r>
            <a:r>
              <a:rPr lang="en-GB" dirty="0"/>
              <a:t> will be </a:t>
            </a:r>
            <a:r>
              <a:rPr lang="en-GB" b="1" dirty="0"/>
              <a:t>different</a:t>
            </a:r>
            <a:r>
              <a:rPr lang="en-GB" dirty="0"/>
              <a:t> (unless the scalar is 1).</a:t>
            </a:r>
          </a:p>
        </p:txBody>
      </p:sp>
      <p:grpSp>
        <p:nvGrpSpPr>
          <p:cNvPr id="43" name="Group 42"/>
          <p:cNvGrpSpPr/>
          <p:nvPr/>
        </p:nvGrpSpPr>
        <p:grpSpPr>
          <a:xfrm>
            <a:off x="6084168" y="2693988"/>
            <a:ext cx="1087743" cy="236246"/>
            <a:chOff x="1187624" y="3645024"/>
            <a:chExt cx="1450126" cy="291353"/>
          </a:xfrm>
        </p:grpSpPr>
        <p:cxnSp>
          <p:nvCxnSpPr>
            <p:cNvPr id="44" name="Straight Arrow Connector 43"/>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5" name="Group 44"/>
            <p:cNvGrpSpPr/>
            <p:nvPr/>
          </p:nvGrpSpPr>
          <p:grpSpPr>
            <a:xfrm rot="3027454">
              <a:off x="1771648" y="3700884"/>
              <a:ext cx="190500" cy="160020"/>
              <a:chOff x="2952750" y="4122420"/>
              <a:chExt cx="190500" cy="160020"/>
            </a:xfrm>
          </p:grpSpPr>
          <p:cxnSp>
            <p:nvCxnSpPr>
              <p:cNvPr id="46" name="Straight Connector 4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49" name="Straight Arrow Connector 48"/>
          <p:cNvCxnSpPr/>
          <p:nvPr/>
        </p:nvCxnSpPr>
        <p:spPr>
          <a:xfrm flipV="1">
            <a:off x="5732341" y="3009011"/>
            <a:ext cx="1954999" cy="45352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rot="3027454">
            <a:off x="6581030" y="3175757"/>
            <a:ext cx="162349" cy="120031"/>
            <a:chOff x="2952750" y="4127100"/>
            <a:chExt cx="200219" cy="160019"/>
          </a:xfrm>
        </p:grpSpPr>
        <p:cxnSp>
          <p:nvCxnSpPr>
            <p:cNvPr id="55" name="Straight Connector 5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7" name="TextBox 56"/>
              <p:cNvSpPr txBox="1"/>
              <p:nvPr/>
            </p:nvSpPr>
            <p:spPr>
              <a:xfrm>
                <a:off x="6313244" y="2385592"/>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313244" y="2385592"/>
                <a:ext cx="426815"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50836" y="2852891"/>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oMath>
                  </m:oMathPara>
                </a14:m>
                <a:endParaRPr lang="en-GB"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350836" y="2852891"/>
                <a:ext cx="426815"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777630" y="4005064"/>
                <a:ext cx="381642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Any vector parallel to the vector </a:t>
                </a:r>
                <a14:m>
                  <m:oMath xmlns:m="http://schemas.openxmlformats.org/officeDocument/2006/math">
                    <m:r>
                      <a:rPr lang="en-GB" b="1" i="1" smtClean="0">
                        <a:latin typeface="Cambria Math" panose="02040503050406030204" pitchFamily="18" charset="0"/>
                      </a:rPr>
                      <m:t>𝒂</m:t>
                    </m:r>
                  </m:oMath>
                </a14:m>
                <a:r>
                  <a:rPr lang="en-GB" dirty="0"/>
                  <a:t> can be written as </a:t>
                </a:r>
                <a14:m>
                  <m:oMath xmlns:m="http://schemas.openxmlformats.org/officeDocument/2006/math">
                    <m:r>
                      <a:rPr lang="en-GB" b="0" i="1" smtClean="0">
                        <a:latin typeface="Cambria Math" panose="02040503050406030204" pitchFamily="18" charset="0"/>
                      </a:rPr>
                      <m:t>𝜆</m:t>
                    </m:r>
                    <m:r>
                      <a:rPr lang="en-GB" b="1" i="1" smtClean="0">
                        <a:latin typeface="Cambria Math" panose="02040503050406030204" pitchFamily="18" charset="0"/>
                      </a:rPr>
                      <m:t>𝒂</m:t>
                    </m:r>
                  </m:oMath>
                </a14:m>
                <a:r>
                  <a:rPr lang="en-GB" dirty="0"/>
                  <a:t>, where </a:t>
                </a:r>
                <a14:m>
                  <m:oMath xmlns:m="http://schemas.openxmlformats.org/officeDocument/2006/math">
                    <m:r>
                      <a:rPr lang="en-GB" b="0" i="1" smtClean="0">
                        <a:latin typeface="Cambria Math" panose="02040503050406030204" pitchFamily="18" charset="0"/>
                      </a:rPr>
                      <m:t>𝜆</m:t>
                    </m:r>
                  </m:oMath>
                </a14:m>
                <a:r>
                  <a:rPr lang="en-GB" dirty="0"/>
                  <a:t> is a scalar.</a:t>
                </a:r>
              </a:p>
            </p:txBody>
          </p:sp>
        </mc:Choice>
        <mc:Fallback xmlns="">
          <p:sp>
            <p:nvSpPr>
              <p:cNvPr id="59" name="TextBox 58"/>
              <p:cNvSpPr txBox="1">
                <a:spLocks noRot="1" noChangeAspect="1" noMove="1" noResize="1" noEditPoints="1" noAdjustHandles="1" noChangeArrowheads="1" noChangeShapeType="1" noTextEdit="1"/>
              </p:cNvSpPr>
              <p:nvPr/>
            </p:nvSpPr>
            <p:spPr>
              <a:xfrm>
                <a:off x="4777630" y="4005064"/>
                <a:ext cx="3816424" cy="646331"/>
              </a:xfrm>
              <a:prstGeom prst="rect">
                <a:avLst/>
              </a:prstGeom>
              <a:blipFill>
                <a:blip r:embed="rId11"/>
                <a:stretch>
                  <a:fillRect l="-1111" t="-3636" b="-11818"/>
                </a:stretch>
              </a:blipFill>
            </p:spPr>
            <p:txBody>
              <a:bodyPr/>
              <a:lstStyle/>
              <a:p>
                <a:r>
                  <a:rPr lang="en-GB">
                    <a:noFill/>
                  </a:rPr>
                  <a:t> </a:t>
                </a:r>
              </a:p>
            </p:txBody>
          </p:sp>
        </mc:Fallback>
      </mc:AlternateContent>
      <p:sp>
        <p:nvSpPr>
          <p:cNvPr id="60" name="Rectangle 59"/>
          <p:cNvSpPr/>
          <p:nvPr/>
        </p:nvSpPr>
        <p:spPr>
          <a:xfrm>
            <a:off x="4358418" y="4005064"/>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H</a:t>
            </a:r>
          </a:p>
        </p:txBody>
      </p:sp>
      <mc:AlternateContent xmlns:mc="http://schemas.openxmlformats.org/markup-compatibility/2006">
        <mc:Choice xmlns:a14="http://schemas.microsoft.com/office/drawing/2010/main" Requires="a14">
          <p:sp>
            <p:nvSpPr>
              <p:cNvPr id="61" name="TextBox 60"/>
              <p:cNvSpPr txBox="1"/>
              <p:nvPr/>
            </p:nvSpPr>
            <p:spPr>
              <a:xfrm>
                <a:off x="4770131" y="4797022"/>
                <a:ext cx="3778445" cy="1838260"/>
              </a:xfrm>
              <a:prstGeom prst="rect">
                <a:avLst/>
              </a:prstGeom>
              <a:noFill/>
            </p:spPr>
            <p:txBody>
              <a:bodyPr wrap="square" rtlCol="0">
                <a:spAutoFit/>
              </a:bodyPr>
              <a:lstStyle/>
              <a:p>
                <a:r>
                  <a:rPr lang="en-GB" dirty="0" smtClean="0"/>
                  <a:t>The implication is that if we can write one vector </a:t>
                </a:r>
                <a:r>
                  <a:rPr lang="en-GB" b="1" dirty="0"/>
                  <a:t>as a multiple of</a:t>
                </a:r>
                <a:r>
                  <a:rPr lang="en-GB" dirty="0"/>
                  <a:t> another, then we can show they are parallel.</a:t>
                </a:r>
              </a:p>
              <a:p>
                <a:endParaRPr lang="en-GB" dirty="0"/>
              </a:p>
              <a:p>
                <a:r>
                  <a:rPr lang="en-GB" sz="1600" dirty="0"/>
                  <a:t>“Show </a:t>
                </a:r>
                <a14:m>
                  <m:oMath xmlns:m="http://schemas.openxmlformats.org/officeDocument/2006/math">
                    <m:r>
                      <a:rPr lang="en-GB" sz="1600" b="0" i="1" smtClean="0">
                        <a:latin typeface="Cambria Math" panose="02040503050406030204" pitchFamily="18" charset="0"/>
                      </a:rPr>
                      <m:t>2</m:t>
                    </m:r>
                    <m:r>
                      <a:rPr lang="en-GB" sz="1600" b="1" i="1" smtClean="0">
                        <a:latin typeface="Cambria Math" panose="02040503050406030204" pitchFamily="18" charset="0"/>
                      </a:rPr>
                      <m:t>𝒂</m:t>
                    </m:r>
                    <m:r>
                      <a:rPr lang="en-GB" sz="1600" b="0" i="1" smtClean="0">
                        <a:latin typeface="Cambria Math" panose="02040503050406030204" pitchFamily="18" charset="0"/>
                      </a:rPr>
                      <m:t>+4</m:t>
                    </m:r>
                    <m:r>
                      <a:rPr lang="en-GB" sz="1600" b="1" i="1" smtClean="0">
                        <a:latin typeface="Cambria Math" panose="02040503050406030204" pitchFamily="18" charset="0"/>
                      </a:rPr>
                      <m:t>𝒃</m:t>
                    </m:r>
                  </m:oMath>
                </a14:m>
                <a:r>
                  <a:rPr lang="en-GB" sz="1600" dirty="0"/>
                  <a:t> and </a:t>
                </a:r>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oMath>
                </a14:m>
                <a:r>
                  <a:rPr lang="en-GB" sz="1600" dirty="0"/>
                  <a:t> are parallel”.</a:t>
                </a:r>
              </a:p>
              <a:p>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4</m:t>
                        </m:r>
                        <m:r>
                          <a:rPr lang="en-GB" sz="1600" b="1" i="1" smtClean="0">
                            <a:latin typeface="Cambria Math" panose="02040503050406030204" pitchFamily="18" charset="0"/>
                          </a:rPr>
                          <m:t>𝒃</m:t>
                        </m:r>
                      </m:e>
                    </m:d>
                    <m:r>
                      <a:rPr lang="en-GB" sz="1600" b="0" i="1" smtClean="0">
                        <a:latin typeface="Cambria Math" panose="02040503050406030204" pitchFamily="18" charset="0"/>
                      </a:rPr>
                      <m:t>∴ </m:t>
                    </m:r>
                  </m:oMath>
                </a14:m>
                <a:r>
                  <a:rPr lang="en-GB" sz="1600" dirty="0"/>
                  <a:t>parallel</a:t>
                </a:r>
              </a:p>
            </p:txBody>
          </p:sp>
        </mc:Choice>
        <mc:Fallback>
          <p:sp>
            <p:nvSpPr>
              <p:cNvPr id="61" name="TextBox 60"/>
              <p:cNvSpPr txBox="1">
                <a:spLocks noRot="1" noChangeAspect="1" noMove="1" noResize="1" noEditPoints="1" noAdjustHandles="1" noChangeArrowheads="1" noChangeShapeType="1" noTextEdit="1"/>
              </p:cNvSpPr>
              <p:nvPr/>
            </p:nvSpPr>
            <p:spPr>
              <a:xfrm>
                <a:off x="4770131" y="4797022"/>
                <a:ext cx="3778445" cy="1838260"/>
              </a:xfrm>
              <a:prstGeom prst="rect">
                <a:avLst/>
              </a:prstGeom>
              <a:blipFill>
                <a:blip r:embed="rId12"/>
                <a:stretch>
                  <a:fillRect l="-1454" t="-1993"/>
                </a:stretch>
              </a:blipFill>
            </p:spPr>
            <p:txBody>
              <a:bodyPr/>
              <a:lstStyle/>
              <a:p>
                <a:r>
                  <a:rPr lang="en-GB">
                    <a:noFill/>
                  </a:rPr>
                  <a:t> </a:t>
                </a:r>
              </a:p>
            </p:txBody>
          </p:sp>
        </mc:Fallback>
      </mc:AlternateContent>
      <p:cxnSp>
        <p:nvCxnSpPr>
          <p:cNvPr id="62" name="Straight Arrow Connector 61"/>
          <p:cNvCxnSpPr/>
          <p:nvPr/>
        </p:nvCxnSpPr>
        <p:spPr>
          <a:xfrm flipV="1">
            <a:off x="6501258" y="3508745"/>
            <a:ext cx="473700" cy="102459"/>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4" name="Group 63"/>
          <p:cNvGrpSpPr/>
          <p:nvPr/>
        </p:nvGrpSpPr>
        <p:grpSpPr>
          <a:xfrm rot="13962370">
            <a:off x="6673462" y="3505617"/>
            <a:ext cx="162349" cy="120031"/>
            <a:chOff x="2952750" y="4127100"/>
            <a:chExt cx="200219" cy="160019"/>
          </a:xfrm>
        </p:grpSpPr>
        <p:cxnSp>
          <p:nvCxnSpPr>
            <p:cNvPr id="65" name="Straight Connector 6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67" name="TextBox 66"/>
              <p:cNvSpPr txBox="1"/>
              <p:nvPr/>
            </p:nvSpPr>
            <p:spPr>
              <a:xfrm>
                <a:off x="6666614" y="3508450"/>
                <a:ext cx="56124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1" i="1" smtClean="0">
                          <a:latin typeface="Cambria Math" panose="02040503050406030204" pitchFamily="18" charset="0"/>
                        </a:rPr>
                        <m:t>𝒂</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6666614" y="3508450"/>
                <a:ext cx="561243" cy="495649"/>
              </a:xfrm>
              <a:prstGeom prst="rect">
                <a:avLst/>
              </a:prstGeom>
              <a:blipFill>
                <a:blip r:embed="rId13"/>
                <a:stretch>
                  <a:fillRect b="-1235"/>
                </a:stretch>
              </a:blipFill>
            </p:spPr>
            <p:txBody>
              <a:bodyPr/>
              <a:lstStyle/>
              <a:p>
                <a:r>
                  <a:rPr lang="en-GB">
                    <a:noFill/>
                  </a:rPr>
                  <a:t> </a:t>
                </a:r>
              </a:p>
            </p:txBody>
          </p:sp>
        </mc:Fallback>
      </mc:AlternateContent>
      <p:sp>
        <p:nvSpPr>
          <p:cNvPr id="68" name="TextBox 67"/>
          <p:cNvSpPr txBox="1"/>
          <p:nvPr/>
        </p:nvSpPr>
        <p:spPr>
          <a:xfrm>
            <a:off x="7170080" y="3282885"/>
            <a:ext cx="1591147" cy="523220"/>
          </a:xfrm>
          <a:prstGeom prst="rect">
            <a:avLst/>
          </a:prstGeom>
          <a:noFill/>
        </p:spPr>
        <p:txBody>
          <a:bodyPr wrap="square" rtlCol="0">
            <a:spAutoFit/>
          </a:bodyPr>
          <a:lstStyle/>
          <a:p>
            <a:r>
              <a:rPr lang="en-GB" sz="1400" dirty="0"/>
              <a:t>If scalar is negative, opposite direction.</a:t>
            </a:r>
          </a:p>
        </p:txBody>
      </p:sp>
    </p:spTree>
    <p:extLst>
      <p:ext uri="{BB962C8B-B14F-4D97-AF65-F5344CB8AC3E}">
        <p14:creationId xmlns:p14="http://schemas.microsoft.com/office/powerpoint/2010/main" val="9339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animBg="1"/>
      <p:bldP spid="42" grpId="0" animBg="1"/>
      <p:bldP spid="57" grpId="0"/>
      <p:bldP spid="58" grpId="0"/>
      <p:bldP spid="59" grpId="0" animBg="1"/>
      <p:bldP spid="60" grpId="0" animBg="1"/>
      <p:bldP spid="61"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Example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2331" y="1554160"/>
            <a:ext cx="4608512" cy="3600400"/>
          </a:xfrm>
          <a:prstGeom prst="rect">
            <a:avLst/>
          </a:prstGeom>
          <a:noFill/>
          <a:ln>
            <a:noFill/>
          </a:ln>
          <a:effectLst>
            <a:outerShdw blurRad="63500" sx="102000" sy="102000" algn="ctr" rotWithShape="0">
              <a:prstClr val="black">
                <a:alpha val="40000"/>
              </a:prstClr>
            </a:outerShdw>
          </a:effectLst>
        </p:spPr>
      </p:pic>
      <p:sp>
        <p:nvSpPr>
          <p:cNvPr id="7" name="TextBox 6"/>
          <p:cNvSpPr txBox="1"/>
          <p:nvPr/>
        </p:nvSpPr>
        <p:spPr>
          <a:xfrm>
            <a:off x="292331" y="1184828"/>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2013 1H Q27</a:t>
            </a:r>
          </a:p>
        </p:txBody>
      </p:sp>
      <mc:AlternateContent xmlns:mc="http://schemas.openxmlformats.org/markup-compatibility/2006" xmlns:a14="http://schemas.microsoft.com/office/drawing/2010/main">
        <mc:Choice Requires="a14">
          <p:sp>
            <p:nvSpPr>
              <p:cNvPr id="8" name="TextBox 7"/>
              <p:cNvSpPr txBox="1"/>
              <p:nvPr/>
            </p:nvSpPr>
            <p:spPr>
              <a:xfrm>
                <a:off x="5692931" y="1698176"/>
                <a:ext cx="2088232" cy="508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𝑆𝑄</m:t>
                          </m:r>
                        </m:e>
                      </m:acc>
                      <m:r>
                        <a:rPr lang="en-GB" sz="2400" b="0" i="1" smtClean="0">
                          <a:latin typeface="Cambria Math" panose="02040503050406030204" pitchFamily="18" charset="0"/>
                        </a:rPr>
                        <m:t>=−</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𝒂</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692931" y="1698176"/>
                <a:ext cx="2088232" cy="50885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15727" y="2305368"/>
                <a:ext cx="3569698" cy="2031325"/>
              </a:xfrm>
              <a:prstGeom prst="rect">
                <a:avLst/>
              </a:prstGeom>
              <a:noFill/>
            </p:spPr>
            <p:txBody>
              <a:bodyPr wrap="square" rtlCol="0">
                <a:spAutoFit/>
              </a:bodyPr>
              <a:lstStyle/>
              <a:p>
                <a:r>
                  <a:rPr lang="en-GB" dirty="0"/>
                  <a:t>For (b), there’s two possible paths to get from </a:t>
                </a:r>
                <a14:m>
                  <m:oMath xmlns:m="http://schemas.openxmlformats.org/officeDocument/2006/math">
                    <m:r>
                      <a:rPr lang="en-GB" b="0" i="1" smtClean="0">
                        <a:latin typeface="Cambria Math" panose="02040503050406030204" pitchFamily="18" charset="0"/>
                      </a:rPr>
                      <m:t>𝑁</m:t>
                    </m:r>
                  </m:oMath>
                </a14:m>
                <a:r>
                  <a:rPr lang="en-GB" dirty="0"/>
                  <a:t> to </a:t>
                </a:r>
                <a14:m>
                  <m:oMath xmlns:m="http://schemas.openxmlformats.org/officeDocument/2006/math">
                    <m:r>
                      <a:rPr lang="en-GB" b="0" i="1" smtClean="0">
                        <a:latin typeface="Cambria Math" panose="02040503050406030204" pitchFamily="18" charset="0"/>
                      </a:rPr>
                      <m:t>𝑅</m:t>
                    </m:r>
                  </m:oMath>
                </a14:m>
                <a:r>
                  <a:rPr lang="en-GB" dirty="0"/>
                  <a:t>: via </a:t>
                </a:r>
                <a14:m>
                  <m:oMath xmlns:m="http://schemas.openxmlformats.org/officeDocument/2006/math">
                    <m:r>
                      <a:rPr lang="en-GB" b="0" i="1" smtClean="0">
                        <a:latin typeface="Cambria Math" panose="02040503050406030204" pitchFamily="18" charset="0"/>
                      </a:rPr>
                      <m:t>𝑆</m:t>
                    </m:r>
                  </m:oMath>
                </a14:m>
                <a:r>
                  <a:rPr lang="en-GB" dirty="0"/>
                  <a:t> or via </a:t>
                </a:r>
                <a14:m>
                  <m:oMath xmlns:m="http://schemas.openxmlformats.org/officeDocument/2006/math">
                    <m:r>
                      <a:rPr lang="en-GB" b="0" i="1" smtClean="0">
                        <a:latin typeface="Cambria Math" panose="02040503050406030204" pitchFamily="18" charset="0"/>
                      </a:rPr>
                      <m:t>𝑄</m:t>
                    </m:r>
                  </m:oMath>
                </a14:m>
                <a:r>
                  <a:rPr lang="en-GB" dirty="0"/>
                  <a:t>. But which is best?</a:t>
                </a:r>
              </a:p>
              <a:p>
                <a:r>
                  <a:rPr lang="en-GB" b="1" dirty="0"/>
                  <a:t> In (a) we found </a:t>
                </a:r>
                <a14:m>
                  <m:oMath xmlns:m="http://schemas.openxmlformats.org/officeDocument/2006/math">
                    <m:r>
                      <a:rPr lang="en-GB" b="1" i="1" smtClean="0">
                        <a:latin typeface="Cambria Math" panose="02040503050406030204" pitchFamily="18" charset="0"/>
                      </a:rPr>
                      <m:t>𝑺</m:t>
                    </m:r>
                  </m:oMath>
                </a14:m>
                <a:r>
                  <a:rPr lang="en-GB" b="1" dirty="0"/>
                  <a:t> to </a:t>
                </a:r>
                <a14:m>
                  <m:oMath xmlns:m="http://schemas.openxmlformats.org/officeDocument/2006/math">
                    <m:r>
                      <a:rPr lang="en-GB" b="1" i="1" smtClean="0">
                        <a:latin typeface="Cambria Math" panose="02040503050406030204" pitchFamily="18" charset="0"/>
                      </a:rPr>
                      <m:t>𝑸</m:t>
                    </m:r>
                  </m:oMath>
                </a14:m>
                <a:r>
                  <a:rPr lang="en-GB" b="1" dirty="0"/>
                  <a:t> rather than </a:t>
                </a:r>
                <a14:m>
                  <m:oMath xmlns:m="http://schemas.openxmlformats.org/officeDocument/2006/math">
                    <m:r>
                      <a:rPr lang="en-GB" b="1" i="1" smtClean="0">
                        <a:latin typeface="Cambria Math" panose="02040503050406030204" pitchFamily="18" charset="0"/>
                      </a:rPr>
                      <m:t>𝑸</m:t>
                    </m:r>
                  </m:oMath>
                </a14:m>
                <a:r>
                  <a:rPr lang="en-GB" b="1" dirty="0"/>
                  <a:t> to </a:t>
                </a:r>
                <a14:m>
                  <m:oMath xmlns:m="http://schemas.openxmlformats.org/officeDocument/2006/math">
                    <m:r>
                      <a:rPr lang="en-GB" b="1" i="1" smtClean="0">
                        <a:latin typeface="Cambria Math" panose="02040503050406030204" pitchFamily="18" charset="0"/>
                      </a:rPr>
                      <m:t>𝑺</m:t>
                    </m:r>
                  </m:oMath>
                </a14:m>
                <a:r>
                  <a:rPr lang="en-GB" b="1" dirty="0"/>
                  <a:t>, so it makes sense to go in this direction so that we can use our result in (a).</a:t>
                </a:r>
              </a:p>
            </p:txBody>
          </p:sp>
        </mc:Choice>
        <mc:Fallback xmlns="">
          <p:sp>
            <p:nvSpPr>
              <p:cNvPr id="9" name="TextBox 8"/>
              <p:cNvSpPr txBox="1">
                <a:spLocks noRot="1" noChangeAspect="1" noMove="1" noResize="1" noEditPoints="1" noAdjustHandles="1" noChangeArrowheads="1" noChangeShapeType="1" noTextEdit="1"/>
              </p:cNvSpPr>
              <p:nvPr/>
            </p:nvSpPr>
            <p:spPr>
              <a:xfrm>
                <a:off x="5215727" y="2305368"/>
                <a:ext cx="3569698" cy="2031325"/>
              </a:xfrm>
              <a:prstGeom prst="rect">
                <a:avLst/>
              </a:prstGeom>
              <a:blipFill>
                <a:blip r:embed="rId4"/>
                <a:stretch>
                  <a:fillRect l="-1538" t="-1502" b="-3904"/>
                </a:stretch>
              </a:blipFill>
            </p:spPr>
            <p:txBody>
              <a:bodyPr/>
              <a:lstStyle/>
              <a:p>
                <a:r>
                  <a:rPr lang="en-GB">
                    <a:noFill/>
                  </a:rPr>
                  <a:t> </a:t>
                </a:r>
              </a:p>
            </p:txBody>
          </p:sp>
        </mc:Fallback>
      </mc:AlternateContent>
      <p:sp>
        <p:nvSpPr>
          <p:cNvPr id="10" name="TextBox 9"/>
          <p:cNvSpPr txBox="1"/>
          <p:nvPr/>
        </p:nvSpPr>
        <p:spPr>
          <a:xfrm>
            <a:off x="5140649" y="1792514"/>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a:t>
            </a:r>
          </a:p>
        </p:txBody>
      </p:sp>
      <p:sp>
        <p:nvSpPr>
          <p:cNvPr id="11" name="TextBox 10"/>
          <p:cNvSpPr txBox="1"/>
          <p:nvPr/>
        </p:nvSpPr>
        <p:spPr>
          <a:xfrm>
            <a:off x="5132159" y="4521325"/>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b</a:t>
            </a:r>
          </a:p>
        </p:txBody>
      </p:sp>
      <mc:AlternateContent xmlns:mc="http://schemas.openxmlformats.org/markup-compatibility/2006" xmlns:a14="http://schemas.microsoft.com/office/drawing/2010/main">
        <mc:Choice Requires="a14">
          <p:sp>
            <p:nvSpPr>
              <p:cNvPr id="12" name="TextBox 11"/>
              <p:cNvSpPr txBox="1"/>
              <p:nvPr/>
            </p:nvSpPr>
            <p:spPr>
              <a:xfrm>
                <a:off x="5548915" y="4449581"/>
                <a:ext cx="2016224" cy="1653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𝑁𝑅</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𝑆𝑄</m:t>
                          </m:r>
                        </m:e>
                      </m:acc>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e>
                      </m:d>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1" i="1" smtClean="0">
                          <a:latin typeface="Cambria Math" panose="02040503050406030204" pitchFamily="18" charset="0"/>
                        </a:rPr>
                        <m:t>𝒂</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1" i="1" smtClean="0">
                          <a:latin typeface="Cambria Math" panose="02040503050406030204" pitchFamily="18" charset="0"/>
                        </a:rPr>
                        <m:t>𝒃</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5548915" y="4449581"/>
                <a:ext cx="2016224" cy="1653722"/>
              </a:xfrm>
              <a:prstGeom prst="rect">
                <a:avLst/>
              </a:prstGeom>
              <a:blipFill>
                <a:blip r:embed="rId5"/>
                <a:stretch>
                  <a:fillRect/>
                </a:stretch>
              </a:blipFill>
            </p:spPr>
            <p:txBody>
              <a:bodyPr/>
              <a:lstStyle/>
              <a:p>
                <a:r>
                  <a:rPr lang="en-GB">
                    <a:noFill/>
                  </a:rPr>
                  <a:t> </a:t>
                </a:r>
              </a:p>
            </p:txBody>
          </p:sp>
        </mc:Fallback>
      </mc:AlternateContent>
      <p:sp>
        <p:nvSpPr>
          <p:cNvPr id="13" name="TextBox 12"/>
          <p:cNvSpPr txBox="1"/>
          <p:nvPr/>
        </p:nvSpPr>
        <p:spPr>
          <a:xfrm rot="2172922">
            <a:off x="2594718" y="2545272"/>
            <a:ext cx="1224136" cy="369332"/>
          </a:xfrm>
          <a:prstGeom prst="rect">
            <a:avLst/>
          </a:prstGeom>
          <a:noFill/>
        </p:spPr>
        <p:txBody>
          <a:bodyPr wrap="square" rtlCol="0">
            <a:spAutoFit/>
          </a:bodyPr>
          <a:lstStyle/>
          <a:p>
            <a:r>
              <a:rPr lang="en-GB" dirty="0"/>
              <a:t>3     :     2</a:t>
            </a:r>
          </a:p>
        </p:txBody>
      </p:sp>
      <p:sp>
        <p:nvSpPr>
          <p:cNvPr id="14" name="TextBox 13"/>
          <p:cNvSpPr txBox="1"/>
          <p:nvPr/>
        </p:nvSpPr>
        <p:spPr>
          <a:xfrm>
            <a:off x="27632" y="1627449"/>
            <a:ext cx="1408021"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Tip</a:t>
            </a:r>
            <a:r>
              <a:rPr lang="en-GB" sz="1200" dirty="0"/>
              <a:t>: This ratio wasn’t in the original diagram. I like to add the ratio as a visual aid.</a:t>
            </a:r>
          </a:p>
        </p:txBody>
      </p:sp>
      <p:cxnSp>
        <p:nvCxnSpPr>
          <p:cNvPr id="16" name="Straight Arrow Connector 15"/>
          <p:cNvCxnSpPr/>
          <p:nvPr/>
        </p:nvCxnSpPr>
        <p:spPr>
          <a:xfrm>
            <a:off x="1426128" y="1882946"/>
            <a:ext cx="1228725" cy="485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5263292" y="3191272"/>
            <a:ext cx="3330222" cy="11138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9" name="Straight Connector 18"/>
          <p:cNvCxnSpPr/>
          <p:nvPr/>
        </p:nvCxnSpPr>
        <p:spPr>
          <a:xfrm>
            <a:off x="3264453" y="2578271"/>
            <a:ext cx="700617" cy="541514"/>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flipH="1">
            <a:off x="3953781" y="1753829"/>
            <a:ext cx="632178" cy="1354667"/>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24" name="Rectangle 23"/>
          <p:cNvSpPr/>
          <p:nvPr/>
        </p:nvSpPr>
        <p:spPr>
          <a:xfrm>
            <a:off x="6539598" y="1712476"/>
            <a:ext cx="1287330" cy="4847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a:off x="2914335" y="5238342"/>
            <a:ext cx="2112014" cy="900246"/>
          </a:xfrm>
          <a:prstGeom prst="rect">
            <a:avLst/>
          </a:prstGeom>
          <a:noFill/>
        </p:spPr>
        <p:txBody>
          <a:bodyPr wrap="square" rtlCol="0">
            <a:spAutoFit/>
          </a:bodyPr>
          <a:lstStyle/>
          <a:p>
            <a:r>
              <a:rPr lang="en-GB" sz="1050" b="1" dirty="0" err="1"/>
              <a:t>Fro</a:t>
            </a:r>
            <a:r>
              <a:rPr lang="en-GB" sz="1050" b="1" dirty="0"/>
              <a:t> Workings Tip</a:t>
            </a:r>
            <a:r>
              <a:rPr lang="en-GB" sz="1050" dirty="0"/>
              <a:t>: While you’re welcome to start your working with the second line, I recommend the first line so that your chosen route is clearer.</a:t>
            </a:r>
          </a:p>
        </p:txBody>
      </p:sp>
      <p:cxnSp>
        <p:nvCxnSpPr>
          <p:cNvPr id="28" name="Straight Arrow Connector 27"/>
          <p:cNvCxnSpPr/>
          <p:nvPr/>
        </p:nvCxnSpPr>
        <p:spPr>
          <a:xfrm flipH="1">
            <a:off x="7349116" y="4597571"/>
            <a:ext cx="268262" cy="124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561525" y="4418005"/>
                <a:ext cx="1443774" cy="878189"/>
              </a:xfrm>
              <a:prstGeom prst="rect">
                <a:avLst/>
              </a:prstGeom>
              <a:noFill/>
            </p:spPr>
            <p:txBody>
              <a:bodyPr wrap="square" rtlCol="0">
                <a:spAutoFit/>
              </a:bodyPr>
              <a:lstStyle/>
              <a:p>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𝑄𝑅</m:t>
                        </m:r>
                      </m:e>
                    </m:acc>
                  </m:oMath>
                </a14:m>
                <a:r>
                  <a:rPr lang="en-GB" sz="1200" dirty="0"/>
                  <a:t> is also </a:t>
                </a:r>
                <a14:m>
                  <m:oMath xmlns:m="http://schemas.openxmlformats.org/officeDocument/2006/math">
                    <m:r>
                      <a:rPr lang="en-GB" sz="1200" b="0" i="1" smtClean="0">
                        <a:latin typeface="Cambria Math" panose="02040503050406030204" pitchFamily="18" charset="0"/>
                      </a:rPr>
                      <m:t>𝑏</m:t>
                    </m:r>
                  </m:oMath>
                </a14:m>
                <a:r>
                  <a:rPr lang="en-GB" sz="1200" dirty="0"/>
                  <a:t> because it is exactly the same movement as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𝑃𝑆</m:t>
                        </m:r>
                      </m:e>
                    </m:acc>
                  </m:oMath>
                </a14:m>
                <a:r>
                  <a:rPr lang="en-GB" sz="1200" dirty="0"/>
                  <a:t>.</a:t>
                </a:r>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7561525" y="4418005"/>
                <a:ext cx="1443774" cy="878189"/>
              </a:xfrm>
              <a:prstGeom prst="rect">
                <a:avLst/>
              </a:prstGeom>
              <a:blipFill>
                <a:blip r:embed="rId6"/>
                <a:stretch>
                  <a:fillRect r="-422" b="-4861"/>
                </a:stretch>
              </a:blipFill>
            </p:spPr>
            <p:txBody>
              <a:bodyPr/>
              <a:lstStyle/>
              <a:p>
                <a:r>
                  <a:rPr lang="en-GB">
                    <a:noFill/>
                  </a:rPr>
                  <a:t> </a:t>
                </a:r>
              </a:p>
            </p:txBody>
          </p:sp>
        </mc:Fallback>
      </mc:AlternateContent>
      <p:cxnSp>
        <p:nvCxnSpPr>
          <p:cNvPr id="38" name="Straight Arrow Connector 37"/>
          <p:cNvCxnSpPr/>
          <p:nvPr/>
        </p:nvCxnSpPr>
        <p:spPr>
          <a:xfrm flipV="1">
            <a:off x="4978953" y="4949996"/>
            <a:ext cx="466725" cy="43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5483297" y="4482699"/>
            <a:ext cx="3440063" cy="16490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47294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24"/>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nextCondLst>
                <p:cond evt="onClick" delay="0">
                  <p:tgtEl>
                    <p:spTgt spid="25"/>
                  </p:tgtEl>
                </p:cond>
              </p:nextCondLst>
            </p:seq>
          </p:childTnLst>
        </p:cTn>
      </p:par>
    </p:tnLst>
    <p:bldLst>
      <p:bldP spid="17" grpId="0" animBg="1"/>
      <p:bldP spid="24" grpId="0" animBg="1"/>
      <p:bldP spid="26"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83568" y="476672"/>
            <a:ext cx="7576090" cy="6381328"/>
          </a:xfrm>
          <a:prstGeom prst="rect">
            <a:avLst/>
          </a:prstGeom>
          <a:noFill/>
          <a:ln w="9525">
            <a:noFill/>
            <a:miter lim="800000"/>
            <a:headEnd/>
            <a:tailEnd/>
          </a:ln>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0" name="Straight Connector 9"/>
          <p:cNvCxnSpPr/>
          <p:nvPr/>
        </p:nvCxnSpPr>
        <p:spPr>
          <a:xfrm>
            <a:off x="5940152" y="6669360"/>
            <a:ext cx="2088232" cy="0"/>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5436096" y="4358216"/>
                <a:ext cx="2592288" cy="681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𝐴𝐵</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𝐴𝑂</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𝑂𝐵</m:t>
                          </m:r>
                        </m:e>
                      </m:acc>
                    </m:oMath>
                  </m:oMathPara>
                </a14:m>
                <a:endParaRPr lang="en-GB" b="0" dirty="0"/>
              </a:p>
              <a:p>
                <a:r>
                  <a:rPr lang="en-GB" dirty="0"/>
                  <a:t>	</a:t>
                </a:r>
                <a14:m>
                  <m:oMath xmlns:m="http://schemas.openxmlformats.org/officeDocument/2006/math">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oMath>
                </a14:m>
                <a:endParaRPr lang="en-GB" b="1" dirty="0"/>
              </a:p>
            </p:txBody>
          </p:sp>
        </mc:Choice>
        <mc:Fallback xmlns="">
          <p:sp>
            <p:nvSpPr>
              <p:cNvPr id="2" name="TextBox 1"/>
              <p:cNvSpPr txBox="1">
                <a:spLocks noRot="1" noChangeAspect="1" noMove="1" noResize="1" noEditPoints="1" noAdjustHandles="1" noChangeArrowheads="1" noChangeShapeType="1" noTextEdit="1"/>
              </p:cNvSpPr>
              <p:nvPr/>
            </p:nvSpPr>
            <p:spPr>
              <a:xfrm>
                <a:off x="5436096" y="4358216"/>
                <a:ext cx="2592288" cy="681790"/>
              </a:xfrm>
              <a:prstGeom prst="rect">
                <a:avLst/>
              </a:prstGeom>
              <a:blipFill rotWithShape="1">
                <a:blip r:embed="rId3" cstate="print"/>
                <a:stretch>
                  <a:fillRect/>
                </a:stretch>
              </a:blipFill>
            </p:spPr>
            <p:txBody>
              <a:bodyPr/>
              <a:lstStyle/>
              <a:p>
                <a:r>
                  <a:rPr lang="en-GB">
                    <a:noFill/>
                  </a:rPr>
                  <a:t> </a:t>
                </a:r>
              </a:p>
            </p:txBody>
          </p:sp>
        </mc:Fallback>
      </mc:AlternateContent>
      <p:sp>
        <p:nvSpPr>
          <p:cNvPr id="11" name="Rectangle 10"/>
          <p:cNvSpPr/>
          <p:nvPr/>
        </p:nvSpPr>
        <p:spPr>
          <a:xfrm>
            <a:off x="6012160" y="4430282"/>
            <a:ext cx="180020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 name="TextBox 5"/>
              <p:cNvSpPr txBox="1"/>
              <p:nvPr/>
            </p:nvSpPr>
            <p:spPr>
              <a:xfrm>
                <a:off x="4538436" y="5279508"/>
                <a:ext cx="2520280" cy="1394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𝑂𝑃</m:t>
                          </m:r>
                        </m:e>
                      </m:acc>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acc>
                        <m:accPr>
                          <m:chr m:val="⃗"/>
                          <m:ctrlPr>
                            <a:rPr lang="en-GB" i="1">
                              <a:latin typeface="Cambria Math" panose="02040503050406030204" pitchFamily="18" charset="0"/>
                            </a:rPr>
                          </m:ctrlPr>
                        </m:accPr>
                        <m:e>
                          <m:r>
                            <a:rPr lang="en-GB" b="0" i="1" smtClean="0">
                              <a:latin typeface="Cambria Math"/>
                            </a:rPr>
                            <m:t>𝐴𝐵</m:t>
                          </m:r>
                        </m:e>
                      </m:acc>
                    </m:oMath>
                  </m:oMathPara>
                </a14:m>
                <a:endParaRPr lang="en-GB" b="0" dirty="0"/>
              </a:p>
              <a:p>
                <a:r>
                  <a:rPr lang="en-GB" dirty="0"/>
                  <a:t>       </a:t>
                </a:r>
                <a14:m>
                  <m:oMath xmlns:m="http://schemas.openxmlformats.org/officeDocument/2006/math">
                    <m:r>
                      <a:rPr lang="en-GB" b="0" i="0" smtClean="0">
                        <a:latin typeface="Cambria Math"/>
                      </a:rPr>
                      <m:t>  </m:t>
                    </m:r>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d>
                      <m:dPr>
                        <m:ctrlPr>
                          <a:rPr lang="en-GB" b="0" i="1" smtClean="0">
                            <a:latin typeface="Cambria Math" panose="02040503050406030204" pitchFamily="18" charset="0"/>
                          </a:rPr>
                        </m:ctrlPr>
                      </m:dPr>
                      <m:e>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e>
                    </m:d>
                  </m:oMath>
                </a14:m>
                <a:endParaRPr lang="en-GB" dirty="0"/>
              </a:p>
              <a:p>
                <a:r>
                  <a:rPr lang="en-GB" dirty="0"/>
                  <a:t>         </a:t>
                </a:r>
                <a14:m>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1" i="1" smtClean="0">
                        <a:latin typeface="Cambria Math"/>
                      </a:rPr>
                      <m:t>𝒃</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38436" y="5279508"/>
                <a:ext cx="2520280" cy="1394356"/>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4891696" y="5279508"/>
            <a:ext cx="2020564" cy="13898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683567" y="815011"/>
            <a:ext cx="249989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2012</a:t>
            </a:r>
          </a:p>
        </p:txBody>
      </p:sp>
    </p:spTree>
    <p:extLst>
      <p:ext uri="{BB962C8B-B14F-4D97-AF65-F5344CB8AC3E}">
        <p14:creationId xmlns:p14="http://schemas.microsoft.com/office/powerpoint/2010/main" val="868840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234-235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32487</TotalTime>
  <Words>4655</Words>
  <Application>Microsoft Office PowerPoint</Application>
  <PresentationFormat>On-screen Show (4:3)</PresentationFormat>
  <Paragraphs>485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11 :: Vectors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Urry, Timothy</cp:lastModifiedBy>
  <cp:revision>1224</cp:revision>
  <dcterms:created xsi:type="dcterms:W3CDTF">2013-02-28T07:36:55Z</dcterms:created>
  <dcterms:modified xsi:type="dcterms:W3CDTF">2023-12-19T20:48:48Z</dcterms:modified>
</cp:coreProperties>
</file>