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481" r:id="rId2"/>
    <p:sldId id="482" r:id="rId3"/>
    <p:sldId id="483" r:id="rId4"/>
    <p:sldId id="656" r:id="rId5"/>
    <p:sldId id="653" r:id="rId6"/>
    <p:sldId id="654" r:id="rId7"/>
    <p:sldId id="624" r:id="rId8"/>
    <p:sldId id="657" r:id="rId9"/>
    <p:sldId id="658" r:id="rId10"/>
    <p:sldId id="655" r:id="rId11"/>
    <p:sldId id="659" r:id="rId12"/>
    <p:sldId id="660" r:id="rId13"/>
    <p:sldId id="661" r:id="rId14"/>
    <p:sldId id="625" r:id="rId15"/>
    <p:sldId id="663" r:id="rId16"/>
    <p:sldId id="662" r:id="rId17"/>
    <p:sldId id="664" r:id="rId18"/>
    <p:sldId id="665" r:id="rId19"/>
    <p:sldId id="666" r:id="rId20"/>
    <p:sldId id="667" r:id="rId21"/>
    <p:sldId id="668" r:id="rId22"/>
    <p:sldId id="669" r:id="rId23"/>
    <p:sldId id="671" r:id="rId24"/>
    <p:sldId id="684" r:id="rId25"/>
    <p:sldId id="672" r:id="rId26"/>
    <p:sldId id="673" r:id="rId27"/>
    <p:sldId id="670" r:id="rId28"/>
    <p:sldId id="674" r:id="rId29"/>
    <p:sldId id="675" r:id="rId30"/>
    <p:sldId id="676" r:id="rId31"/>
    <p:sldId id="677" r:id="rId32"/>
    <p:sldId id="679" r:id="rId33"/>
    <p:sldId id="680" r:id="rId34"/>
    <p:sldId id="681" r:id="rId35"/>
    <p:sldId id="682" r:id="rId36"/>
    <p:sldId id="678" r:id="rId37"/>
    <p:sldId id="683" r:id="rId38"/>
    <p:sldId id="685" r:id="rId39"/>
    <p:sldId id="686" r:id="rId40"/>
    <p:sldId id="687" r:id="rId41"/>
    <p:sldId id="688" r:id="rId42"/>
    <p:sldId id="689" r:id="rId43"/>
    <p:sldId id="691" r:id="rId44"/>
    <p:sldId id="690" r:id="rId45"/>
    <p:sldId id="692" r:id="rId46"/>
    <p:sldId id="694" r:id="rId47"/>
    <p:sldId id="693" r:id="rId48"/>
    <p:sldId id="695" r:id="rId49"/>
    <p:sldId id="696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06" autoAdjust="0"/>
    <p:restoredTop sz="88534" autoAdjust="0"/>
  </p:normalViewPr>
  <p:slideViewPr>
    <p:cSldViewPr>
      <p:cViewPr varScale="1">
        <p:scale>
          <a:sx n="69" d="100"/>
          <a:sy n="69" d="100"/>
        </p:scale>
        <p:origin x="1352" y="3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868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Get</a:t>
            </a:r>
            <a:r>
              <a:rPr lang="en-GB" baseline="0" dirty="0"/>
              <a:t> students to sketch axes and tables in their books.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4E427-E3BD-40A8-8ACE-F54AF5B80FBB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479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09/06/2022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18" Type="http://schemas.openxmlformats.org/officeDocument/2006/relationships/image" Target="../media/image17.png"/><Relationship Id="rId3" Type="http://schemas.openxmlformats.org/officeDocument/2006/relationships/image" Target="../media/image26.png"/><Relationship Id="rId21" Type="http://schemas.openxmlformats.org/officeDocument/2006/relationships/image" Target="../media/image70.png"/><Relationship Id="rId7" Type="http://schemas.openxmlformats.org/officeDocument/2006/relationships/image" Target="../media/image58.png"/><Relationship Id="rId12" Type="http://schemas.openxmlformats.org/officeDocument/2006/relationships/image" Target="../media/image31.png"/><Relationship Id="rId17" Type="http://schemas.openxmlformats.org/officeDocument/2006/relationships/image" Target="../media/image67.png"/><Relationship Id="rId25" Type="http://schemas.openxmlformats.org/officeDocument/2006/relationships/image" Target="../media/image74.png"/><Relationship Id="rId2" Type="http://schemas.openxmlformats.org/officeDocument/2006/relationships/image" Target="../media/image55.png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24" Type="http://schemas.openxmlformats.org/officeDocument/2006/relationships/image" Target="../media/image73.png"/><Relationship Id="rId5" Type="http://schemas.openxmlformats.org/officeDocument/2006/relationships/image" Target="../media/image56.png"/><Relationship Id="rId15" Type="http://schemas.openxmlformats.org/officeDocument/2006/relationships/image" Target="../media/image65.png"/><Relationship Id="rId23" Type="http://schemas.openxmlformats.org/officeDocument/2006/relationships/image" Target="../media/image72.png"/><Relationship Id="rId10" Type="http://schemas.openxmlformats.org/officeDocument/2006/relationships/image" Target="../media/image61.png"/><Relationship Id="rId19" Type="http://schemas.openxmlformats.org/officeDocument/2006/relationships/image" Target="../media/image68.png"/><Relationship Id="rId4" Type="http://schemas.openxmlformats.org/officeDocument/2006/relationships/image" Target="../media/image18.png"/><Relationship Id="rId9" Type="http://schemas.openxmlformats.org/officeDocument/2006/relationships/image" Target="../media/image60.png"/><Relationship Id="rId14" Type="http://schemas.openxmlformats.org/officeDocument/2006/relationships/image" Target="../media/image64.png"/><Relationship Id="rId22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78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44.jpe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frostmaths.com/homework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18" Type="http://schemas.openxmlformats.org/officeDocument/2006/relationships/image" Target="../media/image138.png"/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12" Type="http://schemas.openxmlformats.org/officeDocument/2006/relationships/image" Target="../media/image132.png"/><Relationship Id="rId17" Type="http://schemas.openxmlformats.org/officeDocument/2006/relationships/image" Target="../media/image137.png"/><Relationship Id="rId2" Type="http://schemas.openxmlformats.org/officeDocument/2006/relationships/image" Target="../media/image122.png"/><Relationship Id="rId16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png"/><Relationship Id="rId15" Type="http://schemas.openxmlformats.org/officeDocument/2006/relationships/image" Target="../media/image135.png"/><Relationship Id="rId10" Type="http://schemas.openxmlformats.org/officeDocument/2006/relationships/image" Target="../media/image130.png"/><Relationship Id="rId4" Type="http://schemas.openxmlformats.org/officeDocument/2006/relationships/image" Target="../media/image124.png"/><Relationship Id="rId9" Type="http://schemas.openxmlformats.org/officeDocument/2006/relationships/image" Target="../media/image129.png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png"/><Relationship Id="rId2" Type="http://schemas.openxmlformats.org/officeDocument/2006/relationships/image" Target="../media/image17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1.png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1.png"/><Relationship Id="rId5" Type="http://schemas.openxmlformats.org/officeDocument/2006/relationships/image" Target="../media/image200.png"/><Relationship Id="rId4" Type="http://schemas.openxmlformats.org/officeDocument/2006/relationships/image" Target="../media/image19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3" Type="http://schemas.openxmlformats.org/officeDocument/2006/relationships/image" Target="../media/image208.png"/><Relationship Id="rId7" Type="http://schemas.openxmlformats.org/officeDocument/2006/relationships/image" Target="../media/image212.png"/><Relationship Id="rId12" Type="http://schemas.openxmlformats.org/officeDocument/2006/relationships/image" Target="../media/image217.png"/><Relationship Id="rId17" Type="http://schemas.openxmlformats.org/officeDocument/2006/relationships/image" Target="../media/image222.png"/><Relationship Id="rId2" Type="http://schemas.openxmlformats.org/officeDocument/2006/relationships/image" Target="../media/image207.png"/><Relationship Id="rId16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.png"/><Relationship Id="rId11" Type="http://schemas.openxmlformats.org/officeDocument/2006/relationships/image" Target="../media/image216.png"/><Relationship Id="rId5" Type="http://schemas.openxmlformats.org/officeDocument/2006/relationships/image" Target="../media/image210.png"/><Relationship Id="rId15" Type="http://schemas.openxmlformats.org/officeDocument/2006/relationships/image" Target="../media/image220.png"/><Relationship Id="rId10" Type="http://schemas.openxmlformats.org/officeDocument/2006/relationships/image" Target="../media/image215.png"/><Relationship Id="rId4" Type="http://schemas.openxmlformats.org/officeDocument/2006/relationships/image" Target="../media/image209.png"/><Relationship Id="rId9" Type="http://schemas.openxmlformats.org/officeDocument/2006/relationships/image" Target="../media/image214.png"/><Relationship Id="rId14" Type="http://schemas.openxmlformats.org/officeDocument/2006/relationships/image" Target="../media/image21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3" Type="http://schemas.openxmlformats.org/officeDocument/2006/relationships/image" Target="../media/image225.png"/><Relationship Id="rId7" Type="http://schemas.openxmlformats.org/officeDocument/2006/relationships/image" Target="../media/image229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8.png"/><Relationship Id="rId11" Type="http://schemas.openxmlformats.org/officeDocument/2006/relationships/image" Target="../media/image233.png"/><Relationship Id="rId5" Type="http://schemas.openxmlformats.org/officeDocument/2006/relationships/image" Target="../media/image227.png"/><Relationship Id="rId10" Type="http://schemas.openxmlformats.org/officeDocument/2006/relationships/image" Target="../media/image232.png"/><Relationship Id="rId4" Type="http://schemas.openxmlformats.org/officeDocument/2006/relationships/image" Target="../media/image226.png"/><Relationship Id="rId9" Type="http://schemas.openxmlformats.org/officeDocument/2006/relationships/image" Target="../media/image2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2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7" Type="http://schemas.openxmlformats.org/officeDocument/2006/relationships/image" Target="../media/image244.png"/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3.png"/><Relationship Id="rId5" Type="http://schemas.openxmlformats.org/officeDocument/2006/relationships/image" Target="../media/image242.png"/><Relationship Id="rId4" Type="http://schemas.openxmlformats.org/officeDocument/2006/relationships/image" Target="../media/image2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5.png"/><Relationship Id="rId13" Type="http://schemas.openxmlformats.org/officeDocument/2006/relationships/image" Target="../media/image260.png"/><Relationship Id="rId3" Type="http://schemas.openxmlformats.org/officeDocument/2006/relationships/image" Target="../media/image250.png"/><Relationship Id="rId7" Type="http://schemas.openxmlformats.org/officeDocument/2006/relationships/image" Target="../media/image254.png"/><Relationship Id="rId12" Type="http://schemas.openxmlformats.org/officeDocument/2006/relationships/image" Target="../media/image259.png"/><Relationship Id="rId2" Type="http://schemas.openxmlformats.org/officeDocument/2006/relationships/image" Target="../media/image206.png"/><Relationship Id="rId16" Type="http://schemas.openxmlformats.org/officeDocument/2006/relationships/image" Target="../media/image2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3.png"/><Relationship Id="rId11" Type="http://schemas.openxmlformats.org/officeDocument/2006/relationships/image" Target="../media/image258.png"/><Relationship Id="rId5" Type="http://schemas.openxmlformats.org/officeDocument/2006/relationships/image" Target="../media/image252.png"/><Relationship Id="rId15" Type="http://schemas.openxmlformats.org/officeDocument/2006/relationships/image" Target="../media/image262.png"/><Relationship Id="rId10" Type="http://schemas.openxmlformats.org/officeDocument/2006/relationships/image" Target="../media/image257.png"/><Relationship Id="rId4" Type="http://schemas.openxmlformats.org/officeDocument/2006/relationships/image" Target="../media/image251.png"/><Relationship Id="rId9" Type="http://schemas.openxmlformats.org/officeDocument/2006/relationships/image" Target="../media/image256.png"/><Relationship Id="rId14" Type="http://schemas.openxmlformats.org/officeDocument/2006/relationships/image" Target="../media/image261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png"/><Relationship Id="rId3" Type="http://schemas.openxmlformats.org/officeDocument/2006/relationships/image" Target="../media/image264.png"/><Relationship Id="rId7" Type="http://schemas.openxmlformats.org/officeDocument/2006/relationships/image" Target="../media/image268.png"/><Relationship Id="rId2" Type="http://schemas.openxmlformats.org/officeDocument/2006/relationships/image" Target="../media/image2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7.png"/><Relationship Id="rId5" Type="http://schemas.openxmlformats.org/officeDocument/2006/relationships/image" Target="../media/image266.png"/><Relationship Id="rId10" Type="http://schemas.openxmlformats.org/officeDocument/2006/relationships/image" Target="../media/image271.png"/><Relationship Id="rId4" Type="http://schemas.openxmlformats.org/officeDocument/2006/relationships/image" Target="../media/image265.png"/><Relationship Id="rId9" Type="http://schemas.openxmlformats.org/officeDocument/2006/relationships/image" Target="../media/image27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3.png"/><Relationship Id="rId7" Type="http://schemas.openxmlformats.org/officeDocument/2006/relationships/image" Target="../media/image277.png"/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6.png"/><Relationship Id="rId5" Type="http://schemas.openxmlformats.org/officeDocument/2006/relationships/image" Target="../media/image275.png"/><Relationship Id="rId4" Type="http://schemas.openxmlformats.org/officeDocument/2006/relationships/image" Target="../media/image274.png"/><Relationship Id="rId9" Type="http://schemas.openxmlformats.org/officeDocument/2006/relationships/image" Target="../media/image2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284.png"/><Relationship Id="rId2" Type="http://schemas.openxmlformats.org/officeDocument/2006/relationships/image" Target="../media/image27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3.png"/><Relationship Id="rId5" Type="http://schemas.openxmlformats.org/officeDocument/2006/relationships/image" Target="../media/image282.png"/><Relationship Id="rId4" Type="http://schemas.openxmlformats.org/officeDocument/2006/relationships/image" Target="../media/image28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1310.png"/><Relationship Id="rId18" Type="http://schemas.openxmlformats.org/officeDocument/2006/relationships/image" Target="../media/image40.png"/><Relationship Id="rId3" Type="http://schemas.openxmlformats.org/officeDocument/2006/relationships/image" Target="../media/image37.png"/><Relationship Id="rId21" Type="http://schemas.openxmlformats.org/officeDocument/2006/relationships/image" Target="../media/image43.png"/><Relationship Id="rId7" Type="http://schemas.openxmlformats.org/officeDocument/2006/relationships/image" Target="../media/image710.png"/><Relationship Id="rId12" Type="http://schemas.openxmlformats.org/officeDocument/2006/relationships/image" Target="../media/image1210.png"/><Relationship Id="rId17" Type="http://schemas.openxmlformats.org/officeDocument/2006/relationships/image" Target="../media/image39.png"/><Relationship Id="rId2" Type="http://schemas.openxmlformats.org/officeDocument/2006/relationships/image" Target="../media/image36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1110.png"/><Relationship Id="rId5" Type="http://schemas.openxmlformats.org/officeDocument/2006/relationships/image" Target="../media/image510.png"/><Relationship Id="rId15" Type="http://schemas.openxmlformats.org/officeDocument/2006/relationships/image" Target="../media/image1510.png"/><Relationship Id="rId10" Type="http://schemas.openxmlformats.org/officeDocument/2006/relationships/image" Target="../media/image1010.png"/><Relationship Id="rId19" Type="http://schemas.openxmlformats.org/officeDocument/2006/relationships/image" Target="../media/image41.png"/><Relationship Id="rId4" Type="http://schemas.openxmlformats.org/officeDocument/2006/relationships/image" Target="../media/image410.png"/><Relationship Id="rId9" Type="http://schemas.openxmlformats.org/officeDocument/2006/relationships/image" Target="../media/image90.png"/><Relationship Id="rId14" Type="http://schemas.openxmlformats.org/officeDocument/2006/relationships/image" Target="../media/image14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0.png"/><Relationship Id="rId13" Type="http://schemas.openxmlformats.org/officeDocument/2006/relationships/image" Target="../media/image246.png"/><Relationship Id="rId18" Type="http://schemas.openxmlformats.org/officeDocument/2006/relationships/image" Target="../media/image45.png"/><Relationship Id="rId3" Type="http://schemas.openxmlformats.org/officeDocument/2006/relationships/image" Target="../media/image410.png"/><Relationship Id="rId7" Type="http://schemas.openxmlformats.org/officeDocument/2006/relationships/image" Target="../media/image2210.png"/><Relationship Id="rId12" Type="http://schemas.openxmlformats.org/officeDocument/2006/relationships/image" Target="../media/image1310.png"/><Relationship Id="rId17" Type="http://schemas.openxmlformats.org/officeDocument/2006/relationships/image" Target="../media/image44.png"/><Relationship Id="rId2" Type="http://schemas.openxmlformats.org/officeDocument/2006/relationships/image" Target="../media/image37.png"/><Relationship Id="rId16" Type="http://schemas.openxmlformats.org/officeDocument/2006/relationships/image" Target="../media/image15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0.png"/><Relationship Id="rId11" Type="http://schemas.openxmlformats.org/officeDocument/2006/relationships/image" Target="../media/image1210.png"/><Relationship Id="rId5" Type="http://schemas.openxmlformats.org/officeDocument/2006/relationships/image" Target="../media/image610.png"/><Relationship Id="rId15" Type="http://schemas.openxmlformats.org/officeDocument/2006/relationships/image" Target="../media/image2510.png"/><Relationship Id="rId10" Type="http://schemas.openxmlformats.org/officeDocument/2006/relationships/image" Target="../media/image1110.png"/><Relationship Id="rId19" Type="http://schemas.openxmlformats.org/officeDocument/2006/relationships/image" Target="../media/image46.png"/><Relationship Id="rId4" Type="http://schemas.openxmlformats.org/officeDocument/2006/relationships/image" Target="../media/image510.png"/><Relationship Id="rId9" Type="http://schemas.openxmlformats.org/officeDocument/2006/relationships/image" Target="../media/image1010.png"/><Relationship Id="rId14" Type="http://schemas.openxmlformats.org/officeDocument/2006/relationships/image" Target="../media/image14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6688" y="2130425"/>
            <a:ext cx="8001000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P1 Chapter 14 :: </a:t>
            </a:r>
            <a:r>
              <a:rPr lang="en-GB" dirty="0"/>
              <a:t>Exponentials &amp; Logarithms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20</a:t>
            </a:r>
            <a:r>
              <a:rPr lang="en-GB" baseline="30000" dirty="0"/>
              <a:t>th</a:t>
            </a:r>
            <a:r>
              <a:rPr lang="en-GB" dirty="0"/>
              <a:t> October 2017</a:t>
            </a:r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1224" b="-3265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Wingdings" panose="05000000000000000000" pitchFamily="2" charset="2"/>
                  </a:rPr>
                  <a:t>!</a:t>
                </a:r>
                <a:r>
                  <a:rPr lang="en-GB" sz="2000" dirty="0"/>
                  <a:t> 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2000" dirty="0"/>
                  <a:t>, where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 is a constant,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907659"/>
                <a:ext cx="5883448" cy="535659"/>
              </a:xfrm>
              <a:prstGeom prst="rect">
                <a:avLst/>
              </a:prstGeom>
              <a:blipFill>
                <a:blip r:embed="rId3"/>
                <a:stretch>
                  <a:fillRect l="-826" b="-54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776630"/>
                <a:ext cx="3565252" cy="369332"/>
              </a:xfrm>
              <a:prstGeom prst="rect">
                <a:avLst/>
              </a:prstGeom>
              <a:blipFill>
                <a:blip r:embed="rId4"/>
                <a:stretch>
                  <a:fillRect b="-470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7584" y="2276872"/>
                <a:ext cx="201622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76872"/>
                <a:ext cx="2016224" cy="61824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257652" y="166336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</a:t>
            </a:r>
            <a:r>
              <a:rPr lang="en-GB" sz="1400" dirty="0"/>
              <a:t>This is not a standalone rule but an application of something called the ‘</a:t>
            </a:r>
            <a:r>
              <a:rPr lang="en-GB" sz="1400" i="1" dirty="0"/>
              <a:t>chain rule</a:t>
            </a:r>
            <a:r>
              <a:rPr lang="en-GB" sz="1400" dirty="0"/>
              <a:t>’, which you will encounter in Year 2.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444208" y="1268760"/>
            <a:ext cx="864096" cy="394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140968"/>
                <a:ext cx="3565252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3756150"/>
                <a:ext cx="30963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∴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756150"/>
                <a:ext cx="3096344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620246"/>
                <a:ext cx="3565252" cy="369332"/>
              </a:xfrm>
              <a:prstGeom prst="rect">
                <a:avLst/>
              </a:prstGeom>
              <a:blipFill>
                <a:blip r:embed="rId8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2772" y="5235428"/>
                <a:ext cx="309634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772" y="5235428"/>
                <a:ext cx="3096344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652120" y="5058861"/>
            <a:ext cx="2664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Note: </a:t>
            </a:r>
            <a:r>
              <a:rPr lang="en-GB" sz="1400" dirty="0"/>
              <a:t>In general, when you scale the function, you scale the derivative/integral.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771900" y="5295900"/>
            <a:ext cx="18415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7544" y="2136694"/>
            <a:ext cx="3565252" cy="7584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7544" y="3510299"/>
            <a:ext cx="3565252" cy="941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67544" y="4989578"/>
            <a:ext cx="3565252" cy="9414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81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More 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72" y="819326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1951112" y="16027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52512" y="3105920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9852" y="2928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852" y="29285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675842" y="13077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842" y="13077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315318" y="1625600"/>
            <a:ext cx="2415181" cy="1456308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  <a:gd name="connsiteX0" fmla="*/ 1469650 w 5139950"/>
              <a:gd name="connsiteY0" fmla="*/ 990600 h 1000007"/>
              <a:gd name="connsiteX1" fmla="*/ 0 w 5139950"/>
              <a:gd name="connsiteY1" fmla="*/ 990600 h 1000007"/>
              <a:gd name="connsiteX2" fmla="*/ 3323850 w 5139950"/>
              <a:gd name="connsiteY2" fmla="*/ 736600 h 1000007"/>
              <a:gd name="connsiteX3" fmla="*/ 5139950 w 5139950"/>
              <a:gd name="connsiteY3" fmla="*/ 0 h 1000007"/>
              <a:gd name="connsiteX0" fmla="*/ 32614 w 5983587"/>
              <a:gd name="connsiteY0" fmla="*/ 1023679 h 1035178"/>
              <a:gd name="connsiteX1" fmla="*/ 843637 w 5983587"/>
              <a:gd name="connsiteY1" fmla="*/ 990600 h 1035178"/>
              <a:gd name="connsiteX2" fmla="*/ 4167487 w 5983587"/>
              <a:gd name="connsiteY2" fmla="*/ 736600 h 1035178"/>
              <a:gd name="connsiteX3" fmla="*/ 5983587 w 5983587"/>
              <a:gd name="connsiteY3" fmla="*/ 0 h 1035178"/>
              <a:gd name="connsiteX0" fmla="*/ 5649 w 5956622"/>
              <a:gd name="connsiteY0" fmla="*/ 1023679 h 1026719"/>
              <a:gd name="connsiteX1" fmla="*/ 2685557 w 5956622"/>
              <a:gd name="connsiteY1" fmla="*/ 902390 h 1026719"/>
              <a:gd name="connsiteX2" fmla="*/ 4140522 w 5956622"/>
              <a:gd name="connsiteY2" fmla="*/ 736600 h 1026719"/>
              <a:gd name="connsiteX3" fmla="*/ 5956622 w 5956622"/>
              <a:gd name="connsiteY3" fmla="*/ 0 h 1026719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7290 w 6021615"/>
              <a:gd name="connsiteY0" fmla="*/ 1255230 h 1258006"/>
              <a:gd name="connsiteX1" fmla="*/ 2687198 w 6021615"/>
              <a:gd name="connsiteY1" fmla="*/ 1133941 h 1258006"/>
              <a:gd name="connsiteX2" fmla="*/ 4142163 w 6021615"/>
              <a:gd name="connsiteY2" fmla="*/ 968151 h 1258006"/>
              <a:gd name="connsiteX3" fmla="*/ 6021615 w 6021615"/>
              <a:gd name="connsiteY3" fmla="*/ 0 h 1258006"/>
              <a:gd name="connsiteX0" fmla="*/ 9557 w 6023882"/>
              <a:gd name="connsiteY0" fmla="*/ 1255230 h 1264379"/>
              <a:gd name="connsiteX1" fmla="*/ 2277677 w 6023882"/>
              <a:gd name="connsiteY1" fmla="*/ 1222151 h 1264379"/>
              <a:gd name="connsiteX2" fmla="*/ 4144430 w 6023882"/>
              <a:gd name="connsiteY2" fmla="*/ 968151 h 1264379"/>
              <a:gd name="connsiteX3" fmla="*/ 6023882 w 6023882"/>
              <a:gd name="connsiteY3" fmla="*/ 0 h 1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82" h="1264379">
                <a:moveTo>
                  <a:pt x="9557" y="1255230"/>
                </a:moveTo>
                <a:cubicBezTo>
                  <a:pt x="-119560" y="1276396"/>
                  <a:pt x="1081716" y="1258972"/>
                  <a:pt x="2277677" y="1222151"/>
                </a:cubicBezTo>
                <a:cubicBezTo>
                  <a:pt x="2968155" y="1200893"/>
                  <a:pt x="3520062" y="1171843"/>
                  <a:pt x="4144430" y="968151"/>
                </a:cubicBezTo>
                <a:cubicBezTo>
                  <a:pt x="4768798" y="764459"/>
                  <a:pt x="5544162" y="373960"/>
                  <a:pt x="6023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34232" y="255197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4232" y="2551972"/>
                <a:ext cx="44894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25276" y="1443221"/>
                <a:ext cx="1644577" cy="104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Input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being replaced with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, so stretch of scale 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/>
                  <a:t>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76" y="1443221"/>
                <a:ext cx="1644577" cy="1043940"/>
              </a:xfrm>
              <a:prstGeom prst="rect">
                <a:avLst/>
              </a:prstGeom>
              <a:blipFill>
                <a:blip r:embed="rId6"/>
                <a:stretch>
                  <a:fillRect l="-1111" t="-1170" b="-11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123" y="844453"/>
                <a:ext cx="2181448" cy="369332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54257" y="134838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4257" y="1348380"/>
                <a:ext cx="1159859" cy="312586"/>
              </a:xfrm>
              <a:prstGeom prst="rect">
                <a:avLst/>
              </a:prstGeom>
              <a:blipFill>
                <a:blip r:embed="rId8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reeform: Shape 17"/>
          <p:cNvSpPr/>
          <p:nvPr/>
        </p:nvSpPr>
        <p:spPr>
          <a:xfrm>
            <a:off x="381000" y="1778000"/>
            <a:ext cx="3238500" cy="1257300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65947" y="157589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947" y="1575890"/>
                <a:ext cx="1159859" cy="3125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 flipV="1">
            <a:off x="6203918" y="16027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505318" y="3105920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792658" y="2928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658" y="2928534"/>
                <a:ext cx="448940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28648" y="13077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648" y="1307711"/>
                <a:ext cx="448940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96563" y="279962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563" y="2799622"/>
                <a:ext cx="4489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725982" y="1300346"/>
                <a:ext cx="2132268" cy="12772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Note: </a:t>
                </a:r>
                <a:r>
                  <a:rPr lang="en-GB" sz="1400" dirty="0"/>
                  <a:t>Recall the shape of a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graph.</a:t>
                </a:r>
              </a:p>
              <a:p>
                <a:endParaRPr lang="en-GB" sz="600" dirty="0"/>
              </a:p>
              <a:p>
                <a:r>
                  <a:rPr lang="en-GB" sz="1400" dirty="0"/>
                  <a:t>5 is ‘outside’ function, so stretch of scale factor 5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-axis.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982" y="1300346"/>
                <a:ext cx="2132268" cy="1277273"/>
              </a:xfrm>
              <a:prstGeom prst="rect">
                <a:avLst/>
              </a:prstGeom>
              <a:blipFill>
                <a:blip r:embed="rId13"/>
                <a:stretch>
                  <a:fillRect l="-857" t="-476" r="-2286" b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964013" y="144363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4013" y="1443630"/>
                <a:ext cx="1159859" cy="31258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 flipH="1">
            <a:off x="4633806" y="2369558"/>
            <a:ext cx="3238500" cy="665742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599328" y="2195015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328" y="2195015"/>
                <a:ext cx="1159859" cy="31258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/>
          <p:cNvSpPr/>
          <p:nvPr/>
        </p:nvSpPr>
        <p:spPr>
          <a:xfrm flipH="1">
            <a:off x="4772030" y="1339862"/>
            <a:ext cx="3100276" cy="1674614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  <a:gd name="connsiteX0" fmla="*/ 0 w 3100276"/>
              <a:gd name="connsiteY0" fmla="*/ 1161435 h 1161435"/>
              <a:gd name="connsiteX1" fmla="*/ 50800 w 3100276"/>
              <a:gd name="connsiteY1" fmla="*/ 1161435 h 1161435"/>
              <a:gd name="connsiteX2" fmla="*/ 1562100 w 3100276"/>
              <a:gd name="connsiteY2" fmla="*/ 894735 h 1161435"/>
              <a:gd name="connsiteX3" fmla="*/ 3100276 w 3100276"/>
              <a:gd name="connsiteY3" fmla="*/ 0 h 116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0276" h="1161435">
                <a:moveTo>
                  <a:pt x="0" y="1161435"/>
                </a:moveTo>
                <a:lnTo>
                  <a:pt x="50800" y="1161435"/>
                </a:lnTo>
                <a:cubicBezTo>
                  <a:pt x="311150" y="1116985"/>
                  <a:pt x="1053854" y="1088307"/>
                  <a:pt x="1562100" y="894735"/>
                </a:cubicBezTo>
                <a:cubicBezTo>
                  <a:pt x="2070346" y="701163"/>
                  <a:pt x="2527717" y="390525"/>
                  <a:pt x="3100276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98877" y="24541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877" y="2454111"/>
                <a:ext cx="448940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01" y="3930734"/>
                <a:ext cx="2181448" cy="471668"/>
              </a:xfrm>
              <a:prstGeom prst="rect">
                <a:avLst/>
              </a:prstGeom>
              <a:blipFill>
                <a:blip r:embed="rId17"/>
                <a:stretch>
                  <a:fillRect b="-396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V="1">
            <a:off x="2013918" y="4950214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315318" y="6453336"/>
            <a:ext cx="3383384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02658" y="6275950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2658" y="6275950"/>
                <a:ext cx="4489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738648" y="465512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648" y="4655127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>
            <a:off x="340024" y="4439616"/>
            <a:ext cx="3593801" cy="1456308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  <a:gd name="connsiteX0" fmla="*/ 1469650 w 5139950"/>
              <a:gd name="connsiteY0" fmla="*/ 990600 h 1000007"/>
              <a:gd name="connsiteX1" fmla="*/ 0 w 5139950"/>
              <a:gd name="connsiteY1" fmla="*/ 990600 h 1000007"/>
              <a:gd name="connsiteX2" fmla="*/ 3323850 w 5139950"/>
              <a:gd name="connsiteY2" fmla="*/ 736600 h 1000007"/>
              <a:gd name="connsiteX3" fmla="*/ 5139950 w 5139950"/>
              <a:gd name="connsiteY3" fmla="*/ 0 h 1000007"/>
              <a:gd name="connsiteX0" fmla="*/ 32614 w 5983587"/>
              <a:gd name="connsiteY0" fmla="*/ 1023679 h 1035178"/>
              <a:gd name="connsiteX1" fmla="*/ 843637 w 5983587"/>
              <a:gd name="connsiteY1" fmla="*/ 990600 h 1035178"/>
              <a:gd name="connsiteX2" fmla="*/ 4167487 w 5983587"/>
              <a:gd name="connsiteY2" fmla="*/ 736600 h 1035178"/>
              <a:gd name="connsiteX3" fmla="*/ 5983587 w 5983587"/>
              <a:gd name="connsiteY3" fmla="*/ 0 h 1035178"/>
              <a:gd name="connsiteX0" fmla="*/ 5649 w 5956622"/>
              <a:gd name="connsiteY0" fmla="*/ 1023679 h 1026719"/>
              <a:gd name="connsiteX1" fmla="*/ 2685557 w 5956622"/>
              <a:gd name="connsiteY1" fmla="*/ 902390 h 1026719"/>
              <a:gd name="connsiteX2" fmla="*/ 4140522 w 5956622"/>
              <a:gd name="connsiteY2" fmla="*/ 736600 h 1026719"/>
              <a:gd name="connsiteX3" fmla="*/ 5956622 w 5956622"/>
              <a:gd name="connsiteY3" fmla="*/ 0 h 1026719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5649 w 6019974"/>
              <a:gd name="connsiteY0" fmla="*/ 1255230 h 1258270"/>
              <a:gd name="connsiteX1" fmla="*/ 2685557 w 6019974"/>
              <a:gd name="connsiteY1" fmla="*/ 1133941 h 1258270"/>
              <a:gd name="connsiteX2" fmla="*/ 4140522 w 6019974"/>
              <a:gd name="connsiteY2" fmla="*/ 968151 h 1258270"/>
              <a:gd name="connsiteX3" fmla="*/ 6019974 w 6019974"/>
              <a:gd name="connsiteY3" fmla="*/ 0 h 1258270"/>
              <a:gd name="connsiteX0" fmla="*/ 7290 w 6021615"/>
              <a:gd name="connsiteY0" fmla="*/ 1255230 h 1258006"/>
              <a:gd name="connsiteX1" fmla="*/ 2687198 w 6021615"/>
              <a:gd name="connsiteY1" fmla="*/ 1133941 h 1258006"/>
              <a:gd name="connsiteX2" fmla="*/ 4142163 w 6021615"/>
              <a:gd name="connsiteY2" fmla="*/ 968151 h 1258006"/>
              <a:gd name="connsiteX3" fmla="*/ 6021615 w 6021615"/>
              <a:gd name="connsiteY3" fmla="*/ 0 h 1258006"/>
              <a:gd name="connsiteX0" fmla="*/ 9557 w 6023882"/>
              <a:gd name="connsiteY0" fmla="*/ 1255230 h 1264379"/>
              <a:gd name="connsiteX1" fmla="*/ 2277677 w 6023882"/>
              <a:gd name="connsiteY1" fmla="*/ 1222151 h 1264379"/>
              <a:gd name="connsiteX2" fmla="*/ 4144430 w 6023882"/>
              <a:gd name="connsiteY2" fmla="*/ 968151 h 1264379"/>
              <a:gd name="connsiteX3" fmla="*/ 6023882 w 6023882"/>
              <a:gd name="connsiteY3" fmla="*/ 0 h 1264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3882" h="1264379">
                <a:moveTo>
                  <a:pt x="9557" y="1255230"/>
                </a:moveTo>
                <a:cubicBezTo>
                  <a:pt x="-119560" y="1276396"/>
                  <a:pt x="1081716" y="1258972"/>
                  <a:pt x="2277677" y="1222151"/>
                </a:cubicBezTo>
                <a:cubicBezTo>
                  <a:pt x="2968155" y="1200893"/>
                  <a:pt x="3520062" y="1171843"/>
                  <a:pt x="4144430" y="968151"/>
                </a:cubicBezTo>
                <a:cubicBezTo>
                  <a:pt x="4768798" y="764459"/>
                  <a:pt x="5544162" y="373960"/>
                  <a:pt x="602388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25613" y="6089888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613" y="6089888"/>
                <a:ext cx="448940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600859" y="4588571"/>
                <a:ext cx="2915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We have a stretch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-axis by scale factor 3, and a translation up by 2.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859" y="4588571"/>
                <a:ext cx="2915849" cy="523220"/>
              </a:xfrm>
              <a:prstGeom prst="rect">
                <a:avLst/>
              </a:prstGeom>
              <a:blipFill>
                <a:blip r:embed="rId20"/>
                <a:stretch>
                  <a:fillRect l="-628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650438" y="4448146"/>
                <a:ext cx="1159859" cy="41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0438" y="4448146"/>
                <a:ext cx="1159859" cy="411266"/>
              </a:xfrm>
              <a:prstGeom prst="rect">
                <a:avLst/>
              </a:prstGeom>
              <a:blipFill>
                <a:blip r:embed="rId2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reeform: Shape 40"/>
          <p:cNvSpPr/>
          <p:nvPr/>
        </p:nvSpPr>
        <p:spPr>
          <a:xfrm>
            <a:off x="1072456" y="5134941"/>
            <a:ext cx="1870769" cy="1257300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1257300">
                <a:moveTo>
                  <a:pt x="0" y="1257300"/>
                </a:moveTo>
                <a:lnTo>
                  <a:pt x="50800" y="1257300"/>
                </a:lnTo>
                <a:cubicBezTo>
                  <a:pt x="311150" y="1212850"/>
                  <a:pt x="1030817" y="1200150"/>
                  <a:pt x="1562100" y="990600"/>
                </a:cubicBezTo>
                <a:cubicBezTo>
                  <a:pt x="2093383" y="781050"/>
                  <a:pt x="2665941" y="390525"/>
                  <a:pt x="3238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52970" y="4943698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2970" y="4943698"/>
                <a:ext cx="1159859" cy="312586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698664" y="557741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664" y="5577417"/>
                <a:ext cx="448940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687532" y="5202149"/>
                <a:ext cx="2286006" cy="116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sz="1400" b="1" dirty="0"/>
                  <a:t>Important Note</a:t>
                </a:r>
                <a:r>
                  <a:rPr lang="en-GB" sz="1400" dirty="0"/>
                  <a:t>: Because the original </a:t>
                </a:r>
                <a:r>
                  <a:rPr lang="en-GB" sz="1400" b="1" dirty="0"/>
                  <a:t>asymptote</a:t>
                </a:r>
                <a:r>
                  <a:rPr lang="en-GB" sz="1400" dirty="0"/>
                  <a:t> was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it is now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400" dirty="0"/>
                  <a:t> and you must indicate this along with its equation.</a:t>
                </a: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7532" y="5202149"/>
                <a:ext cx="2286006" cy="1169551"/>
              </a:xfrm>
              <a:prstGeom prst="rect">
                <a:avLst/>
              </a:prstGeom>
              <a:blipFill>
                <a:blip r:embed="rId24"/>
                <a:stretch>
                  <a:fillRect l="-264" b="-3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/>
          <p:cNvCxnSpPr/>
          <p:nvPr/>
        </p:nvCxnSpPr>
        <p:spPr>
          <a:xfrm flipV="1">
            <a:off x="340024" y="5932819"/>
            <a:ext cx="3470273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773794" y="5628317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3794" y="5628317"/>
                <a:ext cx="1159859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7331" y="1223968"/>
            <a:ext cx="4042636" cy="2147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474280" y="1223968"/>
            <a:ext cx="4383970" cy="21474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76608" y="4411474"/>
            <a:ext cx="7240100" cy="2239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364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4" grpId="0" animBg="1"/>
      <p:bldP spid="48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1" y="1111334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4311618" y="2237798"/>
            <a:ext cx="0" cy="3600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822318" y="5010920"/>
            <a:ext cx="7200000" cy="9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894258" y="48335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4258" y="48335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74448" y="19554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448" y="19554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63241" y="2877859"/>
                <a:ext cx="15129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241" y="2877859"/>
                <a:ext cx="1512987" cy="375552"/>
              </a:xfrm>
              <a:prstGeom prst="rect">
                <a:avLst/>
              </a:prstGeom>
              <a:blipFill>
                <a:blip r:embed="rId5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 flipH="1">
            <a:off x="1231900" y="2946400"/>
            <a:ext cx="6483701" cy="2496137"/>
          </a:xfrm>
          <a:custGeom>
            <a:avLst/>
            <a:gdLst>
              <a:gd name="connsiteX0" fmla="*/ 0 w 3238500"/>
              <a:gd name="connsiteY0" fmla="*/ 1257300 h 1257300"/>
              <a:gd name="connsiteX1" fmla="*/ 50800 w 3238500"/>
              <a:gd name="connsiteY1" fmla="*/ 1257300 h 1257300"/>
              <a:gd name="connsiteX2" fmla="*/ 1562100 w 3238500"/>
              <a:gd name="connsiteY2" fmla="*/ 990600 h 1257300"/>
              <a:gd name="connsiteX3" fmla="*/ 3238500 w 3238500"/>
              <a:gd name="connsiteY3" fmla="*/ 0 h 1257300"/>
              <a:gd name="connsiteX0" fmla="*/ 0 w 3100276"/>
              <a:gd name="connsiteY0" fmla="*/ 1161435 h 1161435"/>
              <a:gd name="connsiteX1" fmla="*/ 50800 w 3100276"/>
              <a:gd name="connsiteY1" fmla="*/ 1161435 h 1161435"/>
              <a:gd name="connsiteX2" fmla="*/ 1562100 w 3100276"/>
              <a:gd name="connsiteY2" fmla="*/ 894735 h 1161435"/>
              <a:gd name="connsiteX3" fmla="*/ 3100276 w 3100276"/>
              <a:gd name="connsiteY3" fmla="*/ 0 h 1161435"/>
              <a:gd name="connsiteX0" fmla="*/ 0 w 3739617"/>
              <a:gd name="connsiteY0" fmla="*/ 1167375 h 1182799"/>
              <a:gd name="connsiteX1" fmla="*/ 690141 w 3739617"/>
              <a:gd name="connsiteY1" fmla="*/ 1161435 h 1182799"/>
              <a:gd name="connsiteX2" fmla="*/ 2201441 w 3739617"/>
              <a:gd name="connsiteY2" fmla="*/ 894735 h 1182799"/>
              <a:gd name="connsiteX3" fmla="*/ 3739617 w 3739617"/>
              <a:gd name="connsiteY3" fmla="*/ 0 h 1182799"/>
              <a:gd name="connsiteX0" fmla="*/ 0 w 3739617"/>
              <a:gd name="connsiteY0" fmla="*/ 1167375 h 1177815"/>
              <a:gd name="connsiteX1" fmla="*/ 690141 w 3739617"/>
              <a:gd name="connsiteY1" fmla="*/ 1161435 h 1177815"/>
              <a:gd name="connsiteX2" fmla="*/ 2201441 w 3739617"/>
              <a:gd name="connsiteY2" fmla="*/ 894735 h 1177815"/>
              <a:gd name="connsiteX3" fmla="*/ 3739617 w 3739617"/>
              <a:gd name="connsiteY3" fmla="*/ 0 h 117781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39617"/>
              <a:gd name="connsiteY0" fmla="*/ 1167375 h 1167375"/>
              <a:gd name="connsiteX1" fmla="*/ 720655 w 3739617"/>
              <a:gd name="connsiteY1" fmla="*/ 1132922 h 1167375"/>
              <a:gd name="connsiteX2" fmla="*/ 2201441 w 3739617"/>
              <a:gd name="connsiteY2" fmla="*/ 894735 h 1167375"/>
              <a:gd name="connsiteX3" fmla="*/ 3739617 w 3739617"/>
              <a:gd name="connsiteY3" fmla="*/ 0 h 1167375"/>
              <a:gd name="connsiteX0" fmla="*/ 0 w 3709103"/>
              <a:gd name="connsiteY0" fmla="*/ 1167375 h 1167375"/>
              <a:gd name="connsiteX1" fmla="*/ 690141 w 3709103"/>
              <a:gd name="connsiteY1" fmla="*/ 1132922 h 1167375"/>
              <a:gd name="connsiteX2" fmla="*/ 2170927 w 3709103"/>
              <a:gd name="connsiteY2" fmla="*/ 894735 h 1167375"/>
              <a:gd name="connsiteX3" fmla="*/ 3709103 w 3709103"/>
              <a:gd name="connsiteY3" fmla="*/ 0 h 1167375"/>
              <a:gd name="connsiteX0" fmla="*/ 0 w 3709103"/>
              <a:gd name="connsiteY0" fmla="*/ 1167375 h 1170092"/>
              <a:gd name="connsiteX1" fmla="*/ 690141 w 3709103"/>
              <a:gd name="connsiteY1" fmla="*/ 1132922 h 1170092"/>
              <a:gd name="connsiteX2" fmla="*/ 2170927 w 3709103"/>
              <a:gd name="connsiteY2" fmla="*/ 894735 h 1170092"/>
              <a:gd name="connsiteX3" fmla="*/ 3709103 w 3709103"/>
              <a:gd name="connsiteY3" fmla="*/ 0 h 1170092"/>
              <a:gd name="connsiteX0" fmla="*/ 0 w 3709103"/>
              <a:gd name="connsiteY0" fmla="*/ 1167375 h 1167514"/>
              <a:gd name="connsiteX1" fmla="*/ 690141 w 3709103"/>
              <a:gd name="connsiteY1" fmla="*/ 1132922 h 1167514"/>
              <a:gd name="connsiteX2" fmla="*/ 2170927 w 3709103"/>
              <a:gd name="connsiteY2" fmla="*/ 894735 h 1167514"/>
              <a:gd name="connsiteX3" fmla="*/ 3709103 w 3709103"/>
              <a:gd name="connsiteY3" fmla="*/ 0 h 1167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09103" h="1167514">
                <a:moveTo>
                  <a:pt x="0" y="1167375"/>
                </a:moveTo>
                <a:cubicBezTo>
                  <a:pt x="299793" y="1168959"/>
                  <a:pt x="366826" y="1156977"/>
                  <a:pt x="690141" y="1132922"/>
                </a:cubicBezTo>
                <a:cubicBezTo>
                  <a:pt x="1057048" y="1087482"/>
                  <a:pt x="1667767" y="1083555"/>
                  <a:pt x="2170927" y="894735"/>
                </a:cubicBezTo>
                <a:cubicBezTo>
                  <a:pt x="2674087" y="705915"/>
                  <a:pt x="3136544" y="390525"/>
                  <a:pt x="3709103" y="0"/>
                </a:cubicBezTo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/>
          <p:cNvCxnSpPr/>
          <p:nvPr/>
        </p:nvCxnSpPr>
        <p:spPr>
          <a:xfrm>
            <a:off x="936618" y="5479132"/>
            <a:ext cx="691803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72732" y="3293740"/>
                <a:ext cx="2061468" cy="38792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732" y="3293740"/>
                <a:ext cx="2061468" cy="387927"/>
              </a:xfrm>
              <a:prstGeom prst="rect">
                <a:avLst/>
              </a:prstGeom>
              <a:blipFill>
                <a:blip r:embed="rId6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76040" y="5127347"/>
                <a:ext cx="1512987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040" y="5127347"/>
                <a:ext cx="1512987" cy="375552"/>
              </a:xfrm>
              <a:prstGeom prst="rect">
                <a:avLst/>
              </a:prstGeom>
              <a:blipFill>
                <a:blip r:embed="rId7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>
            <a:off x="4422318" y="3681667"/>
            <a:ext cx="1481148" cy="1151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39600" y="1509538"/>
            <a:ext cx="7992839" cy="45117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2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316-317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149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Right 11"/>
          <p:cNvSpPr/>
          <p:nvPr/>
        </p:nvSpPr>
        <p:spPr>
          <a:xfrm>
            <a:off x="3779913" y="2276872"/>
            <a:ext cx="566204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Just for your interest…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70358" y="711485"/>
                <a:ext cx="505214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600" dirty="0"/>
                  <a:t>Where does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2600" dirty="0"/>
                  <a:t> come from, and why is it so important?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358" y="711485"/>
                <a:ext cx="5052146" cy="892552"/>
              </a:xfrm>
              <a:prstGeom prst="rect">
                <a:avLst/>
              </a:prstGeom>
              <a:blipFill>
                <a:blip r:embed="rId2"/>
                <a:stretch>
                  <a:fillRect l="-362" t="-6164" r="-1930" b="-17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Image result for stick man scratching he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56" y="825785"/>
            <a:ext cx="666533" cy="7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1754605"/>
                <a:ext cx="3456384" cy="15696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=2.71828…</m:t>
                    </m:r>
                  </m:oMath>
                </a14:m>
                <a:r>
                  <a:rPr lang="en-GB" sz="2400" dirty="0"/>
                  <a:t> </a:t>
                </a:r>
              </a:p>
              <a:p>
                <a:r>
                  <a:rPr lang="en-GB" dirty="0"/>
                  <a:t>is known as </a:t>
                </a:r>
                <a:r>
                  <a:rPr lang="en-GB" b="1" dirty="0"/>
                  <a:t>Euler’s Number</a:t>
                </a:r>
                <a:r>
                  <a:rPr lang="en-GB" dirty="0"/>
                  <a:t>, and is considered one of the five fundamental constants in maths: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0,  1,  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54605"/>
                <a:ext cx="3456384" cy="1569660"/>
              </a:xfrm>
              <a:prstGeom prst="rect">
                <a:avLst/>
              </a:prstGeom>
              <a:blipFill>
                <a:blip r:embed="rId4"/>
                <a:stretch>
                  <a:fillRect l="-1051" r="-15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4447716" y="1777950"/>
            <a:ext cx="45725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Its value was originally encountered by Bernoulli who was solving the following problem:</a:t>
            </a:r>
          </a:p>
          <a:p>
            <a:r>
              <a:rPr lang="en-GB" sz="1400" i="1" dirty="0"/>
              <a:t>You have £1. If you put it in a bank account with 100% interest, how much do you have a year later? If the interest is split into 2 instalments of 50% interest, how much will I have? What about 3 instalments of 33.3%? And so on…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23758"/>
                  </p:ext>
                </p:extLst>
              </p:nvPr>
            </p:nvGraphicFramePr>
            <p:xfrm>
              <a:off x="5008240" y="3455116"/>
              <a:ext cx="3400724" cy="252183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No. Instalments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Money after a year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1×</m:t>
                                </m:r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1.5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=£2.25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1.</m:t>
                                </m:r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̇"/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=£2.37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1×</m:t>
                                    </m:r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1.25</m:t>
                                    </m:r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=£2.44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1600" smtClean="0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f>
                                          <m:fPr>
                                            <m:ctrlPr>
                                              <a:rPr lang="en-GB" sz="16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1600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1600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160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" name="Table 3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14223758"/>
                  </p:ext>
                </p:extLst>
              </p:nvPr>
            </p:nvGraphicFramePr>
            <p:xfrm>
              <a:off x="5008240" y="3455116"/>
              <a:ext cx="3400724" cy="2521839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15437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5700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No. Instalments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Money after a year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103279" r="-121654" b="-4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103279" r="-1311" b="-4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203279" r="-121654" b="-3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203279" r="-1311" b="-3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303279" r="-121654" b="-2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303279" r="-1311" b="-2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403279" r="-121654" b="-1836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403279" r="-1311" b="-1836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66763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394" t="-279091" r="-121654" b="-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3607" t="-279091" r="-1311" b="-18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04916" y="6063580"/>
                <a:ext cx="40358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becomes larger, the amount after a year approaches £2.71…, i.e.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600" dirty="0"/>
                  <a:t>!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16" y="6063580"/>
                <a:ext cx="4035884" cy="584775"/>
              </a:xfrm>
              <a:prstGeom prst="rect">
                <a:avLst/>
              </a:prstGeom>
              <a:blipFill>
                <a:blip r:embed="rId6"/>
                <a:stretch>
                  <a:fillRect l="-906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51880" y="3539108"/>
                <a:ext cx="2376264" cy="83279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tx1"/>
                    </a:solidFill>
                  </a:rPr>
                  <a:t>Thus:</a:t>
                </a:r>
              </a:p>
              <a:p>
                <a:r>
                  <a:rPr lang="en-GB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GB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80" y="3539108"/>
                <a:ext cx="2376264" cy="8327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row: Right 38"/>
          <p:cNvSpPr/>
          <p:nvPr/>
        </p:nvSpPr>
        <p:spPr>
          <a:xfrm rot="10800000">
            <a:off x="3276600" y="3559696"/>
            <a:ext cx="132437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601" y="4436635"/>
                <a:ext cx="4546600" cy="1787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But we have seen that differentiation by first principles uses ‘limits’. It is therefore possible to prove from the definition above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 , and </a:t>
                </a:r>
                <a:r>
                  <a:rPr lang="en-GB" sz="1400" b="1" dirty="0"/>
                  <a:t>these two definitions of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400" b="1" dirty="0"/>
                  <a:t> are considered to be equivalent*</a:t>
                </a:r>
                <a:r>
                  <a:rPr lang="en-GB" sz="1400" dirty="0"/>
                  <a:t>.</a:t>
                </a:r>
              </a:p>
              <a:p>
                <a:endParaRPr lang="en-GB" sz="6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therefore tends to arise in problems involving limits, and also therefore crops up all the time in anything involving differentiation and integration. Let’s see some applications…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1" y="4436635"/>
                <a:ext cx="4546600" cy="1787605"/>
              </a:xfrm>
              <a:prstGeom prst="rect">
                <a:avLst/>
              </a:prstGeom>
              <a:blipFill>
                <a:blip r:embed="rId8"/>
                <a:stretch>
                  <a:fillRect l="-402" t="-683" r="-402" b="-2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715278" y="4170288"/>
            <a:ext cx="0" cy="223676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96528" y="6392856"/>
            <a:ext cx="41749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/>
              <a:t>*You can find a full proof here in my Graph Sketching/Limits slides: </a:t>
            </a:r>
            <a:r>
              <a:rPr lang="en-GB" sz="1100" b="1" dirty="0"/>
              <a:t>http://www.drfrostmaths.com/resources/resource.php?rid=163</a:t>
            </a:r>
          </a:p>
        </p:txBody>
      </p:sp>
    </p:spTree>
    <p:extLst>
      <p:ext uri="{BB962C8B-B14F-4D97-AF65-F5344CB8AC3E}">
        <p14:creationId xmlns:p14="http://schemas.microsoft.com/office/powerpoint/2010/main" val="377707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P spid="7" grpId="0"/>
      <p:bldP spid="9" grpId="0"/>
      <p:bldP spid="10" grpId="0" animBg="1"/>
      <p:bldP spid="39" grpId="0" animBg="1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/>
          <p:cNvSpPr/>
          <p:nvPr/>
        </p:nvSpPr>
        <p:spPr>
          <a:xfrm rot="5400000">
            <a:off x="1505992" y="-161900"/>
            <a:ext cx="431304" cy="77876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51520" y="548680"/>
            <a:ext cx="2999680" cy="64807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1</a:t>
            </a:r>
            <a:r>
              <a:rPr lang="en-GB" dirty="0"/>
              <a:t>: Solutions to many ‘differential equations’.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012" y="1238052"/>
                <a:ext cx="3081188" cy="5655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Frequently in physics/maths, </a:t>
                </a:r>
                <a:r>
                  <a:rPr lang="en-GB" sz="1400" b="1" dirty="0"/>
                  <a:t>the rate of change of a variable is proportional to the value itself</a:t>
                </a:r>
                <a:r>
                  <a:rPr lang="en-GB" sz="1400" dirty="0"/>
                  <a:t>. So with a population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behaving in this way, if the population doubled, the rate of increase would double.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endParaRPr lang="en-GB" sz="1400" dirty="0"/>
              </a:p>
              <a:p>
                <a:r>
                  <a:rPr lang="en-GB" sz="1300" dirty="0"/>
                  <a:t>This is known as a ‘differential equation’ because the equation involves both the variable and its derivative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300" dirty="0"/>
                  <a:t>.</a:t>
                </a:r>
              </a:p>
              <a:p>
                <a:endParaRPr lang="en-GB" sz="1300" dirty="0"/>
              </a:p>
              <a:p>
                <a:r>
                  <a:rPr lang="en-GB" sz="1300" dirty="0"/>
                  <a:t>The ‘solution’ to a differentiation equation means to have an equation relating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300" dirty="0"/>
                  <a:t> without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GB" sz="1300" dirty="0"/>
                  <a:t>. We end up with (using Year 2 techniques):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3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GB" sz="13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3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300" b="1" i="1" smtClean="0">
                              <a:latin typeface="Cambria Math" panose="02040503050406030204" pitchFamily="18" charset="0"/>
                            </a:rPr>
                            <m:t>𝒌𝒕</m:t>
                          </m:r>
                        </m:sup>
                      </m:sSup>
                    </m:oMath>
                  </m:oMathPara>
                </a14:m>
                <a:endParaRPr lang="en-GB" sz="1300" b="1" dirty="0"/>
              </a:p>
              <a:p>
                <a:r>
                  <a:rPr lang="en-GB" sz="1300" dirty="0"/>
                  <a:t>where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300" dirty="0"/>
                  <a:t> and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300" dirty="0"/>
                  <a:t> are constants. This is expected, because we know from experience that population growth is usually exponential.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12" y="1238052"/>
                <a:ext cx="3081188" cy="5655715"/>
              </a:xfrm>
              <a:prstGeom prst="rect">
                <a:avLst/>
              </a:prstGeom>
              <a:blipFill>
                <a:blip r:embed="rId2"/>
                <a:stretch>
                  <a:fillRect l="-594" t="-216" r="-1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: Shape 4"/>
          <p:cNvSpPr/>
          <p:nvPr/>
        </p:nvSpPr>
        <p:spPr>
          <a:xfrm>
            <a:off x="1125508" y="3301306"/>
            <a:ext cx="916940" cy="396240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31826" y="3232726"/>
            <a:ext cx="3842" cy="6384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94368" y="302030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68" y="3020306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V="1">
            <a:off x="1138176" y="3865186"/>
            <a:ext cx="972852" cy="5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91157" y="368230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157" y="3682306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3594100" y="278284"/>
            <a:ext cx="3248768" cy="5218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2</a:t>
            </a:r>
            <a:r>
              <a:rPr lang="en-GB" dirty="0"/>
              <a:t>: Russian Roulette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95181" y="3540615"/>
            <a:ext cx="3177480" cy="3646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Application 3</a:t>
            </a:r>
            <a:r>
              <a:rPr lang="en-GB" dirty="0"/>
              <a:t>: Secret Santa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17901" y="907852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I once wondered (as you do), if I was playing Russian Roulette, where you randomly rotate the barrel of a gun each time with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200" b="1" dirty="0"/>
                  <a:t> chambers, but with one bullet, what’s the probability I’m still alive after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200" b="1" dirty="0"/>
                  <a:t> shots?</a:t>
                </a:r>
                <a:endParaRPr lang="en-GB" sz="1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901" y="907852"/>
                <a:ext cx="3886200" cy="830997"/>
              </a:xfrm>
              <a:prstGeom prst="rect">
                <a:avLst/>
              </a:prstGeom>
              <a:blipFill>
                <a:blip r:embed="rId5"/>
                <a:stretch>
                  <a:fillRect t="-735" b="-51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 result for russian roulet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71" y="971430"/>
            <a:ext cx="140193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79800" y="1729811"/>
                <a:ext cx="5575300" cy="17357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prstClr val="black"/>
                    </a:solidFill>
                  </a:rPr>
                  <a:t>The probability of surviving each time is </a:t>
                </a:r>
                <a:r>
                  <a:rPr lang="en-GB" sz="1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12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prstClr val="black"/>
                    </a:solidFill>
                  </a:rPr>
                  <a:t>, so the probability of surviving all </a:t>
                </a:r>
                <a14:m>
                  <m:oMath xmlns:m="http://schemas.openxmlformats.org/officeDocument/2006/math">
                    <m:r>
                      <a:rPr lang="en-GB" sz="1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>
                    <a:solidFill>
                      <a:prstClr val="black"/>
                    </a:solidFill>
                  </a:rPr>
                  <a:t> shots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. We might consider what happens 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becomes large,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Thus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r>
                  <a:rPr lang="en-GB" sz="1200" dirty="0"/>
                  <a:t>, i.e. I have a 1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chance of surviving. Bad odds!</a:t>
                </a:r>
              </a:p>
              <a:p>
                <a:r>
                  <a:rPr lang="en-GB" sz="1200" b="1" dirty="0"/>
                  <a:t>This is also applicable to the lottery. </a:t>
                </a:r>
                <a:r>
                  <a:rPr lang="en-GB" sz="1200" dirty="0"/>
                  <a:t>If there was a 1 in 20 million chance of winning the lottery, we might naturally wonder what happens if we bought 20 million (random) lottery tickets. There’s a 1 in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(roughly a third) chance of winning no money at all!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800" y="1729811"/>
                <a:ext cx="5575300" cy="1735732"/>
              </a:xfrm>
              <a:prstGeom prst="rect">
                <a:avLst/>
              </a:prstGeom>
              <a:blipFill>
                <a:blip r:embed="rId7"/>
                <a:stretch>
                  <a:fillRect l="-109" r="-328" b="-21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7312496" y="227484"/>
            <a:ext cx="165370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200" dirty="0"/>
              <a:t>A scene from one of Dr Frost’s favourite films, </a:t>
            </a:r>
            <a:r>
              <a:rPr lang="en-GB" sz="1200" i="1" dirty="0"/>
              <a:t>The Deer Hunter</a:t>
            </a:r>
            <a:r>
              <a:rPr lang="en-GB" sz="12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728357" y="4019759"/>
                <a:ext cx="2231038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You might have encountered 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!=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×…×2×1</m:t>
                    </m:r>
                  </m:oMath>
                </a14:m>
                <a:r>
                  <a:rPr lang="en-GB" sz="1200" dirty="0"/>
                  <a:t>, said “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factorial” meaning “</a:t>
                </a:r>
                <a:r>
                  <a:rPr lang="en-GB" sz="1200" i="1" dirty="0"/>
                  <a:t>the number of ways of arranging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i="1" dirty="0"/>
                  <a:t> objects in a line</a:t>
                </a:r>
                <a:r>
                  <a:rPr lang="en-GB" sz="1200" dirty="0"/>
                  <a:t>”. So if we had 3 letters ABC, we have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3!=6</m:t>
                    </m:r>
                  </m:oMath>
                </a14:m>
                <a:r>
                  <a:rPr lang="en-GB" sz="1200" dirty="0"/>
                  <a:t> ways of arranging them.</a:t>
                </a:r>
              </a:p>
              <a:p>
                <a:endParaRPr lang="en-GB" sz="1200" dirty="0"/>
              </a:p>
              <a:p>
                <a:r>
                  <a:rPr lang="en-GB" sz="1200" dirty="0"/>
                  <a:t>Meanwhile,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!</m:t>
                    </m:r>
                    <m:r>
                      <a:rPr lang="en-GB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 means the number of </a:t>
                </a:r>
                <a:r>
                  <a:rPr lang="en-GB" sz="1200" b="1" dirty="0"/>
                  <a:t>derangements</a:t>
                </a:r>
                <a:r>
                  <a:rPr lang="en-GB" sz="1200" dirty="0"/>
                  <a:t> of 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200" dirty="0"/>
                  <a:t>, i.e. the arrangements where </a:t>
                </a:r>
                <a:r>
                  <a:rPr lang="en-GB" sz="1200" b="1" dirty="0"/>
                  <a:t>no letter appears in its original place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357" y="4019759"/>
                <a:ext cx="2231038" cy="2492990"/>
              </a:xfrm>
              <a:prstGeom prst="rect">
                <a:avLst/>
              </a:prstGeom>
              <a:blipFill>
                <a:blip r:embed="rId8"/>
                <a:stretch>
                  <a:fillRect l="-273" b="-9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gift, present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53" y="3460959"/>
            <a:ext cx="528847" cy="52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223354" y="4889565"/>
            <a:ext cx="57637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1" dirty="0"/>
              <a:t>ABC, </a:t>
            </a:r>
          </a:p>
          <a:p>
            <a:r>
              <a:rPr lang="en-GB" sz="1400" b="1" i="1" dirty="0"/>
              <a:t>ACB, </a:t>
            </a:r>
          </a:p>
          <a:p>
            <a:r>
              <a:rPr lang="en-GB" sz="1400" b="1" i="1" dirty="0"/>
              <a:t>BAC, </a:t>
            </a:r>
          </a:p>
          <a:p>
            <a:r>
              <a:rPr lang="en-GB" sz="1400" b="1" i="1" dirty="0"/>
              <a:t>BCA, </a:t>
            </a:r>
          </a:p>
          <a:p>
            <a:r>
              <a:rPr lang="en-GB" sz="1400" b="1" i="1" dirty="0"/>
              <a:t>CAB, </a:t>
            </a:r>
          </a:p>
          <a:p>
            <a:r>
              <a:rPr lang="en-GB" sz="1400" b="1" i="1" dirty="0"/>
              <a:t>CBA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722008" y="5411788"/>
            <a:ext cx="13325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80101" y="4018444"/>
                <a:ext cx="3244850" cy="249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For ABC, that only gives BCA or CAB, so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!3=2</m:t>
                    </m:r>
                  </m:oMath>
                </a14:m>
                <a:r>
                  <a:rPr lang="en-GB" sz="1200" dirty="0"/>
                  <a:t>. This is applicable to ‘</a:t>
                </a:r>
                <a:r>
                  <a:rPr lang="en-GB" sz="1200" b="1" dirty="0"/>
                  <a:t>Secret Santa</a:t>
                </a:r>
                <a:r>
                  <a:rPr lang="en-GB" sz="1200" dirty="0"/>
                  <a:t>’ (where each person is given a name out a hat of whom to give their present to) because ideally we want the scenario where </a:t>
                </a:r>
                <a:r>
                  <a:rPr lang="en-GB" sz="1200" i="1" dirty="0"/>
                  <a:t>no person gets their own name</a:t>
                </a:r>
                <a:r>
                  <a:rPr lang="en-GB" sz="1200" dirty="0"/>
                  <a:t>.</a:t>
                </a:r>
              </a:p>
              <a:p>
                <a:endParaRPr lang="en-GB" sz="300" dirty="0"/>
              </a:p>
              <a:p>
                <a:r>
                  <a:rPr lang="en-GB" sz="1200" b="1" dirty="0"/>
                  <a:t>Remarkably, a derangement occurs an </a:t>
                </a:r>
                <a14:m>
                  <m:oMath xmlns:m="http://schemas.openxmlformats.org/officeDocument/2006/math">
                    <m:r>
                      <a:rPr lang="en-GB" sz="1200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GB" sz="1200" b="1" dirty="0"/>
                  <a:t>-</a:t>
                </a:r>
                <a:r>
                  <a:rPr lang="en-GB" sz="1200" b="1" dirty="0" err="1"/>
                  <a:t>th</a:t>
                </a:r>
                <a:r>
                  <a:rPr lang="en-GB" sz="1200" b="1" dirty="0"/>
                  <a:t> of the time</a:t>
                </a:r>
                <a:r>
                  <a:rPr lang="en-GB" sz="1200" dirty="0"/>
                  <a:t>. So if there are 5 people and hence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5!=120</m:t>
                    </m:r>
                  </m:oMath>
                </a14:m>
                <a:r>
                  <a:rPr lang="en-GB" sz="1200" dirty="0"/>
                  <a:t> possible allocations of recipient names, we only get the ideal Secret Santa situation just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120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=44.15→44</m:t>
                    </m:r>
                  </m:oMath>
                </a14:m>
                <a:r>
                  <a:rPr lang="en-GB" sz="1200" dirty="0"/>
                  <a:t> times. And so we get </a:t>
                </a:r>
                <a:r>
                  <a:rPr lang="en-GB" sz="1200" b="1" dirty="0"/>
                  <a:t>my favourite result in the whole of mathematics</a:t>
                </a:r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101" y="4018444"/>
                <a:ext cx="3244850" cy="2493568"/>
              </a:xfrm>
              <a:prstGeom prst="rect">
                <a:avLst/>
              </a:prstGeom>
              <a:blipFill>
                <a:blip r:embed="rId10"/>
                <a:stretch>
                  <a:fillRect l="-188" r="-5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5" name="Straight Connector 1024"/>
          <p:cNvCxnSpPr/>
          <p:nvPr/>
        </p:nvCxnSpPr>
        <p:spPr>
          <a:xfrm flipV="1">
            <a:off x="5056981" y="5347494"/>
            <a:ext cx="0" cy="69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1029"/>
              <p:cNvSpPr/>
              <p:nvPr/>
            </p:nvSpPr>
            <p:spPr>
              <a:xfrm>
                <a:off x="8104594" y="6269162"/>
                <a:ext cx="940311" cy="415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050" dirty="0"/>
                  <a:t>(where </a:t>
                </a:r>
                <a14:m>
                  <m:oMath xmlns:m="http://schemas.openxmlformats.org/officeDocument/2006/math">
                    <m:r>
                      <a:rPr lang="en-GB" sz="1050" i="1">
                        <a:latin typeface="Cambria Math" panose="02040503050406030204" pitchFamily="18" charset="0"/>
                      </a:rPr>
                      <m:t>[…]</m:t>
                    </m:r>
                  </m:oMath>
                </a14:m>
                <a:r>
                  <a:rPr lang="en-GB" sz="1050" dirty="0"/>
                  <a:t> means round)</a:t>
                </a:r>
              </a:p>
            </p:txBody>
          </p:sp>
        </mc:Choice>
        <mc:Fallback xmlns="">
          <p:sp>
            <p:nvSpPr>
              <p:cNvPr id="1030" name="Rectangle 10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594" y="6269162"/>
                <a:ext cx="940311" cy="415498"/>
              </a:xfrm>
              <a:prstGeom prst="rect">
                <a:avLst/>
              </a:prstGeom>
              <a:blipFill>
                <a:blip r:embed="rId11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1" name="Rectangle 1030"/>
              <p:cNvSpPr/>
              <p:nvPr/>
            </p:nvSpPr>
            <p:spPr>
              <a:xfrm>
                <a:off x="6723591" y="6205913"/>
                <a:ext cx="1157817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!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31" name="Rectangle 10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591" y="6205913"/>
                <a:ext cx="1157817" cy="6183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4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7" grpId="0"/>
      <p:bldP spid="13" grpId="0"/>
      <p:bldP spid="16" grpId="0" animBg="1"/>
      <p:bldP spid="17" grpId="0" animBg="1"/>
      <p:bldP spid="18" grpId="0"/>
      <p:bldP spid="20" grpId="0"/>
      <p:bldP spid="21" grpId="0" animBg="1"/>
      <p:bldP spid="22" grpId="0"/>
      <p:bldP spid="23" grpId="0"/>
      <p:bldP spid="28" grpId="0"/>
      <p:bldP spid="1030" grpId="0"/>
      <p:bldP spid="10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Exponential Modelling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There are two key features of exponential functions which make them suitable for </a:t>
                </a:r>
                <a:r>
                  <a:rPr lang="en-GB" sz="1600" b="1" dirty="0"/>
                  <a:t>population growth</a:t>
                </a:r>
                <a:r>
                  <a:rPr lang="en-GB" sz="1600" dirty="0"/>
                  <a:t>:</a:t>
                </a:r>
              </a:p>
              <a:p>
                <a:endParaRPr lang="en-GB" sz="900" dirty="0"/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 gets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700" b="1" dirty="0"/>
                  <a:t> times bigger each time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700" b="1" dirty="0"/>
                  <a:t> increases by 1. (Because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700" b="1" dirty="0"/>
                  <a:t>)</a:t>
                </a:r>
                <a:br>
                  <a:rPr lang="en-GB" sz="1700" b="1" dirty="0"/>
                </a:br>
                <a:r>
                  <a:rPr lang="en-GB" sz="1700" dirty="0"/>
                  <a:t>With population growth, we typically have a fixed percentage increase each year. So suppose the growth was 10% a year, and we used the equivalent decimal multiplier, 1.1, as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700" dirty="0"/>
                  <a:t>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7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GB" sz="17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700" dirty="0"/>
                  <a:t>, where </a:t>
                </a:r>
                <a14:m>
                  <m:oMath xmlns:m="http://schemas.openxmlformats.org/officeDocument/2006/math">
                    <m:r>
                      <a:rPr lang="en-GB" sz="17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700" dirty="0"/>
                  <a:t> is the number of years, would get 1.1 times bigger each year.</a:t>
                </a:r>
              </a:p>
              <a:p>
                <a:pPr marL="342900" indent="-342900">
                  <a:buAutoNum type="arabicPeriod"/>
                </a:pPr>
                <a:r>
                  <a:rPr lang="en-GB" sz="1700" b="1" dirty="0"/>
                  <a:t>The rate of increase is proportional to the size of the population at a given moment.</a:t>
                </a:r>
                <a:r>
                  <a:rPr lang="en-GB" sz="1700" dirty="0"/>
                  <a:t/>
                </a:r>
                <a:br>
                  <a:rPr lang="en-GB" sz="1700" dirty="0"/>
                </a:br>
                <a:r>
                  <a:rPr lang="en-GB" sz="1700" dirty="0"/>
                  <a:t>This makes sense: The 10% increase of a population will be twice as large if the population itself is twice as large.</a:t>
                </a:r>
              </a:p>
              <a:p>
                <a:pPr marL="342900" indent="-342900">
                  <a:buAutoNum type="arabicPeriod"/>
                </a:pP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00" y="730920"/>
                <a:ext cx="8813800" cy="2591222"/>
              </a:xfrm>
              <a:prstGeom prst="rect">
                <a:avLst/>
              </a:prstGeom>
              <a:blipFill>
                <a:blip r:embed="rId2"/>
                <a:stretch>
                  <a:fillRect l="-415" t="-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reeform: Shape 21"/>
          <p:cNvSpPr/>
          <p:nvPr/>
        </p:nvSpPr>
        <p:spPr>
          <a:xfrm>
            <a:off x="579048" y="4737100"/>
            <a:ext cx="2583252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8500" h="609600">
                <a:moveTo>
                  <a:pt x="0" y="609600"/>
                </a:moveTo>
                <a:cubicBezTo>
                  <a:pt x="394758" y="533400"/>
                  <a:pt x="789517" y="457200"/>
                  <a:pt x="1117600" y="355600"/>
                </a:cubicBezTo>
                <a:cubicBezTo>
                  <a:pt x="1445683" y="254000"/>
                  <a:pt x="1707091" y="127000"/>
                  <a:pt x="19685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3616" y="4441119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08" y="4062628"/>
                <a:ext cx="44894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V="1">
            <a:off x="566316" y="6278084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297" y="6007328"/>
                <a:ext cx="44894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Suppose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b="0" dirty="0"/>
                  <a:t> in </a:t>
                </a:r>
                <a:r>
                  <a:rPr lang="en-GB" b="0" i="1" dirty="0"/>
                  <a:t>The Republic of Dave        </a:t>
                </a:r>
                <a:r>
                  <a:rPr lang="en-GB" b="0" dirty="0"/>
                  <a:t>is modelled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numbers years since </a:t>
                </a:r>
                <a:r>
                  <a:rPr lang="en-GB" i="1" dirty="0"/>
                  <a:t>The Republic</a:t>
                </a:r>
                <a:r>
                  <a:rPr lang="en-GB" dirty="0"/>
                  <a:t> was established.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3327252"/>
                <a:ext cx="7931347" cy="646331"/>
              </a:xfrm>
              <a:prstGeom prst="rect">
                <a:avLst/>
              </a:prstGeom>
              <a:blipFill>
                <a:blip r:embed="rId5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581400" y="4022576"/>
            <a:ext cx="315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population?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64424" y="4098776"/>
                <a:ext cx="2365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GB" b="1" i="1" dirty="0">
                    <a:latin typeface="Cambria Math" panose="02040503050406030204" pitchFamily="18" charset="0"/>
                  </a:rPr>
                  <a:t/>
                </a:r>
                <a:br>
                  <a:rPr lang="en-GB" b="1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424" y="4098776"/>
                <a:ext cx="2365276" cy="646331"/>
              </a:xfrm>
              <a:prstGeom prst="rect">
                <a:avLst/>
              </a:prstGeom>
              <a:blipFill>
                <a:blip r:embed="rId6"/>
                <a:stretch>
                  <a:fillRect l="-2062" t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641204" y="4781262"/>
            <a:ext cx="3159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initial rate of population growth?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418262" y="4840915"/>
                <a:ext cx="2365276" cy="1017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𝟑𝟎𝟎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𝒅𝑷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𝒅𝒕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8262" y="4840915"/>
                <a:ext cx="2365276" cy="1017202"/>
              </a:xfrm>
              <a:prstGeom prst="rect">
                <a:avLst/>
              </a:prstGeom>
              <a:blipFill>
                <a:blip r:embed="rId7"/>
                <a:stretch>
                  <a:fillRect l="-2320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661000" y="4049539"/>
            <a:ext cx="2241699" cy="7256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18262" y="4834854"/>
            <a:ext cx="2484438" cy="9817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pic>
        <p:nvPicPr>
          <p:cNvPr id="2050" name="Picture 2" descr="man ic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2004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8340" y="6015665"/>
            <a:ext cx="1051676" cy="17035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05991" y="6088401"/>
                <a:ext cx="3911009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“Use of Technology” Monkey says:</a:t>
                </a:r>
              </a:p>
              <a:p>
                <a:r>
                  <a:rPr lang="en-GB" sz="1200" dirty="0"/>
                  <a:t>When I’m not busy eating ticks off other monkeys, I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sup>
                    </m:sSup>
                  </m:oMath>
                </a14:m>
                <a:r>
                  <a:rPr lang="en-GB" sz="1200" dirty="0"/>
                  <a:t> key. I can also use [ALPHA] [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] to get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200" dirty="0"/>
                  <a:t> without a power.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91" y="6088401"/>
                <a:ext cx="3911009" cy="646331"/>
              </a:xfrm>
              <a:prstGeom prst="rect">
                <a:avLst/>
              </a:prstGeom>
              <a:blipFill>
                <a:blip r:embed="rId10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777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2" grpId="0" animBg="1"/>
      <p:bldP spid="25" grpId="0"/>
      <p:bldP spid="27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density of a pesticide in a given section of field,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mg/m</a:t>
                </a:r>
                <a:r>
                  <a:rPr lang="en-GB" baseline="30000" dirty="0"/>
                  <a:t>2</a:t>
                </a:r>
                <a:r>
                  <a:rPr lang="en-GB" dirty="0"/>
                  <a:t>, can be modelled by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−0.006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is the time in days since the pesticide was first applied.</a:t>
                </a:r>
              </a:p>
              <a:p>
                <a:r>
                  <a:rPr lang="en-GB" dirty="0"/>
                  <a:t>a. Use this model to estimate the density of pesticide after 15 days.</a:t>
                </a:r>
              </a:p>
              <a:p>
                <a:r>
                  <a:rPr lang="en-GB" dirty="0"/>
                  <a:t>b. Interpret the meaning of the value 160 in this model.</a:t>
                </a:r>
              </a:p>
              <a:p>
                <a:r>
                  <a:rPr lang="en-GB" dirty="0"/>
                  <a:t>c.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𝑑𝑃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𝑘𝑃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constant, and state the value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d. Interpret the significance of the sign of your answer in part (c).</a:t>
                </a:r>
              </a:p>
              <a:p>
                <a:r>
                  <a:rPr lang="en-GB" dirty="0"/>
                  <a:t>e. Sketch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against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644" y="893068"/>
                <a:ext cx="7327924" cy="2430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Another Example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505644" y="3573016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82700" y="3547616"/>
                <a:ext cx="3714700" cy="3032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=15,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=160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−0.006(15)</m:t>
                        </m:r>
                      </m:sup>
                    </m:sSup>
                  </m:oMath>
                </a14:m>
                <a:r>
                  <a:rPr lang="en-GB" sz="16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6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=145.2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, then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=160</m:t>
                    </m:r>
                  </m:oMath>
                </a14:m>
                <a:r>
                  <a:rPr lang="en-GB" sz="1600" dirty="0"/>
                  <a:t>. Thus 160 is the initial density of pesticide in the field.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160×−0.006</m:t>
                          </m:r>
                        </m:e>
                      </m:d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=−0.96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−0.006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=−0.96</m:t>
                      </m:r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dirty="0"/>
                  <a:t>The rate is negative, thus the density of pesticide is decreasing.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00" y="3547616"/>
                <a:ext cx="3714700" cy="3032305"/>
              </a:xfrm>
              <a:prstGeom prst="rect">
                <a:avLst/>
              </a:prstGeom>
              <a:blipFill>
                <a:blip r:embed="rId3"/>
                <a:stretch>
                  <a:fillRect l="-985" t="-201" b="-1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492476" y="3619996"/>
                <a:ext cx="2311772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general, the ‘initial value’,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, is the coefficient of the exponential term.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476" y="3619996"/>
                <a:ext cx="2311772" cy="738664"/>
              </a:xfrm>
              <a:prstGeom prst="rect">
                <a:avLst/>
              </a:prstGeom>
              <a:blipFill>
                <a:blip r:embed="rId4"/>
                <a:stretch>
                  <a:fillRect l="-261" r="-1828" b="-5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6" idx="1"/>
          </p:cNvCxnSpPr>
          <p:nvPr/>
        </p:nvCxnSpPr>
        <p:spPr>
          <a:xfrm flipH="1">
            <a:off x="4203700" y="3989328"/>
            <a:ext cx="288776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5644" y="4354592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5632" y="5100876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5632" y="6021288"/>
            <a:ext cx="321940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25" name="Freeform: Shape 24"/>
          <p:cNvSpPr/>
          <p:nvPr/>
        </p:nvSpPr>
        <p:spPr>
          <a:xfrm flipH="1">
            <a:off x="5495436" y="5483932"/>
            <a:ext cx="2621351" cy="1094968"/>
          </a:xfrm>
          <a:custGeom>
            <a:avLst/>
            <a:gdLst>
              <a:gd name="connsiteX0" fmla="*/ 0 w 1968500"/>
              <a:gd name="connsiteY0" fmla="*/ 609600 h 609600"/>
              <a:gd name="connsiteX1" fmla="*/ 1117600 w 1968500"/>
              <a:gd name="connsiteY1" fmla="*/ 355600 h 609600"/>
              <a:gd name="connsiteX2" fmla="*/ 1968500 w 1968500"/>
              <a:gd name="connsiteY2" fmla="*/ 0 h 609600"/>
              <a:gd name="connsiteX0" fmla="*/ 0 w 1978178"/>
              <a:gd name="connsiteY0" fmla="*/ 581318 h 581318"/>
              <a:gd name="connsiteX1" fmla="*/ 1127278 w 1978178"/>
              <a:gd name="connsiteY1" fmla="*/ 355600 h 581318"/>
              <a:gd name="connsiteX2" fmla="*/ 1978178 w 1978178"/>
              <a:gd name="connsiteY2" fmla="*/ 0 h 581318"/>
              <a:gd name="connsiteX0" fmla="*/ 0 w 1978178"/>
              <a:gd name="connsiteY0" fmla="*/ 581318 h 581318"/>
              <a:gd name="connsiteX1" fmla="*/ 1127278 w 1978178"/>
              <a:gd name="connsiteY1" fmla="*/ 355600 h 581318"/>
              <a:gd name="connsiteX2" fmla="*/ 1978178 w 1978178"/>
              <a:gd name="connsiteY2" fmla="*/ 0 h 581318"/>
              <a:gd name="connsiteX0" fmla="*/ 0 w 1997533"/>
              <a:gd name="connsiteY0" fmla="*/ 609600 h 609600"/>
              <a:gd name="connsiteX1" fmla="*/ 1146633 w 1997533"/>
              <a:gd name="connsiteY1" fmla="*/ 355600 h 609600"/>
              <a:gd name="connsiteX2" fmla="*/ 1997533 w 1997533"/>
              <a:gd name="connsiteY2" fmla="*/ 0 h 609600"/>
              <a:gd name="connsiteX0" fmla="*/ 0 w 1997533"/>
              <a:gd name="connsiteY0" fmla="*/ 609600 h 609600"/>
              <a:gd name="connsiteX1" fmla="*/ 1146633 w 1997533"/>
              <a:gd name="connsiteY1" fmla="*/ 355600 h 609600"/>
              <a:gd name="connsiteX2" fmla="*/ 1997533 w 1997533"/>
              <a:gd name="connsiteY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7533" h="609600">
                <a:moveTo>
                  <a:pt x="0" y="609600"/>
                </a:moveTo>
                <a:cubicBezTo>
                  <a:pt x="597990" y="526330"/>
                  <a:pt x="813711" y="457200"/>
                  <a:pt x="1146633" y="355600"/>
                </a:cubicBezTo>
                <a:cubicBezTo>
                  <a:pt x="1479555" y="254000"/>
                  <a:pt x="1736124" y="127000"/>
                  <a:pt x="199753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495404" y="4819651"/>
            <a:ext cx="5008" cy="1837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76996" y="4441160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6996" y="4441160"/>
                <a:ext cx="4489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V="1">
            <a:off x="5508104" y="6656616"/>
            <a:ext cx="27914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02585" y="6423960"/>
                <a:ext cx="4489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585" y="6423960"/>
                <a:ext cx="448940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978400" y="5312708"/>
            <a:ext cx="552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124252" y="4440984"/>
                <a:ext cx="2943548" cy="138499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Recall that if the power in the exponential term is negative, we have an </a:t>
                </a:r>
                <a:r>
                  <a:rPr lang="en-GB" sz="1400" b="1" dirty="0"/>
                  <a:t>exponential decay graph</a:t>
                </a:r>
                <a:r>
                  <a:rPr lang="en-GB" sz="1400" dirty="0"/>
                  <a:t>, which gradually decreases towards 0.</a:t>
                </a:r>
              </a:p>
              <a:p>
                <a:r>
                  <a:rPr lang="en-GB" sz="1400" dirty="0"/>
                  <a:t>If in doubt, just try a large value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Don’t forget to put in the 160!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252" y="4440984"/>
                <a:ext cx="2943548" cy="1384995"/>
              </a:xfrm>
              <a:prstGeom prst="rect">
                <a:avLst/>
              </a:prstGeom>
              <a:blipFill>
                <a:blip r:embed="rId7"/>
                <a:stretch>
                  <a:fillRect l="-205" r="-616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 flipH="1">
            <a:off x="7451638" y="5829744"/>
            <a:ext cx="288776" cy="20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844400" y="3554239"/>
            <a:ext cx="3092600" cy="5859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400" y="4354593"/>
            <a:ext cx="3562500" cy="5222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4400" y="5100876"/>
            <a:ext cx="3549800" cy="7157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34888" y="6021288"/>
            <a:ext cx="3549800" cy="6208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906656" y="4535552"/>
            <a:ext cx="3805544" cy="2233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99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318-319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92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713284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×3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018556"/>
                <a:ext cx="1440160" cy="5760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÷3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018556"/>
                <a:ext cx="1440160" cy="5760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338020" y="19465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9" name="Straight Arrow Connector 8"/>
          <p:cNvCxnSpPr>
            <a:endCxn id="6" idx="1"/>
          </p:cNvCxnSpPr>
          <p:nvPr/>
        </p:nvCxnSpPr>
        <p:spPr>
          <a:xfrm>
            <a:off x="1721396" y="23065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3809628" y="23065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473924" y="23065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45668" y="14932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772" y="14424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Inverse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3284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2882652"/>
                <a:ext cx="1440160" cy="5760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2882652"/>
                <a:ext cx="1440160" cy="5760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7338020" y="28106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18" name="Straight Arrow Connector 17"/>
          <p:cNvCxnSpPr>
            <a:endCxn id="15" idx="1"/>
          </p:cNvCxnSpPr>
          <p:nvPr/>
        </p:nvCxnSpPr>
        <p:spPr>
          <a:xfrm>
            <a:off x="1721396" y="31706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6" idx="1"/>
          </p:cNvCxnSpPr>
          <p:nvPr/>
        </p:nvCxnSpPr>
        <p:spPr>
          <a:xfrm>
            <a:off x="3809628" y="31706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3"/>
          </p:cNvCxnSpPr>
          <p:nvPr/>
        </p:nvCxnSpPr>
        <p:spPr>
          <a:xfrm>
            <a:off x="6473924" y="31706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13284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3818756"/>
                <a:ext cx="1440160" cy="5760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3818756"/>
                <a:ext cx="1440160" cy="57606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7338020" y="3746748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25" name="Straight Arrow Connector 24"/>
          <p:cNvCxnSpPr>
            <a:endCxn id="22" idx="1"/>
          </p:cNvCxnSpPr>
          <p:nvPr/>
        </p:nvCxnSpPr>
        <p:spPr>
          <a:xfrm>
            <a:off x="1721396" y="410678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2" idx="3"/>
            <a:endCxn id="23" idx="1"/>
          </p:cNvCxnSpPr>
          <p:nvPr/>
        </p:nvCxnSpPr>
        <p:spPr>
          <a:xfrm>
            <a:off x="3809628" y="4106788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3"/>
          </p:cNvCxnSpPr>
          <p:nvPr/>
        </p:nvCxnSpPr>
        <p:spPr>
          <a:xfrm>
            <a:off x="6473924" y="4106788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3284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4682852"/>
                <a:ext cx="1440160" cy="57606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g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4682852"/>
                <a:ext cx="1440160" cy="5760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7338020" y="4610844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32" name="Straight Arrow Connector 31"/>
          <p:cNvCxnSpPr>
            <a:endCxn id="29" idx="1"/>
          </p:cNvCxnSpPr>
          <p:nvPr/>
        </p:nvCxnSpPr>
        <p:spPr>
          <a:xfrm>
            <a:off x="1721396" y="497088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9" idx="3"/>
            <a:endCxn id="30" idx="1"/>
          </p:cNvCxnSpPr>
          <p:nvPr/>
        </p:nvCxnSpPr>
        <p:spPr>
          <a:xfrm>
            <a:off x="3809628" y="4970884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3"/>
          </p:cNvCxnSpPr>
          <p:nvPr/>
        </p:nvCxnSpPr>
        <p:spPr>
          <a:xfrm>
            <a:off x="6473924" y="4970884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169668" y="18025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9668" y="266662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097660" y="353072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1636" y="4466828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1024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13284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200" baseline="30000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468" y="5474940"/>
                <a:ext cx="1440160" cy="57606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3764" y="5474940"/>
                <a:ext cx="1440160" cy="57606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7338020" y="5402932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4</a:t>
            </a:r>
          </a:p>
        </p:txBody>
      </p:sp>
      <p:cxnSp>
        <p:nvCxnSpPr>
          <p:cNvPr id="43" name="Straight Arrow Connector 42"/>
          <p:cNvCxnSpPr>
            <a:endCxn id="40" idx="1"/>
          </p:cNvCxnSpPr>
          <p:nvPr/>
        </p:nvCxnSpPr>
        <p:spPr>
          <a:xfrm>
            <a:off x="1721396" y="5762972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0" idx="3"/>
            <a:endCxn id="41" idx="1"/>
          </p:cNvCxnSpPr>
          <p:nvPr/>
        </p:nvCxnSpPr>
        <p:spPr>
          <a:xfrm>
            <a:off x="3809628" y="5762972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1" idx="3"/>
          </p:cNvCxnSpPr>
          <p:nvPr/>
        </p:nvCxnSpPr>
        <p:spPr>
          <a:xfrm>
            <a:off x="6473924" y="576297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97660" y="525891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81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041552" y="20250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041552" y="28891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041552" y="3825220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041552" y="4689316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1" name="Rectangle 50"/>
          <p:cNvSpPr/>
          <p:nvPr/>
        </p:nvSpPr>
        <p:spPr>
          <a:xfrm>
            <a:off x="5041552" y="5481404"/>
            <a:ext cx="1440160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26244" y="747812"/>
            <a:ext cx="858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know the inverse of many mathematical operations; we can undo an addition by 2 for example by subtracting 2. But is there an inverse function for an exponential function?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73796" y="6134273"/>
            <a:ext cx="520566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Such functions are known as </a:t>
            </a:r>
            <a:r>
              <a:rPr lang="en-GB" b="1" dirty="0"/>
              <a:t>logarithms</a:t>
            </a:r>
            <a:r>
              <a:rPr lang="en-GB" dirty="0"/>
              <a:t>, and exist in order to provide an inverse to exponential functions.</a:t>
            </a:r>
          </a:p>
        </p:txBody>
      </p:sp>
    </p:spTree>
    <p:extLst>
      <p:ext uri="{BB962C8B-B14F-4D97-AF65-F5344CB8AC3E}">
        <p14:creationId xmlns:p14="http://schemas.microsoft.com/office/powerpoint/2010/main" val="41848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i="0" dirty="0">
                  <a:latin typeface="+mj-lt"/>
                </a:rPr>
                <a:t>Use of DrFrostMaths for practice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3" y="836530"/>
            <a:ext cx="7729274" cy="33493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71" y="4876609"/>
            <a:ext cx="4536504" cy="17830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Arrow: Down 6"/>
          <p:cNvSpPr/>
          <p:nvPr/>
        </p:nvSpPr>
        <p:spPr>
          <a:xfrm>
            <a:off x="3647627" y="4185883"/>
            <a:ext cx="612068" cy="61108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4365104"/>
            <a:ext cx="381642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Register for </a:t>
            </a:r>
            <a:r>
              <a:rPr lang="en-GB" b="1" dirty="0"/>
              <a:t>free</a:t>
            </a:r>
            <a:r>
              <a:rPr lang="en-GB" dirty="0"/>
              <a:t> at:</a:t>
            </a:r>
          </a:p>
          <a:p>
            <a:r>
              <a:rPr lang="en-GB" dirty="0">
                <a:hlinkClick r:id="rId4"/>
              </a:rPr>
              <a:t>www.drfrostmaths.com/homework</a:t>
            </a:r>
            <a:r>
              <a:rPr lang="en-GB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48064" y="5011435"/>
            <a:ext cx="3816424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Practise questions by chapter, including past paper Edexcel questions and extension questions (e.g. MAT).</a:t>
            </a:r>
          </a:p>
          <a:p>
            <a:endParaRPr lang="en-GB" sz="1600" dirty="0"/>
          </a:p>
          <a:p>
            <a:r>
              <a:rPr lang="en-GB" sz="1600" dirty="0"/>
              <a:t>Teachers: you can create student accounts (or students can register themselves).</a:t>
            </a:r>
          </a:p>
        </p:txBody>
      </p:sp>
    </p:spTree>
    <p:extLst>
      <p:ext uri="{BB962C8B-B14F-4D97-AF65-F5344CB8AC3E}">
        <p14:creationId xmlns:p14="http://schemas.microsoft.com/office/powerpoint/2010/main" val="1321363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Interchanging between exponential and log form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008" y="1981076"/>
                <a:ext cx="2448272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00" y="1955676"/>
                <a:ext cx="244827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GB" sz="2400" dirty="0"/>
                  <a:t> (“said log base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2400" dirty="0"/>
                  <a:t>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”)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2400" dirty="0"/>
                  <a:t>.</a:t>
                </a:r>
                <a:br>
                  <a:rPr lang="en-GB" sz="2400" dirty="0"/>
                </a:br>
                <a:r>
                  <a:rPr lang="en-GB" sz="2400" dirty="0"/>
                  <a:t>      The log function outputs the </a:t>
                </a:r>
                <a:r>
                  <a:rPr lang="en-GB" sz="2400" b="1" dirty="0"/>
                  <a:t>missing power</a:t>
                </a:r>
                <a:r>
                  <a:rPr lang="en-GB" sz="2400" dirty="0"/>
                  <a:t>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0" y="883320"/>
                <a:ext cx="7685980" cy="830997"/>
              </a:xfrm>
              <a:prstGeom prst="rect">
                <a:avLst/>
              </a:prstGeom>
              <a:blipFill>
                <a:blip r:embed="rId4"/>
                <a:stretch>
                  <a:fillRect l="-1107" t="-5000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Left-Right 14"/>
          <p:cNvSpPr/>
          <p:nvPr/>
        </p:nvSpPr>
        <p:spPr>
          <a:xfrm>
            <a:off x="3831780" y="2099320"/>
            <a:ext cx="828548" cy="41378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1238119" y="2677099"/>
            <a:ext cx="6551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are two methods of interchanging between these forms.</a:t>
            </a:r>
          </a:p>
          <a:p>
            <a:pPr algn="ctr"/>
            <a:r>
              <a:rPr lang="en-GB" dirty="0"/>
              <a:t>Pick your favourite!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3513832"/>
            <a:ext cx="3202384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1</a:t>
            </a:r>
            <a:r>
              <a:rPr lang="en-GB" dirty="0"/>
              <a:t>: ‘Missing Power’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5986" y="3987155"/>
                <a:ext cx="350971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600" dirty="0"/>
                  <a:t>Note first the base of the log must match the base of the exponential.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r>
                  <a:rPr lang="en-GB" sz="1600" dirty="0"/>
                  <a:t> for example asks the question “2 to </a:t>
                </a:r>
                <a:r>
                  <a:rPr lang="en-GB" sz="1600" b="1" dirty="0"/>
                  <a:t>what power </a:t>
                </a:r>
                <a:r>
                  <a:rPr lang="en-GB" sz="1600" dirty="0"/>
                  <a:t>gives 8?”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6" y="3987155"/>
                <a:ext cx="3509714" cy="1077218"/>
              </a:xfrm>
              <a:prstGeom prst="rect">
                <a:avLst/>
              </a:prstGeom>
              <a:blipFill>
                <a:blip r:embed="rId5"/>
                <a:stretch>
                  <a:fillRect l="-696" t="-1695" r="-1565" b="-6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579678" y="5827162"/>
            <a:ext cx="169168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Click to start </a:t>
            </a:r>
            <a:r>
              <a:rPr lang="en-GB" dirty="0" err="1"/>
              <a:t>Fro-manimation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5375" y="5853598"/>
                <a:ext cx="7107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75" y="5853598"/>
                <a:ext cx="71070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154477" y="5875020"/>
                <a:ext cx="7836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477" y="5875020"/>
                <a:ext cx="7836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59101" y="6111274"/>
                <a:ext cx="506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01" y="6111274"/>
                <a:ext cx="506560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1905963" y="5807090"/>
            <a:ext cx="542199" cy="349187"/>
            <a:chOff x="6175526" y="5728158"/>
            <a:chExt cx="542199" cy="3491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6175526" y="5738791"/>
                  <a:ext cx="412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26" y="5738791"/>
                  <a:ext cx="412698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305027" y="5728158"/>
                  <a:ext cx="41269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GB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5027" y="5728158"/>
                  <a:ext cx="412698" cy="3385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645978" y="5870858"/>
                <a:ext cx="7424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78" y="5870858"/>
                <a:ext cx="7424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192859" y="5118323"/>
            <a:ext cx="1834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We can imagine inserting the output of the log just after the base. Click the button!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38079" y="5301208"/>
            <a:ext cx="25478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89311" y="3396874"/>
            <a:ext cx="314149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/>
              <a:t>Method 2</a:t>
            </a:r>
            <a:r>
              <a:rPr lang="en-GB" dirty="0"/>
              <a:t>: Do same operation to each side of equation.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27571" y="4112342"/>
            <a:ext cx="4029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Since KS3 you’re used to the idea of doing the same thing to each side of the equation that ‘undoes’ whatever you want to get rid of.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504689" y="4877921"/>
                <a:ext cx="232230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+2=11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7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3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689" y="4877921"/>
                <a:ext cx="2322302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906150" y="5122288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50" y="5122288"/>
                <a:ext cx="576064" cy="2616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049750" y="5084051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1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9750" y="5084051"/>
                <a:ext cx="576064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68045" y="5548366"/>
                <a:ext cx="402935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“log base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” undoes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to the power of” and vice versa, as they are inverse functions.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45" y="5548366"/>
                <a:ext cx="4029351" cy="523220"/>
              </a:xfrm>
              <a:prstGeom prst="rect">
                <a:avLst/>
              </a:prstGeom>
              <a:blipFill>
                <a:blip r:embed="rId15"/>
                <a:stretch>
                  <a:fillRect l="-454"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745331" y="6049952"/>
                <a:ext cx="17379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1600" b="0" dirty="0"/>
              </a:p>
              <a:p>
                <a:endParaRPr lang="en-GB" sz="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8=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331" y="6049952"/>
                <a:ext cx="1737933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733362" y="6237400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3362" y="6237400"/>
                <a:ext cx="576064" cy="2616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16070" y="6207479"/>
                <a:ext cx="57606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1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box>
                                <m:boxPr>
                                  <m:ctrlP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r>
                                    <a:rPr lang="en-GB" sz="1100" b="0" i="1" smtClean="0">
                                      <a:latin typeface="Cambria Math" panose="02040503050406030204" pitchFamily="18" charset="0"/>
                                    </a:rPr>
                                    <m:t>□</m:t>
                                  </m:r>
                                </m:e>
                              </m:box>
                            </m:sup>
                          </m:sSup>
                        </m:e>
                      </m:d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070" y="6207479"/>
                <a:ext cx="576064" cy="2616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40"/>
          <p:cNvSpPr/>
          <p:nvPr/>
        </p:nvSpPr>
        <p:spPr>
          <a:xfrm rot="5400000">
            <a:off x="6804367" y="5132730"/>
            <a:ext cx="69979" cy="199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/>
          <p:cNvSpPr/>
          <p:nvPr/>
        </p:nvSpPr>
        <p:spPr>
          <a:xfrm rot="5400000">
            <a:off x="6752608" y="6309450"/>
            <a:ext cx="69979" cy="1992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069 L -0.03142 -0.04328 L -0.08351 -0.03912 L -0.09687 0.03125 " pathEditMode="relative" rAng="0" ptsTypes="AA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250"/>
                            </p:stCondLst>
                            <p:childTnLst>
                              <p:par>
                                <p:cTn id="79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2" grpId="0"/>
      <p:bldP spid="22" grpId="1"/>
      <p:bldP spid="23" grpId="0"/>
      <p:bldP spid="24" grpId="0"/>
      <p:bldP spid="28" grpId="0"/>
      <p:bldP spid="28" grpId="1"/>
      <p:bldP spid="29" grpId="0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10" y="733985"/>
                <a:ext cx="3074505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33643" y="719469"/>
            <a:ext cx="1431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Think: “5 to the power of what gives you 25?”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81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1598408"/>
                <a:ext cx="307450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1" y="3754604"/>
                <a:ext cx="3074505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09" y="2393477"/>
                <a:ext cx="307450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13" y="4419045"/>
                <a:ext cx="3074505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6" y="5155948"/>
                <a:ext cx="3074505" cy="133716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507" y="556307"/>
                <a:ext cx="3556437" cy="1337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829" y="1866823"/>
                <a:ext cx="3745258" cy="1337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4286" y="4136203"/>
                <a:ext cx="2885319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83" y="3112667"/>
                <a:ext cx="345061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>
            <a:off x="3323773" y="957943"/>
            <a:ext cx="333827" cy="101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822" y="3264425"/>
                <a:ext cx="3745258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44" y="3857127"/>
                <a:ext cx="1551338" cy="646331"/>
              </a:xfrm>
              <a:prstGeom prst="rect">
                <a:avLst/>
              </a:prstGeom>
              <a:blipFill>
                <a:blip r:embed="rId13"/>
                <a:stretch>
                  <a:fillRect l="-2317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704752" y="646162"/>
            <a:ext cx="575477" cy="8923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33779" y="1548993"/>
            <a:ext cx="589992" cy="7732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733778" y="2334658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328865" y="3018279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87984" y="374928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417010" y="4431127"/>
            <a:ext cx="633535" cy="6843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028775" y="533347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90577" y="761409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790577" y="1989445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8746" y="3078531"/>
            <a:ext cx="744939" cy="8205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005808" y="4952607"/>
                <a:ext cx="5006420" cy="19052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500" dirty="0"/>
                  <a:t>While a log can output a negative number, we </a:t>
                </a:r>
                <a:r>
                  <a:rPr lang="en-GB" sz="1500" b="1" dirty="0"/>
                  <a:t>can’t log negative numbers</a:t>
                </a:r>
                <a:r>
                  <a:rPr lang="en-GB" sz="1500" dirty="0"/>
                  <a:t>. </a:t>
                </a:r>
              </a:p>
              <a:p>
                <a:endParaRPr lang="en-GB" sz="700" dirty="0"/>
              </a:p>
              <a:p>
                <a:r>
                  <a:rPr lang="en-GB" sz="1400" b="1" dirty="0"/>
                  <a:t>Strictly Just For Your Interest</a:t>
                </a:r>
                <a:r>
                  <a:rPr lang="en-GB" sz="1400" dirty="0"/>
                  <a:t>: However, if we were to expand the range (i.e. output) of the log function to allow </a:t>
                </a:r>
                <a:r>
                  <a:rPr lang="en-GB" sz="1400" i="1" dirty="0"/>
                  <a:t>complex numbers </a:t>
                </a:r>
                <a:r>
                  <a:rPr lang="en-GB" sz="1400" dirty="0"/>
                  <a:t>(known as the ‘</a:t>
                </a:r>
                <a:r>
                  <a:rPr lang="en-GB" sz="1400" i="1" dirty="0"/>
                  <a:t>complex logarithm</a:t>
                </a:r>
                <a:r>
                  <a:rPr lang="en-GB" sz="1400" dirty="0"/>
                  <a:t>’), then we in fact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(−1)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en-GB" sz="1400" dirty="0"/>
                  <a:t>. It’s probably better if you purge these last few sentences from your memory and move along…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808" y="4952607"/>
                <a:ext cx="5006420" cy="1905265"/>
              </a:xfrm>
              <a:prstGeom prst="rect">
                <a:avLst/>
              </a:prstGeom>
              <a:blipFill>
                <a:blip r:embed="rId14"/>
                <a:stretch>
                  <a:fillRect l="-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659949" y="4223548"/>
            <a:ext cx="940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NOPE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94520" y="4011335"/>
            <a:ext cx="1172109" cy="89449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?!!??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3962400" y="5517232"/>
            <a:ext cx="50498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90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With Your Calculator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10050" y="82050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three buttons on your calculator for computing logs: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□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□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60" y="1961501"/>
                <a:ext cx="1440160" cy="792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𝟕𝟕𝟏𝟐𝟒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0.3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𝟕𝟒𝟖𝟎𝟕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1016" y="1874416"/>
                <a:ext cx="4392488" cy="9541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𝑙𝑛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78" y="3428230"/>
                <a:ext cx="1440160" cy="7920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𝟑𝟎𝟐𝟓𝟖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644" y="3295240"/>
                <a:ext cx="4392488" cy="95410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l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45203" y="3162693"/>
            <a:ext cx="609600" cy="609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51914" y="1689213"/>
            <a:ext cx="2302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couldn’t think of a word that rhymed with ‘ln’ so I recorded it for you.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857460" y="2615610"/>
            <a:ext cx="56707" cy="223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is the “</a:t>
                </a:r>
                <a:r>
                  <a:rPr lang="en-GB" b="1" dirty="0"/>
                  <a:t>natural log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dirty="0"/>
                  <a:t>”, meaning “log to the base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”, i.e. it 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We will use it more extensively later this chapter.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964428"/>
                <a:ext cx="2902396" cy="175432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 flipV="1">
            <a:off x="5118100" y="4178300"/>
            <a:ext cx="643936" cy="383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355752" y="1828800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68104" y="2310066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01694" y="3303107"/>
            <a:ext cx="2045048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55715" y="3760277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600" dirty="0"/>
                  <a:t> symbol without a number is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GB" sz="16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□</m:t>
                        </m:r>
                      </m:e>
                    </m:rad>
                  </m:oMath>
                </a14:m>
                <a:r>
                  <a:rPr lang="en-GB" sz="1600" dirty="0"/>
                  <a:t> by default, </a:t>
                </a:r>
                <a14:m>
                  <m:oMath xmlns:m="http://schemas.openxmlformats.org/officeDocument/2006/math">
                    <m:r>
                      <a:rPr lang="en-GB" sz="16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 without a base is </a:t>
                </a:r>
                <a:r>
                  <a:rPr lang="en-GB" sz="1600" b="1" dirty="0"/>
                  <a:t>base 10 </a:t>
                </a:r>
                <a:r>
                  <a:rPr lang="en-GB" sz="1600" dirty="0"/>
                  <a:t>by default when used on your calculator (although confusingly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sz="1600" dirty="0"/>
                  <a:t>” can mean “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sz="1600" dirty="0"/>
                  <a:t>” in mathematical papers)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" y="5667062"/>
                <a:ext cx="4584700" cy="10956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𝑙𝑜𝑔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84" y="4597071"/>
                <a:ext cx="1440160" cy="79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2362200" y="5410200"/>
            <a:ext cx="261324" cy="238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r>
                  <a:rPr lang="en-GB" sz="2800" b="1" i="1" dirty="0">
                    <a:latin typeface="Cambria Math" panose="02040503050406030204" pitchFamily="18" charset="0"/>
                  </a:rPr>
                  <a:t/>
                </a:r>
                <a:br>
                  <a:rPr lang="en-GB" sz="2800" b="1" i="1" dirty="0">
                    <a:latin typeface="Cambria Math" panose="02040503050406030204" pitchFamily="18" charset="0"/>
                  </a:rPr>
                </a:br>
                <a:endParaRPr lang="en-GB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6" y="4630568"/>
                <a:ext cx="3030704" cy="5232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4433035" y="4632106"/>
            <a:ext cx="743285" cy="4844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Speech Bubble: Oval 29"/>
              <p:cNvSpPr/>
              <p:nvPr/>
            </p:nvSpPr>
            <p:spPr>
              <a:xfrm>
                <a:off x="7839739" y="2868278"/>
                <a:ext cx="1129456" cy="538688"/>
              </a:xfrm>
              <a:prstGeom prst="wedgeEllipseCallout">
                <a:avLst>
                  <a:gd name="adj1" fmla="val -59430"/>
                  <a:gd name="adj2" fmla="val 54605"/>
                </a:avLst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1" dirty="0" smtClean="0">
                        <a:latin typeface="Cambria Math" panose="02040503050406030204" pitchFamily="18" charset="0"/>
                      </a:rPr>
                      <m:t>ln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0" name="Speech Bubble: Oval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9739" y="2868278"/>
                <a:ext cx="1129456" cy="538688"/>
              </a:xfrm>
              <a:prstGeom prst="wedgeEllipseCallout">
                <a:avLst>
                  <a:gd name="adj1" fmla="val -59430"/>
                  <a:gd name="adj2" fmla="val 54605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6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5836" y="6369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320-321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238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9303" y="1870684"/>
                <a:ext cx="3993791" cy="5212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dirty="0"/>
                  <a:t>[MAT 2015 1J] Which is the largest of the following numbers?</a:t>
                </a:r>
              </a:p>
              <a:p>
                <a:r>
                  <a:rPr lang="en-GB" sz="1600" dirty="0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    B)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600" dirty="0"/>
                  <a:t>    C)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10!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6!</m:t>
                            </m:r>
                          </m:e>
                        </m:d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D)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GB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6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GB" sz="16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85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600" dirty="0"/>
                  <a:t>    E)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b="1" dirty="0"/>
                  <a:t>(Official solution) Squaring all answers results in (A)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 which is larger than (B)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den>
                    </m:f>
                  </m:oMath>
                </a14:m>
                <a:r>
                  <a:rPr lang="en-GB" sz="1600" b="1" dirty="0"/>
                  <a:t>. After squaring (C) it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GB" sz="1600" b="1" dirty="0"/>
                  <a:t> which further simplifies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 which is smaller than (A). 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𝟑𝟎</m:t>
                        </m:r>
                      </m:e>
                    </m:func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𝟖𝟓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sz="1600" b="1" dirty="0"/>
                  <a:t>, hence (D) is smaller than (A) after squaring. Comparing (A) with (E) after squaring results in a comparison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6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</m:rad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. As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GB" sz="1600" b="1" dirty="0"/>
                  <a:t>, (E) squared must be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GB" sz="1600" b="1" dirty="0"/>
                  <a:t> and hence less than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GB" sz="1600" b="1" dirty="0"/>
                  <a:t>. The answer is (A).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303" y="1870684"/>
                <a:ext cx="3993791" cy="5212068"/>
              </a:xfrm>
              <a:prstGeom prst="rect">
                <a:avLst/>
              </a:prstGeom>
              <a:blipFill>
                <a:blip r:embed="rId2"/>
                <a:stretch>
                  <a:fillRect l="-763" t="-351" r="-6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16096" y="1970806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50" y="155892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38672" y="3372690"/>
            <a:ext cx="3933328" cy="34599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20025" y="978683"/>
            <a:ext cx="16561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Non-calculator!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343400" y="1154166"/>
            <a:ext cx="1595774" cy="48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910136" y="1604139"/>
                <a:ext cx="4119563" cy="5285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2013 1F] </a:t>
                </a:r>
                <a:r>
                  <a:rPr lang="en-GB" sz="1600" dirty="0"/>
                  <a:t>Three </a:t>
                </a:r>
                <a:r>
                  <a:rPr lang="en-GB" sz="1600" i="1" dirty="0"/>
                  <a:t>positive</a:t>
                </a:r>
                <a:r>
                  <a:rPr lang="en-GB" sz="1600" dirty="0"/>
                  <a:t> numbers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6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600" dirty="0"/>
                  <a:t> satisfy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=3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e>
                          </m:d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This information: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specifies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uniquely;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satisfied by two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satisfied by infinitely many values of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;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is contradictory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r>
                  <a:rPr lang="en-GB" sz="1600" b="1" dirty="0"/>
                  <a:t>If we take exponents of the three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Hence eliminating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GB" sz="1600" b="1" dirty="0"/>
                  <a:t> we get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⇒  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We are only interested in positive solutions to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sz="1600" b="1" dirty="0"/>
                  <a:t>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d>
                      <m:d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GB" sz="1600" b="1" dirty="0"/>
                  <a:t> is negative for </a:t>
                </a:r>
                <a:br>
                  <a:rPr lang="en-GB" sz="1600" b="1" dirty="0"/>
                </a:b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and then both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GB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 are positive and increasing for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600" b="1" dirty="0"/>
                  <a:t>. So there is only one positive solution to the equation (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GB" sz="1600" b="1" dirty="0"/>
                  <a:t>, so that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𝟏𝟏</m:t>
                    </m:r>
                  </m:oMath>
                </a14:m>
                <a:r>
                  <a:rPr lang="en-GB" sz="1600" b="1" dirty="0"/>
                  <a:t>). Answer is (a).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0136" y="1604139"/>
                <a:ext cx="4119563" cy="5285293"/>
              </a:xfrm>
              <a:prstGeom prst="rect">
                <a:avLst/>
              </a:prstGeom>
              <a:blipFill>
                <a:blip r:embed="rId3"/>
                <a:stretch>
                  <a:fillRect l="-740" t="-346" r="-148" b="-5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555877" y="1686018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899274" y="4260271"/>
            <a:ext cx="4035600" cy="25607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907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6700" cy="6907803"/>
            <a:chOff x="0" y="0"/>
            <a:chExt cx="9156700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12700" y="45145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44887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3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1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 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-1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-2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5055517"/>
                  </p:ext>
                </p:extLst>
              </p:nvPr>
            </p:nvGraphicFramePr>
            <p:xfrm>
              <a:off x="88900" y="129332"/>
              <a:ext cx="3942668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396183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396183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3" name="Rectangle 52"/>
          <p:cNvSpPr/>
          <p:nvPr/>
        </p:nvSpPr>
        <p:spPr>
          <a:xfrm>
            <a:off x="894862" y="509702"/>
            <a:ext cx="625593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2266858" y="61312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1507038" y="509702"/>
            <a:ext cx="544681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471068" y="5304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059204" y="509704"/>
            <a:ext cx="45841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96618" y="44168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517619" y="509703"/>
            <a:ext cx="462720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56579" y="3553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2980338" y="509703"/>
            <a:ext cx="46461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5497766" y="269124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89470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4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3444950" y="509703"/>
            <a:ext cx="54846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Freeform: Shape 27"/>
          <p:cNvSpPr/>
          <p:nvPr/>
        </p:nvSpPr>
        <p:spPr>
          <a:xfrm>
            <a:off x="2249714" y="1901371"/>
            <a:ext cx="6807200" cy="4963886"/>
          </a:xfrm>
          <a:custGeom>
            <a:avLst/>
            <a:gdLst>
              <a:gd name="connsiteX0" fmla="*/ 0 w 6807200"/>
              <a:gd name="connsiteY0" fmla="*/ 4963886 h 4963886"/>
              <a:gd name="connsiteX1" fmla="*/ 101600 w 6807200"/>
              <a:gd name="connsiteY1" fmla="*/ 4339772 h 4963886"/>
              <a:gd name="connsiteX2" fmla="*/ 319315 w 6807200"/>
              <a:gd name="connsiteY2" fmla="*/ 3483429 h 4963886"/>
              <a:gd name="connsiteX3" fmla="*/ 740229 w 6807200"/>
              <a:gd name="connsiteY3" fmla="*/ 2612572 h 4963886"/>
              <a:gd name="connsiteX4" fmla="*/ 1582057 w 6807200"/>
              <a:gd name="connsiteY4" fmla="*/ 1741715 h 4963886"/>
              <a:gd name="connsiteX5" fmla="*/ 3338286 w 6807200"/>
              <a:gd name="connsiteY5" fmla="*/ 870858 h 4963886"/>
              <a:gd name="connsiteX6" fmla="*/ 6807200 w 6807200"/>
              <a:gd name="connsiteY6" fmla="*/ 0 h 496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07200" h="4963886">
                <a:moveTo>
                  <a:pt x="0" y="4963886"/>
                </a:moveTo>
                <a:cubicBezTo>
                  <a:pt x="24190" y="4775200"/>
                  <a:pt x="48381" y="4586515"/>
                  <a:pt x="101600" y="4339772"/>
                </a:cubicBezTo>
                <a:cubicBezTo>
                  <a:pt x="154819" y="4093029"/>
                  <a:pt x="212877" y="3771296"/>
                  <a:pt x="319315" y="3483429"/>
                </a:cubicBezTo>
                <a:cubicBezTo>
                  <a:pt x="425753" y="3195562"/>
                  <a:pt x="529772" y="2902858"/>
                  <a:pt x="740229" y="2612572"/>
                </a:cubicBezTo>
                <a:cubicBezTo>
                  <a:pt x="950686" y="2322286"/>
                  <a:pt x="1149048" y="2032001"/>
                  <a:pt x="1582057" y="1741715"/>
                </a:cubicBezTo>
                <a:cubicBezTo>
                  <a:pt x="2015066" y="1451429"/>
                  <a:pt x="2467429" y="1161144"/>
                  <a:pt x="3338286" y="870858"/>
                </a:cubicBezTo>
                <a:cubicBezTo>
                  <a:pt x="4209143" y="580572"/>
                  <a:pt x="5508171" y="290286"/>
                  <a:pt x="68072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8" name="Group 57"/>
          <p:cNvGrpSpPr/>
          <p:nvPr/>
        </p:nvGrpSpPr>
        <p:grpSpPr>
          <a:xfrm>
            <a:off x="1085850" y="1517154"/>
            <a:ext cx="3503611" cy="1111746"/>
            <a:chOff x="1085850" y="1517154"/>
            <a:chExt cx="3503611" cy="11117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The log graph isn’t defined for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  <a:blipFill>
                  <a:blip r:embed="rId5"/>
                  <a:stretch>
                    <a:fillRect l="-1877" t="-3636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/>
            <p:cNvCxnSpPr>
              <a:stCxn id="29" idx="1"/>
            </p:cNvCxnSpPr>
            <p:nvPr/>
          </p:nvCxnSpPr>
          <p:spPr>
            <a:xfrm flipH="1">
              <a:off x="1085850" y="1840320"/>
              <a:ext cx="1252786" cy="78858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2409372" y="5304239"/>
            <a:ext cx="3854225" cy="1314275"/>
            <a:chOff x="735236" y="1517154"/>
            <a:chExt cx="3854225" cy="13142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We have a vertical asymptote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8636" y="1517154"/>
                  <a:ext cx="2250825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1609" t="-2727" b="-118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Straight Arrow Connector 72"/>
            <p:cNvCxnSpPr>
              <a:stCxn id="72" idx="1"/>
            </p:cNvCxnSpPr>
            <p:nvPr/>
          </p:nvCxnSpPr>
          <p:spPr>
            <a:xfrm flipH="1">
              <a:off x="735236" y="1840320"/>
              <a:ext cx="1603400" cy="9911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3222171" y="3484919"/>
            <a:ext cx="2786743" cy="869367"/>
            <a:chOff x="721118" y="1517154"/>
            <a:chExt cx="2786743" cy="869367"/>
          </a:xfrm>
        </p:grpSpPr>
        <p:sp>
          <p:nvSpPr>
            <p:cNvPr id="75" name="TextBox 74"/>
            <p:cNvSpPr txBox="1"/>
            <p:nvPr/>
          </p:nvSpPr>
          <p:spPr>
            <a:xfrm>
              <a:off x="2338636" y="1517154"/>
              <a:ext cx="1169225" cy="36933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Root is 1.</a:t>
              </a:r>
            </a:p>
          </p:txBody>
        </p:sp>
        <p:cxnSp>
          <p:nvCxnSpPr>
            <p:cNvPr id="76" name="Straight Arrow Connector 75"/>
            <p:cNvCxnSpPr>
              <a:stCxn id="75" idx="1"/>
            </p:cNvCxnSpPr>
            <p:nvPr/>
          </p:nvCxnSpPr>
          <p:spPr>
            <a:xfrm flipH="1">
              <a:off x="721118" y="1701820"/>
              <a:ext cx="1617518" cy="68470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>
            <a:off x="6502400" y="2336800"/>
            <a:ext cx="2365828" cy="1780408"/>
            <a:chOff x="1457916" y="937075"/>
            <a:chExt cx="2365828" cy="1780408"/>
          </a:xfrm>
        </p:grpSpPr>
        <p:sp>
          <p:nvSpPr>
            <p:cNvPr id="80" name="TextBox 79"/>
            <p:cNvSpPr txBox="1"/>
            <p:nvPr/>
          </p:nvSpPr>
          <p:spPr>
            <a:xfrm>
              <a:off x="1457916" y="1517154"/>
              <a:ext cx="2365828" cy="120032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/>
                <a:t>The gradient gradually decreases but remains positive (log is an “increasing function”)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 flipV="1">
              <a:off x="2691630" y="937075"/>
              <a:ext cx="232229" cy="580571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176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0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Laws of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 </a:t>
                </a:r>
                <a:r>
                  <a:rPr lang="en-GB" sz="2400" dirty="0">
                    <a:latin typeface="+mj-lt"/>
                  </a:rPr>
                  <a:t>Three main laws:</a:t>
                </a:r>
                <a:endParaRPr lang="en-GB" sz="2400" dirty="0">
                  <a:latin typeface="Wingdings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1000" dirty="0"/>
              </a:p>
              <a:p>
                <a:r>
                  <a:rPr lang="en-GB" sz="2400" dirty="0"/>
                  <a:t>Special cases: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=1   (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&gt;0, 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≠1)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=0   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&gt;0, 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dirty="0"/>
              </a:p>
              <a:p>
                <a:endParaRPr lang="en-GB" sz="600" dirty="0"/>
              </a:p>
              <a:p>
                <a:r>
                  <a:rPr lang="en-GB" sz="2400" dirty="0"/>
                  <a:t>Not in syllabus (but in MAT/PAT):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4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00" y="739428"/>
                <a:ext cx="4897116" cy="5397247"/>
              </a:xfrm>
              <a:prstGeom prst="rect">
                <a:avLst/>
              </a:prstGeom>
              <a:blipFill>
                <a:blip r:embed="rId2"/>
                <a:stretch>
                  <a:fillRect l="-1735" t="-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5295900" y="1346204"/>
            <a:ext cx="482600" cy="471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1200" y="2271856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i.e. You can move the power to the front.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45100" y="2540000"/>
            <a:ext cx="54610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232400" y="3962400"/>
            <a:ext cx="469900" cy="50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often try to avoid leaving fractions inside logs.</a:t>
                </a:r>
              </a:p>
              <a:p>
                <a:r>
                  <a:rPr lang="en-GB" sz="1600" dirty="0"/>
                  <a:t>So if the answer was: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GB" sz="1600" b="0" dirty="0"/>
              </a:p>
              <a:p>
                <a:r>
                  <a:rPr lang="en-GB" sz="1600" dirty="0"/>
                  <a:t>You should write your answer as: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dirty="0"/>
              </a:p>
              <a:p>
                <a:r>
                  <a:rPr lang="en-GB" sz="1600" b="1" dirty="0"/>
                  <a:t>Reciprocating the input negates the output.</a:t>
                </a:r>
                <a:endParaRPr lang="en-GB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658" y="3084594"/>
                <a:ext cx="2539342" cy="2430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78500" y="1443193"/>
            <a:ext cx="2242468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 logs must have a consistent base.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This is known as </a:t>
                </a:r>
                <a:r>
                  <a:rPr lang="en-GB" sz="1600" b="1" dirty="0"/>
                  <a:t>changing the base</a:t>
                </a:r>
                <a:r>
                  <a:rPr lang="en-GB" sz="1600" dirty="0"/>
                  <a:t>. So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func>
                  </m:oMath>
                </a14:m>
                <a:r>
                  <a:rPr lang="en-GB" sz="1600" dirty="0"/>
                  <a:t> in terms of log base 3: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𝑙𝑜</m:t>
                      </m:r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9=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𝑙𝑜</m:t>
                          </m:r>
                          <m:sSub>
                            <m:sSub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716" y="5674673"/>
                <a:ext cx="3407220" cy="1095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 flipV="1">
            <a:off x="5232400" y="6019800"/>
            <a:ext cx="261616" cy="291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758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as a single logarithm:</a:t>
                </a:r>
              </a:p>
              <a:p>
                <a:pPr marL="342900" indent="-3429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func>
                  </m:oMath>
                </a14:m>
                <a:endParaRPr lang="en-GB" sz="2000" b="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342900" indent="-3429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−4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3602236" cy="178407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Write in terms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2000" dirty="0"/>
                  <a:t>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20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  <a:p>
                <a:pPr marL="457200" indent="-457200">
                  <a:buAutoNum type="alphaLcPeriod"/>
                </a:pPr>
                <a:r>
                  <a:rPr lang="en-GB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897093"/>
                <a:ext cx="4572572" cy="212513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9944" y="3166244"/>
                <a:ext cx="3528392" cy="2071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42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r>
                  <a:rPr lang="en-GB" sz="1100" b="0" dirty="0"/>
                  <a:t/>
                </a:r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r>
                  <a:rPr lang="en-GB" sz="1100" b="0" dirty="0"/>
                  <a:t/>
                </a:r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72</m:t>
                          </m:r>
                        </m:e>
                      </m:func>
                    </m:oMath>
                  </m:oMathPara>
                </a14:m>
                <a:endParaRPr lang="en-GB" b="0" dirty="0"/>
              </a:p>
              <a:p>
                <a:pPr/>
                <a:r>
                  <a:rPr lang="en-GB" sz="1100" b="0" dirty="0"/>
                  <a:t/>
                </a:r>
                <a:br>
                  <a:rPr lang="en-GB" sz="11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e>
                        <m:sub>
                          <m:r>
                            <a:rPr lang="en-GB" b="0" i="0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48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44" y="3166244"/>
                <a:ext cx="3528392" cy="2071977"/>
              </a:xfrm>
              <a:prstGeom prst="rect">
                <a:avLst/>
              </a:prstGeom>
              <a:blipFill>
                <a:blip r:embed="rId4"/>
                <a:stretch>
                  <a:fillRect l="-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03337" y="3260601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03337" y="3717032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9687" y="4154413"/>
            <a:ext cx="211013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9212" y="4752893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433777" y="3176655"/>
                <a:ext cx="4529469" cy="3602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𝑦</m:t>
                          </m:r>
                          <m:sSup>
                            <m:sSup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GB" sz="16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−3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func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         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GB" sz="16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777" y="3176655"/>
                <a:ext cx="4529469" cy="36025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4186890" y="327948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86890" y="410805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3240" y="5130230"/>
            <a:ext cx="211013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92132" y="6260339"/>
            <a:ext cx="214188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4069" y="3168878"/>
            <a:ext cx="1447651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4540" y="3658612"/>
            <a:ext cx="1447651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540" y="4099107"/>
            <a:ext cx="2825332" cy="3266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2245" y="4584179"/>
            <a:ext cx="3223577" cy="5832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39632" y="3203891"/>
            <a:ext cx="3885661" cy="5706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39632" y="3977091"/>
            <a:ext cx="3853763" cy="7862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461579" y="4997243"/>
            <a:ext cx="4427240" cy="9250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461579" y="6103088"/>
            <a:ext cx="4427240" cy="5156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231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Anti Laws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19460" y="91303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These are </a:t>
            </a:r>
            <a:r>
              <a:rPr lang="en-GB" sz="2000" b="1" dirty="0"/>
              <a:t>NOT LAWS OF LOGS</a:t>
            </a:r>
            <a:r>
              <a:rPr lang="en-GB" sz="2000" dirty="0"/>
              <a:t>, but are mistakes students often make: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368" y="1984648"/>
                <a:ext cx="4967932" cy="523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func>
                    </m:oMath>
                  </m:oMathPara>
                </a14:m>
                <a:r>
                  <a:rPr lang="en-GB" sz="2800" dirty="0"/>
                  <a:t/>
                </a:r>
                <a:br>
                  <a:rPr lang="en-GB" sz="2800" dirty="0"/>
                </a:br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368" y="1984648"/>
                <a:ext cx="4967932" cy="5232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3068" y="1928301"/>
            <a:ext cx="2589932" cy="83099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600" dirty="0"/>
              <a:t>There is </a:t>
            </a:r>
            <a:r>
              <a:rPr lang="en-GB" sz="1600" b="1" dirty="0"/>
              <a:t>no method </a:t>
            </a:r>
            <a:r>
              <a:rPr lang="en-GB" sz="1600" dirty="0"/>
              <a:t>to simplify the </a:t>
            </a:r>
            <a:r>
              <a:rPr lang="en-GB" sz="1600" b="1" dirty="0"/>
              <a:t>log of a sum</a:t>
            </a:r>
            <a:r>
              <a:rPr lang="en-GB" sz="1600" dirty="0"/>
              <a:t>, only the sum of two logs!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5549900" y="2159000"/>
            <a:ext cx="609600" cy="10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218132" y="3378076"/>
                <a:ext cx="49679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2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8132" y="3378076"/>
                <a:ext cx="496793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65800" y="3442296"/>
                <a:ext cx="29836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power must be on the input (here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), but here the power is around the entire log.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800" y="3442296"/>
                <a:ext cx="298363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038600" y="3695700"/>
            <a:ext cx="1714500" cy="162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4333" y="2491846"/>
            <a:ext cx="167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r>
              <a:rPr lang="en-GB" sz="4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FAIL</a:t>
            </a:r>
            <a:endParaRPr lang="en-GB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4215526"/>
            <a:ext cx="1673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FF0000"/>
                </a:solidFill>
                <a:latin typeface="Wingdings" panose="05000000000000000000" pitchFamily="2" charset="2"/>
                <a:sym typeface="Wingdings" panose="05000000000000000000" pitchFamily="2" charset="2"/>
              </a:rPr>
              <a:t></a:t>
            </a:r>
            <a:r>
              <a:rPr lang="en-GB" sz="4000" dirty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 FAIL</a:t>
            </a:r>
            <a:endParaRPr lang="en-GB" sz="4000" dirty="0">
              <a:solidFill>
                <a:srgbClr val="FF0000"/>
              </a:solidFill>
              <a:latin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9501" y="1928301"/>
            <a:ext cx="258993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753100" y="3442295"/>
            <a:ext cx="2996332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450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Logs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the equation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+2</m:t>
                    </m:r>
                    <m:func>
                      <m:func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0" y="897093"/>
                <a:ext cx="5186412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835696" y="1412776"/>
            <a:ext cx="590465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600" dirty="0"/>
              <a:t>This is a very common type of exam question.</a:t>
            </a:r>
          </a:p>
          <a:p>
            <a:r>
              <a:rPr lang="en-GB" sz="1600" dirty="0"/>
              <a:t>The strategy is to </a:t>
            </a:r>
            <a:r>
              <a:rPr lang="en-GB" sz="1600" b="1" u="sng" dirty="0"/>
              <a:t>combine the logs into one</a:t>
            </a:r>
            <a:r>
              <a:rPr lang="en-GB" sz="1600" dirty="0"/>
              <a:t> and isolate on one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4912" y="2460998"/>
                <a:ext cx="43204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12" y="2460998"/>
                <a:ext cx="4320480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077009" y="2493849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We’ve used the laws of logs to combine them into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81034" y="3139519"/>
                <a:ext cx="33123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your favourite method of rearranging. Either do “10 the power of each side” to “undo” the log, or the “insert the 2 between the 10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” method.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034" y="3139519"/>
                <a:ext cx="3312368" cy="954107"/>
              </a:xfrm>
              <a:prstGeom prst="rect">
                <a:avLst/>
              </a:prstGeom>
              <a:blipFill>
                <a:blip r:embed="rId4"/>
                <a:stretch>
                  <a:fillRect l="-552" t="-1274" b="-6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3912781" y="2755459"/>
            <a:ext cx="1164228" cy="242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147237" y="3264195"/>
            <a:ext cx="1884032" cy="343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8626" y="4176797"/>
                <a:ext cx="40756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u="sng" dirty="0"/>
                  <a:t>The subtle bit</a:t>
                </a:r>
                <a:r>
                  <a:rPr lang="en-GB" sz="1400" b="1" dirty="0"/>
                  <a:t>: You must check each value in the original equation</a:t>
                </a:r>
                <a:r>
                  <a:rPr lang="en-GB" sz="1400" dirty="0"/>
                  <a:t>. 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GB" sz="1400" dirty="0"/>
                  <a:t>, then we’d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400" dirty="0"/>
                  <a:t> but we’re not allowed to log a negative number.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8626" y="4176797"/>
                <a:ext cx="4075643" cy="954107"/>
              </a:xfrm>
              <a:prstGeom prst="rect">
                <a:avLst/>
              </a:prstGeom>
              <a:blipFill>
                <a:blip r:embed="rId5"/>
                <a:stretch>
                  <a:fillRect l="-448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/>
          <p:cNvCxnSpPr/>
          <p:nvPr/>
        </p:nvCxnSpPr>
        <p:spPr>
          <a:xfrm flipH="1" flipV="1">
            <a:off x="2785730" y="4136065"/>
            <a:ext cx="1782896" cy="396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72321" y="2291929"/>
            <a:ext cx="7817056" cy="30092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033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05" y="1186870"/>
            <a:ext cx="6952292" cy="173807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841560"/>
            <a:ext cx="25202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C2 Jan 2013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0671" y="3139501"/>
                <a:ext cx="4968552" cy="32151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+15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+15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+15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+30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+225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+225=0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71" y="3139501"/>
                <a:ext cx="4968552" cy="32151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802867" y="3542071"/>
            <a:ext cx="319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Those who feel confident with their laws could always skip straight to this line.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3715489" y="3753293"/>
            <a:ext cx="1087378" cy="50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61272" y="5606277"/>
            <a:ext cx="3197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These are both valid solutions when substituted into the original equation.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06874" y="5883743"/>
            <a:ext cx="754398" cy="14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2789" y="3175239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92789" y="5610219"/>
            <a:ext cx="30709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9881" y="3175240"/>
            <a:ext cx="6794204" cy="22898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9881" y="5606276"/>
            <a:ext cx="6794204" cy="83745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33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539552" y="1785479"/>
            <a:ext cx="304529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Sketch exponential graphs.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9613" y="179482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an interpret models that use exponential functions.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have encountered exponential expressions like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before, but probably not ‘the’ exponential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. Similarly, you will learn that the inverse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843" y="772917"/>
                <a:ext cx="8352928" cy="584775"/>
              </a:xfrm>
              <a:prstGeom prst="rect">
                <a:avLst/>
              </a:prstGeom>
              <a:blipFill>
                <a:blip r:embed="rId2"/>
                <a:stretch>
                  <a:fillRect l="-365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99613" y="2475567"/>
                <a:ext cx="4248472" cy="92826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</a:t>
                </a:r>
                <a:r>
                  <a:rPr lang="en-GB" dirty="0" err="1"/>
                  <a:t>Davetown</a:t>
                </a:r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is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are constants…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9613" y="2475567"/>
                <a:ext cx="4248472" cy="928267"/>
              </a:xfrm>
              <a:prstGeom prst="rect">
                <a:avLst/>
              </a:prstGeom>
              <a:blipFill>
                <a:blip r:embed="rId3"/>
                <a:stretch>
                  <a:fillRect b="-1705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38674" y="2174155"/>
                <a:ext cx="3046173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on the same axes.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4" y="2174155"/>
                <a:ext cx="3046173" cy="646331"/>
              </a:xfrm>
              <a:prstGeom prst="rect">
                <a:avLst/>
              </a:prstGeom>
              <a:blipFill>
                <a:blip r:embed="rId4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497346" y="4141891"/>
            <a:ext cx="3624085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Understand the log function and use laws of logs.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497346" y="4790011"/>
                <a:ext cx="3624085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7346" y="4790011"/>
                <a:ext cx="3624085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674" y="2888349"/>
                <a:ext cx="288119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NEW! to A Level 2017</a:t>
                </a:r>
              </a:p>
              <a:p>
                <a:r>
                  <a:rPr lang="en-GB" sz="1400" dirty="0"/>
                  <a:t>“The” exponential function,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400" dirty="0"/>
                  <a:t>, has been moved from Year 2 to Year 1.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74" y="2888349"/>
                <a:ext cx="2881198" cy="738664"/>
              </a:xfrm>
              <a:prstGeom prst="rect">
                <a:avLst/>
              </a:prstGeom>
              <a:blipFill>
                <a:blip r:embed="rId6"/>
                <a:stretch>
                  <a:fillRect l="-634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155968" y="3448877"/>
            <a:ext cx="2881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NEW! to A Level 2017</a:t>
            </a:r>
          </a:p>
          <a:p>
            <a:r>
              <a:rPr lang="en-GB" sz="1400" dirty="0"/>
              <a:t>Again, moved from Year 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49298" y="5775536"/>
            <a:ext cx="42484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Use logarithms to estimate values of constants in non-linear models.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449297" y="6425999"/>
            <a:ext cx="4248472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(This is a continuation of (2))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4554" y="4141890"/>
                <a:ext cx="3540567" cy="37427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3</a:t>
                </a:r>
                <a:r>
                  <a:rPr lang="en-GB" dirty="0"/>
                  <a:t>:: Be able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4" y="4141890"/>
                <a:ext cx="3540567" cy="374270"/>
              </a:xfrm>
              <a:prstGeom prst="rect">
                <a:avLst/>
              </a:prstGeom>
              <a:blipFill>
                <a:blip r:embed="rId7"/>
                <a:stretch>
                  <a:fillRect l="-1026" t="-3030" b="-196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4554" y="4521155"/>
                <a:ext cx="3540567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54" y="4521155"/>
                <a:ext cx="3540567" cy="4912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323-324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52" y="1878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076" y="2285752"/>
                <a:ext cx="3511624" cy="46775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i="1" dirty="0"/>
                  <a:t>[AEA 2010 Q1b] </a:t>
                </a:r>
                <a:r>
                  <a:rPr lang="en-GB" sz="1600" dirty="0"/>
                  <a:t>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r>
                  <a:rPr lang="en-GB" sz="1600" i="1" dirty="0"/>
                  <a:t>[AEA 2008 Q5i] </a:t>
                </a:r>
                <a:r>
                  <a:rPr lang="en-GB" sz="1600" dirty="0"/>
                  <a:t>Anna, who is confused about the rules of logarithms, states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However, there is a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600" dirty="0"/>
                  <a:t> and a value for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600" dirty="0"/>
                  <a:t> for which both statements are correct. Find their values.</a:t>
                </a:r>
              </a:p>
              <a:p>
                <a:endParaRPr lang="en-GB" sz="1600" dirty="0"/>
              </a:p>
              <a:p>
                <a:r>
                  <a:rPr lang="en-GB" sz="1600" i="1" dirty="0"/>
                  <a:t>[MAT 2007 1I] </a:t>
                </a:r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positive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6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600" b="0" i="1" smtClean="0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what is the greatest possible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?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6" y="2285752"/>
                <a:ext cx="3511624" cy="4677563"/>
              </a:xfrm>
              <a:prstGeom prst="rect">
                <a:avLst/>
              </a:prstGeom>
              <a:blipFill>
                <a:blip r:embed="rId2"/>
                <a:stretch>
                  <a:fillRect l="-1042" t="-391" r="-1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56402" y="1879356"/>
                <a:ext cx="3998685" cy="2620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600" i="1" dirty="0"/>
                  <a:t>[MAT 2002 1F] </a:t>
                </a:r>
                <a:r>
                  <a:rPr lang="en-GB" sz="1600" dirty="0"/>
                  <a:t>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i="1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GB" sz="1600" dirty="0"/>
                  <a:t>. From these facts, we can deduce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GB" sz="1600" dirty="0"/>
                  <a:t> is:</a:t>
                </a:r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between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600" dirty="0"/>
              </a:p>
              <a:p>
                <a:pPr marL="342900" indent="-342900">
                  <a:buAutoNum type="alphaUcParenR"/>
                </a:pPr>
                <a:r>
                  <a:rPr lang="en-GB" sz="1600" dirty="0"/>
                  <a:t>none of the above</a:t>
                </a:r>
              </a:p>
              <a:p>
                <a:pPr marL="342900" indent="-342900">
                  <a:buAutoNum type="alphaUcParenR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402" y="1879356"/>
                <a:ext cx="3998685" cy="2620333"/>
              </a:xfrm>
              <a:prstGeom prst="rect">
                <a:avLst/>
              </a:prstGeom>
              <a:blipFill>
                <a:blip r:embed="rId3"/>
                <a:stretch>
                  <a:fillRect l="-762" t="-465" r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368082" y="908720"/>
            <a:ext cx="22322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These are all strictly </a:t>
            </a:r>
            <a:r>
              <a:rPr lang="en-GB" b="1" dirty="0"/>
              <a:t>non-calculator</a:t>
            </a:r>
            <a:r>
              <a:rPr lang="en-GB" dirty="0"/>
              <a:t>!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00550" y="1553029"/>
            <a:ext cx="1151846" cy="3186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74940" y="5182317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Solutions on next slide.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0121" y="23708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0121" y="3281096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4016" y="5551649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90594" y="2045499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06330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Solutions to Extension Exercises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2933" y="756309"/>
                <a:ext cx="4337124" cy="5101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[AEA 2010 Q1b]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b="1" dirty="0"/>
                  <a:t>Solution: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𝟒𝟗</m:t>
                        </m:r>
                      </m:num>
                      <m:den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GB" sz="1400" b="1" dirty="0"/>
              </a:p>
              <a:p>
                <a:endParaRPr lang="en-GB" sz="1400" dirty="0"/>
              </a:p>
              <a:p>
                <a:r>
                  <a:rPr lang="en-GB" sz="1400" dirty="0"/>
                  <a:t>[AEA 2008 Q5i] Anna, who is confused about the rules of logarithms, states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However, there is a value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sz="1400" dirty="0"/>
                  <a:t> and a value for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sz="1400" dirty="0"/>
                  <a:t> for which both statements are correct. Find their values.</a:t>
                </a:r>
              </a:p>
              <a:p>
                <a:r>
                  <a:rPr lang="en-GB" sz="1400" b="1" dirty="0"/>
                  <a:t>First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 ⇒ 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en-GB" sz="1400" b="1" dirty="0"/>
              </a:p>
              <a:p>
                <a:r>
                  <a:rPr lang="en-GB" sz="1400" b="1" dirty="0"/>
                  <a:t>Second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𝒒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𝒑𝒒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⇒ 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400" b="1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33" y="756309"/>
                <a:ext cx="4337124" cy="5101589"/>
              </a:xfrm>
              <a:prstGeom prst="rect">
                <a:avLst/>
              </a:prstGeom>
              <a:blipFill>
                <a:blip r:embed="rId2"/>
                <a:stretch>
                  <a:fillRect l="-421" t="-2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72765" y="797542"/>
                <a:ext cx="3919715" cy="2469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[MAT 2007 1I] Given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positive and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what is the greatest possible value of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?</a:t>
                </a:r>
              </a:p>
              <a:p>
                <a:endParaRPr lang="en-GB" sz="1400" dirty="0"/>
              </a:p>
              <a:p>
                <a:r>
                  <a:rPr lang="en-GB" sz="1400" b="1" dirty="0"/>
                  <a:t>To make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sz="1400" b="1" dirty="0"/>
                  <a:t> as large as possible we make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400" b="1" i="0" smtClean="0">
                                        <a:latin typeface="Cambria Math" panose="02040503050406030204" pitchFamily="18" charset="0"/>
                                      </a:rPr>
                                      <m:t>𝐥𝐨𝐠</m:t>
                                    </m:r>
                                  </m:e>
                                  <m:sub>
                                    <m:r>
                                      <a:rPr lang="en-GB" sz="1400" b="1" i="1" smtClean="0"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GB" sz="1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func>
                          </m:e>
                        </m:d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GB" sz="1400" b="1" dirty="0"/>
                  <a:t> as small as possible. Anything squared is at least 0: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1400" b="1" dirty="0"/>
                  <a:t> will achieve this.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b="1" i="0" smtClean="0">
                                          <a:latin typeface="Cambria Math" panose="02040503050406030204" pitchFamily="18" charset="0"/>
                                        </a:rPr>
                                        <m:t>𝐥𝐨𝐠</m:t>
                                      </m:r>
                                    </m:e>
                                    <m:sub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𝟏𝟎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765" y="797542"/>
                <a:ext cx="3919715" cy="2469650"/>
              </a:xfrm>
              <a:prstGeom prst="rect">
                <a:avLst/>
              </a:prstGeom>
              <a:blipFill>
                <a:blip r:embed="rId3"/>
                <a:stretch>
                  <a:fillRect l="-467" t="-4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59300" y="3238744"/>
                <a:ext cx="4572000" cy="356866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/>
                <a:r>
                  <a:rPr lang="en-GB" sz="1400" dirty="0">
                    <a:solidFill>
                      <a:prstClr val="black"/>
                    </a:solidFill>
                  </a:rPr>
                  <a:t>[MAT 2002 1F] Observe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=32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. From these facts, we can deduce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is:</a:t>
                </a: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1400" dirty="0">
                  <a:solidFill>
                    <a:prstClr val="black"/>
                  </a:solidFill>
                </a:endParaRPr>
              </a:p>
              <a:p>
                <a:pPr marL="342900" lvl="0" indent="-342900">
                  <a:buFontTx/>
                  <a:buAutoNum type="alphaUcParenR"/>
                </a:pPr>
                <a:r>
                  <a:rPr lang="en-GB" sz="1400" dirty="0">
                    <a:solidFill>
                      <a:prstClr val="black"/>
                    </a:solidFill>
                  </a:rPr>
                  <a:t>none of the above</a:t>
                </a: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Suppose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1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400" b="1" dirty="0">
                    <a:solidFill>
                      <a:prstClr val="black"/>
                    </a:solidFill>
                  </a:rPr>
                  <a:t>. Taking 2 to the power of each side:</a:t>
                </a: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  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This is true, so answer is not (A).</a:t>
                </a: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Next try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  <m:r>
                      <a:rPr lang="en-GB" sz="1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1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→   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sz="1400" b="1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𝟑𝟐</m:t>
                      </m:r>
                    </m:oMath>
                  </m:oMathPara>
                </a14:m>
                <a:endParaRPr lang="en-GB" sz="1400" b="1" dirty="0">
                  <a:solidFill>
                    <a:prstClr val="black"/>
                  </a:solidFill>
                </a:endParaRPr>
              </a:p>
              <a:p>
                <a:pPr lvl="0"/>
                <a:r>
                  <a:rPr lang="en-GB" sz="1400" b="1" dirty="0">
                    <a:solidFill>
                      <a:prstClr val="black"/>
                    </a:solidFill>
                  </a:rPr>
                  <a:t>This is not true, so answer is (B).</a:t>
                </a:r>
                <a:endParaRPr lang="en-GB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300" y="3238744"/>
                <a:ext cx="4572000" cy="3568669"/>
              </a:xfrm>
              <a:prstGeom prst="rect">
                <a:avLst/>
              </a:prstGeom>
              <a:blipFill>
                <a:blip r:embed="rId4"/>
                <a:stretch>
                  <a:fillRect l="-533" b="-8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5821" y="8341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821" y="189279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651" y="82723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307780" y="3302891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7881" y="1440677"/>
            <a:ext cx="1363919" cy="3373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7294" y="3254492"/>
            <a:ext cx="3668606" cy="23970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46374" y="1609339"/>
            <a:ext cx="3742025" cy="15656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4657" y="4868669"/>
            <a:ext cx="4272643" cy="1900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717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0" y="9224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55576" y="1556792"/>
                <a:ext cx="4680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/>
                  <a:t> to each side of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=2.727 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6792"/>
                <a:ext cx="4680520" cy="646331"/>
              </a:xfrm>
              <a:prstGeom prst="rect">
                <a:avLst/>
              </a:prstGeom>
              <a:blipFill>
                <a:blip r:embed="rId3"/>
                <a:stretch>
                  <a:fillRect l="-1172" t="-4717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=61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84" y="3022104"/>
                <a:ext cx="2450108" cy="400110"/>
              </a:xfrm>
              <a:prstGeom prst="rect">
                <a:avLst/>
              </a:prstGeom>
              <a:blipFill>
                <a:blip r:embed="rId4"/>
                <a:stretch>
                  <a:fillRect b="-674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6376" y="3731368"/>
                <a:ext cx="4680520" cy="1170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GB" dirty="0"/>
                  <a:t> to each side of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61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61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=0.889 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376" y="3731368"/>
                <a:ext cx="4680520" cy="1170513"/>
              </a:xfrm>
              <a:prstGeom prst="rect">
                <a:avLst/>
              </a:prstGeom>
              <a:blipFill>
                <a:blip r:embed="rId5"/>
                <a:stretch>
                  <a:fillRect l="-1042" t="-2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487020" y="1628800"/>
            <a:ext cx="28803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This is often said “Taking logs of both sides…”</a:t>
            </a: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 flipV="1">
            <a:off x="4965700" y="1803400"/>
            <a:ext cx="521320" cy="148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558800" y="1308518"/>
            <a:ext cx="7808540" cy="1404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08484" y="3422214"/>
            <a:ext cx="7808540" cy="16704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593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Solving equations with exponential terms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2450108" cy="400110"/>
              </a:xfrm>
              <a:prstGeom prst="rect">
                <a:avLst/>
              </a:prstGeom>
              <a:blipFill>
                <a:blip r:embed="rId2"/>
                <a:stretch>
                  <a:fillRect b="-555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9400" y="1518692"/>
                <a:ext cx="8698036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Why can we not apply quite the same strategy here?</a:t>
                </a:r>
              </a:p>
              <a:p>
                <a:r>
                  <a:rPr lang="en-GB" b="1" dirty="0"/>
                  <a:t>Because the exponential terms don’t have the same base, so we can’t apply the same log.</a:t>
                </a:r>
                <a:br>
                  <a:rPr lang="en-GB" b="1" dirty="0"/>
                </a:br>
                <a:endParaRPr lang="en-GB" sz="1000" b="1" dirty="0"/>
              </a:p>
              <a:p>
                <a:r>
                  <a:rPr lang="en-GB" dirty="0"/>
                  <a:t>We ‘take logs of’/apply log to both sides, but </a:t>
                </a:r>
                <a:r>
                  <a:rPr lang="en-GB" b="1" dirty="0"/>
                  <a:t>we need not specify a base</a:t>
                </a:r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>
                        <a:latin typeface="Cambria Math" panose="02040503050406030204" pitchFamily="18" charset="0"/>
                      </a:rPr>
                      <m:t>𝑙𝑜𝑔</m:t>
                    </m:r>
                  </m:oMath>
                </a14:m>
                <a:r>
                  <a:rPr lang="en-GB" dirty="0"/>
                  <a:t> on its own may either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r>
                  <a:rPr lang="en-GB" dirty="0"/>
                  <a:t> (as per your calculator)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dirty="0"/>
                  <a:t> (in academic circles, as well as on sites like </a:t>
                </a:r>
                <a:r>
                  <a:rPr lang="en-GB" dirty="0" err="1"/>
                  <a:t>WolframAlpha</a:t>
                </a:r>
                <a:r>
                  <a:rPr lang="en-GB" dirty="0"/>
                  <a:t>), but the point is, </a:t>
                </a:r>
                <a:r>
                  <a:rPr lang="en-GB" b="1" dirty="0"/>
                  <a:t>the base does not matter, provided that the base is consistent on both sides</a:t>
                </a:r>
                <a:r>
                  <a:rPr lang="en-GB" dirty="0"/>
                  <a:t>.</a:t>
                </a:r>
              </a:p>
              <a:p>
                <a:endParaRPr lang="en-GB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" y="1518692"/>
                <a:ext cx="8698036" cy="2215991"/>
              </a:xfrm>
              <a:prstGeom prst="rect">
                <a:avLst/>
              </a:prstGeom>
              <a:blipFill>
                <a:blip r:embed="rId3"/>
                <a:stretch>
                  <a:fillRect l="-631" t="-1374" r="-10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298476" y="3814564"/>
                <a:ext cx="2808312" cy="2328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=1.7095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476" y="3814564"/>
                <a:ext cx="2808312" cy="23289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788024" y="3734683"/>
            <a:ext cx="3960440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Logs in general are great for solving equations when the variable is in the power, because laws of logs allow us to move the power down.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>
            <a:off x="3987800" y="4104015"/>
            <a:ext cx="800224" cy="996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82108" y="4669691"/>
                <a:ext cx="396044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then becomes a GCSE-style ‘changing the subject’ type question. Just isolate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on one side and factorise out.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08" y="4669691"/>
                <a:ext cx="3960440" cy="738664"/>
              </a:xfrm>
              <a:prstGeom prst="rect">
                <a:avLst/>
              </a:prstGeom>
              <a:blipFill>
                <a:blip r:embed="rId5"/>
                <a:stretch>
                  <a:fillRect l="-153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4000500" y="4597400"/>
            <a:ext cx="787524" cy="435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17500" y="1880018"/>
            <a:ext cx="8699500" cy="14981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06292" y="5659316"/>
            <a:ext cx="4191608" cy="7386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It doesn’t matter what base you use to get the final answer as a decimal, provided that it’s consistent. You may as well use the calculator’s ‘log’ (no base) key.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543300" y="5537200"/>
            <a:ext cx="904106" cy="557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7500" y="3502998"/>
            <a:ext cx="8699500" cy="31663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Solution</a:t>
            </a:r>
          </a:p>
        </p:txBody>
      </p:sp>
    </p:spTree>
    <p:extLst>
      <p:ext uri="{BB962C8B-B14F-4D97-AF65-F5344CB8AC3E}">
        <p14:creationId xmlns:p14="http://schemas.microsoft.com/office/powerpoint/2010/main" val="319946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00" y="935193"/>
                <a:ext cx="3454400" cy="830997"/>
              </a:xfrm>
              <a:prstGeom prst="rect">
                <a:avLst/>
              </a:prstGeom>
              <a:blipFill>
                <a:blip r:embed="rId2"/>
                <a:stretch>
                  <a:fillRect b="-559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2400" dirty="0"/>
                  <a:t>, giving your answer in exact form.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16" y="938269"/>
                <a:ext cx="3888432" cy="830997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90352" y="2119908"/>
                <a:ext cx="3168352" cy="893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=1.232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52" y="2119908"/>
                <a:ext cx="3168352" cy="8935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09976" y="2052464"/>
                <a:ext cx="4051424" cy="2903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which could be simplified to: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func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976" y="2052464"/>
                <a:ext cx="4051424" cy="2903487"/>
              </a:xfrm>
              <a:prstGeom prst="rect">
                <a:avLst/>
              </a:prstGeom>
              <a:blipFill>
                <a:blip r:embed="rId5"/>
                <a:stretch>
                  <a:fillRect l="-12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98500" y="1775220"/>
            <a:ext cx="3454400" cy="30939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9184" y="1732777"/>
            <a:ext cx="3922564" cy="31363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sz="2400" dirty="0"/>
                  <a:t>, giving your answer to 3dp.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010647"/>
                <a:ext cx="7822592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3260" y="5589240"/>
                <a:ext cx="350964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260" y="5589240"/>
                <a:ext cx="3509640" cy="1200329"/>
              </a:xfrm>
              <a:prstGeom prst="rect">
                <a:avLst/>
              </a:prstGeom>
              <a:blipFill>
                <a:blip r:embed="rId7"/>
                <a:stretch>
                  <a:fillRect b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956212" y="5615908"/>
                <a:ext cx="3509640" cy="943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=8.638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212" y="5615908"/>
                <a:ext cx="3509640" cy="9439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V="1">
            <a:off x="4047790" y="5877272"/>
            <a:ext cx="908422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3260" y="5472312"/>
            <a:ext cx="7822592" cy="1288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224" y="943893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17740" y="956468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676" y="5010647"/>
            <a:ext cx="266824" cy="33356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2081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14F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325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0652" y="1878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8076" y="2285752"/>
                <a:ext cx="4019624" cy="3925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2011 1H] How many </a:t>
                </a:r>
                <a:r>
                  <a:rPr lang="en-GB" sz="1600" i="1" dirty="0"/>
                  <a:t>positive</a:t>
                </a:r>
                <a:r>
                  <a:rPr lang="en-GB" sz="1600" dirty="0"/>
                  <a:t> values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which satisfy the equation: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GB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16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sub>
                          </m:sSub>
                        </m:fName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0.25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func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GB" sz="1600" b="1" dirty="0"/>
              </a:p>
              <a:p>
                <a:r>
                  <a:rPr lang="en-GB" sz="1600" b="1" dirty="0"/>
                  <a:t>This has 2 positive solutions.</a:t>
                </a:r>
              </a:p>
              <a:p>
                <a:endParaRPr lang="en-GB" sz="1400" dirty="0"/>
              </a:p>
              <a:p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76" y="2285752"/>
                <a:ext cx="4019624" cy="3925562"/>
              </a:xfrm>
              <a:prstGeom prst="rect">
                <a:avLst/>
              </a:prstGeom>
              <a:blipFill>
                <a:blip r:embed="rId2"/>
                <a:stretch>
                  <a:fillRect l="-910" t="-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70121" y="2370812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39938" y="1929608"/>
            <a:ext cx="251520" cy="27915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791458" y="1878856"/>
                <a:ext cx="4029014" cy="3292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[MAT 2013 1J] For a real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we denote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dirty="0"/>
                  <a:t> the largest integer less than or equal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be a natural number. The integral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equals:</a:t>
                </a:r>
              </a:p>
              <a:p>
                <a:pPr marL="342900" indent="-342900">
                  <a:buAutoNum type="alphaU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b="0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buAutoNum type="alphaU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458" y="1878856"/>
                <a:ext cx="4029014" cy="3292504"/>
              </a:xfrm>
              <a:prstGeom prst="rect">
                <a:avLst/>
              </a:prstGeom>
              <a:blipFill>
                <a:blip r:embed="rId3"/>
                <a:stretch>
                  <a:fillRect l="-1210" t="-926" b="-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53717" y="5464097"/>
            <a:ext cx="21291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(Warning: This one really is </a:t>
            </a:r>
            <a:r>
              <a:rPr lang="en-GB" sz="1400" b="1" u="sng" dirty="0"/>
              <a:t>very</a:t>
            </a:r>
            <a:r>
              <a:rPr lang="en-GB" sz="1400" b="1" dirty="0"/>
              <a:t> challenging, even for MAT)</a:t>
            </a:r>
          </a:p>
        </p:txBody>
      </p:sp>
      <p:pic>
        <p:nvPicPr>
          <p:cNvPr id="4100" name="Picture 4" descr="Image result for challenge accep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40" y="5235929"/>
            <a:ext cx="1075184" cy="107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506257" y="3248756"/>
            <a:ext cx="3933395" cy="2502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184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Solution to Extension Question 2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836712"/>
                <a:ext cx="3281835" cy="293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[MAT 2013 1J] For a real number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we denote by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GB" sz="1600" dirty="0"/>
                  <a:t> the largest integer less than or equal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be a natural number. The integral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equals:</a:t>
                </a:r>
              </a:p>
              <a:p>
                <a:pPr marL="342900" indent="-342900">
                  <a:buAutoNum type="alphaUcParenBoth"/>
                </a:pPr>
                <a:r>
                  <a:rPr lang="en-GB" sz="1600" b="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b="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GB" sz="1600" dirty="0"/>
              </a:p>
              <a:p>
                <a:pPr marL="342900" indent="-342900">
                  <a:buAutoNum type="alphaUcParenBoth"/>
                </a:pPr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e>
                        </m:d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836712"/>
                <a:ext cx="3281835" cy="2937151"/>
              </a:xfrm>
              <a:prstGeom prst="rect">
                <a:avLst/>
              </a:prstGeom>
              <a:blipFill>
                <a:blip r:embed="rId2"/>
                <a:stretch>
                  <a:fillRect l="-928" t="-622" b="-14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 flipV="1">
            <a:off x="4489450" y="952500"/>
            <a:ext cx="3282" cy="2703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492732" y="3655657"/>
            <a:ext cx="324762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44659" y="3479743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4659" y="3479743"/>
                <a:ext cx="43204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51308" y="598786"/>
                <a:ext cx="4320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308" y="598786"/>
                <a:ext cx="43204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/>
          <p:cNvSpPr/>
          <p:nvPr/>
        </p:nvSpPr>
        <p:spPr>
          <a:xfrm>
            <a:off x="4497571" y="925033"/>
            <a:ext cx="2711303" cy="2222204"/>
          </a:xfrm>
          <a:custGeom>
            <a:avLst/>
            <a:gdLst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934586"/>
              <a:gd name="connsiteY0" fmla="*/ 2009553 h 2009553"/>
              <a:gd name="connsiteX1" fmla="*/ 2934586 w 2934586"/>
              <a:gd name="connsiteY1" fmla="*/ 0 h 2009553"/>
              <a:gd name="connsiteX0" fmla="*/ 0 w 2711303"/>
              <a:gd name="connsiteY0" fmla="*/ 2222204 h 2222204"/>
              <a:gd name="connsiteX1" fmla="*/ 2711303 w 2711303"/>
              <a:gd name="connsiteY1" fmla="*/ 0 h 2222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711303" h="2222204">
                <a:moveTo>
                  <a:pt x="0" y="2222204"/>
                </a:moveTo>
                <a:cubicBezTo>
                  <a:pt x="2105246" y="1265274"/>
                  <a:pt x="2137145" y="850604"/>
                  <a:pt x="2711303" y="0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99960" y="797442"/>
                <a:ext cx="15121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960" y="797442"/>
                <a:ext cx="1512168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134321" y="2963437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963437"/>
                <a:ext cx="4613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34321" y="2686005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686005"/>
                <a:ext cx="46136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34321" y="2400688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400688"/>
                <a:ext cx="46136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34321" y="2098253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2098253"/>
                <a:ext cx="46136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34321" y="1811891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321" y="1811891"/>
                <a:ext cx="46136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102709" y="1050501"/>
                <a:ext cx="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2709" y="1050501"/>
                <a:ext cx="46136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4910" y="3621812"/>
                <a:ext cx="4613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910" y="3621812"/>
                <a:ext cx="461364" cy="307777"/>
              </a:xfrm>
              <a:prstGeom prst="rect">
                <a:avLst/>
              </a:prstGeom>
              <a:blipFill>
                <a:blip r:embed="rId12"/>
                <a:stretch>
                  <a:fillRect r="-28947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>
          <a:xfrm>
            <a:off x="4490910" y="2875433"/>
            <a:ext cx="571628" cy="58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0910" y="2600421"/>
            <a:ext cx="1057403" cy="14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87560" y="2290345"/>
            <a:ext cx="1546528" cy="147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487560" y="2004731"/>
            <a:ext cx="1918003" cy="9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53013" y="2881314"/>
            <a:ext cx="4762" cy="781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43551" y="2628900"/>
            <a:ext cx="4762" cy="1022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049927" y="2314575"/>
            <a:ext cx="7973" cy="1327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407150" y="2017712"/>
            <a:ext cx="15914" cy="1620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024030" y="1219200"/>
            <a:ext cx="16850" cy="246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503420" y="1188720"/>
            <a:ext cx="25374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708992" y="3747600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8992" y="3747600"/>
                <a:ext cx="617387" cy="307777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5249124" y="3618219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124" y="3618219"/>
                <a:ext cx="617387" cy="307777"/>
              </a:xfrm>
              <a:prstGeom prst="rect">
                <a:avLst/>
              </a:prstGeom>
              <a:blipFill>
                <a:blip r:embed="rId1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725394" y="3768080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94" y="3768080"/>
                <a:ext cx="617387" cy="307777"/>
              </a:xfrm>
              <a:prstGeom prst="rect">
                <a:avLst/>
              </a:prstGeom>
              <a:blipFill>
                <a:blip r:embed="rId1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100200" y="3614191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200" y="3614191"/>
                <a:ext cx="617387" cy="307777"/>
              </a:xfrm>
              <a:prstGeom prst="rect">
                <a:avLst/>
              </a:prstGeom>
              <a:blipFill>
                <a:blip r:embed="rId1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682946" y="3618108"/>
                <a:ext cx="6173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946" y="3618108"/>
                <a:ext cx="617387" cy="307777"/>
              </a:xfrm>
              <a:prstGeom prst="rect">
                <a:avLst/>
              </a:prstGeom>
              <a:blipFill>
                <a:blip r:embed="rId17"/>
                <a:stretch>
                  <a:fillRect r="-5882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Connector 55"/>
          <p:cNvCxnSpPr/>
          <p:nvPr/>
        </p:nvCxnSpPr>
        <p:spPr>
          <a:xfrm>
            <a:off x="4494085" y="3148103"/>
            <a:ext cx="566865" cy="149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054600" y="2876550"/>
            <a:ext cx="0" cy="273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 flipV="1">
            <a:off x="5054601" y="2876551"/>
            <a:ext cx="501649" cy="12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5549901" y="2605322"/>
            <a:ext cx="0" cy="2730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 flipV="1">
            <a:off x="5549900" y="2616201"/>
            <a:ext cx="501650" cy="1269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045200" y="2292350"/>
            <a:ext cx="1" cy="33655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045200" y="2298700"/>
            <a:ext cx="37465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6416040" y="2019300"/>
            <a:ext cx="7620" cy="266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 flipV="1">
            <a:off x="7040880" y="1203486"/>
            <a:ext cx="7620" cy="2667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880860" y="1455420"/>
            <a:ext cx="175260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6888480" y="1463040"/>
            <a:ext cx="0" cy="1219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 flipV="1">
            <a:off x="6416041" y="2011680"/>
            <a:ext cx="137159" cy="762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29443" y="4153104"/>
                <a:ext cx="8759097" cy="233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This biggest challenge is sketching the graph! Because of the rounding down, the graph jumps up 1 at a time, giving a bunch of rectangles. We can use logs to find the corresponding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values at which these jumps occur, which progressively become closer and closer together. The last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400" b="1" dirty="0"/>
                  <a:t> value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GB" sz="1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</m:oMath>
                </a14:m>
                <a:r>
                  <a:rPr lang="en-GB" sz="1400" b="1" dirty="0"/>
                  <a:t>, thus the last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400" b="1" dirty="0"/>
                  <a:t> value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400" b="1" i="0" smtClean="0">
                                <a:latin typeface="Cambria Math" panose="02040503050406030204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GB" sz="1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</m:sSup>
                      </m:e>
                    </m:func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1400" b="1" dirty="0"/>
                  <a:t>.</a:t>
                </a:r>
              </a:p>
              <a:p>
                <a:endParaRPr lang="en-GB" sz="1400" b="1" dirty="0"/>
              </a:p>
              <a:p>
                <a:r>
                  <a:rPr lang="en-GB" sz="1400" b="1" dirty="0"/>
                  <a:t>The area, using the rectangles, is thus: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𝟑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</m:e>
                          </m:func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func>
                            <m:func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fName>
                            <m:e>
                              <m:sSup>
                                <m:sSup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) 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−…−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=−(</m:t>
                      </m:r>
                      <m:func>
                        <m:func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×…×</m:t>
                              </m:r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 smtClean="0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p>
                              </m:s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GB" sz="14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GB" sz="1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  <m:sup>
                                      <m:r>
                                        <a:rPr lang="en-GB" sz="1400" b="1" i="1"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43" y="4153104"/>
                <a:ext cx="8759097" cy="2333203"/>
              </a:xfrm>
              <a:prstGeom prst="rect">
                <a:avLst/>
              </a:prstGeom>
              <a:blipFill>
                <a:blip r:embed="rId18"/>
                <a:stretch>
                  <a:fillRect l="-209" t="-261" r="-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1207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Natural Logarithms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have previously seen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is the inverse function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We also saw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“</a:t>
                </a:r>
                <a:r>
                  <a:rPr lang="en-GB" b="1" dirty="0"/>
                  <a:t>the</a:t>
                </a:r>
                <a:r>
                  <a:rPr lang="en-GB" dirty="0"/>
                  <a:t>” exponential function.</a:t>
                </a:r>
              </a:p>
              <a:p>
                <a:r>
                  <a:rPr lang="en-GB" dirty="0"/>
                  <a:t>The inverse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but because of its special importance, it has its own function name!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3" y="936623"/>
                <a:ext cx="7472897" cy="1200329"/>
              </a:xfrm>
              <a:prstGeom prst="rect">
                <a:avLst/>
              </a:prstGeom>
              <a:blipFill>
                <a:blip r:embed="rId2"/>
                <a:stretch>
                  <a:fillRect l="-653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Wingdings" panose="05000000000000000000" pitchFamily="2" charset="2"/>
                  </a:rPr>
                  <a:t>!</a:t>
                </a:r>
                <a:r>
                  <a:rPr lang="en-GB" sz="2400" dirty="0"/>
                  <a:t> The inverse of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2400" dirty="0"/>
                  <a:t> is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74" y="2290260"/>
                <a:ext cx="4982503" cy="461665"/>
              </a:xfrm>
              <a:prstGeom prst="rect">
                <a:avLst/>
              </a:prstGeom>
              <a:blipFill>
                <a:blip r:embed="rId3"/>
                <a:stretch>
                  <a:fillRect l="-1582" t="-8861" b="-265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unc>
                            <m:func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sup>
                      </m:sSup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182" y="3020910"/>
                <a:ext cx="4248472" cy="10992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3904343" y="2900413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3904343" y="3570516"/>
            <a:ext cx="1045029" cy="6555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Since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dirty="0"/>
                  <a:t> to the power of” and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𝑙𝑛</m:t>
                    </m:r>
                  </m:oMath>
                </a14:m>
                <a:r>
                  <a:rPr lang="en-GB" dirty="0"/>
                  <a:t> of” are inverse functions, they cancel each other out!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9026" y="2919310"/>
                <a:ext cx="2885660" cy="1200329"/>
              </a:xfrm>
              <a:prstGeom prst="rect">
                <a:avLst/>
              </a:prstGeom>
              <a:blipFill>
                <a:blip r:embed="rId5"/>
                <a:stretch>
                  <a:fillRect l="-1688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5220072" y="3284984"/>
            <a:ext cx="718954" cy="234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57" y="4737935"/>
                <a:ext cx="2650492" cy="461665"/>
              </a:xfrm>
              <a:prstGeom prst="rect">
                <a:avLst/>
              </a:prstGeom>
              <a:blipFill>
                <a:blip r:embed="rId6"/>
                <a:stretch>
                  <a:fillRect l="-215"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+1=5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816" y="4737681"/>
                <a:ext cx="3728639" cy="461665"/>
              </a:xfrm>
              <a:prstGeom prst="rect">
                <a:avLst/>
              </a:prstGeom>
              <a:blipFill>
                <a:blip r:embed="rId7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8214" y="5431273"/>
                <a:ext cx="22184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4" y="5431273"/>
                <a:ext cx="221844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36370" y="5286694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“ln both sides”. </a:t>
                </a:r>
              </a:p>
              <a:p>
                <a:r>
                  <a:rPr lang="en-GB" sz="1400" dirty="0"/>
                  <a:t>On the LHS it cancels out the “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370" y="5286694"/>
                <a:ext cx="1553457" cy="954107"/>
              </a:xfrm>
              <a:prstGeom prst="rect">
                <a:avLst/>
              </a:prstGeom>
              <a:blipFill>
                <a:blip r:embed="rId9"/>
                <a:stretch>
                  <a:fillRect l="-1176" t="-1274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220072" y="5370509"/>
                <a:ext cx="22184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5370509"/>
                <a:ext cx="2218443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Do “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GB" sz="1400" dirty="0"/>
                  <a:t> to the power of” each side. On the LHS it cancels out the ln.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71" y="5663855"/>
                <a:ext cx="1553457" cy="954107"/>
              </a:xfrm>
              <a:prstGeom prst="rect">
                <a:avLst/>
              </a:prstGeom>
              <a:blipFill>
                <a:blip r:embed="rId11"/>
                <a:stretch>
                  <a:fillRect l="-1176" t="-1274" r="-392" b="-57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18" idx="1"/>
          </p:cNvCxnSpPr>
          <p:nvPr/>
        </p:nvCxnSpPr>
        <p:spPr>
          <a:xfrm flipH="1" flipV="1">
            <a:off x="6952343" y="6096000"/>
            <a:ext cx="297328" cy="449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50685" y="5191975"/>
            <a:ext cx="3304774" cy="1132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945674" y="5191974"/>
            <a:ext cx="3730782" cy="1425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002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21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Quadratics in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4973" y="879128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previous chapters we’ve already dealt with quadratics in disguise, e.g. “quadratic in sin”. We therefore just apply our usual approach: either make a suitable substitution so the equation </a:t>
            </a:r>
            <a:r>
              <a:rPr lang="en-GB" b="1" dirty="0"/>
              <a:t>is</a:t>
            </a:r>
            <a:r>
              <a:rPr lang="en-GB" dirty="0"/>
              <a:t> then quadratic, or (strongly recommended!) </a:t>
            </a:r>
            <a:r>
              <a:rPr lang="en-GB" b="1" dirty="0"/>
              <a:t>go straight for the factorisation</a:t>
            </a:r>
            <a:r>
              <a:rPr lang="en-GB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−15=0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99" y="2473706"/>
                <a:ext cx="3626758" cy="461665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318" y="2452250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405" y="3169433"/>
                <a:ext cx="329391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therefore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=−5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Exponential functions are always positive 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5" y="3169433"/>
                <a:ext cx="3293910" cy="1754326"/>
              </a:xfrm>
              <a:prstGeom prst="rect">
                <a:avLst/>
              </a:prstGeom>
              <a:blipFill>
                <a:blip r:embed="rId5"/>
                <a:stretch>
                  <a:fillRect l="-1479" t="-2083" r="-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71428" y="3169433"/>
                <a:ext cx="3293910" cy="255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First write negative powers as fractions: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169433"/>
                <a:ext cx="3293910" cy="2551724"/>
              </a:xfrm>
              <a:prstGeom prst="rect">
                <a:avLst/>
              </a:prstGeom>
              <a:blipFill>
                <a:blip r:embed="rId6"/>
                <a:stretch>
                  <a:fillRect l="-1667" t="-14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95299" y="2935371"/>
            <a:ext cx="3626758" cy="301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73071" y="2935371"/>
            <a:ext cx="3626758" cy="30139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4192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3" y="1065820"/>
                <a:ext cx="3626758" cy="461665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772816"/>
                <a:ext cx="3024336" cy="1387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72816"/>
                <a:ext cx="3024336" cy="13878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041672"/>
                <a:ext cx="3626758" cy="461665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06361" y="1716268"/>
                <a:ext cx="4195359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+5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−6=0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+6</m:t>
                          </m:r>
                        </m:e>
                      </m:d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=−6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61" y="1716268"/>
                <a:ext cx="4195359" cy="18158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2400" dirty="0"/>
                  <a:t> giving your answer as an exact value.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12" y="4077072"/>
                <a:ext cx="7260131" cy="461665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48723" y="4724159"/>
                <a:ext cx="4195359" cy="1913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func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8723" y="4724159"/>
                <a:ext cx="4195359" cy="19130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14974" y="1527485"/>
            <a:ext cx="3626758" cy="2004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1428" y="1527485"/>
            <a:ext cx="3626758" cy="2004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2357" y="4538737"/>
            <a:ext cx="7285986" cy="20985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42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5"/>
          <p:cNvGrpSpPr/>
          <p:nvPr/>
        </p:nvGrpSpPr>
        <p:grpSpPr>
          <a:xfrm>
            <a:off x="0" y="0"/>
            <a:ext cx="9154632" cy="6907803"/>
            <a:chOff x="0" y="0"/>
            <a:chExt cx="9154632" cy="6907803"/>
          </a:xfrm>
        </p:grpSpPr>
        <p:grpSp>
          <p:nvGrpSpPr>
            <p:cNvPr id="3" name="Group 25"/>
            <p:cNvGrpSpPr/>
            <p:nvPr/>
          </p:nvGrpSpPr>
          <p:grpSpPr>
            <a:xfrm>
              <a:off x="395536" y="0"/>
              <a:ext cx="8640960" cy="6858000"/>
              <a:chOff x="395536" y="0"/>
              <a:chExt cx="8640960" cy="6858000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39553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82758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25963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69168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212372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55577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98782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41987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85192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428396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471601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514806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58011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1216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4420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87625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7308304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7740352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8172400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8604448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9036496" y="0"/>
                <a:ext cx="0" cy="6858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Connector 29"/>
            <p:cNvCxnSpPr/>
            <p:nvPr/>
          </p:nvCxnSpPr>
          <p:spPr>
            <a:xfrm rot="5400000">
              <a:off x="4572000" y="-4383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4572000" y="-3951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72000" y="-3519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572000" y="-3087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572000" y="-2655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4572000" y="-222312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572000" y="-179107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572000" y="-135902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4572000" y="-92697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4572000" y="-49492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>
              <a:off x="4572000" y="-6288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4572000" y="369168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72000" y="801216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572000" y="1233264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4572000" y="1665312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4572000" y="2097360"/>
              <a:ext cx="0" cy="91440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123728" y="0"/>
              <a:ext cx="0" cy="685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0" y="5378131"/>
              <a:ext cx="9144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97546" y="5365078"/>
              <a:ext cx="9057086" cy="369332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lang="en-GB" dirty="0"/>
                <a:t> -2              -1                              1               2              3              4               5              6              7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04201" y="13608"/>
              <a:ext cx="504056" cy="6894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8</a:t>
              </a:r>
            </a:p>
            <a:p>
              <a:endParaRPr lang="en-GB" dirty="0"/>
            </a:p>
            <a:p>
              <a:endParaRPr lang="en-GB" dirty="0"/>
            </a:p>
            <a:p>
              <a:pPr algn="r"/>
              <a:r>
                <a:rPr lang="en-GB" dirty="0"/>
                <a:t>20</a:t>
              </a:r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16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12</a:t>
              </a:r>
            </a:p>
            <a:p>
              <a:pPr algn="r"/>
              <a:endParaRPr lang="en-GB" dirty="0"/>
            </a:p>
            <a:p>
              <a:pPr algn="r"/>
              <a:endParaRPr lang="en-GB" sz="2200" dirty="0"/>
            </a:p>
            <a:p>
              <a:pPr algn="r"/>
              <a:r>
                <a:rPr lang="en-GB" dirty="0"/>
                <a:t>8</a:t>
              </a:r>
            </a:p>
            <a:p>
              <a:pPr algn="r"/>
              <a:endParaRPr lang="en-GB" sz="2800" dirty="0"/>
            </a:p>
            <a:p>
              <a:pPr algn="r"/>
              <a:endParaRPr lang="en-GB" sz="1100" dirty="0"/>
            </a:p>
            <a:p>
              <a:pPr algn="r"/>
              <a:r>
                <a:rPr lang="en-GB" dirty="0"/>
                <a:t>4</a:t>
              </a:r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dirty="0"/>
            </a:p>
            <a:p>
              <a:pPr algn="r"/>
              <a:endParaRPr lang="en-GB" sz="2400" dirty="0"/>
            </a:p>
            <a:p>
              <a:pPr algn="r"/>
              <a:endParaRPr lang="en-GB" dirty="0"/>
            </a:p>
            <a:p>
              <a:pPr algn="r"/>
              <a:r>
                <a:rPr lang="en-GB" dirty="0"/>
                <a:t>-4</a:t>
              </a:r>
            </a:p>
            <a:p>
              <a:endParaRPr lang="en-GB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561259"/>
                  </p:ext>
                </p:extLst>
              </p:nvPr>
            </p:nvGraphicFramePr>
            <p:xfrm>
              <a:off x="88900" y="129332"/>
              <a:ext cx="453601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9732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4008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2742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46149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593351">
                      <a:extLst>
                        <a:ext uri="{9D8B030D-6E8A-4147-A177-3AD203B41FA5}">
                          <a16:colId xmlns:a16="http://schemas.microsoft.com/office/drawing/2014/main" val="44299862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8197" r="-470229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800" dirty="0"/>
                            <a:t>-2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63" t="-108197" r="-470229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16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Rectangle 48"/>
          <p:cNvSpPr/>
          <p:nvPr/>
        </p:nvSpPr>
        <p:spPr>
          <a:xfrm>
            <a:off x="888003" y="495536"/>
            <a:ext cx="626471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Oval 51"/>
          <p:cNvSpPr/>
          <p:nvPr/>
        </p:nvSpPr>
        <p:spPr>
          <a:xfrm>
            <a:off x="305560" y="522392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511551" y="495535"/>
            <a:ext cx="536324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6" name="Oval 55"/>
          <p:cNvSpPr/>
          <p:nvPr/>
        </p:nvSpPr>
        <p:spPr>
          <a:xfrm>
            <a:off x="1161958" y="515338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2045596" y="495535"/>
            <a:ext cx="478529" cy="3600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0" name="Oval 59"/>
          <p:cNvSpPr/>
          <p:nvPr/>
        </p:nvSpPr>
        <p:spPr>
          <a:xfrm>
            <a:off x="2026568" y="5050941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>
            <a:off x="2519772" y="495537"/>
            <a:ext cx="468052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Oval 61"/>
          <p:cNvSpPr/>
          <p:nvPr/>
        </p:nvSpPr>
        <p:spPr>
          <a:xfrm>
            <a:off x="2883918" y="4874075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2987825" y="495536"/>
            <a:ext cx="432046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Oval 63"/>
          <p:cNvSpPr/>
          <p:nvPr/>
        </p:nvSpPr>
        <p:spPr>
          <a:xfrm>
            <a:off x="3769279" y="444202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Rectangle 64"/>
          <p:cNvSpPr/>
          <p:nvPr/>
        </p:nvSpPr>
        <p:spPr>
          <a:xfrm>
            <a:off x="3419871" y="495536"/>
            <a:ext cx="609204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Oval 65"/>
          <p:cNvSpPr/>
          <p:nvPr/>
        </p:nvSpPr>
        <p:spPr>
          <a:xfrm>
            <a:off x="4625601" y="3584677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5492633" y="1842369"/>
            <a:ext cx="175293" cy="1750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/>
          <p:cNvSpPr/>
          <p:nvPr/>
        </p:nvSpPr>
        <p:spPr>
          <a:xfrm>
            <a:off x="-25400" y="0"/>
            <a:ext cx="6273800" cy="5334000"/>
          </a:xfrm>
          <a:custGeom>
            <a:avLst/>
            <a:gdLst>
              <a:gd name="connsiteX0" fmla="*/ 0 w 6273800"/>
              <a:gd name="connsiteY0" fmla="*/ 5334000 h 5334000"/>
              <a:gd name="connsiteX1" fmla="*/ 1270000 w 6273800"/>
              <a:gd name="connsiteY1" fmla="*/ 5257800 h 5334000"/>
              <a:gd name="connsiteX2" fmla="*/ 2159000 w 6273800"/>
              <a:gd name="connsiteY2" fmla="*/ 5143500 h 5334000"/>
              <a:gd name="connsiteX3" fmla="*/ 3009900 w 6273800"/>
              <a:gd name="connsiteY3" fmla="*/ 4953000 h 5334000"/>
              <a:gd name="connsiteX4" fmla="*/ 3873500 w 6273800"/>
              <a:gd name="connsiteY4" fmla="*/ 4521200 h 5334000"/>
              <a:gd name="connsiteX5" fmla="*/ 4737100 w 6273800"/>
              <a:gd name="connsiteY5" fmla="*/ 3657600 h 5334000"/>
              <a:gd name="connsiteX6" fmla="*/ 5600700 w 6273800"/>
              <a:gd name="connsiteY6" fmla="*/ 1917700 h 5334000"/>
              <a:gd name="connsiteX7" fmla="*/ 6273800 w 6273800"/>
              <a:gd name="connsiteY7" fmla="*/ 0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73800" h="5334000">
                <a:moveTo>
                  <a:pt x="0" y="5334000"/>
                </a:moveTo>
                <a:cubicBezTo>
                  <a:pt x="455083" y="5311775"/>
                  <a:pt x="910167" y="5289550"/>
                  <a:pt x="1270000" y="5257800"/>
                </a:cubicBezTo>
                <a:cubicBezTo>
                  <a:pt x="1629833" y="5226050"/>
                  <a:pt x="1869017" y="5194300"/>
                  <a:pt x="2159000" y="5143500"/>
                </a:cubicBezTo>
                <a:cubicBezTo>
                  <a:pt x="2448983" y="5092700"/>
                  <a:pt x="2724150" y="5056717"/>
                  <a:pt x="3009900" y="4953000"/>
                </a:cubicBezTo>
                <a:cubicBezTo>
                  <a:pt x="3295650" y="4849283"/>
                  <a:pt x="3585633" y="4737100"/>
                  <a:pt x="3873500" y="4521200"/>
                </a:cubicBezTo>
                <a:cubicBezTo>
                  <a:pt x="4161367" y="4305300"/>
                  <a:pt x="4449233" y="4091517"/>
                  <a:pt x="4737100" y="3657600"/>
                </a:cubicBezTo>
                <a:cubicBezTo>
                  <a:pt x="5024967" y="3223683"/>
                  <a:pt x="5344583" y="2527300"/>
                  <a:pt x="5600700" y="1917700"/>
                </a:cubicBezTo>
                <a:cubicBezTo>
                  <a:pt x="5856817" y="1308100"/>
                  <a:pt x="6065308" y="654050"/>
                  <a:pt x="627380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0"/>
                <a:ext cx="3312368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Rectangle 69"/>
          <p:cNvSpPr/>
          <p:nvPr/>
        </p:nvSpPr>
        <p:spPr>
          <a:xfrm>
            <a:off x="4038702" y="495536"/>
            <a:ext cx="571398" cy="360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solidFill>
                <a:schemeClr val="bg1">
                  <a:alpha val="83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Why are exponential functions important?</a:t>
                </a:r>
              </a:p>
              <a:p>
                <a:r>
                  <a:rPr lang="en-GB" sz="1400" dirty="0"/>
                  <a:t>Each of the common graphs have a </a:t>
                </a:r>
                <a:r>
                  <a:rPr lang="en-GB" sz="1400" b="1" dirty="0"/>
                  <a:t>key property </a:t>
                </a:r>
                <a:r>
                  <a:rPr lang="en-GB" sz="1400" dirty="0"/>
                  <a:t>that makes them </a:t>
                </a:r>
                <a:r>
                  <a:rPr lang="en-GB" sz="1400" b="1" dirty="0"/>
                  <a:t>useful for modelling</a:t>
                </a:r>
                <a:r>
                  <a:rPr lang="en-GB" sz="1400" dirty="0"/>
                  <a:t>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For reciprocal graphs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/>
                  <a:t>,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doubles,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halves. This means we’d use it to represent variables which are inversely proportional.</a:t>
                </a:r>
              </a:p>
              <a:p>
                <a:endParaRPr lang="en-GB" sz="900" dirty="0"/>
              </a:p>
              <a:p>
                <a:r>
                  <a:rPr lang="en-GB" sz="1400" dirty="0"/>
                  <a:t>Linear graphs are used when we’re </a:t>
                </a:r>
                <a:r>
                  <a:rPr lang="en-GB" sz="1400" b="1" dirty="0"/>
                  <a:t>adding the same amount </a:t>
                </a:r>
                <a:r>
                  <a:rPr lang="en-GB" sz="1400" dirty="0"/>
                  <a:t>each time.</a:t>
                </a:r>
              </a:p>
              <a:p>
                <a:r>
                  <a:rPr lang="en-GB" sz="1400" dirty="0"/>
                  <a:t>In contrast, exponential graphs are used when we’re </a:t>
                </a:r>
                <a:r>
                  <a:rPr lang="en-GB" sz="1400" b="1" dirty="0"/>
                  <a:t>multiplying by the same amount</a:t>
                </a:r>
                <a:r>
                  <a:rPr lang="en-GB" sz="1400" dirty="0"/>
                  <a:t> each time. For example, we might 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1000(1.05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sz="1400" dirty="0"/>
                  <a:t> to model our savings with interest, where each year we have 1.05 times as much, i.e. with 5% added interest.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5273" y="3171511"/>
                <a:ext cx="3873500" cy="3603487"/>
              </a:xfrm>
              <a:prstGeom prst="rect">
                <a:avLst/>
              </a:prstGeom>
              <a:blipFill>
                <a:blip r:embed="rId5"/>
                <a:stretch>
                  <a:fillRect l="-1260" t="-846" r="-1575" b="-1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Fro Note</a:t>
                </a:r>
                <a:r>
                  <a:rPr lang="en-GB" sz="1600" dirty="0"/>
                  <a:t>: Ensure that you can distinguish between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p>
                  </m:oMath>
                </a14:m>
                <a:r>
                  <a:rPr lang="en-GB" sz="1600" dirty="0"/>
                  <a:t> (e.g. polynomial) term and 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exponential term. In the former the variable is in the </a:t>
                </a:r>
                <a:r>
                  <a:rPr lang="en-GB" sz="1600" b="1" dirty="0"/>
                  <a:t>base</a:t>
                </a:r>
                <a:r>
                  <a:rPr lang="en-GB" sz="1600" dirty="0"/>
                  <a:t>, and in the letter the variable is in the </a:t>
                </a:r>
                <a:r>
                  <a:rPr lang="en-GB" sz="1600" b="1" dirty="0"/>
                  <a:t>power</a:t>
                </a:r>
                <a:r>
                  <a:rPr lang="en-GB" sz="1600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behaves very differently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, both in its rate of growth (i.e. exponential terms grow much faster!) and how it differentiates.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" y="1149710"/>
                <a:ext cx="3757586" cy="2062103"/>
              </a:xfrm>
              <a:prstGeom prst="rect">
                <a:avLst/>
              </a:prstGeom>
              <a:blipFill>
                <a:blip r:embed="rId6"/>
                <a:stretch>
                  <a:fillRect l="-645" t="-292" r="-645" b="-23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63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  <p:bldP spid="56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" grpId="0" animBg="1"/>
      <p:bldP spid="70" grpId="0" animBg="1"/>
      <p:bldP spid="26" grpId="0" animBg="1"/>
      <p:bldP spid="2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327-328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780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Graphs for Exponential Data</a:t>
              </a:r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10050" y="835585"/>
            <a:ext cx="81943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Science and Economics, </a:t>
            </a:r>
            <a:r>
              <a:rPr lang="en-GB" b="1" dirty="0"/>
              <a:t>experimental data often has exponential growth</a:t>
            </a:r>
            <a:r>
              <a:rPr lang="en-GB" dirty="0"/>
              <a:t>, e.g. bacteria in a sample, rabbit populations, energy produced by earthquakes, my Twitter followers over time, etc.</a:t>
            </a:r>
          </a:p>
          <a:p>
            <a:endParaRPr lang="en-GB" sz="400" dirty="0"/>
          </a:p>
          <a:p>
            <a:r>
              <a:rPr lang="en-GB" dirty="0"/>
              <a:t>Because exponential functions increase rapidly, it tends to look a bit rubbish if we tried to draw a suitable graph:</a:t>
            </a:r>
          </a:p>
        </p:txBody>
      </p:sp>
      <p:sp>
        <p:nvSpPr>
          <p:cNvPr id="7" name="Rectangle 6"/>
          <p:cNvSpPr/>
          <p:nvPr/>
        </p:nvSpPr>
        <p:spPr>
          <a:xfrm>
            <a:off x="313949" y="2658544"/>
            <a:ext cx="4054851" cy="95410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1400" dirty="0"/>
              <a:t>Take for example “Moore’s Law”, which hypothesised that the processing power of computers would double every 2 years. Suppose we tried to plot this for computers we sampled over time: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88346" y="3905279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88346" y="620953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91707" y="623271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1970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22570" y="6221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83544" y="62210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24132" y="620953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17" name="Oval 16"/>
          <p:cNvSpPr/>
          <p:nvPr/>
        </p:nvSpPr>
        <p:spPr>
          <a:xfrm>
            <a:off x="542210" y="608853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764165" y="60822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67773" y="609820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154645" y="6012057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541597" y="5881295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772903" y="559792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019442" y="475175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234163" y="396277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: Shape 24"/>
          <p:cNvSpPr/>
          <p:nvPr/>
        </p:nvSpPr>
        <p:spPr>
          <a:xfrm>
            <a:off x="595312" y="3873499"/>
            <a:ext cx="1652588" cy="2308225"/>
          </a:xfrm>
          <a:custGeom>
            <a:avLst/>
            <a:gdLst>
              <a:gd name="connsiteX0" fmla="*/ 0 w 1689100"/>
              <a:gd name="connsiteY0" fmla="*/ 2279650 h 2279650"/>
              <a:gd name="connsiteX1" fmla="*/ 469900 w 1689100"/>
              <a:gd name="connsiteY1" fmla="*/ 2184400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882650 w 1689100"/>
              <a:gd name="connsiteY2" fmla="*/ 1943100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982662 w 1689100"/>
              <a:gd name="connsiteY2" fmla="*/ 2033587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282700 w 1689100"/>
              <a:gd name="connsiteY3" fmla="*/ 1333500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9100"/>
              <a:gd name="connsiteY0" fmla="*/ 2279650 h 2279650"/>
              <a:gd name="connsiteX1" fmla="*/ 474662 w 1689100"/>
              <a:gd name="connsiteY1" fmla="*/ 2227262 h 2279650"/>
              <a:gd name="connsiteX2" fmla="*/ 1106487 w 1689100"/>
              <a:gd name="connsiteY2" fmla="*/ 2038349 h 2279650"/>
              <a:gd name="connsiteX3" fmla="*/ 1392238 w 1689100"/>
              <a:gd name="connsiteY3" fmla="*/ 1343025 h 2279650"/>
              <a:gd name="connsiteX4" fmla="*/ 1689100 w 1689100"/>
              <a:gd name="connsiteY4" fmla="*/ 0 h 2279650"/>
              <a:gd name="connsiteX0" fmla="*/ 0 w 1684338"/>
              <a:gd name="connsiteY0" fmla="*/ 2232025 h 2238923"/>
              <a:gd name="connsiteX1" fmla="*/ 469900 w 1684338"/>
              <a:gd name="connsiteY1" fmla="*/ 2227262 h 2238923"/>
              <a:gd name="connsiteX2" fmla="*/ 1101725 w 1684338"/>
              <a:gd name="connsiteY2" fmla="*/ 2038349 h 2238923"/>
              <a:gd name="connsiteX3" fmla="*/ 1387476 w 1684338"/>
              <a:gd name="connsiteY3" fmla="*/ 1343025 h 2238923"/>
              <a:gd name="connsiteX4" fmla="*/ 1684338 w 1684338"/>
              <a:gd name="connsiteY4" fmla="*/ 0 h 2238923"/>
              <a:gd name="connsiteX0" fmla="*/ 0 w 1684338"/>
              <a:gd name="connsiteY0" fmla="*/ 2232025 h 2232025"/>
              <a:gd name="connsiteX1" fmla="*/ 508000 w 1684338"/>
              <a:gd name="connsiteY1" fmla="*/ 2198687 h 2232025"/>
              <a:gd name="connsiteX2" fmla="*/ 1101725 w 1684338"/>
              <a:gd name="connsiteY2" fmla="*/ 2038349 h 2232025"/>
              <a:gd name="connsiteX3" fmla="*/ 1387476 w 1684338"/>
              <a:gd name="connsiteY3" fmla="*/ 1343025 h 2232025"/>
              <a:gd name="connsiteX4" fmla="*/ 1684338 w 1684338"/>
              <a:gd name="connsiteY4" fmla="*/ 0 h 2232025"/>
              <a:gd name="connsiteX0" fmla="*/ 0 w 1684338"/>
              <a:gd name="connsiteY0" fmla="*/ 2232025 h 2232025"/>
              <a:gd name="connsiteX1" fmla="*/ 508000 w 1684338"/>
              <a:gd name="connsiteY1" fmla="*/ 2198687 h 2232025"/>
              <a:gd name="connsiteX2" fmla="*/ 1101725 w 1684338"/>
              <a:gd name="connsiteY2" fmla="*/ 2038349 h 2232025"/>
              <a:gd name="connsiteX3" fmla="*/ 1387476 w 1684338"/>
              <a:gd name="connsiteY3" fmla="*/ 1343025 h 2232025"/>
              <a:gd name="connsiteX4" fmla="*/ 1684338 w 1684338"/>
              <a:gd name="connsiteY4" fmla="*/ 0 h 2232025"/>
              <a:gd name="connsiteX0" fmla="*/ 0 w 1684338"/>
              <a:gd name="connsiteY0" fmla="*/ 2232025 h 2232955"/>
              <a:gd name="connsiteX1" fmla="*/ 508000 w 1684338"/>
              <a:gd name="connsiteY1" fmla="*/ 2198687 h 2232955"/>
              <a:gd name="connsiteX2" fmla="*/ 1101725 w 1684338"/>
              <a:gd name="connsiteY2" fmla="*/ 2038349 h 2232955"/>
              <a:gd name="connsiteX3" fmla="*/ 1387476 w 1684338"/>
              <a:gd name="connsiteY3" fmla="*/ 1343025 h 2232955"/>
              <a:gd name="connsiteX4" fmla="*/ 1684338 w 1684338"/>
              <a:gd name="connsiteY4" fmla="*/ 0 h 2232955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387476 w 1684338"/>
              <a:gd name="connsiteY3" fmla="*/ 134302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387476 w 1684338"/>
              <a:gd name="connsiteY3" fmla="*/ 134302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406526 w 1684338"/>
              <a:gd name="connsiteY3" fmla="*/ 1400175 h 2232608"/>
              <a:gd name="connsiteX4" fmla="*/ 1684338 w 1684338"/>
              <a:gd name="connsiteY4" fmla="*/ 0 h 2232608"/>
              <a:gd name="connsiteX0" fmla="*/ 0 w 1684338"/>
              <a:gd name="connsiteY0" fmla="*/ 2232025 h 2232608"/>
              <a:gd name="connsiteX1" fmla="*/ 508000 w 1684338"/>
              <a:gd name="connsiteY1" fmla="*/ 2198687 h 2232608"/>
              <a:gd name="connsiteX2" fmla="*/ 1101725 w 1684338"/>
              <a:gd name="connsiteY2" fmla="*/ 2038349 h 2232608"/>
              <a:gd name="connsiteX3" fmla="*/ 1406526 w 1684338"/>
              <a:gd name="connsiteY3" fmla="*/ 1400175 h 2232608"/>
              <a:gd name="connsiteX4" fmla="*/ 1684338 w 1684338"/>
              <a:gd name="connsiteY4" fmla="*/ 0 h 2232608"/>
              <a:gd name="connsiteX0" fmla="*/ 0 w 1646238"/>
              <a:gd name="connsiteY0" fmla="*/ 2232025 h 2232608"/>
              <a:gd name="connsiteX1" fmla="*/ 508000 w 1646238"/>
              <a:gd name="connsiteY1" fmla="*/ 2198687 h 2232608"/>
              <a:gd name="connsiteX2" fmla="*/ 1101725 w 1646238"/>
              <a:gd name="connsiteY2" fmla="*/ 2038349 h 2232608"/>
              <a:gd name="connsiteX3" fmla="*/ 1406526 w 1646238"/>
              <a:gd name="connsiteY3" fmla="*/ 1400175 h 2232608"/>
              <a:gd name="connsiteX4" fmla="*/ 1646238 w 1646238"/>
              <a:gd name="connsiteY4" fmla="*/ 0 h 2232608"/>
              <a:gd name="connsiteX0" fmla="*/ 0 w 1646238"/>
              <a:gd name="connsiteY0" fmla="*/ 2232025 h 2232608"/>
              <a:gd name="connsiteX1" fmla="*/ 508000 w 1646238"/>
              <a:gd name="connsiteY1" fmla="*/ 2198687 h 2232608"/>
              <a:gd name="connsiteX2" fmla="*/ 1101725 w 1646238"/>
              <a:gd name="connsiteY2" fmla="*/ 2038349 h 2232608"/>
              <a:gd name="connsiteX3" fmla="*/ 1406526 w 1646238"/>
              <a:gd name="connsiteY3" fmla="*/ 1400175 h 2232608"/>
              <a:gd name="connsiteX4" fmla="*/ 1646238 w 1646238"/>
              <a:gd name="connsiteY4" fmla="*/ 0 h 2232608"/>
              <a:gd name="connsiteX0" fmla="*/ 0 w 1652588"/>
              <a:gd name="connsiteY0" fmla="*/ 2289175 h 2289413"/>
              <a:gd name="connsiteX1" fmla="*/ 514350 w 1652588"/>
              <a:gd name="connsiteY1" fmla="*/ 2198687 h 2289413"/>
              <a:gd name="connsiteX2" fmla="*/ 1108075 w 1652588"/>
              <a:gd name="connsiteY2" fmla="*/ 2038349 h 2289413"/>
              <a:gd name="connsiteX3" fmla="*/ 1412876 w 1652588"/>
              <a:gd name="connsiteY3" fmla="*/ 1400175 h 2289413"/>
              <a:gd name="connsiteX4" fmla="*/ 1652588 w 1652588"/>
              <a:gd name="connsiteY4" fmla="*/ 0 h 2289413"/>
              <a:gd name="connsiteX0" fmla="*/ 0 w 1652588"/>
              <a:gd name="connsiteY0" fmla="*/ 2289175 h 2290153"/>
              <a:gd name="connsiteX1" fmla="*/ 565150 w 1652588"/>
              <a:gd name="connsiteY1" fmla="*/ 2243137 h 2290153"/>
              <a:gd name="connsiteX2" fmla="*/ 1108075 w 1652588"/>
              <a:gd name="connsiteY2" fmla="*/ 2038349 h 2290153"/>
              <a:gd name="connsiteX3" fmla="*/ 1412876 w 1652588"/>
              <a:gd name="connsiteY3" fmla="*/ 1400175 h 2290153"/>
              <a:gd name="connsiteX4" fmla="*/ 1652588 w 1652588"/>
              <a:gd name="connsiteY4" fmla="*/ 0 h 2290153"/>
              <a:gd name="connsiteX0" fmla="*/ 0 w 1652588"/>
              <a:gd name="connsiteY0" fmla="*/ 2308225 h 2308698"/>
              <a:gd name="connsiteX1" fmla="*/ 565150 w 1652588"/>
              <a:gd name="connsiteY1" fmla="*/ 2243137 h 2308698"/>
              <a:gd name="connsiteX2" fmla="*/ 1108075 w 1652588"/>
              <a:gd name="connsiteY2" fmla="*/ 2038349 h 2308698"/>
              <a:gd name="connsiteX3" fmla="*/ 1412876 w 1652588"/>
              <a:gd name="connsiteY3" fmla="*/ 1400175 h 2308698"/>
              <a:gd name="connsiteX4" fmla="*/ 1652588 w 1652588"/>
              <a:gd name="connsiteY4" fmla="*/ 0 h 2308698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12876 w 1652588"/>
              <a:gd name="connsiteY3" fmla="*/ 1400175 h 2308225"/>
              <a:gd name="connsiteX4" fmla="*/ 1652588 w 1652588"/>
              <a:gd name="connsiteY4" fmla="*/ 0 h 2308225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12876 w 1652588"/>
              <a:gd name="connsiteY3" fmla="*/ 1400175 h 2308225"/>
              <a:gd name="connsiteX4" fmla="*/ 1652588 w 1652588"/>
              <a:gd name="connsiteY4" fmla="*/ 0 h 2308225"/>
              <a:gd name="connsiteX0" fmla="*/ 0 w 1652588"/>
              <a:gd name="connsiteY0" fmla="*/ 2308225 h 2308225"/>
              <a:gd name="connsiteX1" fmla="*/ 565150 w 1652588"/>
              <a:gd name="connsiteY1" fmla="*/ 2243137 h 2308225"/>
              <a:gd name="connsiteX2" fmla="*/ 1108075 w 1652588"/>
              <a:gd name="connsiteY2" fmla="*/ 2038349 h 2308225"/>
              <a:gd name="connsiteX3" fmla="*/ 1438276 w 1652588"/>
              <a:gd name="connsiteY3" fmla="*/ 1409700 h 2308225"/>
              <a:gd name="connsiteX4" fmla="*/ 1652588 w 1652588"/>
              <a:gd name="connsiteY4" fmla="*/ 0 h 230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588" h="2308225">
                <a:moveTo>
                  <a:pt x="0" y="2308225"/>
                </a:moveTo>
                <a:cubicBezTo>
                  <a:pt x="262996" y="2296584"/>
                  <a:pt x="367771" y="2272241"/>
                  <a:pt x="565150" y="2243137"/>
                </a:cubicBezTo>
                <a:cubicBezTo>
                  <a:pt x="762529" y="2214033"/>
                  <a:pt x="962554" y="2177255"/>
                  <a:pt x="1108075" y="2038349"/>
                </a:cubicBezTo>
                <a:cubicBezTo>
                  <a:pt x="1253596" y="1899443"/>
                  <a:pt x="1361018" y="1814512"/>
                  <a:pt x="1438276" y="1409700"/>
                </a:cubicBezTo>
                <a:cubicBezTo>
                  <a:pt x="1572685" y="738188"/>
                  <a:pt x="1549930" y="966787"/>
                  <a:pt x="1652588" y="0"/>
                </a:cubicBezTo>
              </a:path>
            </a:pathLst>
          </a:cu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2073335" y="403691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2011069" y="518526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1376600" y="60491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2166837" y="452142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2109745" y="42003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569868" y="4758825"/>
            <a:ext cx="19230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Number of transistors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19117" y="607325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05759" y="4378822"/>
            <a:ext cx="1719177" cy="160043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If we tried to force all the data onto the graph, we would end up making most of the data close to the horizontal axis. This is not ideal.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541157" y="2223116"/>
                <a:ext cx="4483100" cy="246221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r>
                  <a:rPr lang="en-GB" sz="1400" dirty="0"/>
                  <a:t>But suppose we </a:t>
                </a:r>
                <a:r>
                  <a:rPr lang="en-GB" sz="1400" b="1" dirty="0"/>
                  <a:t>took the log </a:t>
                </a:r>
                <a:r>
                  <a:rPr lang="en-GB" sz="1400" dirty="0"/>
                  <a:t>of the number of transistors for each computer. Suppose the number of transistors one year was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, then doubled 2 years later to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When we log (base 2) these: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→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=1+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The logged value only increased by 1! Thus </a:t>
                </a:r>
                <a:r>
                  <a:rPr lang="en-GB" sz="1400" b="1" dirty="0"/>
                  <a:t>taking the log of the values turns </a:t>
                </a:r>
                <a:r>
                  <a:rPr lang="en-GB" sz="1400" b="1" u="sng" dirty="0"/>
                  <a:t>exponential growth</a:t>
                </a:r>
                <a:r>
                  <a:rPr lang="en-GB" sz="1400" b="1" dirty="0"/>
                  <a:t> into </a:t>
                </a:r>
                <a:r>
                  <a:rPr lang="en-GB" sz="1400" b="1" u="sng" dirty="0"/>
                  <a:t>linear growth</a:t>
                </a:r>
                <a:r>
                  <a:rPr lang="en-GB" sz="1400" b="1" dirty="0"/>
                  <a:t> (because each time we would have doubled, we’re now just adding 1), and the resulting graph is a straight line.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157" y="2223116"/>
                <a:ext cx="4483100" cy="24622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Arrow Connector 34"/>
          <p:cNvCxnSpPr/>
          <p:nvPr/>
        </p:nvCxnSpPr>
        <p:spPr>
          <a:xfrm flipV="1">
            <a:off x="5540456" y="625792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43817" y="6281101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1970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974680" y="62693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1980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5654" y="626939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1990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76242" y="62579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2000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71227" y="61256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537200" y="50038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537200" y="5127971"/>
            <a:ext cx="2347168" cy="8048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4637023" y="5369519"/>
            <a:ext cx="1390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log(transistors)</a:t>
            </a:r>
          </a:p>
        </p:txBody>
      </p:sp>
      <p:sp>
        <p:nvSpPr>
          <p:cNvPr id="46" name="Oval 45"/>
          <p:cNvSpPr/>
          <p:nvPr/>
        </p:nvSpPr>
        <p:spPr>
          <a:xfrm>
            <a:off x="5632439" y="572817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/>
          <p:cNvSpPr/>
          <p:nvPr/>
        </p:nvSpPr>
        <p:spPr>
          <a:xfrm>
            <a:off x="5963897" y="58144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/>
          <p:cNvSpPr/>
          <p:nvPr/>
        </p:nvSpPr>
        <p:spPr>
          <a:xfrm>
            <a:off x="6156176" y="555672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6395199" y="568911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6580370" y="546045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6836129" y="555672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7029094" y="529761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7237927" y="5390516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7355734" y="516504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6980728" y="542993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6765326" y="538576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740352" y="522975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7740352" y="502774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8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 animBg="1"/>
      <p:bldP spid="34" grpId="0" animBg="1"/>
      <p:bldP spid="36" grpId="0"/>
      <p:bldP spid="37" grpId="0"/>
      <p:bldP spid="38" grpId="0"/>
      <p:bldP spid="39" grpId="0"/>
      <p:bldP spid="40" grpId="0"/>
      <p:bldP spid="45" grpId="0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Graphs for Exponential Data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122" name="Picture 2" descr="Image result for graph richter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0" y="1378868"/>
            <a:ext cx="3600400" cy="433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6892" y="1358250"/>
            <a:ext cx="43040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Because the energy involved in </a:t>
            </a:r>
            <a:r>
              <a:rPr lang="en-GB" b="1" dirty="0"/>
              <a:t>earthquakes</a:t>
            </a:r>
            <a:r>
              <a:rPr lang="en-GB" dirty="0"/>
              <a:t> decreases exponentially from the epicentre of the earthquake, such energy values recorded from different earthquakes would </a:t>
            </a:r>
            <a:r>
              <a:rPr lang="en-GB" b="1" dirty="0"/>
              <a:t>vary wildly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dirty="0"/>
              <a:t>Richter Scale </a:t>
            </a:r>
            <a:r>
              <a:rPr lang="en-GB" dirty="0"/>
              <a:t>is a</a:t>
            </a:r>
            <a:r>
              <a:rPr lang="en-GB" b="1" dirty="0"/>
              <a:t> </a:t>
            </a:r>
            <a:r>
              <a:rPr lang="en-GB" b="1" u="sng" dirty="0"/>
              <a:t>logarithmic scale</a:t>
            </a:r>
            <a:r>
              <a:rPr lang="en-GB" dirty="0"/>
              <a:t>, and takes the log (base 10) of the amplitude of the waves, giving a more even spread of values in a more sensible range.</a:t>
            </a:r>
          </a:p>
          <a:p>
            <a:r>
              <a:rPr lang="en-GB" sz="1200" dirty="0"/>
              <a:t>(The largest recorded value on the Richter Scale is 9.5 in Chile in 1960, and 15 would destroy the Earth completely – evil scientists take note)</a:t>
            </a:r>
          </a:p>
          <a:p>
            <a:endParaRPr lang="en-GB" dirty="0"/>
          </a:p>
          <a:p>
            <a:r>
              <a:rPr lang="en-GB" dirty="0"/>
              <a:t>The result is that an earthquake just 1 greater on the Richter scale would in fact be 10 times as powerful.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5980" y="569789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Richter Scale</a:t>
            </a:r>
          </a:p>
        </p:txBody>
      </p:sp>
    </p:spTree>
    <p:extLst>
      <p:ext uri="{BB962C8B-B14F-4D97-AF65-F5344CB8AC3E}">
        <p14:creationId xmlns:p14="http://schemas.microsoft.com/office/powerpoint/2010/main" val="28399404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Other Non-Linear Growth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/>
          <p:cNvCxnSpPr/>
          <p:nvPr/>
        </p:nvCxnSpPr>
        <p:spPr>
          <a:xfrm flipV="1">
            <a:off x="1299546" y="1936779"/>
            <a:ext cx="0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299546" y="4241035"/>
            <a:ext cx="267937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253410" y="4120033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1449686" y="403850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45742" y="4066085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1890688" y="3964359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2178720" y="3795317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75675" y="3366740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2671845" y="276876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2945363" y="1994272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784535" y="2068414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696507" y="3159471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005782" y="3804159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820945" y="269160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820945" y="2231828"/>
            <a:ext cx="88028" cy="74142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930317" y="4104759"/>
                <a:ext cx="400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317" y="4104759"/>
                <a:ext cx="400383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08913" y="1544272"/>
                <a:ext cx="4003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913" y="1544272"/>
                <a:ext cx="400383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: Shape 27"/>
          <p:cNvSpPr/>
          <p:nvPr/>
        </p:nvSpPr>
        <p:spPr>
          <a:xfrm>
            <a:off x="1308100" y="1861820"/>
            <a:ext cx="1633220" cy="2379980"/>
          </a:xfrm>
          <a:custGeom>
            <a:avLst/>
            <a:gdLst>
              <a:gd name="connsiteX0" fmla="*/ 0 w 1816100"/>
              <a:gd name="connsiteY0" fmla="*/ 2273300 h 2273300"/>
              <a:gd name="connsiteX1" fmla="*/ 762000 w 1816100"/>
              <a:gd name="connsiteY1" fmla="*/ 1917700 h 2273300"/>
              <a:gd name="connsiteX2" fmla="*/ 1409700 w 1816100"/>
              <a:gd name="connsiteY2" fmla="*/ 1092200 h 2273300"/>
              <a:gd name="connsiteX3" fmla="*/ 1816100 w 1816100"/>
              <a:gd name="connsiteY3" fmla="*/ 0 h 2273300"/>
              <a:gd name="connsiteX0" fmla="*/ 0 w 1633220"/>
              <a:gd name="connsiteY0" fmla="*/ 2379980 h 2379980"/>
              <a:gd name="connsiteX1" fmla="*/ 762000 w 1633220"/>
              <a:gd name="connsiteY1" fmla="*/ 2024380 h 2379980"/>
              <a:gd name="connsiteX2" fmla="*/ 1409700 w 1633220"/>
              <a:gd name="connsiteY2" fmla="*/ 1198880 h 2379980"/>
              <a:gd name="connsiteX3" fmla="*/ 1633220 w 1633220"/>
              <a:gd name="connsiteY3" fmla="*/ 0 h 2379980"/>
              <a:gd name="connsiteX0" fmla="*/ 0 w 1633220"/>
              <a:gd name="connsiteY0" fmla="*/ 2379980 h 2379980"/>
              <a:gd name="connsiteX1" fmla="*/ 762000 w 1633220"/>
              <a:gd name="connsiteY1" fmla="*/ 2024380 h 2379980"/>
              <a:gd name="connsiteX2" fmla="*/ 1409700 w 1633220"/>
              <a:gd name="connsiteY2" fmla="*/ 1198880 h 2379980"/>
              <a:gd name="connsiteX3" fmla="*/ 1633220 w 1633220"/>
              <a:gd name="connsiteY3" fmla="*/ 0 h 237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3220" h="2379980">
                <a:moveTo>
                  <a:pt x="0" y="2379980"/>
                </a:moveTo>
                <a:cubicBezTo>
                  <a:pt x="263525" y="2300605"/>
                  <a:pt x="527050" y="2221230"/>
                  <a:pt x="762000" y="2024380"/>
                </a:cubicBezTo>
                <a:cubicBezTo>
                  <a:pt x="996950" y="1827530"/>
                  <a:pt x="1234017" y="1518497"/>
                  <a:pt x="1409700" y="1198880"/>
                </a:cubicBezTo>
                <a:cubicBezTo>
                  <a:pt x="1585383" y="879263"/>
                  <a:pt x="1578821" y="470111"/>
                  <a:pt x="1633220" y="0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4609528" y="1678138"/>
            <a:ext cx="4176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would also have similar graphing problems if we tried to plot data that followed some </a:t>
            </a:r>
            <a:r>
              <a:rPr lang="en-GB" b="1" dirty="0"/>
              <a:t>polynomial function </a:t>
            </a:r>
            <a:r>
              <a:rPr lang="en-GB" dirty="0"/>
              <a:t>such as a quadratic or cubic.</a:t>
            </a:r>
          </a:p>
          <a:p>
            <a:endParaRPr lang="en-GB" dirty="0"/>
          </a:p>
          <a:p>
            <a:r>
              <a:rPr lang="en-GB" dirty="0"/>
              <a:t>We will therefore look at the process to convert a </a:t>
            </a:r>
            <a:r>
              <a:rPr lang="en-GB" b="1" dirty="0"/>
              <a:t>polynomial graph into a linear one</a:t>
            </a:r>
            <a:r>
              <a:rPr lang="en-GB" dirty="0"/>
              <a:t>, as well as a </a:t>
            </a:r>
            <a:r>
              <a:rPr lang="en-GB" b="1" dirty="0"/>
              <a:t>exponential graph into a linear one…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072780" y="1702211"/>
                <a:ext cx="10674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2780" y="1702211"/>
                <a:ext cx="1067420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16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  <p:bldP spid="3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Turning non-linear graphs into linear ones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1</a:t>
                </a:r>
                <a:r>
                  <a:rPr lang="en-GB" dirty="0"/>
                  <a:t>:  Polynomial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63228"/>
                <a:ext cx="3384376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Case 2</a:t>
                </a:r>
                <a:r>
                  <a:rPr lang="en-GB" dirty="0"/>
                  <a:t>:  Exponential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dirty="0"/>
                  <a:t> Linear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259" y="655729"/>
                <a:ext cx="3594224" cy="369332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 polynomial one*: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00" y="1070000"/>
                <a:ext cx="3822452" cy="2062103"/>
              </a:xfrm>
              <a:prstGeom prst="rect">
                <a:avLst/>
              </a:prstGeom>
              <a:blipFill>
                <a:blip r:embed="rId4"/>
                <a:stretch>
                  <a:fillRect l="-957" t="-888" r="-1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300" y="5632028"/>
                <a:ext cx="3390404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* We could also allow non-integer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100" dirty="0"/>
                  <a:t>; the term would then not strictly be polynomial, but we’d still say the function had “polynomial growth”.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00" y="5632028"/>
                <a:ext cx="3390404" cy="600164"/>
              </a:xfrm>
              <a:prstGeom prst="rect">
                <a:avLst/>
              </a:prstGeom>
              <a:blipFill>
                <a:blip r:embed="rId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600" dirty="0"/>
                  <a:t> will be a straight line </a:t>
                </a:r>
                <a:r>
                  <a:rPr lang="en-GB" sz="1600" dirty="0" err="1"/>
                  <a:t>wih</a:t>
                </a:r>
                <a:r>
                  <a:rPr lang="en-GB" sz="1600" dirty="0"/>
                  <a:t> gradient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164" y="3092926"/>
                <a:ext cx="3502248" cy="2554545"/>
              </a:xfrm>
              <a:prstGeom prst="rect">
                <a:avLst/>
              </a:prstGeom>
              <a:blipFill>
                <a:blip r:embed="rId6"/>
                <a:stretch>
                  <a:fillRect l="-346" t="-236" r="-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069008" y="4378052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9008" y="5386164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899" y="5265832"/>
                <a:ext cx="637878" cy="261610"/>
              </a:xfrm>
              <a:prstGeom prst="rect">
                <a:avLst/>
              </a:prstGeom>
              <a:blipFill>
                <a:blip r:embed="rId7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9" y="4159277"/>
                <a:ext cx="637878" cy="261610"/>
              </a:xfrm>
              <a:prstGeom prst="rect">
                <a:avLst/>
              </a:prstGeom>
              <a:blipFill>
                <a:blip r:embed="rId8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V="1">
            <a:off x="1069008" y="4493142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77" y="4795816"/>
                <a:ext cx="637878" cy="307777"/>
              </a:xfrm>
              <a:prstGeom prst="rect">
                <a:avLst/>
              </a:prstGeom>
              <a:blipFill>
                <a:blip r:embed="rId9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Suppose our original model was an exponential one: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 taking logs of both sides: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Again we can compare this against a straight line: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𝑚𝑋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656" y="1068629"/>
                <a:ext cx="4539487" cy="1815882"/>
              </a:xfrm>
              <a:prstGeom prst="rect">
                <a:avLst/>
              </a:prstGeom>
              <a:blipFill>
                <a:blip r:embed="rId10"/>
                <a:stretch>
                  <a:fillRect l="-671" t="-10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!"/>
                </a:pPr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then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600" dirty="0"/>
                  <a:t> against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will be a straight line with gradient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r>
                  <a:rPr lang="en-GB" sz="1600" dirty="0"/>
                  <a:t> and vertical intercept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pPr marL="285750" indent="-285750">
                  <a:buFont typeface="Wingdings" panose="05000000000000000000" pitchFamily="2" charset="2"/>
                  <a:buChar char="!"/>
                </a:pPr>
                <a:endParaRPr lang="en-GB" sz="1600" dirty="0"/>
              </a:p>
              <a:p>
                <a:endParaRPr lang="en-GB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8023" y="3077483"/>
                <a:ext cx="3502248" cy="2554545"/>
              </a:xfrm>
              <a:prstGeom prst="rect">
                <a:avLst/>
              </a:prstGeom>
              <a:blipFill>
                <a:blip r:embed="rId11"/>
                <a:stretch>
                  <a:fillRect l="-345" t="-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V="1">
            <a:off x="5360467" y="4362609"/>
            <a:ext cx="0" cy="10081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60467" y="5370721"/>
            <a:ext cx="1944216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358" y="5250389"/>
                <a:ext cx="441107" cy="2616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1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1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528" y="4143834"/>
                <a:ext cx="637878" cy="261610"/>
              </a:xfrm>
              <a:prstGeom prst="rect">
                <a:avLst/>
              </a:prstGeom>
              <a:blipFill>
                <a:blip r:embed="rId1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 flipV="1">
            <a:off x="5360467" y="4477699"/>
            <a:ext cx="1657062" cy="46097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336" y="4780373"/>
                <a:ext cx="637878" cy="307777"/>
              </a:xfrm>
              <a:prstGeom prst="rect">
                <a:avLst/>
              </a:prstGeom>
              <a:blipFill>
                <a:blip r:embed="rId1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822204" y="5631732"/>
                <a:ext cx="5319138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key difference compared to Case 1 is that we’re </a:t>
                </a:r>
                <a:r>
                  <a:rPr lang="en-GB" sz="1100" b="1" dirty="0"/>
                  <a:t>only logging the </a:t>
                </a:r>
                <a14:m>
                  <m:oMath xmlns:m="http://schemas.openxmlformats.org/officeDocument/2006/math">
                    <m:r>
                      <a:rPr lang="en-GB" sz="11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100" b="1" dirty="0"/>
                  <a:t> values </a:t>
                </a:r>
                <a:r>
                  <a:rPr lang="en-GB" sz="1100" dirty="0"/>
                  <a:t>(e.g. number of transistors), not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 values (e.g. years elapsed). </a:t>
                </a:r>
                <a:r>
                  <a:rPr lang="en-GB" sz="1100" b="1" dirty="0"/>
                  <a:t>Note that you </a:t>
                </a:r>
                <a:r>
                  <a:rPr lang="en-GB" sz="1100" b="1" u="sng" dirty="0"/>
                  <a:t>do not need to memorise</a:t>
                </a:r>
                <a:r>
                  <a:rPr lang="en-GB" sz="1100" b="1" dirty="0"/>
                  <a:t> the contents of these boxes and we will work out from scratch each time…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2204" y="5631732"/>
                <a:ext cx="5319138" cy="600164"/>
              </a:xfrm>
              <a:prstGeom prst="rect">
                <a:avLst/>
              </a:prstGeom>
              <a:blipFill>
                <a:blip r:embed="rId15"/>
                <a:stretch>
                  <a:fillRect b="-61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73FEC-B1D9-4D57-8CE8-480F59B3F391}"/>
                  </a:ext>
                </a:extLst>
              </p:cNvPr>
              <p:cNvSpPr txBox="1"/>
              <p:nvPr/>
            </p:nvSpPr>
            <p:spPr>
              <a:xfrm>
                <a:off x="1361356" y="6282696"/>
                <a:ext cx="6840760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summary, logging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</a:t>
                </a:r>
                <a:r>
                  <a:rPr lang="en-GB" sz="1600" b="1" dirty="0"/>
                  <a:t>turns an exponential graph into a linear one</a:t>
                </a:r>
                <a:r>
                  <a:rPr lang="en-GB" sz="1600" dirty="0"/>
                  <a:t>. Logging </a:t>
                </a:r>
                <a:r>
                  <a:rPr lang="en-GB" sz="1600" b="1" dirty="0"/>
                  <a:t>both</a:t>
                </a:r>
                <a:r>
                  <a:rPr lang="en-GB" sz="1600" dirty="0"/>
                  <a:t>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 turns a polynomial graph into a linear one.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E73FEC-B1D9-4D57-8CE8-480F59B3F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356" y="6282696"/>
                <a:ext cx="6840760" cy="584775"/>
              </a:xfrm>
              <a:prstGeom prst="rect">
                <a:avLst/>
              </a:prstGeom>
              <a:blipFill>
                <a:blip r:embed="rId16"/>
                <a:stretch>
                  <a:fillRect l="-266" t="-1000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5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6" grpId="0"/>
      <p:bldP spid="19" grpId="0"/>
      <p:bldP spid="21" grpId="0" animBg="1"/>
      <p:bldP spid="24" grpId="0"/>
      <p:bldP spid="25" grpId="0"/>
      <p:bldP spid="27" grpId="0"/>
      <p:bldP spid="28" grpId="0"/>
      <p:bldP spid="1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graph represents the growth of a population of bacteria,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, over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hours. The graph has a gradient of 0.6 and meets the vertical axis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0,2</m:t>
                        </m:r>
                      </m:e>
                    </m:d>
                  </m:oMath>
                </a14:m>
                <a:r>
                  <a:rPr lang="en-GB" sz="1600" dirty="0"/>
                  <a:t> as shown.</a:t>
                </a:r>
              </a:p>
              <a:p>
                <a:r>
                  <a:rPr lang="en-GB" sz="1600" dirty="0"/>
                  <a:t>A scientist suggest that this growth can be modelled by the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 to be found.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Write down an equation for the line.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Using your answer to part (a) or otherwise, find the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, giving them to 3 sf where necessary.</a:t>
                </a:r>
              </a:p>
              <a:p>
                <a:pPr marL="457200" indent="-457200">
                  <a:buAutoNum type="alphaLcPeriod"/>
                </a:pPr>
                <a:r>
                  <a:rPr lang="en-GB" sz="1600" dirty="0"/>
                  <a:t>Interpret the meaning of the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in this model.</a:t>
                </a:r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99" y="873506"/>
                <a:ext cx="5682086" cy="23083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6810456" y="2486025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7927" y="2290204"/>
                <a:ext cx="720080" cy="338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6807200" y="1231900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807200" y="1549400"/>
            <a:ext cx="1701800" cy="611559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523" y="873719"/>
                <a:ext cx="903433" cy="307777"/>
              </a:xfrm>
              <a:prstGeom prst="rect">
                <a:avLst/>
              </a:prstGeom>
              <a:blipFill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569" y="1977008"/>
                <a:ext cx="72008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73324" y="3420740"/>
                <a:ext cx="24482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4" y="3420740"/>
                <a:ext cx="2448272" cy="369332"/>
              </a:xfrm>
              <a:prstGeom prst="rect">
                <a:avLst/>
              </a:prstGeom>
              <a:blipFill>
                <a:blip r:embed="rId6"/>
                <a:stretch>
                  <a:fillRect l="-746" b="-131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41676" y="3373884"/>
                <a:ext cx="4013324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Equation of straight line is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𝑚𝑥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400" dirty="0"/>
                  <a:t> where here: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=2,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676" y="3373884"/>
                <a:ext cx="4013324" cy="523220"/>
              </a:xfrm>
              <a:prstGeom prst="rect">
                <a:avLst/>
              </a:prstGeom>
              <a:blipFill>
                <a:blip r:embed="rId7"/>
                <a:stretch>
                  <a:fillRect l="-151" b="-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>
            <a:stCxn id="38" idx="1"/>
            <a:endCxn id="37" idx="3"/>
          </p:cNvCxnSpPr>
          <p:nvPr/>
        </p:nvCxnSpPr>
        <p:spPr>
          <a:xfrm flipH="1" flipV="1">
            <a:off x="3521596" y="3605406"/>
            <a:ext cx="720080" cy="30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073324" y="3880004"/>
                <a:ext cx="6181632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Just like on previous slide, start with the model then log it: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  <a:p>
                <a:r>
                  <a:rPr lang="en-GB" sz="1600" b="1" u="sng" dirty="0"/>
                  <a:t>Comparing with our straight line equation in (a)</a:t>
                </a:r>
                <a:r>
                  <a:rPr lang="en-GB" sz="16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=100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=0.6   →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0.6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=3.98 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24" y="3880004"/>
                <a:ext cx="6181632" cy="1569660"/>
              </a:xfrm>
              <a:prstGeom prst="rect">
                <a:avLst/>
              </a:prstGeom>
              <a:blipFill>
                <a:blip r:embed="rId8"/>
                <a:stretch>
                  <a:fillRect l="-493" t="-1163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056432" y="5456572"/>
                <a:ext cx="48075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gives the initial size of the bacteria population.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432" y="5456572"/>
                <a:ext cx="4807520" cy="338554"/>
              </a:xfrm>
              <a:prstGeom prst="rect">
                <a:avLst/>
              </a:prstGeom>
              <a:blipFill>
                <a:blip r:embed="rId9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4350432" y="5854843"/>
            <a:ext cx="3244168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Recall that the coefficient of an exponential term gives the ‘initial value’.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3708400" y="6032500"/>
            <a:ext cx="642032" cy="1507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1084998" y="3367139"/>
            <a:ext cx="7205026" cy="58236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83787" y="5384991"/>
            <a:ext cx="7205026" cy="9930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84199" y="33816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564343" y="393865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64343" y="547857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563468" y="4386312"/>
                <a:ext cx="1891432" cy="58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Recall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r>
                  <a:rPr lang="en-GB" sz="1600" dirty="0"/>
                  <a:t> means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68" y="4386312"/>
                <a:ext cx="1891432" cy="584775"/>
              </a:xfrm>
              <a:prstGeom prst="rect">
                <a:avLst/>
              </a:prstGeom>
              <a:blipFill>
                <a:blip r:embed="rId10"/>
                <a:stretch>
                  <a:fillRect l="-1274" t="-1010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1083787" y="3952391"/>
            <a:ext cx="7205026" cy="1425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260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58" grpId="0" animBg="1"/>
      <p:bldP spid="62" grpId="0" animBg="1"/>
      <p:bldP spid="6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table below gives the rank (by size) and population of the UK’s largest cities and districts (London is number 1 but has been excluded as an outlier).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City</a:t>
                </a:r>
                <a:r>
                  <a:rPr lang="en-GB" sz="1400" dirty="0"/>
                  <a:t>		</a:t>
                </a:r>
                <a:r>
                  <a:rPr lang="en-GB" sz="1400" dirty="0" err="1"/>
                  <a:t>B’ham</a:t>
                </a:r>
                <a:r>
                  <a:rPr lang="en-GB" sz="1400" dirty="0"/>
                  <a:t>	Leeds	Glasgow	Sheffield	Bradford</a:t>
                </a:r>
              </a:p>
              <a:p>
                <a:r>
                  <a:rPr lang="en-GB" sz="1400" b="1" dirty="0"/>
                  <a:t>Rank,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GB" sz="1400" dirty="0"/>
                  <a:t>		2	3	4	5	6</a:t>
                </a:r>
              </a:p>
              <a:p>
                <a:r>
                  <a:rPr lang="en-GB" sz="1400" b="1" dirty="0"/>
                  <a:t>Population,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	1 000 000	730 000	620 000	530 000	480 000</a:t>
                </a:r>
              </a:p>
              <a:p>
                <a:endParaRPr lang="en-GB" sz="1000" dirty="0"/>
              </a:p>
              <a:p>
                <a:r>
                  <a:rPr lang="en-GB" sz="1400" dirty="0"/>
                  <a:t>The relationship between the rank and population can be modelled by the formula: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400" dirty="0"/>
                  <a:t>  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are constants.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to 2dp.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Plot a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4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using the values from your table and draw the line of best fit.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Use your graph to estimate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1400" dirty="0"/>
                  <a:t> to two significant figures.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98" y="746506"/>
                <a:ext cx="7770317" cy="256993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454350"/>
                  </p:ext>
                </p:extLst>
              </p:nvPr>
            </p:nvGraphicFramePr>
            <p:xfrm>
              <a:off x="681960" y="3537098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56454350"/>
                  </p:ext>
                </p:extLst>
              </p:nvPr>
            </p:nvGraphicFramePr>
            <p:xfrm>
              <a:off x="681960" y="3537098"/>
              <a:ext cx="3691255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4191165922"/>
                        </a:ext>
                      </a:extLst>
                    </a:gridCol>
                    <a:gridCol w="589280">
                      <a:extLst>
                        <a:ext uri="{9D8B030D-6E8A-4147-A177-3AD203B41FA5}">
                          <a16:colId xmlns:a16="http://schemas.microsoft.com/office/drawing/2014/main" val="3610622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" t="-4918" r="-39918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0.48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0.60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0" t="-104918" r="-39918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5.86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5.68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7" name="Straight Arrow Connector 6"/>
          <p:cNvCxnSpPr/>
          <p:nvPr/>
        </p:nvCxnSpPr>
        <p:spPr>
          <a:xfrm flipV="1">
            <a:off x="1331640" y="6237312"/>
            <a:ext cx="190330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13111" y="6054191"/>
                <a:ext cx="7200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3111" y="6054191"/>
                <a:ext cx="720080" cy="338554"/>
              </a:xfrm>
              <a:prstGeom prst="rect">
                <a:avLst/>
              </a:prstGeom>
              <a:blipFill>
                <a:blip r:embed="rId4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H="1" flipV="1">
            <a:off x="1328384" y="4983187"/>
            <a:ext cx="3256" cy="1254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30325" y="5238750"/>
            <a:ext cx="1740535" cy="483870"/>
          </a:xfrm>
          <a:prstGeom prst="line">
            <a:avLst/>
          </a:prstGeom>
          <a:ln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72707" y="4625006"/>
                <a:ext cx="90343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07" y="4625006"/>
                <a:ext cx="903433" cy="307777"/>
              </a:xfrm>
              <a:prstGeom prst="rect">
                <a:avLst/>
              </a:prstGeom>
              <a:blipFill>
                <a:blip r:embed="rId5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919953" y="4928195"/>
            <a:ext cx="72008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6.4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6.0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5.6</a:t>
            </a:r>
          </a:p>
          <a:p>
            <a:r>
              <a:rPr lang="en-GB" sz="200" dirty="0"/>
              <a:t> </a:t>
            </a:r>
          </a:p>
          <a:p>
            <a:r>
              <a:rPr lang="en-GB" sz="1600" dirty="0"/>
              <a:t>5.2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37703" y="6204123"/>
            <a:ext cx="1800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i="0" dirty="0">
                <a:latin typeface="+mj-lt"/>
              </a:rPr>
              <a:t>0.2  0.4   0.6   0.8</a:t>
            </a:r>
            <a:endParaRPr lang="en-GB" sz="1600" dirty="0"/>
          </a:p>
        </p:txBody>
      </p:sp>
      <p:sp>
        <p:nvSpPr>
          <p:cNvPr id="19" name="Oval 18"/>
          <p:cNvSpPr/>
          <p:nvPr/>
        </p:nvSpPr>
        <p:spPr>
          <a:xfrm>
            <a:off x="1769790" y="5341466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2098066" y="5425973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2368909" y="5499658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582031" y="5553657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2793664" y="5605015"/>
            <a:ext cx="90760" cy="8778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05681" y="4996481"/>
                <a:ext cx="909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0.05, 6.16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5681" y="4996481"/>
                <a:ext cx="909849" cy="2769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47895" y="5272818"/>
                <a:ext cx="90984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0.77, 5.68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895" y="5272818"/>
                <a:ext cx="909849" cy="276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438344" y="4493144"/>
            <a:ext cx="14920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Let’s use these points on the line of best fit to determine the gradient.</a:t>
            </a:r>
          </a:p>
        </p:txBody>
      </p:sp>
      <p:cxnSp>
        <p:nvCxnSpPr>
          <p:cNvPr id="29" name="Straight Arrow Connector 28"/>
          <p:cNvCxnSpPr>
            <a:stCxn id="27" idx="2"/>
            <a:endCxn id="26" idx="0"/>
          </p:cNvCxnSpPr>
          <p:nvPr/>
        </p:nvCxnSpPr>
        <p:spPr>
          <a:xfrm flipH="1">
            <a:off x="3102820" y="5047142"/>
            <a:ext cx="81553" cy="22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152650" y="4810125"/>
            <a:ext cx="295275" cy="171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912079" y="3402371"/>
                <a:ext cx="3985303" cy="27327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First get equation of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5.68−6.16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0.77−0.05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en-GB" sz="1400" dirty="0"/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=6.2</m:t>
                    </m:r>
                  </m:oMath>
                </a14:m>
                <a:r>
                  <a:rPr lang="en-GB" sz="1400" dirty="0"/>
                  <a:t>   (reading from the graph)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+6.2</m:t>
                      </m:r>
                    </m:oMath>
                  </m:oMathPara>
                </a14:m>
                <a:endParaRPr lang="en-GB" sz="1400" dirty="0"/>
              </a:p>
              <a:p>
                <a:endParaRPr lang="en-GB" sz="500" dirty="0"/>
              </a:p>
              <a:p>
                <a:r>
                  <a:rPr lang="en-GB" sz="1400" dirty="0"/>
                  <a:t>As with previous example, let’s log the original model so we can compare against our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Comparing this with our straight line: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=6.2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6.2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=1600000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=−0.67</m:t>
                      </m:r>
                    </m:oMath>
                  </m:oMathPara>
                </a14:m>
                <a:endParaRPr lang="en-GB" sz="1400" b="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2079" y="3402371"/>
                <a:ext cx="3985303" cy="2732799"/>
              </a:xfrm>
              <a:prstGeom prst="rect">
                <a:avLst/>
              </a:prstGeom>
              <a:blipFill>
                <a:blip r:embed="rId8"/>
                <a:stretch>
                  <a:fillRect l="-459" t="-4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33801" y="3543545"/>
            <a:ext cx="3931502" cy="7730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399" y="35467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36363" y="4366406"/>
            <a:ext cx="3931502" cy="2247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52399" y="436919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556847" y="3493329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835261" y="3494240"/>
            <a:ext cx="3931502" cy="2602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/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Textbook Error</a:t>
                </a:r>
                <a:r>
                  <a:rPr lang="en-GB" sz="1200" dirty="0"/>
                  <a:t>: They use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sz="1200" dirty="0"/>
                  <a:t> but then plot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200" dirty="0"/>
                  <a:t> against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9BA187-94BE-477F-A184-0241B87A0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755" y="1983507"/>
                <a:ext cx="1944216" cy="646331"/>
              </a:xfrm>
              <a:prstGeom prst="rect">
                <a:avLst/>
              </a:prstGeom>
              <a:blipFill>
                <a:blip r:embed="rId9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710E23-ED58-4359-9885-63031E158CED}"/>
              </a:ext>
            </a:extLst>
          </p:cNvPr>
          <p:cNvCxnSpPr>
            <a:stCxn id="14" idx="1"/>
          </p:cNvCxnSpPr>
          <p:nvPr/>
        </p:nvCxnSpPr>
        <p:spPr>
          <a:xfrm flipH="1">
            <a:off x="6156176" y="2306673"/>
            <a:ext cx="926579" cy="1142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42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/>
      <p:bldP spid="35" grpId="0" animBg="1"/>
      <p:bldP spid="37" grpId="0" animBg="1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bIns="0" rtlCol="0">
                <a:spAutoFit/>
              </a:bodyPr>
              <a:lstStyle/>
              <a:p>
                <a:r>
                  <a:rPr lang="en-GB" sz="1200" b="1" dirty="0"/>
                  <a:t>Reflections</a:t>
                </a:r>
                <a:r>
                  <a:rPr lang="en-GB" sz="1200" dirty="0"/>
                  <a:t>: Consider what we’re doing in this whole process in case you don’t understand </a:t>
                </a:r>
                <a:r>
                  <a:rPr lang="en-GB" sz="1200" u="sng" dirty="0"/>
                  <a:t>why</a:t>
                </a:r>
                <a:r>
                  <a:rPr lang="en-GB" sz="1200" dirty="0"/>
                  <a:t> we’re doing all of this: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want to find the </a:t>
                </a:r>
                <a:r>
                  <a:rPr lang="en-GB" sz="1200" b="1" dirty="0"/>
                  <a:t>parameters of a model</a:t>
                </a:r>
                <a:r>
                  <a:rPr lang="en-GB" sz="1200" dirty="0"/>
                  <a:t>, e.g.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200" dirty="0"/>
                  <a:t> that </a:t>
                </a:r>
                <a:r>
                  <a:rPr lang="en-GB" sz="1200" b="1" dirty="0"/>
                  <a:t>best fits the data </a:t>
                </a:r>
                <a:r>
                  <a:rPr lang="en-GB" sz="1200" dirty="0"/>
                  <a:t>(in this case the parameters we want to find are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).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If the data had a linear trend, then this would be easy! We know from KS3 that we’d just plot the data, find the line of best fit, then use 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to work out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GB" sz="1200" dirty="0"/>
                  <a:t> in our linear model.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But the original data wasn’t linear, and it would be harder to draw an ‘exponential curve of best fit’.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We therefore log the model so that the plotted data then roughly forms a straight line, and then we can then draw a (straight) line of best fit.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sz="1200" dirty="0"/>
                  <a:t>The gradient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of this line then allows us to estimate the parameters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200" dirty="0"/>
                  <a:t> in the original model that best fit the data.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GB" sz="100" dirty="0"/>
              </a:p>
              <a:p>
                <a:r>
                  <a:rPr lang="en-GB" sz="1200" dirty="0"/>
                  <a:t>The process of finding parameters in a model, that best fits the data, is known as </a:t>
                </a:r>
                <a:r>
                  <a:rPr lang="en-GB" sz="1200" b="1" u="sng" dirty="0"/>
                  <a:t>regression</a:t>
                </a:r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016" y="676176"/>
                <a:ext cx="2602384" cy="6386364"/>
              </a:xfrm>
              <a:prstGeom prst="rect">
                <a:avLst/>
              </a:prstGeom>
              <a:blipFill>
                <a:blip r:embed="rId2"/>
                <a:stretch>
                  <a:fillRect r="-9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Dr Frost’s wants to predict his number of Twitter followers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400" dirty="0"/>
                  <a:t> (@DrFrostMaths)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years from the start 2015. He predicts that his followers will increase exponentially according to the model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sz="1400" dirty="0"/>
                  <a:t>, 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are constants that he wishes to find.</a:t>
                </a:r>
              </a:p>
              <a:p>
                <a:endParaRPr lang="en-GB" sz="400" dirty="0"/>
              </a:p>
              <a:p>
                <a:r>
                  <a:rPr lang="en-GB" sz="1400" dirty="0"/>
                  <a:t>He records his followers at certain times. Here is the data:</a:t>
                </a:r>
              </a:p>
              <a:p>
                <a:endParaRPr lang="en-GB" sz="600" dirty="0"/>
              </a:p>
              <a:p>
                <a:r>
                  <a:rPr lang="en-GB" sz="1400" b="1" dirty="0"/>
                  <a:t>Years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sz="1400" b="1" dirty="0"/>
                  <a:t> after 2015</a:t>
                </a:r>
                <a:r>
                  <a:rPr lang="en-GB" sz="1400" dirty="0"/>
                  <a:t>:	0.7	1.3	2.2</a:t>
                </a:r>
              </a:p>
              <a:p>
                <a:r>
                  <a:rPr lang="en-GB" sz="1400" b="1" dirty="0"/>
                  <a:t>Followers </a:t>
                </a:r>
                <a14:m>
                  <m:oMath xmlns:m="http://schemas.openxmlformats.org/officeDocument/2006/math">
                    <m:r>
                      <a:rPr lang="en-GB" sz="1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GB" sz="1400" dirty="0"/>
                  <a:t>:	2353	3673	7162</a:t>
                </a:r>
              </a:p>
              <a:p>
                <a:endParaRPr lang="en-GB" sz="600" dirty="0"/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Draw a table giving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func>
                  </m:oMath>
                </a14:m>
                <a:r>
                  <a:rPr lang="en-GB" sz="1400" dirty="0"/>
                  <a:t> (to 3dp).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A line of best fit is drawn for the data in your new table, and it happens to go through the first data point above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=0.7</m:t>
                    </m:r>
                  </m:oMath>
                </a14:m>
                <a:r>
                  <a:rPr lang="en-GB" sz="1400" dirty="0"/>
                  <a:t>) and last (where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=2.2</m:t>
                    </m:r>
                  </m:oMath>
                </a14:m>
                <a:r>
                  <a:rPr lang="en-GB" sz="1400" dirty="0"/>
                  <a:t>).</a:t>
                </a:r>
                <a:br>
                  <a:rPr lang="en-GB" sz="1400" dirty="0"/>
                </a:br>
                <a:r>
                  <a:rPr lang="en-GB" sz="1400" dirty="0"/>
                  <a:t>Determine the equation of this line of best fit. (The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-intercept is 3.147)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Hence, determine the values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400" dirty="0"/>
                  <a:t> in the model.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Estimate how many followers Dr Frost will have at the start of 2020 (when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GB" sz="1400" dirty="0"/>
                  <a:t>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1" y="822706"/>
                <a:ext cx="6109692" cy="33547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480942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𝒍𝒐𝒈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16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22480942"/>
                  </p:ext>
                </p:extLst>
              </p:nvPr>
            </p:nvGraphicFramePr>
            <p:xfrm>
              <a:off x="199360" y="4527698"/>
              <a:ext cx="2822259" cy="74168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744855">
                      <a:extLst>
                        <a:ext uri="{9D8B030D-6E8A-4147-A177-3AD203B41FA5}">
                          <a16:colId xmlns:a16="http://schemas.microsoft.com/office/drawing/2014/main" val="1822425987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4006187086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1172211231"/>
                        </a:ext>
                      </a:extLst>
                    </a:gridCol>
                    <a:gridCol w="692468">
                      <a:extLst>
                        <a:ext uri="{9D8B030D-6E8A-4147-A177-3AD203B41FA5}">
                          <a16:colId xmlns:a16="http://schemas.microsoft.com/office/drawing/2014/main" val="29340177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3226" r="-281967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0.7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2.2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1573937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820" t="-104918" r="-281967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3.372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3.565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3.855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57089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75000" y="4438798"/>
                <a:ext cx="3060700" cy="93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3.855−3.372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2.2−0.7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=3.147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+3.147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4438798"/>
                <a:ext cx="3060700" cy="932307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139" y="5661248"/>
                <a:ext cx="30607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=3.147   →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=1403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=0.322     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=2.099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39" y="5661248"/>
                <a:ext cx="3060700" cy="954107"/>
              </a:xfrm>
              <a:prstGeom prst="rect">
                <a:avLst/>
              </a:prstGeom>
              <a:blipFill>
                <a:blip r:embed="rId6"/>
                <a:stretch>
                  <a:fillRect b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37615" y="5760023"/>
                <a:ext cx="233028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=1403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2.099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GB" sz="1400" b="0" dirty="0"/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=57164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615" y="5760023"/>
                <a:ext cx="2330281" cy="553998"/>
              </a:xfrm>
              <a:prstGeom prst="rect">
                <a:avLst/>
              </a:prstGeom>
              <a:blipFill>
                <a:blip r:embed="rId7"/>
                <a:stretch>
                  <a:fillRect l="-1305" b="-131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63499" y="4410385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5000" y="4438798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9214" y="563546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53972" y="5585522"/>
            <a:ext cx="281485" cy="24912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2598" y="4522839"/>
            <a:ext cx="2064602" cy="6968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37614" y="4438798"/>
            <a:ext cx="2304385" cy="89520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1624" y="5633882"/>
            <a:ext cx="2470476" cy="957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67034" y="5597903"/>
            <a:ext cx="2470476" cy="9574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27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 331-333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144" y="1628800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2010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1428" y="2222004"/>
            <a:ext cx="64087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800" b="1" dirty="0"/>
              <a:t>The End</a:t>
            </a:r>
            <a:endParaRPr lang="en-GB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sz="3200" dirty="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65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Contrasting exponential graphs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  <m:sup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36" y="845891"/>
                <a:ext cx="8519864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same axes 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6" y="3331716"/>
                <a:ext cx="8550876" cy="538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3851920" y="16288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962820" y="3102868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21660" y="294183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660" y="2941836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27450" y="1321013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50" y="1321013"/>
                <a:ext cx="448940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: Shape 14"/>
          <p:cNvSpPr/>
          <p:nvPr/>
        </p:nvSpPr>
        <p:spPr>
          <a:xfrm>
            <a:off x="1959959" y="2044700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/>
          <p:cNvSpPr/>
          <p:nvPr/>
        </p:nvSpPr>
        <p:spPr>
          <a:xfrm>
            <a:off x="1971675" y="2324100"/>
            <a:ext cx="3724275" cy="638175"/>
          </a:xfrm>
          <a:custGeom>
            <a:avLst/>
            <a:gdLst>
              <a:gd name="connsiteX0" fmla="*/ 0 w 3724275"/>
              <a:gd name="connsiteY0" fmla="*/ 638175 h 638175"/>
              <a:gd name="connsiteX1" fmla="*/ 1885950 w 3724275"/>
              <a:gd name="connsiteY1" fmla="*/ 466725 h 638175"/>
              <a:gd name="connsiteX2" fmla="*/ 3724275 w 3724275"/>
              <a:gd name="connsiteY2" fmla="*/ 0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4275" h="638175">
                <a:moveTo>
                  <a:pt x="0" y="638175"/>
                </a:moveTo>
                <a:cubicBezTo>
                  <a:pt x="632619" y="605631"/>
                  <a:pt x="1265238" y="573087"/>
                  <a:pt x="1885950" y="466725"/>
                </a:cubicBezTo>
                <a:cubicBezTo>
                  <a:pt x="2506663" y="360362"/>
                  <a:pt x="3115469" y="180181"/>
                  <a:pt x="3724275" y="0"/>
                </a:cubicBezTo>
              </a:path>
            </a:pathLst>
          </a:cu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: Shape 16"/>
          <p:cNvSpPr/>
          <p:nvPr/>
        </p:nvSpPr>
        <p:spPr>
          <a:xfrm>
            <a:off x="1962150" y="1600200"/>
            <a:ext cx="3667125" cy="1485900"/>
          </a:xfrm>
          <a:custGeom>
            <a:avLst/>
            <a:gdLst>
              <a:gd name="connsiteX0" fmla="*/ 0 w 3667125"/>
              <a:gd name="connsiteY0" fmla="*/ 1485900 h 1485900"/>
              <a:gd name="connsiteX1" fmla="*/ 1905000 w 3667125"/>
              <a:gd name="connsiteY1" fmla="*/ 1200150 h 1485900"/>
              <a:gd name="connsiteX2" fmla="*/ 3667125 w 3667125"/>
              <a:gd name="connsiteY2" fmla="*/ 0 h 148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67125" h="1485900">
                <a:moveTo>
                  <a:pt x="0" y="1485900"/>
                </a:moveTo>
                <a:cubicBezTo>
                  <a:pt x="646906" y="1466850"/>
                  <a:pt x="1293813" y="1447800"/>
                  <a:pt x="1905000" y="1200150"/>
                </a:cubicBezTo>
                <a:cubicBezTo>
                  <a:pt x="2516187" y="952500"/>
                  <a:pt x="3091656" y="476250"/>
                  <a:pt x="3667125" y="0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460015" y="1427276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15" y="1427276"/>
                <a:ext cx="1159859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50465" y="1856982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0465" y="1856982"/>
                <a:ext cx="1159859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55265" y="2190493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65" y="2190493"/>
                <a:ext cx="1159859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239937" y="1447814"/>
                <a:ext cx="1208113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-intercept is always 1.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937" y="1447814"/>
                <a:ext cx="1208113" cy="461665"/>
              </a:xfrm>
              <a:prstGeom prst="rect">
                <a:avLst/>
              </a:prstGeom>
              <a:blipFill>
                <a:blip r:embed="rId9"/>
                <a:stretch>
                  <a:fillRect b="-75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66725" y="1769160"/>
                <a:ext cx="1541489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GB" sz="1200" dirty="0"/>
                  <a:t>, the larger the base, the smaller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5" y="1769160"/>
                <a:ext cx="154148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948264" y="1844570"/>
                <a:ext cx="1541489" cy="83099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200" dirty="0"/>
                  <a:t>, the larger the base, the larger the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value: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1844570"/>
                <a:ext cx="1541489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>
            <a:off x="5291756" y="2544703"/>
            <a:ext cx="1637458" cy="554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52726" y="1905000"/>
            <a:ext cx="904874" cy="6858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533499" y="2567790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499" y="2567790"/>
                <a:ext cx="448940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1115148" y="2614020"/>
            <a:ext cx="1189902" cy="2339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380296" y="4540000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491196" y="6014068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350036" y="5853036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036" y="5853036"/>
                <a:ext cx="448940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155826" y="4232213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826" y="4232213"/>
                <a:ext cx="448940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Freeform: Shape 36"/>
          <p:cNvSpPr/>
          <p:nvPr/>
        </p:nvSpPr>
        <p:spPr>
          <a:xfrm>
            <a:off x="521825" y="4951934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008141" y="4647018"/>
                <a:ext cx="115985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8141" y="4647018"/>
                <a:ext cx="1159859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Freeform: Shape 38"/>
          <p:cNvSpPr/>
          <p:nvPr/>
        </p:nvSpPr>
        <p:spPr>
          <a:xfrm flipH="1">
            <a:off x="503548" y="4962122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0166" y="4534133"/>
                <a:ext cx="1159859" cy="60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66" y="4534133"/>
                <a:ext cx="1159859" cy="60054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112489" y="4007437"/>
                <a:ext cx="3872023" cy="257634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Three important notes: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said to be “</a:t>
                </a:r>
                <a:r>
                  <a:rPr lang="en-GB" sz="1200" b="1" dirty="0"/>
                  <a:t>exponential growing</a:t>
                </a:r>
                <a:r>
                  <a:rPr lang="en-GB" sz="1200" dirty="0"/>
                  <a:t>” whereas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said to be “</a:t>
                </a:r>
                <a:r>
                  <a:rPr lang="en-GB" sz="1200" b="1" dirty="0"/>
                  <a:t>exponentially decaying</a:t>
                </a:r>
                <a:r>
                  <a:rPr lang="en-GB" sz="1200" dirty="0"/>
                  <a:t>”, because it’s getting smaller (halving) each time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 increases by 1.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is a reflection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in the line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. Proof:</a:t>
                </a:r>
                <a:br>
                  <a:rPr lang="en-GB" sz="1200" dirty="0"/>
                </a:br>
                <a:r>
                  <a:rPr lang="en-GB" sz="1200" dirty="0"/>
                  <a:t>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, </a:t>
                </a:r>
                <a14:m>
                  <m:oMath xmlns:m="http://schemas.openxmlformats.org/officeDocument/2006/math"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  <m:r>
                      <a:rPr lang="en-GB" sz="1200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 would usually be 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/>
                  <a:t>.</a:t>
                </a:r>
                <a:br>
                  <a:rPr lang="en-GB" sz="1200" dirty="0"/>
                </a:br>
                <a:r>
                  <a:rPr lang="en-GB" sz="1200" b="1" u="sng" dirty="0"/>
                  <a:t>You should therefore in general be able to recognise and sketch the graph </a:t>
                </a:r>
                <a14:m>
                  <m:oMath xmlns:m="http://schemas.openxmlformats.org/officeDocument/2006/math">
                    <m:r>
                      <a:rPr lang="en-GB" sz="1200" b="1" i="1" u="sng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200" b="1" i="1" u="sng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200" b="1" i="1" u="sng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1200" b="1" i="1" u="sng" smtClean="0">
                            <a:latin typeface="Cambria Math" panose="02040503050406030204" pitchFamily="18" charset="0"/>
                          </a:rPr>
                          <m:t>𝒙</m:t>
                        </m:r>
                      </m:sup>
                    </m:sSup>
                  </m:oMath>
                </a14:m>
                <a:r>
                  <a:rPr lang="en-GB" sz="1200" b="1" u="sng" dirty="0"/>
                  <a:t>.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489" y="4007437"/>
                <a:ext cx="3872023" cy="2576346"/>
              </a:xfrm>
              <a:prstGeom prst="rect">
                <a:avLst/>
              </a:prstGeom>
              <a:blipFill>
                <a:blip r:embed="rId17"/>
                <a:stretch>
                  <a:fillRect b="-4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26296" y="5451937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296" y="5451937"/>
                <a:ext cx="448940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430166" y="1226499"/>
            <a:ext cx="8536034" cy="194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30166" y="3879114"/>
            <a:ext cx="8554346" cy="28567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0130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Graph Transformations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Sketch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75489"/>
                <a:ext cx="2181448" cy="369332"/>
              </a:xfrm>
              <a:prstGeom prst="rect">
                <a:avLst/>
              </a:prstGeom>
              <a:blipFill>
                <a:blip r:embed="rId2"/>
                <a:stretch>
                  <a:fillRect b="-476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3729112" y="1958398"/>
            <a:ext cx="0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63712" y="3457866"/>
            <a:ext cx="39604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7152" y="3271434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52" y="3271434"/>
                <a:ext cx="448940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4642" y="1650611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642" y="1650611"/>
                <a:ext cx="448940" cy="307777"/>
              </a:xfrm>
              <a:prstGeom prst="rect">
                <a:avLst/>
              </a:prstGeom>
              <a:blipFill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: Shape 9"/>
          <p:cNvSpPr/>
          <p:nvPr/>
        </p:nvSpPr>
        <p:spPr>
          <a:xfrm>
            <a:off x="1087851" y="2361598"/>
            <a:ext cx="3716941" cy="1000007"/>
          </a:xfrm>
          <a:custGeom>
            <a:avLst/>
            <a:gdLst>
              <a:gd name="connsiteX0" fmla="*/ 46641 w 3716941"/>
              <a:gd name="connsiteY0" fmla="*/ 990600 h 1000007"/>
              <a:gd name="connsiteX1" fmla="*/ 97441 w 3716941"/>
              <a:gd name="connsiteY1" fmla="*/ 990600 h 1000007"/>
              <a:gd name="connsiteX2" fmla="*/ 1900841 w 3716941"/>
              <a:gd name="connsiteY2" fmla="*/ 736600 h 1000007"/>
              <a:gd name="connsiteX3" fmla="*/ 3716941 w 3716941"/>
              <a:gd name="connsiteY3" fmla="*/ 0 h 1000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16941" h="1000007">
                <a:moveTo>
                  <a:pt x="46641" y="990600"/>
                </a:moveTo>
                <a:cubicBezTo>
                  <a:pt x="-82476" y="1011766"/>
                  <a:pt x="97441" y="990600"/>
                  <a:pt x="97441" y="990600"/>
                </a:cubicBezTo>
                <a:cubicBezTo>
                  <a:pt x="406474" y="948267"/>
                  <a:pt x="1297591" y="901700"/>
                  <a:pt x="1900841" y="736600"/>
                </a:cubicBezTo>
                <a:cubicBezTo>
                  <a:pt x="2504091" y="571500"/>
                  <a:pt x="3110516" y="285750"/>
                  <a:pt x="3716941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18057" y="2186580"/>
                <a:ext cx="1159859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4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057" y="2186580"/>
                <a:ext cx="1159859" cy="312586"/>
              </a:xfrm>
              <a:prstGeom prst="rect">
                <a:avLst/>
              </a:prstGeom>
              <a:blipFill>
                <a:blip r:embed="rId5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48732" y="2640872"/>
                <a:ext cx="4489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732" y="2640872"/>
                <a:ext cx="448940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4076" y="1709921"/>
                <a:ext cx="2839616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The ‘change’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is ‘inside the function’ (i.e. input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replaced with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).</a:t>
                </a:r>
              </a:p>
              <a:p>
                <a:r>
                  <a:rPr lang="en-GB" sz="1600" dirty="0"/>
                  <a:t>So a translation to the left by 3.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Ensure you work out the new </a:t>
                </a:r>
                <a:br>
                  <a:rPr lang="en-GB" sz="160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-intercept.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076" y="1709921"/>
                <a:ext cx="2839616" cy="1815882"/>
              </a:xfrm>
              <a:prstGeom prst="rect">
                <a:avLst/>
              </a:prstGeom>
              <a:blipFill>
                <a:blip r:embed="rId7"/>
                <a:stretch>
                  <a:fillRect l="-1288" t="-1007" r="-644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323528" y="1559348"/>
            <a:ext cx="8380164" cy="24152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8734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14A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1/AS</a:t>
            </a:r>
          </a:p>
          <a:p>
            <a:r>
              <a:rPr lang="en-GB" sz="2400" dirty="0"/>
              <a:t>Pages 313-314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79694" y="599127"/>
                <a:ext cx="5364088" cy="6258873"/>
              </a:xfrm>
              <a:prstGeom prst="rect">
                <a:avLst/>
              </a:prstGeom>
              <a:gradFill>
                <a:gsLst>
                  <a:gs pos="0">
                    <a:schemeClr val="bg2">
                      <a:alpha val="33000"/>
                    </a:schemeClr>
                  </a:gs>
                  <a:gs pos="74000">
                    <a:schemeClr val="bg1">
                      <a:lumMod val="85000"/>
                      <a:alpha val="40000"/>
                    </a:schemeClr>
                  </a:gs>
                  <a:gs pos="83000">
                    <a:schemeClr val="bg1">
                      <a:lumMod val="75000"/>
                      <a:alpha val="10000"/>
                    </a:schemeClr>
                  </a:gs>
                  <a:gs pos="100000">
                    <a:schemeClr val="bg1">
                      <a:lumMod val="65000"/>
                      <a:alpha val="43000"/>
                    </a:schemeClr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You won’t yet be able to differentiate general exponential functions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 until Year 2.</a:t>
                </a:r>
              </a:p>
              <a:p>
                <a:pPr algn="ctr"/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But I’ve calculated the gradient functions for you – click the black arrow to reveal the graph and gradient function.</a:t>
                </a: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694" y="599127"/>
                <a:ext cx="5364088" cy="6258873"/>
              </a:xfrm>
              <a:prstGeom prst="rect">
                <a:avLst/>
              </a:prstGeom>
              <a:blipFill>
                <a:blip r:embed="rId2"/>
                <a:stretch>
                  <a:fillRect l="-568" r="-14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993479"/>
            <a:ext cx="1440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680" y="990823"/>
            <a:ext cx="16230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51520" y="38169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816955"/>
                <a:ext cx="1440160" cy="4947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1691680" y="13601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1691680" y="184321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1691680" y="2335319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1691680" y="28287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1691680" y="332219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1691680" y="38169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=0.41×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3314700" y="1348447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314700" y="1856223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=0.69×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3314700" y="235019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=0.92×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blipFill rotWithShape="0">
                <a:blip r:embed="rId1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3314700" y="284504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809180" y="3322053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=1.10×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3322053"/>
                <a:ext cx="1505520" cy="501356"/>
              </a:xfrm>
              <a:prstGeom prst="rect">
                <a:avLst/>
              </a:prstGeom>
              <a:blipFill rotWithShape="0"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3314700" y="333902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809180" y="3806403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=1.25×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3806403"/>
                <a:ext cx="1505520" cy="501356"/>
              </a:xfrm>
              <a:prstGeom prst="rect">
                <a:avLst/>
              </a:prstGeom>
              <a:blipFill rotWithShape="0">
                <a:blip r:embed="rId15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3314700" y="382337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6924" y="4653136"/>
            <a:ext cx="3026866" cy="163121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Compare each exponential function against its respective gradient function. What do you notice?</a:t>
            </a:r>
          </a:p>
        </p:txBody>
      </p:sp>
      <p:pic>
        <p:nvPicPr>
          <p:cNvPr id="1028" name="Picture 4" descr="Graph Plo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21" y="1970339"/>
            <a:ext cx="5178470" cy="31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 Plot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2" y="1970339"/>
            <a:ext cx="5163914" cy="318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raph Plot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422" y="1983870"/>
            <a:ext cx="5182756" cy="3201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aph Plot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688" y="1983870"/>
            <a:ext cx="5180204" cy="31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ph Plot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665" y="1961348"/>
            <a:ext cx="5163194" cy="318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Graph Plot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512" y="1986287"/>
            <a:ext cx="5171748" cy="319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4C8D7-F131-41DB-B99D-CBC284862A8C}"/>
              </a:ext>
            </a:extLst>
          </p:cNvPr>
          <p:cNvSpPr txBox="1"/>
          <p:nvPr/>
        </p:nvSpPr>
        <p:spPr>
          <a:xfrm>
            <a:off x="3169692" y="61182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Click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1E6DB90-A4E8-4A20-86BE-9E136788E21C}"/>
              </a:ext>
            </a:extLst>
          </p:cNvPr>
          <p:cNvCxnSpPr>
            <a:stCxn id="6" idx="2"/>
          </p:cNvCxnSpPr>
          <p:nvPr/>
        </p:nvCxnSpPr>
        <p:spPr>
          <a:xfrm flipH="1">
            <a:off x="3479800" y="981159"/>
            <a:ext cx="85936" cy="26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2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5" grpId="0"/>
      <p:bldP spid="29" grpId="0"/>
      <p:bldP spid="40" grpId="0"/>
      <p:bldP spid="42" grpId="0"/>
      <p:bldP spid="44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/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14:m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sz="3200" dirty="0"/>
                    <a:t> </a:t>
                  </a:r>
                </a:p>
              </p:txBody>
            </p:sp>
          </mc:Choice>
          <mc:Fallback xmlns="">
            <p:sp>
              <p:nvSpPr>
                <p:cNvPr id="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51520" y="993479"/>
            <a:ext cx="1440160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Function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91680" y="990823"/>
            <a:ext cx="162302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Gradient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360155"/>
                <a:ext cx="1440160" cy="49476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43211"/>
                <a:ext cx="1440160" cy="4947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335319"/>
                <a:ext cx="1440160" cy="4947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830083"/>
                <a:ext cx="1440160" cy="49476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22191"/>
                <a:ext cx="1440160" cy="4947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691680" y="13601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691680" y="1843211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691680" y="2335319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691680" y="2828755"/>
            <a:ext cx="1623020" cy="4947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91680" y="3322191"/>
                <a:ext cx="1623020" cy="49476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3322191"/>
                <a:ext cx="1623020" cy="494764"/>
              </a:xfrm>
              <a:prstGeom prst="rect">
                <a:avLst/>
              </a:prstGeom>
              <a:blipFill rotWithShape="0">
                <a:blip r:embed="rId8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348447"/>
                <a:ext cx="1008112" cy="501356"/>
              </a:xfrm>
              <a:prstGeom prst="rect">
                <a:avLst/>
              </a:prstGeom>
              <a:blipFill rotWithShape="0">
                <a:blip r:embed="rId9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=0.41×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1839251"/>
                <a:ext cx="1505520" cy="501356"/>
              </a:xfrm>
              <a:prstGeom prst="rect">
                <a:avLst/>
              </a:prstGeom>
              <a:blipFill rotWithShape="0">
                <a:blip r:embed="rId10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314700" y="1348447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314700" y="1856223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=0.69×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333227"/>
                <a:ext cx="1505520" cy="501356"/>
              </a:xfrm>
              <a:prstGeom prst="rect">
                <a:avLst/>
              </a:prstGeom>
              <a:blipFill rotWithShape="0">
                <a:blip r:embed="rId11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314700" y="235019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=0.92×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180" y="2828077"/>
                <a:ext cx="1505520" cy="501356"/>
              </a:xfrm>
              <a:prstGeom prst="rect">
                <a:avLst/>
              </a:prstGeom>
              <a:blipFill rotWithShape="0">
                <a:blip r:embed="rId1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314700" y="2845049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314700" y="3339025"/>
            <a:ext cx="321196" cy="49080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&gt;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51520" y="3314117"/>
            <a:ext cx="3384376" cy="1000363"/>
            <a:chOff x="251520" y="3806403"/>
            <a:chExt cx="3384376" cy="10003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251520" y="3816955"/>
                  <a:ext cx="1440160" cy="4947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3816955"/>
                  <a:ext cx="1440160" cy="4947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1691680" y="3816955"/>
              <a:ext cx="1623020" cy="4947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809180" y="3806403"/>
                  <a:ext cx="1505520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=1.10×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80" y="3806403"/>
                  <a:ext cx="1505520" cy="501356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243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/>
            <p:cNvSpPr/>
            <p:nvPr/>
          </p:nvSpPr>
          <p:spPr>
            <a:xfrm>
              <a:off x="3314700" y="3823375"/>
              <a:ext cx="321196" cy="4908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&gt;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251520" y="4309542"/>
                  <a:ext cx="1440160" cy="494764"/>
                </a:xfrm>
                <a:prstGeom prst="rect">
                  <a:avLst/>
                </a:prstGeom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4309542"/>
                  <a:ext cx="1440160" cy="494764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Rectangle 31"/>
            <p:cNvSpPr/>
            <p:nvPr/>
          </p:nvSpPr>
          <p:spPr>
            <a:xfrm>
              <a:off x="1691680" y="4309542"/>
              <a:ext cx="1623020" cy="494764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809180" y="4298990"/>
                  <a:ext cx="1505520" cy="5013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=1.25×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3.5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09180" y="4298990"/>
                  <a:ext cx="1505520" cy="501356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12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Rectangle 33"/>
            <p:cNvSpPr/>
            <p:nvPr/>
          </p:nvSpPr>
          <p:spPr>
            <a:xfrm>
              <a:off x="3314700" y="4315962"/>
              <a:ext cx="321196" cy="4908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&gt;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67944" y="990823"/>
            <a:ext cx="4824536" cy="5365537"/>
            <a:chOff x="4067944" y="990823"/>
            <a:chExt cx="4824536" cy="5365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4067944" y="990823"/>
                  <a:ext cx="4824536" cy="27853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2.5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b="0" dirty="0">
                      <a:latin typeface="+mj-lt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b="0" dirty="0">
                      <a:latin typeface="+mj-lt"/>
                    </a:rPr>
                    <a:t> seem to be similar to their respective gradient functions. So is there a base between 2.5 and 3 where the </a:t>
                  </a:r>
                  <a:r>
                    <a:rPr lang="en-GB" b="1" dirty="0">
                      <a:latin typeface="+mj-lt"/>
                    </a:rPr>
                    <a:t>function</a:t>
                  </a:r>
                  <a:r>
                    <a:rPr lang="en-GB" b="0" dirty="0">
                      <a:latin typeface="+mj-lt"/>
                    </a:rPr>
                    <a:t> </a:t>
                  </a:r>
                  <a:r>
                    <a:rPr lang="en-GB" b="1" dirty="0">
                      <a:latin typeface="+mj-lt"/>
                    </a:rPr>
                    <a:t>is equal to its gradient function</a:t>
                  </a:r>
                  <a:r>
                    <a:rPr lang="en-GB" b="0" dirty="0">
                      <a:latin typeface="+mj-lt"/>
                    </a:rPr>
                    <a:t>?</a:t>
                  </a:r>
                </a:p>
                <a:p>
                  <a:endParaRPr lang="en-GB" sz="1100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GB" sz="1900" b="0" i="1" smtClean="0">
                          <a:latin typeface="Cambria Math" panose="02040503050406030204" pitchFamily="18" charset="0"/>
                        </a:rPr>
                        <m:t>=2.71828…</m:t>
                      </m:r>
                    </m:oMath>
                  </a14:m>
                  <a:r>
                    <a:rPr lang="en-GB" sz="1900" dirty="0"/>
                    <a:t> is known as </a:t>
                  </a:r>
                  <a:r>
                    <a:rPr lang="en-GB" sz="1900" b="1" dirty="0"/>
                    <a:t>Euler’s Number.</a:t>
                  </a:r>
                </a:p>
                <a:p>
                  <a:endParaRPr lang="en-GB" sz="800" dirty="0"/>
                </a:p>
                <a:p>
                  <a:r>
                    <a:rPr lang="en-GB" dirty="0"/>
                    <a:t>It is one of the five most fundamental constants in mathematics (0, 1,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a14:m>
                  <a:r>
                    <a:rPr lang="en-GB" dirty="0"/>
                    <a:t>,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GB" dirty="0"/>
                    <a:t>).</a:t>
                  </a:r>
                </a:p>
                <a:p>
                  <a:endParaRPr lang="en-GB" sz="1100" dirty="0"/>
                </a:p>
                <a:p>
                  <a:r>
                    <a:rPr lang="en-GB" dirty="0"/>
                    <a:t>It has the property that: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990823"/>
                  <a:ext cx="4824536" cy="2785378"/>
                </a:xfrm>
                <a:prstGeom prst="rect">
                  <a:avLst/>
                </a:prstGeom>
                <a:blipFill>
                  <a:blip r:embed="rId17"/>
                  <a:stretch>
                    <a:fillRect l="-1010" t="-1316" r="-1515" b="-28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28356" y="3919622"/>
                  <a:ext cx="3168352" cy="618246"/>
                </a:xfrm>
                <a:prstGeom prst="rect">
                  <a:avLst/>
                </a:prstGeom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      →     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𝑑𝑦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356" y="3919622"/>
                  <a:ext cx="3168352" cy="61824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139952" y="4725144"/>
                  <a:ext cx="4680520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/>
                    <a:t>Although any function of the form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dirty="0"/>
                    <a:t> is known as </a:t>
                  </a:r>
                  <a:r>
                    <a:rPr lang="en-GB" b="1" dirty="0"/>
                    <a:t>an</a:t>
                  </a:r>
                  <a:r>
                    <a:rPr lang="en-GB" dirty="0"/>
                    <a:t> exponential function,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a14:m>
                  <a:r>
                    <a:rPr lang="en-GB" dirty="0"/>
                    <a:t> is known as “</a:t>
                  </a:r>
                  <a:r>
                    <a:rPr lang="en-GB" b="1" dirty="0"/>
                    <a:t>the</a:t>
                  </a:r>
                  <a:r>
                    <a:rPr lang="en-GB" dirty="0"/>
                    <a:t>” exponential function.</a:t>
                  </a:r>
                </a:p>
                <a:p>
                  <a:endParaRPr lang="en-GB" dirty="0"/>
                </a:p>
                <a:p>
                  <a:r>
                    <a:rPr lang="en-GB" sz="1400" dirty="0"/>
                    <a:t>You can find the exponential function on your calculator, to the right (above the “ln” key)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9952" y="4725144"/>
                  <a:ext cx="4680520" cy="1631216"/>
                </a:xfrm>
                <a:prstGeom prst="rect">
                  <a:avLst/>
                </a:prstGeom>
                <a:blipFill>
                  <a:blip r:embed="rId19"/>
                  <a:stretch>
                    <a:fillRect l="-1042" t="-1866" b="-298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1465413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00017 0.07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40808</TotalTime>
  <Words>12667</Words>
  <Application>Microsoft Office PowerPoint</Application>
  <PresentationFormat>On-screen Show (4:3)</PresentationFormat>
  <Paragraphs>1008</Paragraphs>
  <Slides>49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Calibri</vt:lpstr>
      <vt:lpstr>Cambria Math</vt:lpstr>
      <vt:lpstr>Wingdings</vt:lpstr>
      <vt:lpstr>Office Theme</vt:lpstr>
      <vt:lpstr>P1 Chapter 14 :: Exponentials &amp; Logarithms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Urry, Timothy</cp:lastModifiedBy>
  <cp:revision>1554</cp:revision>
  <dcterms:created xsi:type="dcterms:W3CDTF">2013-02-28T07:36:55Z</dcterms:created>
  <dcterms:modified xsi:type="dcterms:W3CDTF">2022-06-09T11:47:05Z</dcterms:modified>
</cp:coreProperties>
</file>