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4" r:id="rId3"/>
    <p:sldId id="299" r:id="rId4"/>
    <p:sldId id="515" r:id="rId5"/>
    <p:sldId id="261" r:id="rId6"/>
    <p:sldId id="292" r:id="rId7"/>
    <p:sldId id="518" r:id="rId8"/>
    <p:sldId id="517" r:id="rId9"/>
    <p:sldId id="293" r:id="rId10"/>
    <p:sldId id="520" r:id="rId11"/>
    <p:sldId id="519" r:id="rId12"/>
    <p:sldId id="521" r:id="rId13"/>
    <p:sldId id="295" r:id="rId14"/>
    <p:sldId id="296" r:id="rId15"/>
    <p:sldId id="522" r:id="rId16"/>
    <p:sldId id="523" r:id="rId17"/>
    <p:sldId id="524" r:id="rId18"/>
    <p:sldId id="526" r:id="rId19"/>
    <p:sldId id="527" r:id="rId20"/>
    <p:sldId id="528" r:id="rId21"/>
    <p:sldId id="529" r:id="rId22"/>
    <p:sldId id="532" r:id="rId23"/>
    <p:sldId id="530" r:id="rId24"/>
    <p:sldId id="525" r:id="rId25"/>
    <p:sldId id="5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88" d="100"/>
          <a:sy n="88" d="100"/>
        </p:scale>
        <p:origin x="1382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B649-8F2A-4EEB-AFF1-64749DA986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2.png"/><Relationship Id="rId7" Type="http://schemas.openxmlformats.org/officeDocument/2006/relationships/image" Target="../media/image7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22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2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2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7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30.png"/><Relationship Id="rId5" Type="http://schemas.openxmlformats.org/officeDocument/2006/relationships/image" Target="../media/image81.png"/><Relationship Id="rId15" Type="http://schemas.openxmlformats.org/officeDocument/2006/relationships/image" Target="../media/image134.png"/><Relationship Id="rId10" Type="http://schemas.openxmlformats.org/officeDocument/2006/relationships/image" Target="../media/image91.png"/><Relationship Id="rId4" Type="http://schemas.openxmlformats.org/officeDocument/2006/relationships/image" Target="../media/image126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0.png"/><Relationship Id="rId18" Type="http://schemas.openxmlformats.org/officeDocument/2006/relationships/image" Target="../media/image28.png"/><Relationship Id="rId3" Type="http://schemas.openxmlformats.org/officeDocument/2006/relationships/image" Target="../media/image710.png"/><Relationship Id="rId21" Type="http://schemas.openxmlformats.org/officeDocument/2006/relationships/image" Target="../media/image250.png"/><Relationship Id="rId7" Type="http://schemas.openxmlformats.org/officeDocument/2006/relationships/image" Target="../media/image1110.png"/><Relationship Id="rId12" Type="http://schemas.openxmlformats.org/officeDocument/2006/relationships/image" Target="../media/image27.png"/><Relationship Id="rId17" Type="http://schemas.openxmlformats.org/officeDocument/2006/relationships/image" Target="../media/image210.png"/><Relationship Id="rId25" Type="http://schemas.openxmlformats.org/officeDocument/2006/relationships/image" Target="../media/image30.png"/><Relationship Id="rId2" Type="http://schemas.openxmlformats.org/officeDocument/2006/relationships/image" Target="../media/image610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11" Type="http://schemas.openxmlformats.org/officeDocument/2006/relationships/image" Target="../media/image150.png"/><Relationship Id="rId24" Type="http://schemas.openxmlformats.org/officeDocument/2006/relationships/image" Target="../media/image280.png"/><Relationship Id="rId5" Type="http://schemas.openxmlformats.org/officeDocument/2006/relationships/image" Target="../media/image910.png"/><Relationship Id="rId15" Type="http://schemas.openxmlformats.org/officeDocument/2006/relationships/image" Target="../media/image190.png"/><Relationship Id="rId23" Type="http://schemas.openxmlformats.org/officeDocument/2006/relationships/image" Target="../media/image29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4" Type="http://schemas.openxmlformats.org/officeDocument/2006/relationships/image" Target="../media/image810.png"/><Relationship Id="rId9" Type="http://schemas.openxmlformats.org/officeDocument/2006/relationships/image" Target="../media/image138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26" Type="http://schemas.openxmlformats.org/officeDocument/2006/relationships/image" Target="../media/image45.png"/><Relationship Id="rId3" Type="http://schemas.openxmlformats.org/officeDocument/2006/relationships/image" Target="../media/image300.png"/><Relationship Id="rId21" Type="http://schemas.openxmlformats.org/officeDocument/2006/relationships/image" Target="../media/image40.png"/><Relationship Id="rId7" Type="http://schemas.openxmlformats.org/officeDocument/2006/relationships/image" Target="../media/image340.png"/><Relationship Id="rId25" Type="http://schemas.openxmlformats.org/officeDocument/2006/relationships/image" Target="../media/image44.png"/><Relationship Id="rId33" Type="http://schemas.openxmlformats.org/officeDocument/2006/relationships/image" Target="../media/image53.png"/><Relationship Id="rId2" Type="http://schemas.openxmlformats.org/officeDocument/2006/relationships/image" Target="../media/image290.png"/><Relationship Id="rId20" Type="http://schemas.openxmlformats.org/officeDocument/2006/relationships/image" Target="../media/image39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43.png"/><Relationship Id="rId32" Type="http://schemas.openxmlformats.org/officeDocument/2006/relationships/image" Target="../media/image52.png"/><Relationship Id="rId5" Type="http://schemas.openxmlformats.org/officeDocument/2006/relationships/image" Target="../media/image39.png"/><Relationship Id="rId23" Type="http://schemas.openxmlformats.org/officeDocument/2006/relationships/image" Target="../media/image42.png"/><Relationship Id="rId28" Type="http://schemas.openxmlformats.org/officeDocument/2006/relationships/image" Target="../media/image48.png"/><Relationship Id="rId10" Type="http://schemas.openxmlformats.org/officeDocument/2006/relationships/image" Target="../media/image370.png"/><Relationship Id="rId19" Type="http://schemas.openxmlformats.org/officeDocument/2006/relationships/image" Target="../media/image46.png"/><Relationship Id="rId31" Type="http://schemas.openxmlformats.org/officeDocument/2006/relationships/image" Target="../media/image51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22" Type="http://schemas.openxmlformats.org/officeDocument/2006/relationships/image" Target="../media/image41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4 :: </a:t>
            </a:r>
            <a:r>
              <a:rPr lang="en-GB" dirty="0"/>
              <a:t>Moments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30</a:t>
            </a:r>
            <a:r>
              <a:rPr lang="en-GB" baseline="30000" dirty="0"/>
              <a:t>th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154B33-0B3A-4E4D-B2AA-34E24D80A1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DCAF6F6-2E8A-4EDE-A1C0-D701B421414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Angled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D3D0CA-20A9-49F9-9FA0-2A53B98919C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DE5BA7-536D-4686-925C-1728B68155DA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a set of forces acting on a light rod. Calculate the resultant moment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DE5BA7-536D-4686-925C-1728B68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832A3-F15E-4849-97D6-19D0A9967F36}"/>
              </a:ext>
            </a:extLst>
          </p:cNvPr>
          <p:cNvCxnSpPr>
            <a:cxnSpLocks/>
          </p:cNvCxnSpPr>
          <p:nvPr/>
        </p:nvCxnSpPr>
        <p:spPr>
          <a:xfrm flipV="1">
            <a:off x="1587500" y="1647825"/>
            <a:ext cx="369888" cy="1025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72A211-5C03-4E8C-95BE-840DCE62AAD8}"/>
              </a:ext>
            </a:extLst>
          </p:cNvPr>
          <p:cNvCxnSpPr>
            <a:cxnSpLocks/>
          </p:cNvCxnSpPr>
          <p:nvPr/>
        </p:nvCxnSpPr>
        <p:spPr>
          <a:xfrm flipH="1" flipV="1">
            <a:off x="3852863" y="1866900"/>
            <a:ext cx="910282" cy="813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022996F-5A3C-48F6-9397-FFD63D1420A7}"/>
              </a:ext>
            </a:extLst>
          </p:cNvPr>
          <p:cNvSpPr/>
          <p:nvPr/>
        </p:nvSpPr>
        <p:spPr>
          <a:xfrm>
            <a:off x="3590726" y="2658541"/>
            <a:ext cx="72005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11D223-95C6-4645-8876-27DB994DA1FA}"/>
              </a:ext>
            </a:extLst>
          </p:cNvPr>
          <p:cNvCxnSpPr>
            <a:cxnSpLocks/>
          </p:cNvCxnSpPr>
          <p:nvPr/>
        </p:nvCxnSpPr>
        <p:spPr>
          <a:xfrm>
            <a:off x="1892300" y="1949450"/>
            <a:ext cx="1689100" cy="730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345E7D-2FD7-4A59-A242-696F8252D76D}"/>
                  </a:ext>
                </a:extLst>
              </p:cNvPr>
              <p:cNvSpPr txBox="1"/>
              <p:nvPr/>
            </p:nvSpPr>
            <p:spPr>
              <a:xfrm>
                <a:off x="1738112" y="233496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345E7D-2FD7-4A59-A242-696F8252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12" y="2334969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6F6989-0EED-4D42-822A-30342B1C37F3}"/>
                  </a:ext>
                </a:extLst>
              </p:cNvPr>
              <p:cNvSpPr txBox="1"/>
              <p:nvPr/>
            </p:nvSpPr>
            <p:spPr>
              <a:xfrm>
                <a:off x="3961407" y="2660818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6F6989-0EED-4D42-822A-30342B1C3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07" y="2660818"/>
                <a:ext cx="43095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FA118-EF49-4CA0-8CC6-C422EA45CB64}"/>
                  </a:ext>
                </a:extLst>
              </p:cNvPr>
              <p:cNvSpPr txBox="1"/>
              <p:nvPr/>
            </p:nvSpPr>
            <p:spPr>
              <a:xfrm>
                <a:off x="2621492" y="2685847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FA118-EF49-4CA0-8CC6-C422EA45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92" y="2685847"/>
                <a:ext cx="430958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4257B0-C0F1-48FF-A025-5848131AA166}"/>
                  </a:ext>
                </a:extLst>
              </p:cNvPr>
              <p:cNvSpPr txBox="1"/>
              <p:nvPr/>
            </p:nvSpPr>
            <p:spPr>
              <a:xfrm>
                <a:off x="1536378" y="1451456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4257B0-C0F1-48FF-A025-5848131AA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78" y="1451456"/>
                <a:ext cx="43095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A6C73-2D10-4294-B1E7-4E427AF5DB4D}"/>
                  </a:ext>
                </a:extLst>
              </p:cNvPr>
              <p:cNvSpPr txBox="1"/>
              <p:nvPr/>
            </p:nvSpPr>
            <p:spPr>
              <a:xfrm>
                <a:off x="3777834" y="1603826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DA6C73-2D10-4294-B1E7-4E427AF5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34" y="1603826"/>
                <a:ext cx="43095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C57517-A738-49BA-ADB3-77FBC21FC89A}"/>
                  </a:ext>
                </a:extLst>
              </p:cNvPr>
              <p:cNvSpPr txBox="1"/>
              <p:nvPr/>
            </p:nvSpPr>
            <p:spPr>
              <a:xfrm>
                <a:off x="3456595" y="2700083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C57517-A738-49BA-ADB3-77FBC21F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595" y="2700083"/>
                <a:ext cx="43095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1E64E4-607C-4866-9B75-5128BD3E57E3}"/>
              </a:ext>
            </a:extLst>
          </p:cNvPr>
          <p:cNvCxnSpPr/>
          <p:nvPr/>
        </p:nvCxnSpPr>
        <p:spPr>
          <a:xfrm>
            <a:off x="1581008" y="2685678"/>
            <a:ext cx="3191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0D7ECD-2929-4E31-A7FD-3B3CEB0D6720}"/>
              </a:ext>
            </a:extLst>
          </p:cNvPr>
          <p:cNvCxnSpPr>
            <a:cxnSpLocks/>
          </p:cNvCxnSpPr>
          <p:nvPr/>
        </p:nvCxnSpPr>
        <p:spPr>
          <a:xfrm>
            <a:off x="2032000" y="2679701"/>
            <a:ext cx="0" cy="33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128582F-BA43-45CA-AD83-34A4EEEBA786}"/>
              </a:ext>
            </a:extLst>
          </p:cNvPr>
          <p:cNvSpPr/>
          <p:nvPr/>
        </p:nvSpPr>
        <p:spPr>
          <a:xfrm>
            <a:off x="1682750" y="2406650"/>
            <a:ext cx="190500" cy="279400"/>
          </a:xfrm>
          <a:custGeom>
            <a:avLst/>
            <a:gdLst>
              <a:gd name="connsiteX0" fmla="*/ 0 w 190500"/>
              <a:gd name="connsiteY0" fmla="*/ 0 h 279400"/>
              <a:gd name="connsiteX1" fmla="*/ 120650 w 190500"/>
              <a:gd name="connsiteY1" fmla="*/ 139700 h 279400"/>
              <a:gd name="connsiteX2" fmla="*/ 190500 w 1905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79400">
                <a:moveTo>
                  <a:pt x="0" y="0"/>
                </a:moveTo>
                <a:cubicBezTo>
                  <a:pt x="44450" y="46566"/>
                  <a:pt x="88900" y="93133"/>
                  <a:pt x="120650" y="139700"/>
                </a:cubicBezTo>
                <a:cubicBezTo>
                  <a:pt x="152400" y="186267"/>
                  <a:pt x="171450" y="232833"/>
                  <a:pt x="190500" y="279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C76A4B-F90E-4893-B018-F767028DDA1D}"/>
              </a:ext>
            </a:extLst>
          </p:cNvPr>
          <p:cNvSpPr/>
          <p:nvPr/>
        </p:nvSpPr>
        <p:spPr>
          <a:xfrm>
            <a:off x="4406900" y="2419350"/>
            <a:ext cx="69850" cy="266700"/>
          </a:xfrm>
          <a:custGeom>
            <a:avLst/>
            <a:gdLst>
              <a:gd name="connsiteX0" fmla="*/ 69850 w 69850"/>
              <a:gd name="connsiteY0" fmla="*/ 0 h 266700"/>
              <a:gd name="connsiteX1" fmla="*/ 12700 w 69850"/>
              <a:gd name="connsiteY1" fmla="*/ 133350 h 266700"/>
              <a:gd name="connsiteX2" fmla="*/ 0 w 69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266700">
                <a:moveTo>
                  <a:pt x="69850" y="0"/>
                </a:moveTo>
                <a:cubicBezTo>
                  <a:pt x="47096" y="44450"/>
                  <a:pt x="24342" y="88900"/>
                  <a:pt x="12700" y="133350"/>
                </a:cubicBezTo>
                <a:cubicBezTo>
                  <a:pt x="1058" y="177800"/>
                  <a:pt x="529" y="222250"/>
                  <a:pt x="0" y="2667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09BFC-72A8-4858-97CC-79E1B8D86475}"/>
                  </a:ext>
                </a:extLst>
              </p:cNvPr>
              <p:cNvSpPr txBox="1"/>
              <p:nvPr/>
            </p:nvSpPr>
            <p:spPr>
              <a:xfrm>
                <a:off x="4091050" y="2370219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09BFC-72A8-4858-97CC-79E1B8D8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50" y="2370219"/>
                <a:ext cx="288032" cy="276999"/>
              </a:xfrm>
              <a:prstGeom prst="rect">
                <a:avLst/>
              </a:prstGeom>
              <a:blipFill>
                <a:blip r:embed="rId9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80F00-F36E-4A2C-A0CA-392738C1B5C0}"/>
                  </a:ext>
                </a:extLst>
              </p:cNvPr>
              <p:cNvSpPr txBox="1"/>
              <p:nvPr/>
            </p:nvSpPr>
            <p:spPr>
              <a:xfrm>
                <a:off x="1584967" y="270314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80F00-F36E-4A2C-A0CA-392738C1B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7" y="2703141"/>
                <a:ext cx="430958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49689E-A539-471D-9DE4-905157C5C212}"/>
              </a:ext>
            </a:extLst>
          </p:cNvPr>
          <p:cNvCxnSpPr>
            <a:cxnSpLocks/>
          </p:cNvCxnSpPr>
          <p:nvPr/>
        </p:nvCxnSpPr>
        <p:spPr>
          <a:xfrm flipH="1">
            <a:off x="3632200" y="2133600"/>
            <a:ext cx="495300" cy="565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7830CE-9E83-4016-A23D-C1CB11965051}"/>
              </a:ext>
            </a:extLst>
          </p:cNvPr>
          <p:cNvCxnSpPr>
            <a:cxnSpLocks/>
          </p:cNvCxnSpPr>
          <p:nvPr/>
        </p:nvCxnSpPr>
        <p:spPr>
          <a:xfrm>
            <a:off x="1804988" y="2071688"/>
            <a:ext cx="161925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67D075-4679-4279-80C8-86D56B86AC91}"/>
              </a:ext>
            </a:extLst>
          </p:cNvPr>
          <p:cNvCxnSpPr>
            <a:cxnSpLocks/>
          </p:cNvCxnSpPr>
          <p:nvPr/>
        </p:nvCxnSpPr>
        <p:spPr>
          <a:xfrm flipV="1">
            <a:off x="1962150" y="2009775"/>
            <a:ext cx="59531" cy="135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6784E-D340-4902-A952-346FE94E66E3}"/>
              </a:ext>
            </a:extLst>
          </p:cNvPr>
          <p:cNvCxnSpPr>
            <a:cxnSpLocks/>
          </p:cNvCxnSpPr>
          <p:nvPr/>
        </p:nvCxnSpPr>
        <p:spPr>
          <a:xfrm>
            <a:off x="4032250" y="2235008"/>
            <a:ext cx="106363" cy="93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C9349C-15CB-4D13-9CB8-A0059831DCAC}"/>
              </a:ext>
            </a:extLst>
          </p:cNvPr>
          <p:cNvCxnSpPr>
            <a:cxnSpLocks/>
          </p:cNvCxnSpPr>
          <p:nvPr/>
        </p:nvCxnSpPr>
        <p:spPr>
          <a:xfrm flipV="1">
            <a:off x="4138613" y="2216944"/>
            <a:ext cx="9525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0BC3C1-5491-4908-A8B2-914E0999F855}"/>
              </a:ext>
            </a:extLst>
          </p:cNvPr>
          <p:cNvSpPr txBox="1"/>
          <p:nvPr/>
        </p:nvSpPr>
        <p:spPr>
          <a:xfrm>
            <a:off x="5424740" y="1849425"/>
            <a:ext cx="230480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Always</a:t>
            </a:r>
            <a:r>
              <a:rPr lang="en-GB" sz="1400" dirty="0"/>
              <a:t> start by drawing in perpendicular distances.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3A7939-6E1B-424E-906A-D57D7D4E59EB}"/>
                  </a:ext>
                </a:extLst>
              </p:cNvPr>
              <p:cNvSpPr txBox="1"/>
              <p:nvPr/>
            </p:nvSpPr>
            <p:spPr>
              <a:xfrm>
                <a:off x="482600" y="3429000"/>
                <a:ext cx="5097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Moments anticlockwise: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6×3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4×3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5×4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80°</m:t>
                        </m:r>
                      </m:e>
                    </m:d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=6.02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GB" dirty="0"/>
                  <a:t> anticlockwise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3A7939-6E1B-424E-906A-D57D7D4E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3429000"/>
                <a:ext cx="5097511" cy="923330"/>
              </a:xfrm>
              <a:prstGeom prst="rect">
                <a:avLst/>
              </a:prstGeom>
              <a:blipFill>
                <a:blip r:embed="rId11"/>
                <a:stretch>
                  <a:fillRect l="-957" t="-3974" b="-9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89AAC3-B361-4241-9D2F-3D6A848383B5}"/>
                  </a:ext>
                </a:extLst>
              </p:cNvPr>
              <p:cNvSpPr txBox="1"/>
              <p:nvPr/>
            </p:nvSpPr>
            <p:spPr>
              <a:xfrm>
                <a:off x="2007426" y="2808357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89AAC3-B361-4241-9D2F-3D6A8483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26" y="2808357"/>
                <a:ext cx="43095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3177EFD-52D4-4A4A-B218-3DE3BE3B6C58}"/>
              </a:ext>
            </a:extLst>
          </p:cNvPr>
          <p:cNvSpPr/>
          <p:nvPr/>
        </p:nvSpPr>
        <p:spPr>
          <a:xfrm>
            <a:off x="5264720" y="2573868"/>
            <a:ext cx="2797240" cy="68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-sketch perpendicular distances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23D5FD-5956-4F65-8E93-696F5C3960E3}"/>
              </a:ext>
            </a:extLst>
          </p:cNvPr>
          <p:cNvSpPr/>
          <p:nvPr/>
        </p:nvSpPr>
        <p:spPr>
          <a:xfrm>
            <a:off x="535832" y="3511545"/>
            <a:ext cx="4551944" cy="8678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2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DF3003-3EF1-462E-A57B-BA9224825CB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83D7B95E-3572-421A-A373-B8C22DE363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975235-F1E1-4D9A-800E-E973F6AD1D0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D1EC9-D6A5-4907-A947-0AFBFCC0CA05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two forces acting on a lamina.</a:t>
                </a:r>
              </a:p>
              <a:p>
                <a:r>
                  <a:rPr lang="en-GB" dirty="0"/>
                  <a:t>Calculate the resultant moment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D1EC9-D6A5-4907-A947-0AFBFCC0C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69674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2694B6-74C3-4AA9-ACEE-47F4A391FD9E}"/>
              </a:ext>
            </a:extLst>
          </p:cNvPr>
          <p:cNvCxnSpPr>
            <a:cxnSpLocks/>
          </p:cNvCxnSpPr>
          <p:nvPr/>
        </p:nvCxnSpPr>
        <p:spPr>
          <a:xfrm flipV="1">
            <a:off x="1317072" y="1426128"/>
            <a:ext cx="1468073" cy="939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2EB997-A315-4A58-8BCF-FA59BFADCF81}"/>
              </a:ext>
            </a:extLst>
          </p:cNvPr>
          <p:cNvCxnSpPr>
            <a:cxnSpLocks/>
          </p:cNvCxnSpPr>
          <p:nvPr/>
        </p:nvCxnSpPr>
        <p:spPr>
          <a:xfrm flipV="1">
            <a:off x="1333850" y="2105637"/>
            <a:ext cx="1434517" cy="2432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D155DD-66D2-436B-B99A-71627282004D}"/>
              </a:ext>
            </a:extLst>
          </p:cNvPr>
          <p:cNvCxnSpPr>
            <a:cxnSpLocks/>
          </p:cNvCxnSpPr>
          <p:nvPr/>
        </p:nvCxnSpPr>
        <p:spPr>
          <a:xfrm>
            <a:off x="1333850" y="2348917"/>
            <a:ext cx="1291904" cy="494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3BB3C-29BC-4C0D-9758-E222BD31EBC0}"/>
              </a:ext>
            </a:extLst>
          </p:cNvPr>
          <p:cNvSpPr/>
          <p:nvPr/>
        </p:nvSpPr>
        <p:spPr>
          <a:xfrm>
            <a:off x="1814512" y="2044065"/>
            <a:ext cx="114300" cy="205740"/>
          </a:xfrm>
          <a:custGeom>
            <a:avLst/>
            <a:gdLst>
              <a:gd name="connsiteX0" fmla="*/ 0 w 114300"/>
              <a:gd name="connsiteY0" fmla="*/ 0 h 205740"/>
              <a:gd name="connsiteX1" fmla="*/ 83820 w 114300"/>
              <a:gd name="connsiteY1" fmla="*/ 91440 h 205740"/>
              <a:gd name="connsiteX2" fmla="*/ 114300 w 114300"/>
              <a:gd name="connsiteY2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205740">
                <a:moveTo>
                  <a:pt x="0" y="0"/>
                </a:moveTo>
                <a:cubicBezTo>
                  <a:pt x="32385" y="28575"/>
                  <a:pt x="64770" y="57150"/>
                  <a:pt x="83820" y="91440"/>
                </a:cubicBezTo>
                <a:cubicBezTo>
                  <a:pt x="102870" y="125730"/>
                  <a:pt x="108585" y="165735"/>
                  <a:pt x="114300" y="20574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48C1FA-AA23-4EED-BC6F-45F120FDFCDD}"/>
              </a:ext>
            </a:extLst>
          </p:cNvPr>
          <p:cNvSpPr/>
          <p:nvPr/>
        </p:nvSpPr>
        <p:spPr>
          <a:xfrm>
            <a:off x="1973580" y="2240280"/>
            <a:ext cx="47071" cy="350520"/>
          </a:xfrm>
          <a:custGeom>
            <a:avLst/>
            <a:gdLst>
              <a:gd name="connsiteX0" fmla="*/ 30480 w 47071"/>
              <a:gd name="connsiteY0" fmla="*/ 0 h 350520"/>
              <a:gd name="connsiteX1" fmla="*/ 45720 w 47071"/>
              <a:gd name="connsiteY1" fmla="*/ 220980 h 350520"/>
              <a:gd name="connsiteX2" fmla="*/ 0 w 47071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71" h="350520">
                <a:moveTo>
                  <a:pt x="30480" y="0"/>
                </a:moveTo>
                <a:cubicBezTo>
                  <a:pt x="40640" y="81280"/>
                  <a:pt x="50800" y="162560"/>
                  <a:pt x="45720" y="220980"/>
                </a:cubicBezTo>
                <a:cubicBezTo>
                  <a:pt x="40640" y="279400"/>
                  <a:pt x="20320" y="314960"/>
                  <a:pt x="0" y="3505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3FB2C-D141-4BC3-A477-CDFDC6A72E8F}"/>
                  </a:ext>
                </a:extLst>
              </p:cNvPr>
              <p:cNvSpPr txBox="1"/>
              <p:nvPr/>
            </p:nvSpPr>
            <p:spPr>
              <a:xfrm>
                <a:off x="1581212" y="2060656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3FB2C-D141-4BC3-A477-CDFDC6A7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12" y="2060656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302E9-520C-4BD6-BCF6-C73A7BB3F773}"/>
                  </a:ext>
                </a:extLst>
              </p:cNvPr>
              <p:cNvSpPr txBox="1"/>
              <p:nvPr/>
            </p:nvSpPr>
            <p:spPr>
              <a:xfrm>
                <a:off x="1625640" y="2266166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302E9-520C-4BD6-BCF6-C73A7BB3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40" y="2266166"/>
                <a:ext cx="288032" cy="276999"/>
              </a:xfrm>
              <a:prstGeom prst="rect">
                <a:avLst/>
              </a:prstGeom>
              <a:blipFill>
                <a:blip r:embed="rId4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B627AF-214E-4996-8775-3088B9862F4E}"/>
                  </a:ext>
                </a:extLst>
              </p:cNvPr>
              <p:cNvSpPr txBox="1"/>
              <p:nvPr/>
            </p:nvSpPr>
            <p:spPr>
              <a:xfrm>
                <a:off x="2041153" y="1951438"/>
                <a:ext cx="4715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7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B627AF-214E-4996-8775-3088B986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53" y="1951438"/>
                <a:ext cx="471577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CCE1E-9629-4A1F-A29B-943BB73FF7E0}"/>
                  </a:ext>
                </a:extLst>
              </p:cNvPr>
              <p:cNvSpPr txBox="1"/>
              <p:nvPr/>
            </p:nvSpPr>
            <p:spPr>
              <a:xfrm>
                <a:off x="2731804" y="1345768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6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N</a:t>
                </a:r>
                <a:endParaRPr lang="en-GB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ACCE1E-9629-4A1F-A29B-943BB73F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4" y="1345768"/>
                <a:ext cx="445735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43E4E-C89E-4927-B5BD-D6E0ED8F4050}"/>
                  </a:ext>
                </a:extLst>
              </p:cNvPr>
              <p:cNvSpPr txBox="1"/>
              <p:nvPr/>
            </p:nvSpPr>
            <p:spPr>
              <a:xfrm>
                <a:off x="2607980" y="2677970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600" b="0" i="0" dirty="0">
                    <a:latin typeface="+mj-lt"/>
                  </a:rPr>
                  <a:t> </a:t>
                </a:r>
                <a:r>
                  <a:rPr lang="en-GB" sz="1200" b="0" i="0" dirty="0">
                    <a:latin typeface="+mj-lt"/>
                  </a:rPr>
                  <a:t>N</a:t>
                </a:r>
                <a:endParaRPr lang="en-GB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B43E4E-C89E-4927-B5BD-D6E0ED8F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80" y="2677970"/>
                <a:ext cx="445735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CA735-A371-43A2-A61B-1B2027B8CDA9}"/>
                  </a:ext>
                </a:extLst>
              </p:cNvPr>
              <p:cNvSpPr txBox="1"/>
              <p:nvPr/>
            </p:nvSpPr>
            <p:spPr>
              <a:xfrm>
                <a:off x="2658589" y="1976712"/>
                <a:ext cx="445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2CA735-A371-43A2-A61B-1B2027B8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589" y="1976712"/>
                <a:ext cx="445735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400EF64-35A1-403F-8AA8-8107F98DAECA}"/>
              </a:ext>
            </a:extLst>
          </p:cNvPr>
          <p:cNvSpPr/>
          <p:nvPr/>
        </p:nvSpPr>
        <p:spPr>
          <a:xfrm>
            <a:off x="4799900" y="2200488"/>
            <a:ext cx="2797240" cy="68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-sketch perpendicular distances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D84B32-A350-4455-974E-6FC321046434}"/>
              </a:ext>
            </a:extLst>
          </p:cNvPr>
          <p:cNvCxnSpPr>
            <a:cxnSpLocks/>
          </p:cNvCxnSpPr>
          <p:nvPr/>
        </p:nvCxnSpPr>
        <p:spPr>
          <a:xfrm flipH="1">
            <a:off x="2463800" y="2101850"/>
            <a:ext cx="304800" cy="6540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3891E8-FBE6-4B66-AC78-1B9B182A23BB}"/>
              </a:ext>
            </a:extLst>
          </p:cNvPr>
          <p:cNvCxnSpPr>
            <a:cxnSpLocks/>
          </p:cNvCxnSpPr>
          <p:nvPr/>
        </p:nvCxnSpPr>
        <p:spPr>
          <a:xfrm>
            <a:off x="2470150" y="1670050"/>
            <a:ext cx="304800" cy="438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57A90B-8682-48C5-8758-3768E54D8519}"/>
              </a:ext>
            </a:extLst>
          </p:cNvPr>
          <p:cNvCxnSpPr>
            <a:cxnSpLocks/>
          </p:cNvCxnSpPr>
          <p:nvPr/>
        </p:nvCxnSpPr>
        <p:spPr>
          <a:xfrm flipV="1">
            <a:off x="2424113" y="1757363"/>
            <a:ext cx="97631" cy="59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A4EC00-B299-4160-979F-0D09CF654C45}"/>
              </a:ext>
            </a:extLst>
          </p:cNvPr>
          <p:cNvCxnSpPr>
            <a:cxnSpLocks/>
          </p:cNvCxnSpPr>
          <p:nvPr/>
        </p:nvCxnSpPr>
        <p:spPr>
          <a:xfrm flipH="1" flipV="1">
            <a:off x="2359819" y="1716881"/>
            <a:ext cx="66676" cy="100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55B28D-43EE-4F08-8B51-1CD702771F4E}"/>
              </a:ext>
            </a:extLst>
          </p:cNvPr>
          <p:cNvCxnSpPr>
            <a:cxnSpLocks/>
          </p:cNvCxnSpPr>
          <p:nvPr/>
        </p:nvCxnSpPr>
        <p:spPr>
          <a:xfrm flipV="1">
            <a:off x="2340771" y="2607469"/>
            <a:ext cx="47623" cy="11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596E86-E228-48D1-9D9C-62FBB1942577}"/>
              </a:ext>
            </a:extLst>
          </p:cNvPr>
          <p:cNvCxnSpPr>
            <a:cxnSpLocks/>
          </p:cNvCxnSpPr>
          <p:nvPr/>
        </p:nvCxnSpPr>
        <p:spPr>
          <a:xfrm flipH="1" flipV="1">
            <a:off x="2383631" y="2609850"/>
            <a:ext cx="116682" cy="47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9862F2-2A15-414B-92E4-DD8320584967}"/>
                  </a:ext>
                </a:extLst>
              </p:cNvPr>
              <p:cNvSpPr txBox="1"/>
              <p:nvPr/>
            </p:nvSpPr>
            <p:spPr>
              <a:xfrm>
                <a:off x="1054100" y="3600450"/>
                <a:ext cx="50975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Moments clockwise: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7×8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4×8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35°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/>
                  <a:t> </a:t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=5.31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GB" dirty="0"/>
                  <a:t> clockwise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9862F2-2A15-414B-92E4-DD832058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3600450"/>
                <a:ext cx="5097511" cy="923330"/>
              </a:xfrm>
              <a:prstGeom prst="rect">
                <a:avLst/>
              </a:prstGeom>
              <a:blipFill>
                <a:blip r:embed="rId9"/>
                <a:stretch>
                  <a:fillRect l="-107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C183E99E-E287-4DC0-BBB0-A40DCAE1B318}"/>
              </a:ext>
            </a:extLst>
          </p:cNvPr>
          <p:cNvSpPr/>
          <p:nvPr/>
        </p:nvSpPr>
        <p:spPr>
          <a:xfrm>
            <a:off x="1142963" y="3628306"/>
            <a:ext cx="5077358" cy="13716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F0B936-A290-4E9A-A6AC-ECC90E847A63}"/>
              </a:ext>
            </a:extLst>
          </p:cNvPr>
          <p:cNvSpPr/>
          <p:nvPr/>
        </p:nvSpPr>
        <p:spPr>
          <a:xfrm>
            <a:off x="2699358" y="2057267"/>
            <a:ext cx="96230" cy="953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74-76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1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This whole chapter in a nutshell…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5" y="1599556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58" y="1570981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7221" y="80025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8151" y="1443068"/>
            <a:ext cx="7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70kg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480" y="2995915"/>
            <a:ext cx="784887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 </a:t>
            </a:r>
            <a:r>
              <a:rPr lang="en-GB" dirty="0"/>
              <a:t>If a rigid body is in </a:t>
            </a:r>
            <a:r>
              <a:rPr lang="en-GB" b="1" dirty="0"/>
              <a:t>equilibrium</a:t>
            </a:r>
            <a:r>
              <a:rPr lang="en-GB" dirty="0"/>
              <a:t> then:</a:t>
            </a:r>
          </a:p>
          <a:p>
            <a:endParaRPr lang="en-GB" dirty="0"/>
          </a:p>
          <a:p>
            <a:r>
              <a:rPr lang="en-GB" dirty="0"/>
              <a:t>	The resultant force in any direction is 0.</a:t>
            </a:r>
          </a:p>
          <a:p>
            <a:r>
              <a:rPr lang="en-GB" dirty="0"/>
              <a:t>	The resultant moment about any point is 0.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7544" y="3550756"/>
            <a:ext cx="360040" cy="282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17544" y="3833743"/>
            <a:ext cx="360040" cy="282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393" y="80069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35" y="3118440"/>
            <a:ext cx="287656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i.e. Forces up = forces down, as per Year 1</a:t>
            </a:r>
          </a:p>
        </p:txBody>
      </p:sp>
      <p:cxnSp>
        <p:nvCxnSpPr>
          <p:cNvPr id="20" name="Straight Arrow Connector 19"/>
          <p:cNvCxnSpPr>
            <a:cxnSpLocks/>
            <a:stCxn id="17" idx="1"/>
          </p:cNvCxnSpPr>
          <p:nvPr/>
        </p:nvCxnSpPr>
        <p:spPr>
          <a:xfrm flipH="1">
            <a:off x="5429251" y="3441606"/>
            <a:ext cx="571484" cy="196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3769" y="4332709"/>
            <a:ext cx="275063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other words, clockwise moments = anticlockwise moments</a:t>
            </a:r>
          </a:p>
        </p:txBody>
      </p:sp>
      <p:cxnSp>
        <p:nvCxnSpPr>
          <p:cNvPr id="27" name="Straight Arrow Connector 26"/>
          <p:cNvCxnSpPr>
            <a:cxnSpLocks/>
            <a:stCxn id="25" idx="1"/>
          </p:cNvCxnSpPr>
          <p:nvPr/>
        </p:nvCxnSpPr>
        <p:spPr>
          <a:xfrm flipH="1" flipV="1">
            <a:off x="5325815" y="4332710"/>
            <a:ext cx="457954" cy="461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75A9F-7492-4FA0-ACCA-352FFF992CBF}"/>
              </a:ext>
            </a:extLst>
          </p:cNvPr>
          <p:cNvCxnSpPr>
            <a:cxnSpLocks/>
          </p:cNvCxnSpPr>
          <p:nvPr/>
        </p:nvCxnSpPr>
        <p:spPr>
          <a:xfrm>
            <a:off x="1581354" y="2489185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DD7B6E0-814E-4603-AF37-C11D1BB78529}"/>
              </a:ext>
            </a:extLst>
          </p:cNvPr>
          <p:cNvSpPr/>
          <p:nvPr/>
        </p:nvSpPr>
        <p:spPr>
          <a:xfrm>
            <a:off x="4332723" y="249051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606F08-40C7-48A9-B78C-F4C03EE7ED57}"/>
              </a:ext>
            </a:extLst>
          </p:cNvPr>
          <p:cNvCxnSpPr>
            <a:cxnSpLocks/>
          </p:cNvCxnSpPr>
          <p:nvPr/>
        </p:nvCxnSpPr>
        <p:spPr>
          <a:xfrm>
            <a:off x="1515684" y="1120339"/>
            <a:ext cx="2857996" cy="134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483051-D94F-4207-AF22-7990DBB119E0}"/>
              </a:ext>
            </a:extLst>
          </p:cNvPr>
          <p:cNvCxnSpPr>
            <a:cxnSpLocks/>
          </p:cNvCxnSpPr>
          <p:nvPr/>
        </p:nvCxnSpPr>
        <p:spPr>
          <a:xfrm>
            <a:off x="4559349" y="1120339"/>
            <a:ext cx="2657475" cy="190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EF84BD-02EA-43CE-8229-DCFC185BF17B}"/>
              </a:ext>
            </a:extLst>
          </p:cNvPr>
          <p:cNvSpPr txBox="1"/>
          <p:nvPr/>
        </p:nvSpPr>
        <p:spPr>
          <a:xfrm>
            <a:off x="1548215" y="4811553"/>
            <a:ext cx="286766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You will typically use </a:t>
            </a:r>
            <a:r>
              <a:rPr lang="en-GB" b="1" u="sng" dirty="0"/>
              <a:t>both</a:t>
            </a:r>
            <a:r>
              <a:rPr lang="en-GB" dirty="0"/>
              <a:t> these properties to solve exam questions.</a:t>
            </a:r>
          </a:p>
        </p:txBody>
      </p:sp>
    </p:spTree>
    <p:extLst>
      <p:ext uri="{BB962C8B-B14F-4D97-AF65-F5344CB8AC3E}">
        <p14:creationId xmlns:p14="http://schemas.microsoft.com/office/powerpoint/2010/main" val="220430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15" y="2860173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07" y="2790825"/>
            <a:ext cx="528226" cy="7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64371" y="2351795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655" y="3132398"/>
            <a:ext cx="110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5659" y="2446301"/>
                <a:ext cx="1454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59" y="2446301"/>
                <a:ext cx="145426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76581" y="235700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166" y="692696"/>
            <a:ext cx="8640960" cy="13388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Lewis and Tom are having fun on a </a:t>
            </a:r>
            <a:r>
              <a:rPr lang="en-GB" b="1" dirty="0"/>
              <a:t>uniform</a:t>
            </a:r>
            <a:r>
              <a:rPr lang="en-GB" dirty="0"/>
              <a:t> seesaw of mass 20kg. Lewis weighs 70kg and is 10m from the pivot. Tom is 8m from the pivot. The seesaw remains horizontal.</a:t>
            </a:r>
          </a:p>
          <a:p>
            <a:endParaRPr lang="en-GB" sz="900" dirty="0"/>
          </a:p>
          <a:p>
            <a:r>
              <a:rPr lang="en-GB" dirty="0"/>
              <a:t>a) Determine the reaction force at the pivot of the seesaw.</a:t>
            </a:r>
          </a:p>
          <a:p>
            <a:r>
              <a:rPr lang="en-GB" dirty="0"/>
              <a:t>b) Determine Tom’s mass.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78" y="4587438"/>
            <a:ext cx="45031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Tip: </a:t>
            </a:r>
            <a:r>
              <a:rPr lang="en-GB" dirty="0"/>
              <a:t>First draw on forces.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85092" y="4615147"/>
            <a:ext cx="1545526" cy="294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Click to </a:t>
            </a:r>
            <a:r>
              <a:rPr lang="en-GB" sz="1400" b="1" dirty="0" err="1"/>
              <a:t>Frosketch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5164" y="2682580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8616" y="2836082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46042" y="3882468"/>
                <a:ext cx="671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2" y="3882468"/>
                <a:ext cx="67186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21483" y="3899582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83" y="3899582"/>
                <a:ext cx="8209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46580" y="392475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80" y="3924753"/>
                <a:ext cx="82091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2559" y="283891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59" y="2838919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3150" y="5032970"/>
                <a:ext cx="3825607" cy="180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Method 1:</a:t>
                </a:r>
              </a:p>
              <a:p>
                <a:r>
                  <a:rPr lang="en-GB" sz="1600" dirty="0"/>
                  <a:t>Equating moments about pivot: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𝒎𝒈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r>
                  <a:rPr lang="en-GB" sz="1600" b="1" i="1" dirty="0">
                    <a:latin typeface="Cambria Math"/>
                  </a:rPr>
                  <a:t/>
                </a:r>
                <a:br>
                  <a:rPr lang="en-GB" sz="1600" b="1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𝟕𝟐</m:t>
                    </m:r>
                    <m:r>
                      <a:rPr lang="en-GB" sz="1600" b="1" i="1" smtClean="0">
                        <a:latin typeface="Cambria Math"/>
                      </a:rPr>
                      <m:t>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/>
                      </a:rPr>
                      <m:t>𝒎𝒈</m:t>
                    </m:r>
                    <m:r>
                      <a:rPr lang="en-GB" sz="1600" b="1" i="1" smtClean="0">
                        <a:latin typeface="Cambria Math"/>
                      </a:rPr>
                      <m:t>     →    </m:t>
                    </m:r>
                    <m:r>
                      <a:rPr lang="en-GB" sz="1600" b="1" i="1" smtClean="0">
                        <a:latin typeface="Cambria Math"/>
                      </a:rPr>
                      <m:t>𝒎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GB" sz="1600" b="1" dirty="0"/>
                  <a:t> kg</a:t>
                </a:r>
              </a:p>
              <a:p>
                <a:endParaRPr lang="en-GB" sz="400" b="1" dirty="0"/>
              </a:p>
              <a:p>
                <a:pPr/>
                <a:r>
                  <a:rPr lang="en-GB" sz="1600" dirty="0"/>
                  <a:t>Equating forces in vertical direction,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𝑹</m:t>
                      </m:r>
                      <m:r>
                        <a:rPr lang="en-GB" sz="1600" b="1" i="1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𝟏𝟕𝟔𝟒</m:t>
                      </m:r>
                      <m:r>
                        <a:rPr lang="en-GB" sz="1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0" y="5032970"/>
                <a:ext cx="3825607" cy="1802929"/>
              </a:xfrm>
              <a:prstGeom prst="rect">
                <a:avLst/>
              </a:prstGeom>
              <a:blipFill>
                <a:blip r:embed="rId9"/>
                <a:stretch>
                  <a:fillRect l="-796"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53190" y="5032970"/>
                <a:ext cx="382560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Method 2:</a:t>
                </a:r>
              </a:p>
              <a:p>
                <a:r>
                  <a:rPr lang="en-GB" sz="1600" dirty="0"/>
                  <a:t>Equating moments about Tom: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/>
                        </a:rPr>
                        <m:t>𝑹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𝑹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1600" b="1" i="1" smtClean="0">
                          <a:latin typeface="Cambria Math"/>
                        </a:rPr>
                        <m:t>𝟎</m:t>
                      </m:r>
                      <m:r>
                        <a:rPr lang="en-GB" sz="1600" b="1" i="1" smtClean="0">
                          <a:latin typeface="Cambria Math"/>
                        </a:rPr>
                        <m:t>𝒈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𝟏𝟕𝟔𝟒</m:t>
                      </m:r>
                      <m:r>
                        <a:rPr lang="en-GB" sz="1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dirty="0"/>
                  <a:t>Equating forces in vertical direction:</a:t>
                </a:r>
              </a:p>
              <a:p>
                <a:r>
                  <a:rPr lang="en-GB" sz="1600" b="1" dirty="0"/>
                  <a:t>	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</a:rPr>
                      <m:t>𝟕𝟎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+</m:t>
                    </m:r>
                    <m:r>
                      <a:rPr lang="en-GB" sz="1600" b="1" i="1" smtClean="0">
                        <a:latin typeface="Cambria Math"/>
                      </a:rPr>
                      <m:t>𝟐𝟎</m:t>
                    </m:r>
                    <m:r>
                      <a:rPr lang="en-GB" sz="1600" b="1" i="1" smtClean="0">
                        <a:latin typeface="Cambria Math"/>
                      </a:rPr>
                      <m:t>𝒈</m:t>
                    </m:r>
                    <m:r>
                      <a:rPr lang="en-GB" sz="1600" b="1" i="1" smtClean="0">
                        <a:latin typeface="Cambria Math"/>
                      </a:rPr>
                      <m:t>+</m:t>
                    </m:r>
                    <m:r>
                      <a:rPr lang="en-GB" sz="1600" b="1" i="1" smtClean="0">
                        <a:latin typeface="Cambria Math"/>
                      </a:rPr>
                      <m:t>𝒎𝒈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𝟏𝟕𝟔𝟒</m:t>
                    </m:r>
                  </m:oMath>
                </a14:m>
                <a:endParaRPr lang="en-GB" sz="1600" b="1" dirty="0"/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/>
                      </a:rPr>
                      <m:t>𝒎</m:t>
                    </m:r>
                    <m:r>
                      <a:rPr lang="en-GB" sz="1600" b="1" i="1" smtClean="0"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latin typeface="Cambria Math"/>
                      </a:rPr>
                      <m:t>𝟗𝟎</m:t>
                    </m:r>
                  </m:oMath>
                </a14:m>
                <a:r>
                  <a:rPr lang="en-GB" sz="1600" b="1" dirty="0"/>
                  <a:t> kg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90" y="5032970"/>
                <a:ext cx="3825607" cy="1815882"/>
              </a:xfrm>
              <a:prstGeom prst="rect">
                <a:avLst/>
              </a:prstGeom>
              <a:blipFill>
                <a:blip r:embed="rId10"/>
                <a:stretch>
                  <a:fillRect l="-796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95090" y="5342378"/>
            <a:ext cx="3767467" cy="147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5182" y="5326831"/>
            <a:ext cx="3767467" cy="1475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462254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Hint: </a:t>
            </a:r>
            <a:r>
              <a:rPr lang="en-GB" sz="1600" dirty="0"/>
              <a:t>Choose a suitable point to take moments about.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A0B3C4-17D0-460C-BF85-8D3D0A23AE9B}"/>
              </a:ext>
            </a:extLst>
          </p:cNvPr>
          <p:cNvCxnSpPr>
            <a:cxnSpLocks/>
          </p:cNvCxnSpPr>
          <p:nvPr/>
        </p:nvCxnSpPr>
        <p:spPr>
          <a:xfrm>
            <a:off x="1676604" y="3536935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20EB67E-431F-45F6-A01B-A1CEC95D328A}"/>
              </a:ext>
            </a:extLst>
          </p:cNvPr>
          <p:cNvSpPr/>
          <p:nvPr/>
        </p:nvSpPr>
        <p:spPr>
          <a:xfrm>
            <a:off x="4770873" y="353826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BAAE0B-E512-4486-8C68-FA0ADE31E4B6}"/>
              </a:ext>
            </a:extLst>
          </p:cNvPr>
          <p:cNvCxnSpPr>
            <a:cxnSpLocks/>
          </p:cNvCxnSpPr>
          <p:nvPr/>
        </p:nvCxnSpPr>
        <p:spPr>
          <a:xfrm>
            <a:off x="1647625" y="2701250"/>
            <a:ext cx="3172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EEAE9C-0DCF-4BAB-9FDF-66C2BD192CD0}"/>
              </a:ext>
            </a:extLst>
          </p:cNvPr>
          <p:cNvCxnSpPr>
            <a:cxnSpLocks/>
          </p:cNvCxnSpPr>
          <p:nvPr/>
        </p:nvCxnSpPr>
        <p:spPr>
          <a:xfrm flipV="1">
            <a:off x="4943475" y="2720300"/>
            <a:ext cx="2367190" cy="38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3C757F-0E97-4C75-BCE0-CD4D184704CA}"/>
              </a:ext>
            </a:extLst>
          </p:cNvPr>
          <p:cNvCxnSpPr>
            <a:cxnSpLocks/>
          </p:cNvCxnSpPr>
          <p:nvPr/>
        </p:nvCxnSpPr>
        <p:spPr>
          <a:xfrm flipH="1" flipV="1">
            <a:off x="4933950" y="3209925"/>
            <a:ext cx="1" cy="3238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26AEDD-7F81-4793-BF61-3E5BF2C22F4D}"/>
              </a:ext>
            </a:extLst>
          </p:cNvPr>
          <p:cNvCxnSpPr>
            <a:cxnSpLocks/>
          </p:cNvCxnSpPr>
          <p:nvPr/>
        </p:nvCxnSpPr>
        <p:spPr>
          <a:xfrm flipH="1">
            <a:off x="4352925" y="3533775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CD2F881-B1EB-4BEA-B749-8C2BA72B3A0D}"/>
              </a:ext>
            </a:extLst>
          </p:cNvPr>
          <p:cNvCxnSpPr>
            <a:cxnSpLocks/>
          </p:cNvCxnSpPr>
          <p:nvPr/>
        </p:nvCxnSpPr>
        <p:spPr>
          <a:xfrm>
            <a:off x="1899853" y="3246642"/>
            <a:ext cx="2403699" cy="166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A32FA79-8D41-4032-977A-07EAB442AF99}"/>
              </a:ext>
            </a:extLst>
          </p:cNvPr>
          <p:cNvSpPr txBox="1"/>
          <p:nvPr/>
        </p:nvSpPr>
        <p:spPr>
          <a:xfrm>
            <a:off x="2811755" y="2936545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5FF680-8849-4A77-8D85-1DD555FD2CCE}"/>
              </a:ext>
            </a:extLst>
          </p:cNvPr>
          <p:cNvCxnSpPr>
            <a:cxnSpLocks/>
          </p:cNvCxnSpPr>
          <p:nvPr/>
        </p:nvCxnSpPr>
        <p:spPr>
          <a:xfrm flipH="1">
            <a:off x="7345658" y="3525564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2D0F5C-C856-453C-8F5E-FD03D9A68D72}"/>
              </a:ext>
            </a:extLst>
          </p:cNvPr>
          <p:cNvCxnSpPr>
            <a:cxnSpLocks/>
          </p:cNvCxnSpPr>
          <p:nvPr/>
        </p:nvCxnSpPr>
        <p:spPr>
          <a:xfrm flipH="1">
            <a:off x="1676243" y="3500403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6EB47F9-0C41-4B0F-9373-0251355EA8D1}"/>
              </a:ext>
            </a:extLst>
          </p:cNvPr>
          <p:cNvSpPr txBox="1"/>
          <p:nvPr/>
        </p:nvSpPr>
        <p:spPr>
          <a:xfrm>
            <a:off x="6190570" y="1366682"/>
            <a:ext cx="287656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a rod is uniform its centre of mass is at its centre, so we model its weight as acting at that point.</a:t>
            </a:r>
          </a:p>
        </p:txBody>
      </p:sp>
    </p:spTree>
    <p:extLst>
      <p:ext uri="{BB962C8B-B14F-4D97-AF65-F5344CB8AC3E}">
        <p14:creationId xmlns:p14="http://schemas.microsoft.com/office/powerpoint/2010/main" val="14246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 animBg="1"/>
      <p:bldP spid="37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F49AF4-F303-45A7-ADA2-F0FD84E938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EF83AEB-D0CA-41BF-A1DB-59381A52C9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 Pivots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B1B3A50-0991-4BB1-85D6-D1113456DF3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1A3C-DC31-40BA-A130-BE8881ADD5ED}"/>
                  </a:ext>
                </a:extLst>
              </p:cNvPr>
              <p:cNvSpPr txBox="1"/>
              <p:nvPr/>
            </p:nvSpPr>
            <p:spPr>
              <a:xfrm>
                <a:off x="315586" y="803013"/>
                <a:ext cx="8425290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uniform beam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mass 40 kg and length 5m, rests horizontally on support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m. When a man of mass 80kg stands on the beam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1600" dirty="0"/>
                  <a:t> the magnitude of the reaction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is twice the magnitude of the reaction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By modelling the beam as a rod and the man as a particle, find the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851A3C-DC31-40BA-A130-BE8881AD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6" y="803013"/>
                <a:ext cx="842529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A625C2-157A-4B2A-9323-9F6CA7C3BFB4}"/>
              </a:ext>
            </a:extLst>
          </p:cNvPr>
          <p:cNvCxnSpPr>
            <a:cxnSpLocks/>
          </p:cNvCxnSpPr>
          <p:nvPr/>
        </p:nvCxnSpPr>
        <p:spPr>
          <a:xfrm flipV="1">
            <a:off x="1939362" y="316368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C183582-E1A1-499A-BBDF-5319D229F3DB}"/>
              </a:ext>
            </a:extLst>
          </p:cNvPr>
          <p:cNvSpPr/>
          <p:nvPr/>
        </p:nvSpPr>
        <p:spPr>
          <a:xfrm>
            <a:off x="5503436" y="3169209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713AA-37E2-49FF-BFD8-E728E134CE52}"/>
                  </a:ext>
                </a:extLst>
              </p:cNvPr>
              <p:cNvSpPr txBox="1"/>
              <p:nvPr/>
            </p:nvSpPr>
            <p:spPr>
              <a:xfrm>
                <a:off x="2445824" y="290378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713AA-37E2-49FF-BFD8-E728E134C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24" y="2903782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87E0E-9ED5-47A2-8440-591C68287F1D}"/>
                  </a:ext>
                </a:extLst>
              </p:cNvPr>
              <p:cNvSpPr txBox="1"/>
              <p:nvPr/>
            </p:nvSpPr>
            <p:spPr>
              <a:xfrm>
                <a:off x="6542641" y="301644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87E0E-9ED5-47A2-8440-591C6828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641" y="3016448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4FFA9-83BC-4B5F-BBC5-EE05AD08916C}"/>
                  </a:ext>
                </a:extLst>
              </p:cNvPr>
              <p:cNvSpPr txBox="1"/>
              <p:nvPr/>
            </p:nvSpPr>
            <p:spPr>
              <a:xfrm>
                <a:off x="5644532" y="288267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F4FFA9-83BC-4B5F-BBC5-EE05AD08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32" y="2882672"/>
                <a:ext cx="35088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576274-3DA3-4C25-A6C3-597A46454D0E}"/>
                  </a:ext>
                </a:extLst>
              </p:cNvPr>
              <p:cNvSpPr txBox="1"/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576274-3DA3-4C25-A6C3-597A4645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62A88B-94CE-40D2-B109-A5FE8E854F34}"/>
                  </a:ext>
                </a:extLst>
              </p:cNvPr>
              <p:cNvSpPr txBox="1"/>
              <p:nvPr/>
            </p:nvSpPr>
            <p:spPr>
              <a:xfrm>
                <a:off x="4410782" y="3134081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62A88B-94CE-40D2-B109-A5FE8E85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82" y="3134081"/>
                <a:ext cx="35088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018B6-6410-4E2F-A3CA-8CBD16F926A0}"/>
                  </a:ext>
                </a:extLst>
              </p:cNvPr>
              <p:cNvSpPr txBox="1"/>
              <p:nvPr/>
            </p:nvSpPr>
            <p:spPr>
              <a:xfrm>
                <a:off x="2075481" y="316896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018B6-6410-4E2F-A3CA-8CBD16F9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481" y="3168961"/>
                <a:ext cx="4050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13F23D9-B002-4066-8B26-DD5E6CA73E08}"/>
              </a:ext>
            </a:extLst>
          </p:cNvPr>
          <p:cNvSpPr/>
          <p:nvPr/>
        </p:nvSpPr>
        <p:spPr>
          <a:xfrm>
            <a:off x="2576531" y="3195884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868A5-2BBA-42AA-B7B7-FD08A7BE3B9D}"/>
                  </a:ext>
                </a:extLst>
              </p:cNvPr>
              <p:cNvSpPr txBox="1"/>
              <p:nvPr/>
            </p:nvSpPr>
            <p:spPr>
              <a:xfrm>
                <a:off x="6064103" y="3167762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868A5-2BBA-42AA-B7B7-FD08A7BE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03" y="3167762"/>
                <a:ext cx="4050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3D9D6F1-7118-43BA-B78C-9345A4FEB5A8}"/>
              </a:ext>
            </a:extLst>
          </p:cNvPr>
          <p:cNvGrpSpPr/>
          <p:nvPr/>
        </p:nvGrpSpPr>
        <p:grpSpPr>
          <a:xfrm>
            <a:off x="4568366" y="2649941"/>
            <a:ext cx="234780" cy="504597"/>
            <a:chOff x="6948264" y="5366866"/>
            <a:chExt cx="234780" cy="5045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3FD6FF-B8BB-4A6C-9CCE-4062C4217E78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0320FF-3848-4EEC-9B88-B989224D46F0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DE6ECD-F72A-4237-85F8-8295B3DCC03E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36053E-9715-49CF-BBFB-C61E7D016416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B396F6-1065-4865-AB0A-49943A7F9D0C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EA5C2DC6-1960-404E-B55A-F0CFC792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89" y="2429150"/>
            <a:ext cx="300349" cy="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13D014-8D90-455F-8144-D82909564F23}"/>
                  </a:ext>
                </a:extLst>
              </p:cNvPr>
              <p:cNvSpPr txBox="1"/>
              <p:nvPr/>
            </p:nvSpPr>
            <p:spPr>
              <a:xfrm>
                <a:off x="3176211" y="3176460"/>
                <a:ext cx="567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13D014-8D90-455F-8144-D82909564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11" y="3176460"/>
                <a:ext cx="567114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ED890-6D8A-4824-8EE1-47B861A565BA}"/>
                  </a:ext>
                </a:extLst>
              </p:cNvPr>
              <p:cNvSpPr txBox="1"/>
              <p:nvPr/>
            </p:nvSpPr>
            <p:spPr>
              <a:xfrm>
                <a:off x="3689405" y="361995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ED890-6D8A-4824-8EE1-47B861A56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05" y="3619953"/>
                <a:ext cx="8209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D3E5B-6C42-482E-ABB7-0FA3813B46DE}"/>
              </a:ext>
            </a:extLst>
          </p:cNvPr>
          <p:cNvCxnSpPr>
            <a:cxnSpLocks/>
          </p:cNvCxnSpPr>
          <p:nvPr/>
        </p:nvCxnSpPr>
        <p:spPr>
          <a:xfrm flipH="1">
            <a:off x="4171950" y="3200400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A56F2F-479F-4EE8-BB60-DF3B267C4CAB}"/>
              </a:ext>
            </a:extLst>
          </p:cNvPr>
          <p:cNvCxnSpPr>
            <a:cxnSpLocks/>
          </p:cNvCxnSpPr>
          <p:nvPr/>
        </p:nvCxnSpPr>
        <p:spPr>
          <a:xfrm flipH="1">
            <a:off x="4687666" y="319403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B1891-4229-4828-84D5-D2F38D12DFD8}"/>
                  </a:ext>
                </a:extLst>
              </p:cNvPr>
              <p:cNvSpPr txBox="1"/>
              <p:nvPr/>
            </p:nvSpPr>
            <p:spPr>
              <a:xfrm>
                <a:off x="4363835" y="3630515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0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B1891-4229-4828-84D5-D2F38D12D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35" y="3630515"/>
                <a:ext cx="820910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4B92F1-5828-441B-A98E-A66F8BB0C52B}"/>
              </a:ext>
            </a:extLst>
          </p:cNvPr>
          <p:cNvCxnSpPr>
            <a:cxnSpLocks/>
          </p:cNvCxnSpPr>
          <p:nvPr/>
        </p:nvCxnSpPr>
        <p:spPr>
          <a:xfrm flipV="1">
            <a:off x="2752725" y="2657475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E40B82-1500-4233-93C5-38F4457C8EB2}"/>
                  </a:ext>
                </a:extLst>
              </p:cNvPr>
              <p:cNvSpPr txBox="1"/>
              <p:nvPr/>
            </p:nvSpPr>
            <p:spPr>
              <a:xfrm>
                <a:off x="2343164" y="230865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E40B82-1500-4233-93C5-38F4457C8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64" y="2308659"/>
                <a:ext cx="8209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F8E8B2-7721-478D-97E0-3DAC7C890C59}"/>
              </a:ext>
            </a:extLst>
          </p:cNvPr>
          <p:cNvCxnSpPr>
            <a:cxnSpLocks/>
          </p:cNvCxnSpPr>
          <p:nvPr/>
        </p:nvCxnSpPr>
        <p:spPr>
          <a:xfrm flipV="1">
            <a:off x="5644532" y="2630662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15E27F-6A53-4812-B942-A12E6232B942}"/>
                  </a:ext>
                </a:extLst>
              </p:cNvPr>
              <p:cNvSpPr txBox="1"/>
              <p:nvPr/>
            </p:nvSpPr>
            <p:spPr>
              <a:xfrm>
                <a:off x="5018179" y="246105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15E27F-6A53-4812-B942-A12E6232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79" y="2461059"/>
                <a:ext cx="8209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3A634F5-D082-4A0E-8231-7C4060E53BB0}"/>
              </a:ext>
            </a:extLst>
          </p:cNvPr>
          <p:cNvSpPr txBox="1"/>
          <p:nvPr/>
        </p:nvSpPr>
        <p:spPr>
          <a:xfrm>
            <a:off x="7058902" y="2231311"/>
            <a:ext cx="185559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</a:t>
            </a:r>
            <a:r>
              <a:rPr lang="en-GB" sz="1400" dirty="0"/>
              <a:t>: A rod has no mass, so there is no reaction force of the rod on the man, only reaction forces from the pivots.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C8A901-3A0D-4D66-8950-CB805166CEE0}"/>
              </a:ext>
            </a:extLst>
          </p:cNvPr>
          <p:cNvCxnSpPr>
            <a:cxnSpLocks/>
          </p:cNvCxnSpPr>
          <p:nvPr/>
        </p:nvCxnSpPr>
        <p:spPr>
          <a:xfrm>
            <a:off x="1895275" y="2263100"/>
            <a:ext cx="2791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B984D-4B03-4359-B3DA-FF74B3A3F627}"/>
                  </a:ext>
                </a:extLst>
              </p:cNvPr>
              <p:cNvSpPr txBox="1"/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B984D-4B03-4359-B3DA-FF74B3A3F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E5A836-914D-4845-A973-C73C04E0B5EF}"/>
                  </a:ext>
                </a:extLst>
              </p:cNvPr>
              <p:cNvSpPr txBox="1"/>
              <p:nvPr/>
            </p:nvSpPr>
            <p:spPr>
              <a:xfrm>
                <a:off x="1188393" y="4202038"/>
                <a:ext cx="51555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Resolving vertically: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Let distance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𝑨𝑬</m:t>
                    </m:r>
                  </m:oMath>
                </a14:m>
                <a:r>
                  <a:rPr lang="en-GB" sz="1600" b="1" dirty="0"/>
                  <a:t> be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m.</a:t>
                </a:r>
              </a:p>
              <a:p>
                <a:r>
                  <a:rPr lang="en-GB" sz="1600" b="1" dirty="0"/>
                  <a:t>Taking moments about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6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GB" sz="1600" b="1" dirty="0"/>
                  <a:t> m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E5A836-914D-4845-A973-C73C04E0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93" y="4202038"/>
                <a:ext cx="5155521" cy="2308324"/>
              </a:xfrm>
              <a:prstGeom prst="rect">
                <a:avLst/>
              </a:prstGeom>
              <a:blipFill>
                <a:blip r:embed="rId17"/>
                <a:stretch>
                  <a:fillRect l="-709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C908920B-7257-4DA1-8AC3-FB8C55C4C70E}"/>
              </a:ext>
            </a:extLst>
          </p:cNvPr>
          <p:cNvSpPr/>
          <p:nvPr/>
        </p:nvSpPr>
        <p:spPr>
          <a:xfrm>
            <a:off x="980865" y="4075552"/>
            <a:ext cx="6078037" cy="2521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16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5" grpId="0"/>
      <p:bldP spid="37" grpId="0"/>
      <p:bldP spid="41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9AF72-4E76-4977-869B-0993DE47D8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CE9D9E4-7A86-4105-A709-4B829F20D2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0C8128-2074-4C8C-9896-49AA292D3E3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3AE30A-84C8-4849-8005-F6903498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2" y="1219516"/>
            <a:ext cx="5085194" cy="3865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21C76-E40D-40C2-A07A-4EDB5424E36C}"/>
              </a:ext>
            </a:extLst>
          </p:cNvPr>
          <p:cNvSpPr txBox="1"/>
          <p:nvPr/>
        </p:nvSpPr>
        <p:spPr>
          <a:xfrm>
            <a:off x="309464" y="8367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466FE-ECF5-4B9D-9821-44C7829A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45" y="1880642"/>
            <a:ext cx="3587129" cy="193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4785D-116B-4166-BCD8-31CF5345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513" y="4221088"/>
            <a:ext cx="3647343" cy="2329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362F7F-F653-4E9C-8379-551B1FD2A194}"/>
              </a:ext>
            </a:extLst>
          </p:cNvPr>
          <p:cNvSpPr/>
          <p:nvPr/>
        </p:nvSpPr>
        <p:spPr>
          <a:xfrm>
            <a:off x="5580112" y="148478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34B0A-C6E5-478F-9B02-FFDFF5A46DF0}"/>
              </a:ext>
            </a:extLst>
          </p:cNvPr>
          <p:cNvSpPr/>
          <p:nvPr/>
        </p:nvSpPr>
        <p:spPr>
          <a:xfrm>
            <a:off x="5580112" y="391158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E2453-B48D-421E-BE48-C6E252E0B3D8}"/>
              </a:ext>
            </a:extLst>
          </p:cNvPr>
          <p:cNvSpPr/>
          <p:nvPr/>
        </p:nvSpPr>
        <p:spPr>
          <a:xfrm>
            <a:off x="5505450" y="1719834"/>
            <a:ext cx="3638551" cy="2098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21F2-1B71-4915-9A3C-4579F55CDE9F}"/>
              </a:ext>
            </a:extLst>
          </p:cNvPr>
          <p:cNvSpPr/>
          <p:nvPr/>
        </p:nvSpPr>
        <p:spPr>
          <a:xfrm>
            <a:off x="5505450" y="4127612"/>
            <a:ext cx="3638551" cy="2423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55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78-80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59A86-048D-46F6-B91D-32AB9EC38DF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F72F011-948D-4D49-9099-5541C412CD4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Centres of Mass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2A29BC-E6D3-4044-AE72-581F50EDB19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6D0C51-1E18-4B5A-AEA5-D0C16B8E920D}"/>
              </a:ext>
            </a:extLst>
          </p:cNvPr>
          <p:cNvSpPr txBox="1"/>
          <p:nvPr/>
        </p:nvSpPr>
        <p:spPr>
          <a:xfrm>
            <a:off x="323528" y="8367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far we have assumed that the rod is uniform, that is, its mass is equally distributed across the rod, such that the centre of mass is the centre.</a:t>
            </a:r>
          </a:p>
          <a:p>
            <a:r>
              <a:rPr lang="en-GB" dirty="0"/>
              <a:t>But this may not be the case, and for </a:t>
            </a:r>
            <a:r>
              <a:rPr lang="en-GB" b="1" dirty="0"/>
              <a:t>non-uniform</a:t>
            </a:r>
            <a:r>
              <a:rPr lang="en-GB" dirty="0"/>
              <a:t> rods we may wish to find where the centre of mass lies, or we will be told where it lies.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0585D-9C4D-4098-89E8-C2C78C799BDE}"/>
                  </a:ext>
                </a:extLst>
              </p:cNvPr>
              <p:cNvSpPr txBox="1"/>
              <p:nvPr/>
            </p:nvSpPr>
            <p:spPr>
              <a:xfrm>
                <a:off x="349846" y="2204864"/>
                <a:ext cx="8425290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Sam and Tamsin are sitting on a </a:t>
                </a:r>
                <a:r>
                  <a:rPr lang="en-GB" sz="1600"/>
                  <a:t>non-uniform </a:t>
                </a:r>
                <a:r>
                  <a:rPr lang="en-GB" sz="1600" smtClean="0"/>
                  <a:t>plank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of mass 25kg and length 4m. The plank is pivoted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, the midpoint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. The centre of mass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is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/>
                  <a:t> is 1.8. Sam has mass 35 kg. Tamsin has mass 25 kg and sits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Where must Sam sit for the plank  to be horizontal?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0585D-9C4D-4098-89E8-C2C78C79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6" y="2204864"/>
                <a:ext cx="842529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85980A-4F77-49E9-986F-5BD130E2EEF9}"/>
              </a:ext>
            </a:extLst>
          </p:cNvPr>
          <p:cNvCxnSpPr>
            <a:cxnSpLocks/>
          </p:cNvCxnSpPr>
          <p:nvPr/>
        </p:nvCxnSpPr>
        <p:spPr>
          <a:xfrm flipV="1">
            <a:off x="733725" y="449629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846A4-A848-43BC-A60A-D5DE912BF526}"/>
                  </a:ext>
                </a:extLst>
              </p:cNvPr>
              <p:cNvSpPr txBox="1"/>
              <p:nvPr/>
            </p:nvSpPr>
            <p:spPr>
              <a:xfrm>
                <a:off x="5337004" y="434905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F846A4-A848-43BC-A60A-D5DE912BF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004" y="4349058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8CBBBC-1187-46A9-BE77-A1CBFFA27C33}"/>
                  </a:ext>
                </a:extLst>
              </p:cNvPr>
              <p:cNvSpPr txBox="1"/>
              <p:nvPr/>
            </p:nvSpPr>
            <p:spPr>
              <a:xfrm>
                <a:off x="427645" y="439023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8CBBBC-1187-46A9-BE77-A1CBFFA27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5" y="4390235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AF9A8-F494-424D-9AAE-80BD5E447A04}"/>
                  </a:ext>
                </a:extLst>
              </p:cNvPr>
              <p:cNvSpPr txBox="1"/>
              <p:nvPr/>
            </p:nvSpPr>
            <p:spPr>
              <a:xfrm>
                <a:off x="869844" y="450157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AF9A8-F494-424D-9AAE-80BD5E44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44" y="4501571"/>
                <a:ext cx="405027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D29EE65-4EFB-4C18-8B2B-634DC95D328C}"/>
              </a:ext>
            </a:extLst>
          </p:cNvPr>
          <p:cNvSpPr/>
          <p:nvPr/>
        </p:nvSpPr>
        <p:spPr>
          <a:xfrm>
            <a:off x="2721522" y="4520105"/>
            <a:ext cx="307704" cy="223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7FD696-3BD3-48D8-9EBD-70DBCE9961F4}"/>
                  </a:ext>
                </a:extLst>
              </p:cNvPr>
              <p:cNvSpPr txBox="1"/>
              <p:nvPr/>
            </p:nvSpPr>
            <p:spPr>
              <a:xfrm>
                <a:off x="2321006" y="4622292"/>
                <a:ext cx="551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7FD696-3BD3-48D8-9EBD-70DBCE99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06" y="4622292"/>
                <a:ext cx="551734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371F8-8549-400C-A8A8-6EBBFBB4864F}"/>
              </a:ext>
            </a:extLst>
          </p:cNvPr>
          <p:cNvGrpSpPr/>
          <p:nvPr/>
        </p:nvGrpSpPr>
        <p:grpSpPr>
          <a:xfrm>
            <a:off x="4117724" y="3955138"/>
            <a:ext cx="234780" cy="504597"/>
            <a:chOff x="6948264" y="5366866"/>
            <a:chExt cx="234780" cy="5045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FA6DE5-62A9-4A79-90FE-1460EDCC1B6D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F9D71E-E9A1-4532-ACE2-81397F193C4B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BE2474-AF1E-46AA-B310-6197ED4E0D39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7905A2-4E08-45B6-9ED4-53D46F3A76C8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32FA4A-4063-4E8E-865D-CB571A3F81AA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ECA244-4F69-4398-B176-A7BCF03EB625}"/>
                  </a:ext>
                </a:extLst>
              </p:cNvPr>
              <p:cNvSpPr txBox="1"/>
              <p:nvPr/>
            </p:nvSpPr>
            <p:spPr>
              <a:xfrm>
                <a:off x="1292394" y="4646230"/>
                <a:ext cx="5671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ECA244-4F69-4398-B176-A7BCF03EB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94" y="4646230"/>
                <a:ext cx="567114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D8083-883A-47B4-834E-0DBE7FCC7CF7}"/>
                  </a:ext>
                </a:extLst>
              </p:cNvPr>
              <p:cNvSpPr txBox="1"/>
              <p:nvPr/>
            </p:nvSpPr>
            <p:spPr>
              <a:xfrm>
                <a:off x="289208" y="487636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DD8083-883A-47B4-834E-0DBE7FCC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8" y="4876363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7DC854-503C-4BFD-8144-BB3BEE717E67}"/>
              </a:ext>
            </a:extLst>
          </p:cNvPr>
          <p:cNvCxnSpPr>
            <a:cxnSpLocks/>
          </p:cNvCxnSpPr>
          <p:nvPr/>
        </p:nvCxnSpPr>
        <p:spPr>
          <a:xfrm flipH="1">
            <a:off x="741273" y="4517770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580EB3-8820-4E43-8E3E-B92727B4CAD8}"/>
              </a:ext>
            </a:extLst>
          </p:cNvPr>
          <p:cNvCxnSpPr>
            <a:cxnSpLocks/>
          </p:cNvCxnSpPr>
          <p:nvPr/>
        </p:nvCxnSpPr>
        <p:spPr>
          <a:xfrm flipH="1">
            <a:off x="2346649" y="453426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DB9A9B-CA8B-4DF1-ADE8-47534A5CC44A}"/>
                  </a:ext>
                </a:extLst>
              </p:cNvPr>
              <p:cNvSpPr txBox="1"/>
              <p:nvPr/>
            </p:nvSpPr>
            <p:spPr>
              <a:xfrm>
                <a:off x="1858786" y="4895893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DB9A9B-CA8B-4DF1-ADE8-47534A5CC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86" y="4895893"/>
                <a:ext cx="82091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054097-A003-44DA-A2D9-2556275658F6}"/>
              </a:ext>
            </a:extLst>
          </p:cNvPr>
          <p:cNvCxnSpPr>
            <a:cxnSpLocks/>
          </p:cNvCxnSpPr>
          <p:nvPr/>
        </p:nvCxnSpPr>
        <p:spPr>
          <a:xfrm flipV="1">
            <a:off x="2880588" y="3967225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6EB431-2309-437B-954E-9E500E7F969B}"/>
                  </a:ext>
                </a:extLst>
              </p:cNvPr>
              <p:cNvSpPr txBox="1"/>
              <p:nvPr/>
            </p:nvSpPr>
            <p:spPr>
              <a:xfrm>
                <a:off x="2471027" y="3618409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6EB431-2309-437B-954E-9E500E7F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27" y="3618409"/>
                <a:ext cx="820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06FDCE-7701-4621-80DA-9317D0A8E073}"/>
              </a:ext>
            </a:extLst>
          </p:cNvPr>
          <p:cNvCxnSpPr>
            <a:cxnSpLocks/>
          </p:cNvCxnSpPr>
          <p:nvPr/>
        </p:nvCxnSpPr>
        <p:spPr>
          <a:xfrm flipV="1">
            <a:off x="697258" y="5265420"/>
            <a:ext cx="3539462" cy="1431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01262-2322-4D38-B23D-CCCAE1DF51A2}"/>
                  </a:ext>
                </a:extLst>
              </p:cNvPr>
              <p:cNvSpPr txBox="1"/>
              <p:nvPr/>
            </p:nvSpPr>
            <p:spPr>
              <a:xfrm>
                <a:off x="2154666" y="523708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01262-2322-4D38-B23D-CCCAE1DF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66" y="5237086"/>
                <a:ext cx="405027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1AAA66E-DE18-4F63-B57E-B350CD970E31}"/>
              </a:ext>
            </a:extLst>
          </p:cNvPr>
          <p:cNvGrpSpPr/>
          <p:nvPr/>
        </p:nvGrpSpPr>
        <p:grpSpPr>
          <a:xfrm>
            <a:off x="691357" y="4005480"/>
            <a:ext cx="234780" cy="504597"/>
            <a:chOff x="6948264" y="5366866"/>
            <a:chExt cx="234780" cy="50459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DAE47C-9FF1-453F-92A5-20510EB76757}"/>
                </a:ext>
              </a:extLst>
            </p:cNvPr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67FC15-3598-4593-A56F-B1FB09B67C7E}"/>
                </a:ext>
              </a:extLst>
            </p:cNvPr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3BA0E6-8D23-44A0-A879-AA1EE2D94207}"/>
                </a:ext>
              </a:extLst>
            </p:cNvPr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F86C79-7B91-48C1-973B-DAA53076C7CF}"/>
                </a:ext>
              </a:extLst>
            </p:cNvPr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CBED9-31A0-4896-B0CA-26F815A10305}"/>
                </a:ext>
              </a:extLst>
            </p:cNvPr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EE42C1-1B32-435C-9E01-EC17A6D3FB0A}"/>
              </a:ext>
            </a:extLst>
          </p:cNvPr>
          <p:cNvCxnSpPr>
            <a:cxnSpLocks/>
          </p:cNvCxnSpPr>
          <p:nvPr/>
        </p:nvCxnSpPr>
        <p:spPr>
          <a:xfrm flipV="1">
            <a:off x="789541" y="4655820"/>
            <a:ext cx="1465979" cy="605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2">
            <a:extLst>
              <a:ext uri="{FF2B5EF4-FFF2-40B4-BE49-F238E27FC236}">
                <a16:creationId xmlns:a16="http://schemas.microsoft.com/office/drawing/2014/main" id="{E9942485-1BFA-4E98-B3BF-3CED4D7F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35" y="3751713"/>
            <a:ext cx="276086" cy="40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2A1CDECF-144A-4AB8-BC84-96D30F70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" y="3769380"/>
            <a:ext cx="300349" cy="4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086B1CF-A40D-4088-82CE-A1B21295F11E}"/>
              </a:ext>
            </a:extLst>
          </p:cNvPr>
          <p:cNvSpPr/>
          <p:nvPr/>
        </p:nvSpPr>
        <p:spPr>
          <a:xfrm>
            <a:off x="527050" y="3746500"/>
            <a:ext cx="273050" cy="120650"/>
          </a:xfrm>
          <a:custGeom>
            <a:avLst/>
            <a:gdLst>
              <a:gd name="connsiteX0" fmla="*/ 273050 w 273050"/>
              <a:gd name="connsiteY0" fmla="*/ 76200 h 120650"/>
              <a:gd name="connsiteX1" fmla="*/ 203200 w 273050"/>
              <a:gd name="connsiteY1" fmla="*/ 6350 h 120650"/>
              <a:gd name="connsiteX2" fmla="*/ 114300 w 273050"/>
              <a:gd name="connsiteY2" fmla="*/ 0 h 120650"/>
              <a:gd name="connsiteX3" fmla="*/ 38100 w 273050"/>
              <a:gd name="connsiteY3" fmla="*/ 50800 h 120650"/>
              <a:gd name="connsiteX4" fmla="*/ 0 w 273050"/>
              <a:gd name="connsiteY4" fmla="*/ 114300 h 120650"/>
              <a:gd name="connsiteX5" fmla="*/ 50800 w 273050"/>
              <a:gd name="connsiteY5" fmla="*/ 88900 h 120650"/>
              <a:gd name="connsiteX6" fmla="*/ 95250 w 273050"/>
              <a:gd name="connsiteY6" fmla="*/ 76200 h 120650"/>
              <a:gd name="connsiteX7" fmla="*/ 177800 w 273050"/>
              <a:gd name="connsiteY7" fmla="*/ 76200 h 120650"/>
              <a:gd name="connsiteX8" fmla="*/ 234950 w 273050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50" h="120650">
                <a:moveTo>
                  <a:pt x="273050" y="76200"/>
                </a:moveTo>
                <a:lnTo>
                  <a:pt x="203200" y="6350"/>
                </a:lnTo>
                <a:lnTo>
                  <a:pt x="114300" y="0"/>
                </a:lnTo>
                <a:lnTo>
                  <a:pt x="38100" y="50800"/>
                </a:lnTo>
                <a:lnTo>
                  <a:pt x="0" y="114300"/>
                </a:lnTo>
                <a:lnTo>
                  <a:pt x="50800" y="88900"/>
                </a:lnTo>
                <a:lnTo>
                  <a:pt x="95250" y="76200"/>
                </a:lnTo>
                <a:lnTo>
                  <a:pt x="177800" y="76200"/>
                </a:lnTo>
                <a:lnTo>
                  <a:pt x="234950" y="120650"/>
                </a:lnTo>
              </a:path>
            </a:pathLst>
          </a:cu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33150C-F899-41C4-BC9D-305E627134A3}"/>
              </a:ext>
            </a:extLst>
          </p:cNvPr>
          <p:cNvCxnSpPr>
            <a:cxnSpLocks/>
          </p:cNvCxnSpPr>
          <p:nvPr/>
        </p:nvCxnSpPr>
        <p:spPr>
          <a:xfrm flipV="1">
            <a:off x="892878" y="3912394"/>
            <a:ext cx="7235" cy="42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F6431A-B726-45E7-B1C7-8C84A2C2C989}"/>
              </a:ext>
            </a:extLst>
          </p:cNvPr>
          <p:cNvCxnSpPr>
            <a:cxnSpLocks/>
          </p:cNvCxnSpPr>
          <p:nvPr/>
        </p:nvCxnSpPr>
        <p:spPr>
          <a:xfrm flipH="1" flipV="1">
            <a:off x="869156" y="3921919"/>
            <a:ext cx="4322" cy="3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04A05A-A735-44F7-B001-813AFF915CDE}"/>
              </a:ext>
            </a:extLst>
          </p:cNvPr>
          <p:cNvCxnSpPr>
            <a:cxnSpLocks/>
          </p:cNvCxnSpPr>
          <p:nvPr/>
        </p:nvCxnSpPr>
        <p:spPr>
          <a:xfrm flipH="1" flipV="1">
            <a:off x="840581" y="3929063"/>
            <a:ext cx="16714" cy="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F06BE7-3BD2-4960-A5BA-19A54E8E440E}"/>
              </a:ext>
            </a:extLst>
          </p:cNvPr>
          <p:cNvCxnSpPr>
            <a:cxnSpLocks/>
          </p:cNvCxnSpPr>
          <p:nvPr/>
        </p:nvCxnSpPr>
        <p:spPr>
          <a:xfrm flipH="1" flipV="1">
            <a:off x="733725" y="3942823"/>
            <a:ext cx="16714" cy="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CEB7E0-90EC-4BD3-9CD7-599E3EC95ECF}"/>
              </a:ext>
            </a:extLst>
          </p:cNvPr>
          <p:cNvCxnSpPr>
            <a:cxnSpLocks/>
          </p:cNvCxnSpPr>
          <p:nvPr/>
        </p:nvCxnSpPr>
        <p:spPr>
          <a:xfrm flipV="1">
            <a:off x="782306" y="3924633"/>
            <a:ext cx="7235" cy="42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3B8DF6-965E-4A74-B764-0AA78F40427E}"/>
              </a:ext>
            </a:extLst>
          </p:cNvPr>
          <p:cNvCxnSpPr>
            <a:cxnSpLocks/>
          </p:cNvCxnSpPr>
          <p:nvPr/>
        </p:nvCxnSpPr>
        <p:spPr>
          <a:xfrm flipH="1" flipV="1">
            <a:off x="762300" y="3931033"/>
            <a:ext cx="4322" cy="3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910BCD-20B3-464F-B4D1-EC877ACC03D9}"/>
              </a:ext>
            </a:extLst>
          </p:cNvPr>
          <p:cNvSpPr txBox="1"/>
          <p:nvPr/>
        </p:nvSpPr>
        <p:spPr>
          <a:xfrm>
            <a:off x="871842" y="3639095"/>
            <a:ext cx="1007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strike="sngStrike" baseline="30000" dirty="0">
                <a:latin typeface="+mj-lt"/>
              </a:rPr>
              <a:t>Tom</a:t>
            </a:r>
            <a:r>
              <a:rPr lang="en-GB" sz="1200" b="0" i="0" dirty="0">
                <a:latin typeface="+mj-lt"/>
              </a:rPr>
              <a:t> Tamsin</a:t>
            </a:r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74AC1A-2AE4-4027-8B7D-85393991E795}"/>
              </a:ext>
            </a:extLst>
          </p:cNvPr>
          <p:cNvSpPr txBox="1"/>
          <p:nvPr/>
        </p:nvSpPr>
        <p:spPr>
          <a:xfrm>
            <a:off x="4295748" y="3646543"/>
            <a:ext cx="855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strike="sngStrike" baseline="30000" dirty="0">
                <a:latin typeface="+mj-lt"/>
              </a:rPr>
              <a:t>Lewis</a:t>
            </a:r>
            <a:r>
              <a:rPr lang="en-GB" sz="1200" b="0" i="0" dirty="0">
                <a:latin typeface="+mj-lt"/>
              </a:rPr>
              <a:t> Sam</a:t>
            </a:r>
            <a:endParaRPr lang="en-GB" sz="12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3DE292F-8F3F-4169-AD85-4ABBB795E65B}"/>
              </a:ext>
            </a:extLst>
          </p:cNvPr>
          <p:cNvCxnSpPr>
            <a:cxnSpLocks/>
          </p:cNvCxnSpPr>
          <p:nvPr/>
        </p:nvCxnSpPr>
        <p:spPr>
          <a:xfrm>
            <a:off x="2357179" y="4661539"/>
            <a:ext cx="347921" cy="190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79A7DF-F6E2-445D-854C-BB09ED89E05B}"/>
                  </a:ext>
                </a:extLst>
              </p:cNvPr>
              <p:cNvSpPr txBox="1"/>
              <p:nvPr/>
            </p:nvSpPr>
            <p:spPr>
              <a:xfrm>
                <a:off x="4007945" y="4614748"/>
                <a:ext cx="551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79A7DF-F6E2-445D-854C-BB09ED89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45" y="4614748"/>
                <a:ext cx="551734" cy="276999"/>
              </a:xfrm>
              <a:prstGeom prst="rect">
                <a:avLst/>
              </a:prstGeom>
              <a:blipFill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C55813B-6622-47AD-807E-EEB6D71701AD}"/>
              </a:ext>
            </a:extLst>
          </p:cNvPr>
          <p:cNvCxnSpPr>
            <a:cxnSpLocks/>
          </p:cNvCxnSpPr>
          <p:nvPr/>
        </p:nvCxnSpPr>
        <p:spPr>
          <a:xfrm flipV="1">
            <a:off x="3086455" y="4648200"/>
            <a:ext cx="2293265" cy="4724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954563-4CC4-4F75-9688-F4B59DA0006B}"/>
                  </a:ext>
                </a:extLst>
              </p:cNvPr>
              <p:cNvSpPr txBox="1"/>
              <p:nvPr/>
            </p:nvSpPr>
            <p:spPr>
              <a:xfrm>
                <a:off x="5605477" y="3751759"/>
                <a:ext cx="35761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Moments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×0.2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=3.57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i.e. Sam should sit 3.57m from end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954563-4CC4-4F75-9688-F4B59DA0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77" y="3751759"/>
                <a:ext cx="3576176" cy="1569660"/>
              </a:xfrm>
              <a:prstGeom prst="rect">
                <a:avLst/>
              </a:prstGeom>
              <a:blipFill>
                <a:blip r:embed="rId15"/>
                <a:stretch>
                  <a:fillRect l="-1024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C8F391DE-920F-4BE5-A6C5-F4D64029D2DC}"/>
              </a:ext>
            </a:extLst>
          </p:cNvPr>
          <p:cNvSpPr/>
          <p:nvPr/>
        </p:nvSpPr>
        <p:spPr>
          <a:xfrm>
            <a:off x="427645" y="3544032"/>
            <a:ext cx="5132173" cy="237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3CEC4C-0157-4851-8CD3-E3CECFDC9241}"/>
              </a:ext>
            </a:extLst>
          </p:cNvPr>
          <p:cNvSpPr/>
          <p:nvPr/>
        </p:nvSpPr>
        <p:spPr>
          <a:xfrm>
            <a:off x="5553075" y="3544032"/>
            <a:ext cx="3524249" cy="237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</p:spTree>
    <p:extLst>
      <p:ext uri="{BB962C8B-B14F-4D97-AF65-F5344CB8AC3E}">
        <p14:creationId xmlns:p14="http://schemas.microsoft.com/office/powerpoint/2010/main" val="33465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1" grpId="0"/>
      <p:bldP spid="35" grpId="0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75992-37E3-4455-895D-827AD68D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175957"/>
            <a:ext cx="5132413" cy="31891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78C698D-0C4F-4F0C-A10B-34B7083900A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EA2A9608-8582-4DAD-84B8-23371789713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168ACA-63B0-41FD-B841-BF389843C15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AF49D-E6F4-4964-8775-1FDA471A9CC0}"/>
              </a:ext>
            </a:extLst>
          </p:cNvPr>
          <p:cNvSpPr txBox="1"/>
          <p:nvPr/>
        </p:nvSpPr>
        <p:spPr>
          <a:xfrm>
            <a:off x="488504" y="7986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2012 Q2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83658-8537-46FC-A3BA-C5083A66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531" y="2812530"/>
            <a:ext cx="3362325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FD5A8-2495-45A0-9E57-A541993C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935"/>
            <a:ext cx="4283968" cy="6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BC641-E24A-470D-A675-29B8E63F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706838"/>
            <a:ext cx="4776586" cy="1239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39B707-0C01-4F90-9E84-8CB1BDD87D30}"/>
              </a:ext>
            </a:extLst>
          </p:cNvPr>
          <p:cNvSpPr/>
          <p:nvPr/>
        </p:nvSpPr>
        <p:spPr>
          <a:xfrm>
            <a:off x="517873" y="4869129"/>
            <a:ext cx="3766095" cy="10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E2A69-6CE5-45BA-9B78-96A11336EB06}"/>
              </a:ext>
            </a:extLst>
          </p:cNvPr>
          <p:cNvSpPr/>
          <p:nvPr/>
        </p:nvSpPr>
        <p:spPr>
          <a:xfrm>
            <a:off x="4716016" y="4869129"/>
            <a:ext cx="4427984" cy="10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F9A0-8414-4660-BE8E-35EAF05844F5}"/>
              </a:ext>
            </a:extLst>
          </p:cNvPr>
          <p:cNvSpPr/>
          <p:nvPr/>
        </p:nvSpPr>
        <p:spPr>
          <a:xfrm>
            <a:off x="5868144" y="2801148"/>
            <a:ext cx="3024336" cy="1707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938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81-83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8405B8-CD0E-4377-A1EE-1557D4E90CE0}"/>
              </a:ext>
            </a:extLst>
          </p:cNvPr>
          <p:cNvGrpSpPr/>
          <p:nvPr/>
        </p:nvGrpSpPr>
        <p:grpSpPr>
          <a:xfrm rot="21339617">
            <a:off x="-28539" y="68844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65C303-3047-427A-8548-09BE32761E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Tilting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C42C66-AE09-4F9B-8F1F-CCBBA7EF2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B7FA345B-240F-4700-B1C9-34A2DF81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33" y="1635100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E6069-3E11-45EA-A3EB-A966204FF70B}"/>
              </a:ext>
            </a:extLst>
          </p:cNvPr>
          <p:cNvSpPr txBox="1"/>
          <p:nvPr/>
        </p:nvSpPr>
        <p:spPr>
          <a:xfrm>
            <a:off x="867282" y="1457507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C996C-C5F9-4D08-862F-BBE6BAA38CF8}"/>
              </a:ext>
            </a:extLst>
          </p:cNvPr>
          <p:cNvCxnSpPr>
            <a:cxnSpLocks/>
          </p:cNvCxnSpPr>
          <p:nvPr/>
        </p:nvCxnSpPr>
        <p:spPr>
          <a:xfrm flipV="1">
            <a:off x="1619672" y="2276872"/>
            <a:ext cx="5705053" cy="445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6B9DEE-CB5B-447D-A50B-338C9F076815}"/>
              </a:ext>
            </a:extLst>
          </p:cNvPr>
          <p:cNvSpPr/>
          <p:nvPr/>
        </p:nvSpPr>
        <p:spPr>
          <a:xfrm>
            <a:off x="2637491" y="2327449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50F6542-9B0C-4BCC-959E-FDE7347B0D1C}"/>
              </a:ext>
            </a:extLst>
          </p:cNvPr>
          <p:cNvSpPr/>
          <p:nvPr/>
        </p:nvSpPr>
        <p:spPr>
          <a:xfrm>
            <a:off x="5488857" y="2340151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710665-D6E9-4F8B-A46E-37C8F0D441ED}"/>
                  </a:ext>
                </a:extLst>
              </p:cNvPr>
              <p:cNvSpPr txBox="1"/>
              <p:nvPr/>
            </p:nvSpPr>
            <p:spPr>
              <a:xfrm>
                <a:off x="2475566" y="2556520"/>
                <a:ext cx="638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710665-D6E9-4F8B-A46E-37C8F0D44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6" y="2556520"/>
                <a:ext cx="6383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705CA-C3BD-48B4-AB0C-AFFC21C19CA2}"/>
                  </a:ext>
                </a:extLst>
              </p:cNvPr>
              <p:cNvSpPr txBox="1"/>
              <p:nvPr/>
            </p:nvSpPr>
            <p:spPr>
              <a:xfrm>
                <a:off x="5334460" y="2593827"/>
                <a:ext cx="638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705CA-C3BD-48B4-AB0C-AFFC21C1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460" y="2593827"/>
                <a:ext cx="6383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2BEAE8-67B2-4D29-8437-69AAFA3EC9DC}"/>
                  </a:ext>
                </a:extLst>
              </p:cNvPr>
              <p:cNvSpPr txBox="1"/>
              <p:nvPr/>
            </p:nvSpPr>
            <p:spPr>
              <a:xfrm>
                <a:off x="1152575" y="3198118"/>
                <a:ext cx="59766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Lewis gradually increases the weight he is applying at one end of a beam, until the rod is on the verge of tilting about the support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What can we say about the forces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The rod is about to lift off pivot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, so there must be no reaction force from this support being exerted on the rod.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2BEAE8-67B2-4D29-8437-69AAFA3E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75" y="3198118"/>
                <a:ext cx="5976664" cy="1477328"/>
              </a:xfrm>
              <a:prstGeom prst="rect">
                <a:avLst/>
              </a:prstGeom>
              <a:blipFill>
                <a:blip r:embed="rId5"/>
                <a:stretch>
                  <a:fillRect l="-816" t="-2479" r="-1122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261FCCF-6D3B-46DA-B00F-0148C604247D}"/>
              </a:ext>
            </a:extLst>
          </p:cNvPr>
          <p:cNvSpPr txBox="1"/>
          <p:nvPr/>
        </p:nvSpPr>
        <p:spPr>
          <a:xfrm>
            <a:off x="1605907" y="5222900"/>
            <a:ext cx="551073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When a rigid body is on the point of tilting about a pivot, the reaction at any other support (or tension in any other wire/string) is zero.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847BF7-E5B9-47A4-803D-938634D59B48}"/>
              </a:ext>
            </a:extLst>
          </p:cNvPr>
          <p:cNvSpPr/>
          <p:nvPr/>
        </p:nvSpPr>
        <p:spPr>
          <a:xfrm>
            <a:off x="1182902" y="4087947"/>
            <a:ext cx="6122773" cy="675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8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A2E59F-88E2-4206-BB4F-10D43935C50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D48D3766-0A77-4F89-B1E9-782089D2629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ED6CB7-AFCC-4F1F-9F27-BF0F45988F5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F3466A5E-09E9-41AC-A226-AD4E1F22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5" y="989148"/>
            <a:ext cx="462402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3DB2-E0CA-4000-A6C0-38DEAE949DB8}"/>
              </a:ext>
            </a:extLst>
          </p:cNvPr>
          <p:cNvSpPr txBox="1"/>
          <p:nvPr/>
        </p:nvSpPr>
        <p:spPr>
          <a:xfrm>
            <a:off x="1018284" y="811555"/>
            <a:ext cx="75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Lewis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773399-E69C-42A1-9007-FD4A508EBD85}"/>
              </a:ext>
            </a:extLst>
          </p:cNvPr>
          <p:cNvCxnSpPr>
            <a:cxnSpLocks/>
          </p:cNvCxnSpPr>
          <p:nvPr/>
        </p:nvCxnSpPr>
        <p:spPr>
          <a:xfrm>
            <a:off x="1812022" y="1669409"/>
            <a:ext cx="5696125" cy="167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B3FBC27-8122-4265-B2E2-D43831446A97}"/>
              </a:ext>
            </a:extLst>
          </p:cNvPr>
          <p:cNvSpPr/>
          <p:nvPr/>
        </p:nvSpPr>
        <p:spPr>
          <a:xfrm>
            <a:off x="2788493" y="1681497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E8DA504-5D0F-4801-971A-406595516F5C}"/>
              </a:ext>
            </a:extLst>
          </p:cNvPr>
          <p:cNvSpPr/>
          <p:nvPr/>
        </p:nvSpPr>
        <p:spPr>
          <a:xfrm>
            <a:off x="5639859" y="1694199"/>
            <a:ext cx="329573" cy="215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72C-7364-40C3-9509-C63BBB43CB45}"/>
              </a:ext>
            </a:extLst>
          </p:cNvPr>
          <p:cNvSpPr txBox="1"/>
          <p:nvPr/>
        </p:nvSpPr>
        <p:spPr>
          <a:xfrm>
            <a:off x="2084863" y="130317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3B249-4AEF-4F19-BC9C-760C4F774F01}"/>
                  </a:ext>
                </a:extLst>
              </p:cNvPr>
              <p:cNvSpPr txBox="1"/>
              <p:nvPr/>
            </p:nvSpPr>
            <p:spPr>
              <a:xfrm>
                <a:off x="1513822" y="1927833"/>
                <a:ext cx="671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3B249-4AEF-4F19-BC9C-760C4F774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22" y="1927833"/>
                <a:ext cx="671861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146C33-2C52-43ED-B9C1-75BD81101F6B}"/>
              </a:ext>
            </a:extLst>
          </p:cNvPr>
          <p:cNvSpPr txBox="1"/>
          <p:nvPr/>
        </p:nvSpPr>
        <p:spPr>
          <a:xfrm>
            <a:off x="4040421" y="129371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0F804-250E-4510-A3A5-3C75EED84784}"/>
              </a:ext>
            </a:extLst>
          </p:cNvPr>
          <p:cNvSpPr txBox="1"/>
          <p:nvPr/>
        </p:nvSpPr>
        <p:spPr>
          <a:xfrm>
            <a:off x="6407947" y="131027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7A082-0A70-478B-A16B-BB027DE4A7D0}"/>
                  </a:ext>
                </a:extLst>
              </p:cNvPr>
              <p:cNvSpPr txBox="1"/>
              <p:nvPr/>
            </p:nvSpPr>
            <p:spPr>
              <a:xfrm>
                <a:off x="2754306" y="1872111"/>
                <a:ext cx="425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7A082-0A70-478B-A16B-BB027DE4A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6" y="1872111"/>
                <a:ext cx="4251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D63FF5-5186-4774-B653-5A25D753E4EF}"/>
                  </a:ext>
                </a:extLst>
              </p:cNvPr>
              <p:cNvSpPr txBox="1"/>
              <p:nvPr/>
            </p:nvSpPr>
            <p:spPr>
              <a:xfrm>
                <a:off x="5600814" y="1896969"/>
                <a:ext cx="425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D63FF5-5186-4774-B653-5A25D753E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14" y="1896969"/>
                <a:ext cx="4251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3801-392A-42CA-9BB3-04162FFDCF84}"/>
                  </a:ext>
                </a:extLst>
              </p:cNvPr>
              <p:cNvSpPr txBox="1"/>
              <p:nvPr/>
            </p:nvSpPr>
            <p:spPr>
              <a:xfrm>
                <a:off x="386672" y="2365120"/>
                <a:ext cx="854682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uniform beam </a:t>
                </a:r>
                <a:r>
                  <a:rPr lang="en-GB" sz="1600" dirty="0" err="1"/>
                  <a:t>beam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mass 45kg and length 16m, rests horizontally on supports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 m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600" dirty="0"/>
                  <a:t> m.</a:t>
                </a:r>
              </a:p>
              <a:p>
                <a:r>
                  <a:rPr lang="en-GB" sz="1600" dirty="0"/>
                  <a:t>When Lewis stands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the beam is on the point of tilting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Determine Lewis’ mass.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033801-392A-42CA-9BB3-04162FFD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2" y="2365120"/>
                <a:ext cx="854682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B8879-0983-4BD0-8887-13F6429EA663}"/>
              </a:ext>
            </a:extLst>
          </p:cNvPr>
          <p:cNvCxnSpPr>
            <a:cxnSpLocks/>
          </p:cNvCxnSpPr>
          <p:nvPr/>
        </p:nvCxnSpPr>
        <p:spPr>
          <a:xfrm flipV="1">
            <a:off x="2962450" y="1147457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26CE-E822-4CA0-B598-FE533ABFB093}"/>
                  </a:ext>
                </a:extLst>
              </p:cNvPr>
              <p:cNvSpPr txBox="1"/>
              <p:nvPr/>
            </p:nvSpPr>
            <p:spPr>
              <a:xfrm>
                <a:off x="2552889" y="798641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826CE-E822-4CA0-B598-FE533ABF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89" y="798641"/>
                <a:ext cx="820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BBA589-DDA3-4593-949A-D3C26D2CDAFC}"/>
              </a:ext>
            </a:extLst>
          </p:cNvPr>
          <p:cNvCxnSpPr>
            <a:cxnSpLocks/>
          </p:cNvCxnSpPr>
          <p:nvPr/>
        </p:nvCxnSpPr>
        <p:spPr>
          <a:xfrm>
            <a:off x="3052956" y="1281588"/>
            <a:ext cx="940204" cy="1870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DB8352-06E5-4726-923A-CE73648CE25E}"/>
              </a:ext>
            </a:extLst>
          </p:cNvPr>
          <p:cNvSpPr txBox="1"/>
          <p:nvPr/>
        </p:nvSpPr>
        <p:spPr>
          <a:xfrm>
            <a:off x="3342899" y="94932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FD12A6-1883-4A29-9248-003B662264E3}"/>
              </a:ext>
            </a:extLst>
          </p:cNvPr>
          <p:cNvCxnSpPr>
            <a:cxnSpLocks/>
          </p:cNvCxnSpPr>
          <p:nvPr/>
        </p:nvCxnSpPr>
        <p:spPr>
          <a:xfrm flipH="1">
            <a:off x="4035105" y="1664532"/>
            <a:ext cx="5316" cy="3152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F30738-5677-4420-B62F-CC38BC16E373}"/>
                  </a:ext>
                </a:extLst>
              </p:cNvPr>
              <p:cNvSpPr txBox="1"/>
              <p:nvPr/>
            </p:nvSpPr>
            <p:spPr>
              <a:xfrm>
                <a:off x="3636414" y="1956342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F30738-5677-4420-B62F-CC38BC16E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14" y="1956342"/>
                <a:ext cx="820910" cy="369332"/>
              </a:xfrm>
              <a:prstGeom prst="rect">
                <a:avLst/>
              </a:prstGeom>
              <a:blipFill>
                <a:blip r:embed="rId8"/>
                <a:stretch>
                  <a:fillRect l="-1493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91A065-A189-4FCE-80A1-966B8A76AA5D}"/>
              </a:ext>
            </a:extLst>
          </p:cNvPr>
          <p:cNvCxnSpPr>
            <a:cxnSpLocks/>
          </p:cNvCxnSpPr>
          <p:nvPr/>
        </p:nvCxnSpPr>
        <p:spPr>
          <a:xfrm flipH="1">
            <a:off x="1821618" y="1673449"/>
            <a:ext cx="5316" cy="3152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F450FB-21D6-41FC-B5D5-BEBA5DC83A90}"/>
                  </a:ext>
                </a:extLst>
              </p:cNvPr>
              <p:cNvSpPr txBox="1"/>
              <p:nvPr/>
            </p:nvSpPr>
            <p:spPr>
              <a:xfrm>
                <a:off x="7457646" y="727666"/>
                <a:ext cx="1368409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 reaction force here as on point of tiling about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F450FB-21D6-41FC-B5D5-BEBA5DC83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646" y="727666"/>
                <a:ext cx="1368409" cy="646331"/>
              </a:xfrm>
              <a:prstGeom prst="rect">
                <a:avLst/>
              </a:prstGeom>
              <a:blipFill>
                <a:blip r:embed="rId9"/>
                <a:stretch>
                  <a:fillRect r="-437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5BCF1C-4A06-4C88-AD63-DE4AEB462960}"/>
              </a:ext>
            </a:extLst>
          </p:cNvPr>
          <p:cNvCxnSpPr/>
          <p:nvPr/>
        </p:nvCxnSpPr>
        <p:spPr>
          <a:xfrm flipH="1">
            <a:off x="6090407" y="798641"/>
            <a:ext cx="1348249" cy="568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8527A-D566-4824-A093-C1AC94E8BF8B}"/>
                  </a:ext>
                </a:extLst>
              </p:cNvPr>
              <p:cNvSpPr txBox="1"/>
              <p:nvPr/>
            </p:nvSpPr>
            <p:spPr>
              <a:xfrm>
                <a:off x="2029110" y="3527578"/>
                <a:ext cx="344051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Best to take moments about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/>
                  <a:t> as we don’t require the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200" dirty="0"/>
                  <a:t>. In general, take moments about points that avoids variables you don’t want.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18527A-D566-4824-A093-C1AC94E8B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10" y="3527578"/>
                <a:ext cx="3440512" cy="646331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B57339-6EAE-41E7-957A-0C43045CF071}"/>
                  </a:ext>
                </a:extLst>
              </p:cNvPr>
              <p:cNvSpPr txBox="1"/>
              <p:nvPr/>
            </p:nvSpPr>
            <p:spPr>
              <a:xfrm>
                <a:off x="755576" y="4293096"/>
                <a:ext cx="3816424" cy="205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Take moments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×5=3×45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Lewis is 27kg.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B57339-6EAE-41E7-957A-0C43045C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3816424" cy="2051908"/>
              </a:xfrm>
              <a:prstGeom prst="rect">
                <a:avLst/>
              </a:prstGeom>
              <a:blipFill>
                <a:blip r:embed="rId11"/>
                <a:stretch>
                  <a:fillRect l="-1438" t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70D89A6-7EE9-418E-AC38-56CBFE4DD062}"/>
              </a:ext>
            </a:extLst>
          </p:cNvPr>
          <p:cNvSpPr/>
          <p:nvPr/>
        </p:nvSpPr>
        <p:spPr>
          <a:xfrm>
            <a:off x="400643" y="4259149"/>
            <a:ext cx="8425411" cy="22661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58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/>
      <p:bldP spid="27" grpId="0"/>
      <p:bldP spid="29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13484C-78A0-49E7-9DB6-63CECE6F0D4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48D8B1D-139F-4E00-BFD5-D11C471FD65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Suspended System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83A999-2A13-4C50-96DC-B057103E5E5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7D413-41B4-4A14-9C93-3A63517AB183}"/>
                  </a:ext>
                </a:extLst>
              </p:cNvPr>
              <p:cNvSpPr txBox="1"/>
              <p:nvPr/>
            </p:nvSpPr>
            <p:spPr>
              <a:xfrm>
                <a:off x="245071" y="804689"/>
                <a:ext cx="854682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non-uniform rod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, of length 10 m and weight 40 N, is suspended from a pair of light cables attached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m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m.</a:t>
                </a:r>
              </a:p>
              <a:p>
                <a:r>
                  <a:rPr lang="en-GB" sz="1600" dirty="0"/>
                  <a:t>When a weight of 25 N is hung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the rod is on the point of rotating.</a:t>
                </a:r>
              </a:p>
              <a:p>
                <a:r>
                  <a:rPr lang="en-GB" sz="1600" dirty="0"/>
                  <a:t>Find the distance of the centre of mass of the rod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7D413-41B4-4A14-9C93-3A63517A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804689"/>
                <a:ext cx="854682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2EC93-CA60-4844-A668-AB863DF1C3AD}"/>
              </a:ext>
            </a:extLst>
          </p:cNvPr>
          <p:cNvCxnSpPr>
            <a:cxnSpLocks/>
          </p:cNvCxnSpPr>
          <p:nvPr/>
        </p:nvCxnSpPr>
        <p:spPr>
          <a:xfrm flipV="1">
            <a:off x="1939362" y="3163689"/>
            <a:ext cx="4680520" cy="321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18DB-73E7-4E8A-9489-BA78648E72B6}"/>
                  </a:ext>
                </a:extLst>
              </p:cNvPr>
              <p:cNvSpPr txBox="1"/>
              <p:nvPr/>
            </p:nvSpPr>
            <p:spPr>
              <a:xfrm>
                <a:off x="2845874" y="315143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18DB-73E7-4E8A-9489-BA78648E7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74" y="3151432"/>
                <a:ext cx="350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3E33-E354-44A9-8781-4D2BE7CE9363}"/>
                  </a:ext>
                </a:extLst>
              </p:cNvPr>
              <p:cNvSpPr txBox="1"/>
              <p:nvPr/>
            </p:nvSpPr>
            <p:spPr>
              <a:xfrm>
                <a:off x="6447391" y="3168848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3E33-E354-44A9-8781-4D2BE7CE9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91" y="3168848"/>
                <a:ext cx="35088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183AD-E781-42D0-9F90-42F5352BBD96}"/>
                  </a:ext>
                </a:extLst>
              </p:cNvPr>
              <p:cNvSpPr txBox="1"/>
              <p:nvPr/>
            </p:nvSpPr>
            <p:spPr>
              <a:xfrm>
                <a:off x="5473082" y="3149372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183AD-E781-42D0-9F90-42F5352BB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82" y="3149372"/>
                <a:ext cx="35088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295932-1167-4992-82CE-DDDF979DE1F2}"/>
                  </a:ext>
                </a:extLst>
              </p:cNvPr>
              <p:cNvSpPr txBox="1"/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295932-1167-4992-82CE-DDDF979D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22" y="2935705"/>
                <a:ext cx="35088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9EBEB-F496-4803-9246-B9EAC814662A}"/>
                  </a:ext>
                </a:extLst>
              </p:cNvPr>
              <p:cNvSpPr txBox="1"/>
              <p:nvPr/>
            </p:nvSpPr>
            <p:spPr>
              <a:xfrm>
                <a:off x="2342181" y="2883211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9EBEB-F496-4803-9246-B9EAC8146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81" y="2883211"/>
                <a:ext cx="40502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269C0F-241E-4025-BF5A-02E7859C8BED}"/>
                  </a:ext>
                </a:extLst>
              </p:cNvPr>
              <p:cNvSpPr txBox="1"/>
              <p:nvPr/>
            </p:nvSpPr>
            <p:spPr>
              <a:xfrm>
                <a:off x="5968853" y="2891537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269C0F-241E-4025-BF5A-02E7859C8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53" y="2891537"/>
                <a:ext cx="405027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0FEBEC-E728-4406-94EC-B02D1B30719D}"/>
              </a:ext>
            </a:extLst>
          </p:cNvPr>
          <p:cNvCxnSpPr>
            <a:cxnSpLocks/>
          </p:cNvCxnSpPr>
          <p:nvPr/>
        </p:nvCxnSpPr>
        <p:spPr>
          <a:xfrm flipH="1">
            <a:off x="1952625" y="3190875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4ACF5D-3420-40BF-8D23-AA5A6DDC6C72}"/>
              </a:ext>
            </a:extLst>
          </p:cNvPr>
          <p:cNvCxnSpPr>
            <a:cxnSpLocks/>
          </p:cNvCxnSpPr>
          <p:nvPr/>
        </p:nvCxnSpPr>
        <p:spPr>
          <a:xfrm flipH="1">
            <a:off x="4687666" y="3194031"/>
            <a:ext cx="1" cy="419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589186-86BF-4B94-964F-3717C41B4B1B}"/>
              </a:ext>
            </a:extLst>
          </p:cNvPr>
          <p:cNvCxnSpPr>
            <a:cxnSpLocks/>
          </p:cNvCxnSpPr>
          <p:nvPr/>
        </p:nvCxnSpPr>
        <p:spPr>
          <a:xfrm flipV="1">
            <a:off x="3038475" y="2667000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E346F5-44A2-4158-A5A7-EEC38628AF2C}"/>
                  </a:ext>
                </a:extLst>
              </p:cNvPr>
              <p:cNvSpPr txBox="1"/>
              <p:nvPr/>
            </p:nvSpPr>
            <p:spPr>
              <a:xfrm>
                <a:off x="2610859" y="2350287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E346F5-44A2-4158-A5A7-EEC38628A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59" y="2350287"/>
                <a:ext cx="8209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E6F592-CDDD-4B98-B7FC-CD03E513820C}"/>
              </a:ext>
            </a:extLst>
          </p:cNvPr>
          <p:cNvCxnSpPr>
            <a:cxnSpLocks/>
          </p:cNvCxnSpPr>
          <p:nvPr/>
        </p:nvCxnSpPr>
        <p:spPr>
          <a:xfrm flipV="1">
            <a:off x="5644532" y="2630662"/>
            <a:ext cx="0" cy="52387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B3875C-9927-4941-9A31-D1AA3BC89B11}"/>
              </a:ext>
            </a:extLst>
          </p:cNvPr>
          <p:cNvCxnSpPr>
            <a:cxnSpLocks/>
          </p:cNvCxnSpPr>
          <p:nvPr/>
        </p:nvCxnSpPr>
        <p:spPr>
          <a:xfrm>
            <a:off x="1895275" y="2263100"/>
            <a:ext cx="2791025" cy="1337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8DB3AA-05E1-4850-BCCE-822668B9F8E3}"/>
                  </a:ext>
                </a:extLst>
              </p:cNvPr>
              <p:cNvSpPr txBox="1"/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m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8DB3AA-05E1-4850-BCCE-822668B9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63" y="1961376"/>
                <a:ext cx="405027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9B013-DE78-48DB-B265-6BA6038E8838}"/>
                  </a:ext>
                </a:extLst>
              </p:cNvPr>
              <p:cNvSpPr txBox="1"/>
              <p:nvPr/>
            </p:nvSpPr>
            <p:spPr>
              <a:xfrm>
                <a:off x="7279729" y="2072154"/>
                <a:ext cx="1512167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 tension here as rod is on verge of tilting about pivot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9B013-DE78-48DB-B265-6BA6038E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29" y="2072154"/>
                <a:ext cx="1512167" cy="954107"/>
              </a:xfrm>
              <a:prstGeom prst="rect">
                <a:avLst/>
              </a:prstGeom>
              <a:blipFill>
                <a:blip r:embed="rId11"/>
                <a:stretch>
                  <a:fillRect l="-39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9A7046-153B-47DD-AAD6-D87F20D461DE}"/>
                  </a:ext>
                </a:extLst>
              </p:cNvPr>
              <p:cNvSpPr txBox="1"/>
              <p:nvPr/>
            </p:nvSpPr>
            <p:spPr>
              <a:xfrm>
                <a:off x="1521271" y="3604374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9A7046-153B-47DD-AAD6-D87F20D46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271" y="3604374"/>
                <a:ext cx="8209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91BFE0-7E28-484C-B339-C04D66591130}"/>
                  </a:ext>
                </a:extLst>
              </p:cNvPr>
              <p:cNvSpPr txBox="1"/>
              <p:nvPr/>
            </p:nvSpPr>
            <p:spPr>
              <a:xfrm>
                <a:off x="4275845" y="3613131"/>
                <a:ext cx="82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91BFE0-7E28-484C-B339-C04D6659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45" y="3613131"/>
                <a:ext cx="8209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F7EA8E-2364-440A-B1D6-E18BDE500BE3}"/>
              </a:ext>
            </a:extLst>
          </p:cNvPr>
          <p:cNvCxnSpPr/>
          <p:nvPr/>
        </p:nvCxnSpPr>
        <p:spPr>
          <a:xfrm flipH="1">
            <a:off x="5895342" y="2296864"/>
            <a:ext cx="1353383" cy="37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E4F9FB-7EEE-4B6A-A503-5654B4202843}"/>
                  </a:ext>
                </a:extLst>
              </p:cNvPr>
              <p:cNvSpPr txBox="1"/>
              <p:nvPr/>
            </p:nvSpPr>
            <p:spPr>
              <a:xfrm>
                <a:off x="2352675" y="3596462"/>
                <a:ext cx="1827287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Makes sense to take moments about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is we don’t require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E4F9FB-7EEE-4B6A-A503-5654B420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3596462"/>
                <a:ext cx="1827287" cy="954107"/>
              </a:xfrm>
              <a:prstGeom prst="rect">
                <a:avLst/>
              </a:prstGeom>
              <a:blipFill>
                <a:blip r:embed="rId14"/>
                <a:stretch>
                  <a:fillRect l="-32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FBAC5-787B-4E32-A8B1-4DF4A66B9F1E}"/>
              </a:ext>
            </a:extLst>
          </p:cNvPr>
          <p:cNvCxnSpPr>
            <a:cxnSpLocks/>
          </p:cNvCxnSpPr>
          <p:nvPr/>
        </p:nvCxnSpPr>
        <p:spPr>
          <a:xfrm flipH="1" flipV="1">
            <a:off x="3219450" y="3305175"/>
            <a:ext cx="48577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4FBFD-9E38-4703-8C7E-0A5AFC0AA225}"/>
                  </a:ext>
                </a:extLst>
              </p:cNvPr>
              <p:cNvSpPr txBox="1"/>
              <p:nvPr/>
            </p:nvSpPr>
            <p:spPr>
              <a:xfrm>
                <a:off x="619944" y="4780260"/>
                <a:ext cx="37124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Taking moments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25×3=40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=4.875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centre of mass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4.875 m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4FBFD-9E38-4703-8C7E-0A5AFC0A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4780260"/>
                <a:ext cx="3712418" cy="1477328"/>
              </a:xfrm>
              <a:prstGeom prst="rect">
                <a:avLst/>
              </a:prstGeom>
              <a:blipFill>
                <a:blip r:embed="rId15"/>
                <a:stretch>
                  <a:fillRect l="-1478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5D36F304-6F8E-4C6E-AEDD-0E583686989E}"/>
              </a:ext>
            </a:extLst>
          </p:cNvPr>
          <p:cNvSpPr/>
          <p:nvPr/>
        </p:nvSpPr>
        <p:spPr>
          <a:xfrm>
            <a:off x="229036" y="4689446"/>
            <a:ext cx="8562859" cy="17638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CAC545-AEC1-464C-AB74-0DCDDAC8B133}"/>
              </a:ext>
            </a:extLst>
          </p:cNvPr>
          <p:cNvSpPr/>
          <p:nvPr/>
        </p:nvSpPr>
        <p:spPr>
          <a:xfrm>
            <a:off x="229036" y="1979802"/>
            <a:ext cx="8562859" cy="2713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23144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9AF72-4E76-4977-869B-0993DE47D8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CE9D9E4-7A86-4105-A709-4B829F20D2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0C8128-2074-4C8C-9896-49AA292D3E3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821C76-E40D-40C2-A07A-4EDB5424E36C}"/>
              </a:ext>
            </a:extLst>
          </p:cNvPr>
          <p:cNvSpPr txBox="1"/>
          <p:nvPr/>
        </p:nvSpPr>
        <p:spPr>
          <a:xfrm>
            <a:off x="488504" y="798612"/>
            <a:ext cx="3334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 Q6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2ACB0-DA5E-4DC4-B90D-6F588A29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167944"/>
            <a:ext cx="5046258" cy="28495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BE14A9-782B-4025-B766-5947B051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4382490"/>
            <a:ext cx="4459558" cy="24231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362F7F-F653-4E9C-8379-551B1FD2A194}"/>
              </a:ext>
            </a:extLst>
          </p:cNvPr>
          <p:cNvSpPr/>
          <p:nvPr/>
        </p:nvSpPr>
        <p:spPr>
          <a:xfrm>
            <a:off x="188962" y="448515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AC20FF-F480-466B-869A-414E0CA2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89351"/>
            <a:ext cx="4210816" cy="16269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34B0A-C6E5-478F-9B02-FFDFF5A46DF0}"/>
              </a:ext>
            </a:extLst>
          </p:cNvPr>
          <p:cNvSpPr/>
          <p:nvPr/>
        </p:nvSpPr>
        <p:spPr>
          <a:xfrm>
            <a:off x="4687037" y="440342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E2453-B48D-421E-BE48-C6E252E0B3D8}"/>
              </a:ext>
            </a:extLst>
          </p:cNvPr>
          <p:cNvSpPr/>
          <p:nvPr/>
        </p:nvSpPr>
        <p:spPr>
          <a:xfrm>
            <a:off x="420902" y="4420332"/>
            <a:ext cx="4227298" cy="23805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21F2-1B71-4915-9A3C-4579F55CDE9F}"/>
              </a:ext>
            </a:extLst>
          </p:cNvPr>
          <p:cNvSpPr/>
          <p:nvPr/>
        </p:nvSpPr>
        <p:spPr>
          <a:xfrm>
            <a:off x="4919611" y="4399013"/>
            <a:ext cx="4210816" cy="2054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09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84-85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Motivating problem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369598" y="92549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This… is a door.</a:t>
            </a:r>
          </a:p>
        </p:txBody>
      </p:sp>
      <p:pic>
        <p:nvPicPr>
          <p:cNvPr id="1028" name="Picture 4" descr="close, door, exit, logou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56" y="1628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936" y="4593129"/>
            <a:ext cx="4099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Why do you think the handle is put on the other side of the door from the hinge?</a:t>
            </a:r>
          </a:p>
          <a:p>
            <a:pPr algn="ctr"/>
            <a:endParaRPr lang="en-GB" dirty="0"/>
          </a:p>
          <a:p>
            <a:pPr algn="ctr"/>
            <a:r>
              <a:rPr lang="en-GB" sz="1600" b="1" dirty="0"/>
              <a:t>Increasing the distance of the force applied from the point of rotation increases the ‘turning effect’ of the force.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417" y="5424125"/>
            <a:ext cx="404896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4563458"/>
            <a:ext cx="4099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I double the distance of my finger from the hinge, what happens to the force required to keep the door open?</a:t>
            </a:r>
          </a:p>
          <a:p>
            <a:pPr algn="ctr"/>
            <a:endParaRPr lang="en-GB" dirty="0"/>
          </a:p>
          <a:p>
            <a:pPr algn="ctr"/>
            <a:r>
              <a:rPr lang="en-GB" sz="1600" b="1" dirty="0"/>
              <a:t>As the distance doubles, the force required halves (we’ll see why).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0584" y="5589240"/>
            <a:ext cx="4048968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4437112"/>
            <a:ext cx="0" cy="2160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Rigid Bodies and 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56BC0C-89C2-4024-9D5B-A1591B0FD5D8}"/>
              </a:ext>
            </a:extLst>
          </p:cNvPr>
          <p:cNvCxnSpPr>
            <a:cxnSpLocks/>
          </p:cNvCxnSpPr>
          <p:nvPr/>
        </p:nvCxnSpPr>
        <p:spPr>
          <a:xfrm flipH="1" flipV="1">
            <a:off x="1129438" y="1328886"/>
            <a:ext cx="9168" cy="39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D77FC10-D722-40C5-BF34-362A3484150A}"/>
              </a:ext>
            </a:extLst>
          </p:cNvPr>
          <p:cNvCxnSpPr>
            <a:cxnSpLocks/>
          </p:cNvCxnSpPr>
          <p:nvPr/>
        </p:nvCxnSpPr>
        <p:spPr>
          <a:xfrm>
            <a:off x="1129438" y="1847046"/>
            <a:ext cx="762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419C454-373F-4999-AEAD-1AD459D69F27}"/>
              </a:ext>
            </a:extLst>
          </p:cNvPr>
          <p:cNvSpPr/>
          <p:nvPr/>
        </p:nvSpPr>
        <p:spPr>
          <a:xfrm>
            <a:off x="982674" y="1705466"/>
            <a:ext cx="281384" cy="2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E3880-778A-4BDA-817A-558E0A039468}"/>
                  </a:ext>
                </a:extLst>
              </p:cNvPr>
              <p:cNvSpPr txBox="1"/>
              <p:nvPr/>
            </p:nvSpPr>
            <p:spPr>
              <a:xfrm>
                <a:off x="848302" y="983734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EE3880-778A-4BDA-817A-558E0A039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02" y="983734"/>
                <a:ext cx="5577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D91BCB-F436-4A31-A437-2AA4B69F7158}"/>
                  </a:ext>
                </a:extLst>
              </p:cNvPr>
              <p:cNvSpPr txBox="1"/>
              <p:nvPr/>
            </p:nvSpPr>
            <p:spPr>
              <a:xfrm>
                <a:off x="854384" y="230424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D91BCB-F436-4A31-A437-2AA4B69F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4" y="2304246"/>
                <a:ext cx="55772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670DC6-B97C-4AE3-BCA3-B6844BC6C9E8}"/>
              </a:ext>
            </a:extLst>
          </p:cNvPr>
          <p:cNvSpPr txBox="1"/>
          <p:nvPr/>
        </p:nvSpPr>
        <p:spPr>
          <a:xfrm>
            <a:off x="1540254" y="1017090"/>
            <a:ext cx="23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previously dealt with particles, where each object was modelled just as a single point, and considered forces acting on each point separately.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08043AE-3568-4E4A-9911-A8DD1B3BCDA3}"/>
              </a:ext>
            </a:extLst>
          </p:cNvPr>
          <p:cNvSpPr/>
          <p:nvPr/>
        </p:nvSpPr>
        <p:spPr>
          <a:xfrm>
            <a:off x="4183300" y="1637189"/>
            <a:ext cx="79208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241EAC-DEB2-4A97-9598-46AAF8E11E79}"/>
              </a:ext>
            </a:extLst>
          </p:cNvPr>
          <p:cNvCxnSpPr/>
          <p:nvPr/>
        </p:nvCxnSpPr>
        <p:spPr>
          <a:xfrm>
            <a:off x="5575216" y="1645394"/>
            <a:ext cx="2653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D0E19C-D1BF-4C7C-A0CC-C53E14096997}"/>
              </a:ext>
            </a:extLst>
          </p:cNvPr>
          <p:cNvCxnSpPr>
            <a:cxnSpLocks/>
          </p:cNvCxnSpPr>
          <p:nvPr/>
        </p:nvCxnSpPr>
        <p:spPr>
          <a:xfrm>
            <a:off x="6850435" y="1646743"/>
            <a:ext cx="3371" cy="4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3376913-2328-4C08-9472-23C2DC1C3385}"/>
              </a:ext>
            </a:extLst>
          </p:cNvPr>
          <p:cNvSpPr/>
          <p:nvPr/>
        </p:nvSpPr>
        <p:spPr>
          <a:xfrm>
            <a:off x="5995815" y="1653783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EAAE4D-3134-41FB-A31D-15842CB2F1B8}"/>
              </a:ext>
            </a:extLst>
          </p:cNvPr>
          <p:cNvCxnSpPr>
            <a:cxnSpLocks/>
          </p:cNvCxnSpPr>
          <p:nvPr/>
        </p:nvCxnSpPr>
        <p:spPr>
          <a:xfrm flipV="1">
            <a:off x="6174297" y="1149292"/>
            <a:ext cx="0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904F80-3713-4A45-993E-B98A6A847D1B}"/>
                  </a:ext>
                </a:extLst>
              </p:cNvPr>
              <p:cNvSpPr txBox="1"/>
              <p:nvPr/>
            </p:nvSpPr>
            <p:spPr>
              <a:xfrm>
                <a:off x="5895433" y="740145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904F80-3713-4A45-993E-B98A6A84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33" y="740145"/>
                <a:ext cx="55772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579840-478C-4DE0-8CBD-1EE4CE87009F}"/>
                  </a:ext>
                </a:extLst>
              </p:cNvPr>
              <p:cNvSpPr txBox="1"/>
              <p:nvPr/>
            </p:nvSpPr>
            <p:spPr>
              <a:xfrm>
                <a:off x="6588349" y="1982418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579840-478C-4DE0-8CBD-1EE4CE87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49" y="1982418"/>
                <a:ext cx="55772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C7C9F3F-ADC1-4F8A-B385-BD7D33874415}"/>
              </a:ext>
            </a:extLst>
          </p:cNvPr>
          <p:cNvSpPr txBox="1"/>
          <p:nvPr/>
        </p:nvSpPr>
        <p:spPr>
          <a:xfrm>
            <a:off x="5271767" y="2363185"/>
            <a:ext cx="33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chapter we consider rigid bodies (in this case </a:t>
            </a:r>
            <a:r>
              <a:rPr lang="en-GB" sz="1600" b="1" dirty="0"/>
              <a:t>rods</a:t>
            </a:r>
            <a:r>
              <a:rPr lang="en-GB" sz="1600" dirty="0"/>
              <a:t>), which takes into account the size of the object.</a:t>
            </a:r>
          </a:p>
          <a:p>
            <a:r>
              <a:rPr lang="en-GB" sz="1600" dirty="0"/>
              <a:t>This means we can consider other properties, e.g. </a:t>
            </a:r>
            <a:r>
              <a:rPr lang="en-GB" sz="1600" b="1" dirty="0"/>
              <a:t>rotation</a:t>
            </a:r>
            <a:r>
              <a:rPr lang="en-GB" sz="1600" dirty="0"/>
              <a:t> of the body.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B921B5-2F92-4BBB-9812-BDEFFD26B3A7}"/>
              </a:ext>
            </a:extLst>
          </p:cNvPr>
          <p:cNvSpPr txBox="1"/>
          <p:nvPr/>
        </p:nvSpPr>
        <p:spPr>
          <a:xfrm>
            <a:off x="749068" y="3975526"/>
            <a:ext cx="3880768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Clockwise moment = Anticlockwise moment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749068" y="3616667"/>
            <a:ext cx="38807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Moments in equilibrium</a:t>
            </a:r>
            <a:endParaRPr lang="en-GB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4C3151-222A-47D3-B696-1D2E8A1E55D9}"/>
              </a:ext>
            </a:extLst>
          </p:cNvPr>
          <p:cNvSpPr txBox="1"/>
          <p:nvPr/>
        </p:nvSpPr>
        <p:spPr>
          <a:xfrm>
            <a:off x="755466" y="4878828"/>
            <a:ext cx="3880767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For a ‘non-uniform’ rod we can’t model its weight as acting at the centre.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755466" y="4509496"/>
            <a:ext cx="38766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Centre of Mass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E49C021-E47B-4036-9EAF-46A75A8229C4}"/>
                  </a:ext>
                </a:extLst>
              </p:cNvPr>
              <p:cNvSpPr txBox="1"/>
              <p:nvPr/>
            </p:nvSpPr>
            <p:spPr>
              <a:xfrm>
                <a:off x="4932177" y="4823601"/>
                <a:ext cx="3967288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“A non uniform wooden plank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kg rests horizontally on supports at A and B, as shown. When a bucket of water of mass 18kg is placed at point C, the plank is in equilibrium, and is </a:t>
                </a:r>
                <a:r>
                  <a:rPr lang="en-GB" sz="1600" b="1" dirty="0"/>
                  <a:t>on the point of tilting </a:t>
                </a:r>
                <a:r>
                  <a:rPr lang="en-GB" sz="1600" dirty="0"/>
                  <a:t>about B. 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and the magnitude of the reaction at B.”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E49C021-E47B-4036-9EAF-46A75A822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177" y="4823601"/>
                <a:ext cx="3967288" cy="181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CBDE39F-7323-4D83-BBC7-BDC06977E980}"/>
              </a:ext>
            </a:extLst>
          </p:cNvPr>
          <p:cNvSpPr txBox="1"/>
          <p:nvPr/>
        </p:nvSpPr>
        <p:spPr>
          <a:xfrm>
            <a:off x="4932176" y="4429247"/>
            <a:ext cx="396728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On the point of Tilting</a:t>
            </a:r>
            <a:endParaRPr lang="en-GB" b="1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F4A587A-A631-480F-8F6C-C9F3EBECF88F}"/>
              </a:ext>
            </a:extLst>
          </p:cNvPr>
          <p:cNvSpPr/>
          <p:nvPr/>
        </p:nvSpPr>
        <p:spPr>
          <a:xfrm>
            <a:off x="7086600" y="933450"/>
            <a:ext cx="409575" cy="542925"/>
          </a:xfrm>
          <a:custGeom>
            <a:avLst/>
            <a:gdLst>
              <a:gd name="connsiteX0" fmla="*/ 0 w 409575"/>
              <a:gd name="connsiteY0" fmla="*/ 0 h 542925"/>
              <a:gd name="connsiteX1" fmla="*/ 209550 w 409575"/>
              <a:gd name="connsiteY1" fmla="*/ 152400 h 542925"/>
              <a:gd name="connsiteX2" fmla="*/ 371475 w 409575"/>
              <a:gd name="connsiteY2" fmla="*/ 400050 h 542925"/>
              <a:gd name="connsiteX3" fmla="*/ 409575 w 409575"/>
              <a:gd name="connsiteY3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542925">
                <a:moveTo>
                  <a:pt x="0" y="0"/>
                </a:moveTo>
                <a:cubicBezTo>
                  <a:pt x="73819" y="42862"/>
                  <a:pt x="147638" y="85725"/>
                  <a:pt x="209550" y="152400"/>
                </a:cubicBezTo>
                <a:cubicBezTo>
                  <a:pt x="271463" y="219075"/>
                  <a:pt x="338137" y="334962"/>
                  <a:pt x="371475" y="400050"/>
                </a:cubicBezTo>
                <a:cubicBezTo>
                  <a:pt x="404813" y="465138"/>
                  <a:pt x="407194" y="504031"/>
                  <a:pt x="409575" y="542925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B5EDC8-BA1B-4858-9CAA-A121407A0600}"/>
              </a:ext>
            </a:extLst>
          </p:cNvPr>
          <p:cNvSpPr txBox="1"/>
          <p:nvPr/>
        </p:nvSpPr>
        <p:spPr>
          <a:xfrm>
            <a:off x="7426027" y="931189"/>
            <a:ext cx="10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Body rotating about pivot.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4B54A8-FD95-4D54-AAB6-6696C7FF19DA}"/>
              </a:ext>
            </a:extLst>
          </p:cNvPr>
          <p:cNvCxnSpPr/>
          <p:nvPr/>
        </p:nvCxnSpPr>
        <p:spPr>
          <a:xfrm>
            <a:off x="1202276" y="6154350"/>
            <a:ext cx="2653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A7DE15-1232-4B7B-B6CE-1B06EA9D5F60}"/>
              </a:ext>
            </a:extLst>
          </p:cNvPr>
          <p:cNvCxnSpPr>
            <a:cxnSpLocks/>
          </p:cNvCxnSpPr>
          <p:nvPr/>
        </p:nvCxnSpPr>
        <p:spPr>
          <a:xfrm>
            <a:off x="3149008" y="6160462"/>
            <a:ext cx="3371" cy="4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97B6EF7-0886-49D3-9E8B-8154ECE9F168}"/>
              </a:ext>
            </a:extLst>
          </p:cNvPr>
          <p:cNvSpPr/>
          <p:nvPr/>
        </p:nvSpPr>
        <p:spPr>
          <a:xfrm>
            <a:off x="1608588" y="6162739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7D89770-79DC-4AEF-B84C-656243B87B38}"/>
              </a:ext>
            </a:extLst>
          </p:cNvPr>
          <p:cNvCxnSpPr>
            <a:cxnSpLocks/>
          </p:cNvCxnSpPr>
          <p:nvPr/>
        </p:nvCxnSpPr>
        <p:spPr>
          <a:xfrm flipV="1">
            <a:off x="1787070" y="5753498"/>
            <a:ext cx="0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D29412-296C-4566-B597-A8F5A914B207}"/>
                  </a:ext>
                </a:extLst>
              </p:cNvPr>
              <p:cNvSpPr txBox="1"/>
              <p:nvPr/>
            </p:nvSpPr>
            <p:spPr>
              <a:xfrm>
                <a:off x="1508206" y="5415788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D29412-296C-4566-B597-A8F5A914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06" y="5415788"/>
                <a:ext cx="5577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246697-80B0-40B4-A893-B3A5D50B4E8E}"/>
                  </a:ext>
                </a:extLst>
              </p:cNvPr>
              <p:cNvSpPr txBox="1"/>
              <p:nvPr/>
            </p:nvSpPr>
            <p:spPr>
              <a:xfrm>
                <a:off x="2641544" y="6255302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246697-80B0-40B4-A893-B3A5D50B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44" y="6255302"/>
                <a:ext cx="55772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AE3BFC42-1529-4850-91FD-E686D012111F}"/>
              </a:ext>
            </a:extLst>
          </p:cNvPr>
          <p:cNvSpPr/>
          <p:nvPr/>
        </p:nvSpPr>
        <p:spPr>
          <a:xfrm>
            <a:off x="3658047" y="6162739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C4F844-7342-4862-8133-94F34D515934}"/>
                  </a:ext>
                </a:extLst>
              </p:cNvPr>
              <p:cNvSpPr txBox="1"/>
              <p:nvPr/>
            </p:nvSpPr>
            <p:spPr>
              <a:xfrm>
                <a:off x="3503198" y="544357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C4F844-7342-4862-8133-94F34D51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98" y="5443576"/>
                <a:ext cx="5577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2971E83-FCB0-4F01-8A21-5E0A714D14CA}"/>
              </a:ext>
            </a:extLst>
          </p:cNvPr>
          <p:cNvCxnSpPr>
            <a:cxnSpLocks/>
          </p:cNvCxnSpPr>
          <p:nvPr/>
        </p:nvCxnSpPr>
        <p:spPr>
          <a:xfrm flipV="1">
            <a:off x="3843015" y="5762625"/>
            <a:ext cx="323" cy="39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AD190A-7328-462C-90BF-8A005CB5FF3F}"/>
              </a:ext>
            </a:extLst>
          </p:cNvPr>
          <p:cNvCxnSpPr/>
          <p:nvPr/>
        </p:nvCxnSpPr>
        <p:spPr>
          <a:xfrm>
            <a:off x="1202276" y="5996779"/>
            <a:ext cx="1946732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001228-4E4A-455B-BB44-99CB3600EB32}"/>
                  </a:ext>
                </a:extLst>
              </p:cNvPr>
              <p:cNvSpPr txBox="1"/>
              <p:nvPr/>
            </p:nvSpPr>
            <p:spPr>
              <a:xfrm>
                <a:off x="2007378" y="5678576"/>
                <a:ext cx="557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001228-4E4A-455B-BB44-99CB3600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78" y="5678576"/>
                <a:ext cx="557728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9" grpId="0" animBg="1"/>
      <p:bldP spid="80" grpId="0"/>
      <p:bldP spid="83" grpId="0" animBg="1"/>
      <p:bldP spid="85" grpId="0"/>
      <p:bldP spid="86" grpId="0"/>
      <p:bldP spid="87" grpId="0" animBg="1"/>
      <p:bldP spid="88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Moments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4692" y="864096"/>
                <a:ext cx="66967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‘moment’ of a force:</a:t>
                </a:r>
              </a:p>
              <a:p>
                <a:r>
                  <a:rPr lang="en-GB" dirty="0"/>
                  <a:t>… measures the </a:t>
                </a:r>
                <a:r>
                  <a:rPr lang="en-GB" b="1" dirty="0"/>
                  <a:t>turning effect </a:t>
                </a:r>
                <a:r>
                  <a:rPr lang="en-GB" dirty="0"/>
                  <a:t>of the force on the body on which it is acting.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𝒎𝒐𝒎𝒆𝒏𝒕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𝒐𝒇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𝒇𝒐𝒓𝒄𝒆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𝒇𝒐𝒓𝒄𝒆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/>
                        </a:rPr>
                        <m:t>𝒅𝒊𝒔𝒕𝒂𝒏𝒄𝒆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92" y="864096"/>
                <a:ext cx="6696744" cy="1477328"/>
              </a:xfrm>
              <a:prstGeom prst="rect">
                <a:avLst/>
              </a:prstGeom>
              <a:blipFill>
                <a:blip r:embed="rId2"/>
                <a:stretch>
                  <a:fillRect l="-820" t="-2479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77457" y="262599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about a point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4208" y="256972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perpendicular distance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36900" y="2308894"/>
            <a:ext cx="216024" cy="271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020292" y="2298506"/>
            <a:ext cx="324036" cy="271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47" y="3811834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00475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95263" y="432436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3254" y="5464653"/>
                <a:ext cx="301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Moment about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𝟕𝟎𝟎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/>
                        </a:rPr>
                        <m:t>𝟏𝟎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𝟕𝟎𝟎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54" y="5464653"/>
                <a:ext cx="3012322" cy="646331"/>
              </a:xfrm>
              <a:prstGeom prst="rect">
                <a:avLst/>
              </a:prstGeom>
              <a:blipFill>
                <a:blip r:embed="rId5"/>
                <a:stretch>
                  <a:fillRect l="-161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76447" y="5783595"/>
            <a:ext cx="2335889" cy="362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2732" y="1224136"/>
            <a:ext cx="671870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612" y="84906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06AB1A-35B2-46F2-8005-840790A1D66C}"/>
              </a:ext>
            </a:extLst>
          </p:cNvPr>
          <p:cNvCxnSpPr>
            <a:cxnSpLocks/>
          </p:cNvCxnSpPr>
          <p:nvPr/>
        </p:nvCxnSpPr>
        <p:spPr>
          <a:xfrm>
            <a:off x="1892320" y="4815286"/>
            <a:ext cx="5683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010D23D-CBBE-4EF0-8A04-4FC6B6918A87}"/>
              </a:ext>
            </a:extLst>
          </p:cNvPr>
          <p:cNvSpPr/>
          <p:nvPr/>
        </p:nvSpPr>
        <p:spPr>
          <a:xfrm>
            <a:off x="4643689" y="4816614"/>
            <a:ext cx="329573" cy="24399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C8C961-6525-4282-B69D-38D78F42B096}"/>
              </a:ext>
            </a:extLst>
          </p:cNvPr>
          <p:cNvCxnSpPr>
            <a:cxnSpLocks/>
          </p:cNvCxnSpPr>
          <p:nvPr/>
        </p:nvCxnSpPr>
        <p:spPr>
          <a:xfrm>
            <a:off x="1931755" y="4732495"/>
            <a:ext cx="2857996" cy="134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B7501-868D-4502-A8D7-A3F7FF1802DB}"/>
                  </a:ext>
                </a:extLst>
              </p:cNvPr>
              <p:cNvSpPr txBox="1"/>
              <p:nvPr/>
            </p:nvSpPr>
            <p:spPr>
              <a:xfrm>
                <a:off x="4236529" y="5072228"/>
                <a:ext cx="1103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B7501-868D-4502-A8D7-A3F7FF18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29" y="5072228"/>
                <a:ext cx="11036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A9227B-EED2-444B-B0DB-CA9E1C89D081}"/>
                  </a:ext>
                </a:extLst>
              </p:cNvPr>
              <p:cNvSpPr txBox="1"/>
              <p:nvPr/>
            </p:nvSpPr>
            <p:spPr>
              <a:xfrm>
                <a:off x="5345262" y="5563132"/>
                <a:ext cx="301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Moment about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𝟕𝟓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𝟓𝟖𝟖𝟎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A9227B-EED2-444B-B0DB-CA9E1C89D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62" y="5563132"/>
                <a:ext cx="3012322" cy="646331"/>
              </a:xfrm>
              <a:prstGeom prst="rect">
                <a:avLst/>
              </a:prstGeom>
              <a:blipFill>
                <a:blip r:embed="rId7"/>
                <a:stretch>
                  <a:fillRect l="-1822" t="-5660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D500B081-4116-4510-A8F7-CBB5A298D382}"/>
              </a:ext>
            </a:extLst>
          </p:cNvPr>
          <p:cNvSpPr/>
          <p:nvPr/>
        </p:nvSpPr>
        <p:spPr>
          <a:xfrm>
            <a:off x="5927593" y="5867526"/>
            <a:ext cx="2335889" cy="362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E46F67-BF76-4D34-973A-AF6163F1D432}"/>
              </a:ext>
            </a:extLst>
          </p:cNvPr>
          <p:cNvCxnSpPr>
            <a:cxnSpLocks/>
          </p:cNvCxnSpPr>
          <p:nvPr/>
        </p:nvCxnSpPr>
        <p:spPr>
          <a:xfrm>
            <a:off x="4903876" y="4722309"/>
            <a:ext cx="2657475" cy="1905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0CFC20-E7D7-4CE1-9996-029D07DEEB92}"/>
              </a:ext>
            </a:extLst>
          </p:cNvPr>
          <p:cNvSpPr txBox="1"/>
          <p:nvPr/>
        </p:nvSpPr>
        <p:spPr>
          <a:xfrm>
            <a:off x="5739844" y="434588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DEF3E-E1BE-4B26-BECF-4440C44492FE}"/>
              </a:ext>
            </a:extLst>
          </p:cNvPr>
          <p:cNvSpPr txBox="1"/>
          <p:nvPr/>
        </p:nvSpPr>
        <p:spPr>
          <a:xfrm>
            <a:off x="7715250" y="3588391"/>
            <a:ext cx="129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has a mass of 75kg.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420B03-6A4A-4978-99B8-1C90779ADFEC}"/>
              </a:ext>
            </a:extLst>
          </p:cNvPr>
          <p:cNvCxnSpPr>
            <a:cxnSpLocks/>
          </p:cNvCxnSpPr>
          <p:nvPr/>
        </p:nvCxnSpPr>
        <p:spPr>
          <a:xfrm>
            <a:off x="1894869" y="4806716"/>
            <a:ext cx="1043" cy="5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0BDE55-6F09-430A-89D3-CB1789EA70AA}"/>
              </a:ext>
            </a:extLst>
          </p:cNvPr>
          <p:cNvSpPr txBox="1"/>
          <p:nvPr/>
        </p:nvSpPr>
        <p:spPr>
          <a:xfrm>
            <a:off x="1953272" y="5079896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700 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D05D9E-E409-4703-A3FA-C15B16CEC50F}"/>
              </a:ext>
            </a:extLst>
          </p:cNvPr>
          <p:cNvCxnSpPr>
            <a:cxnSpLocks/>
          </p:cNvCxnSpPr>
          <p:nvPr/>
        </p:nvCxnSpPr>
        <p:spPr>
          <a:xfrm>
            <a:off x="7561939" y="4798327"/>
            <a:ext cx="1043" cy="52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DB8273-0755-47F9-83EF-B9F1B6402B93}"/>
                  </a:ext>
                </a:extLst>
              </p:cNvPr>
              <p:cNvSpPr txBox="1"/>
              <p:nvPr/>
            </p:nvSpPr>
            <p:spPr>
              <a:xfrm>
                <a:off x="7589986" y="5073156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DB8273-0755-47F9-83EF-B9F1B640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86" y="5073156"/>
                <a:ext cx="75608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6E3E965A-82B7-40CB-B7B1-9FEC8A4CF771}"/>
              </a:ext>
            </a:extLst>
          </p:cNvPr>
          <p:cNvSpPr/>
          <p:nvPr/>
        </p:nvSpPr>
        <p:spPr>
          <a:xfrm>
            <a:off x="7654510" y="5067405"/>
            <a:ext cx="1013240" cy="409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820DA-3431-4842-9A77-DBF07CA017C7}"/>
              </a:ext>
            </a:extLst>
          </p:cNvPr>
          <p:cNvSpPr txBox="1"/>
          <p:nvPr/>
        </p:nvSpPr>
        <p:spPr>
          <a:xfrm>
            <a:off x="533400" y="6349615"/>
            <a:ext cx="86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anticlockwise moment is greater, so the seesaw will tilt in an anticlockwise direction.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E60D3-02DE-48B4-B996-716F03D9AF56}"/>
              </a:ext>
            </a:extLst>
          </p:cNvPr>
          <p:cNvSpPr txBox="1"/>
          <p:nvPr/>
        </p:nvSpPr>
        <p:spPr>
          <a:xfrm>
            <a:off x="2749391" y="3479869"/>
            <a:ext cx="231040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Notice that the measured distance is </a:t>
            </a:r>
            <a:r>
              <a:rPr lang="en-GB" sz="1400" b="1" dirty="0"/>
              <a:t>perpendicular</a:t>
            </a:r>
            <a:r>
              <a:rPr lang="en-GB" sz="1400" dirty="0"/>
              <a:t> to the force being considered.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516E5-B6A0-4BC9-8001-BEF95458B21B}"/>
              </a:ext>
            </a:extLst>
          </p:cNvPr>
          <p:cNvSpPr txBox="1"/>
          <p:nvPr/>
        </p:nvSpPr>
        <p:spPr>
          <a:xfrm>
            <a:off x="129062" y="3244519"/>
            <a:ext cx="177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(Disclaimer: ex-</a:t>
            </a:r>
            <a:r>
              <a:rPr lang="en-GB" sz="1100" dirty="0" err="1"/>
              <a:t>Tiffinians</a:t>
            </a:r>
            <a:r>
              <a:rPr lang="en-GB" sz="1100" dirty="0"/>
              <a:t> featured with their permission, and much to their delight)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38" grpId="0" animBg="1"/>
      <p:bldP spid="46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Quickfire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539552" y="1196752"/>
            <a:ext cx="216024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19672" y="231287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98072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80728"/>
                <a:ext cx="10801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 flipV="1">
            <a:off x="1468582" y="1570182"/>
            <a:ext cx="230909" cy="7758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842" y="166015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42" y="1660158"/>
                <a:ext cx="683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569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12876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953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572" y="2924944"/>
                <a:ext cx="21962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𝟐𝟎𝟎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</m:oMath>
                </a14:m>
                <a:r>
                  <a:rPr lang="en-GB" b="1" dirty="0"/>
                  <a:t> clockwise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2924944"/>
                <a:ext cx="219624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222" t="-3311" r="-194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448175" y="980728"/>
            <a:ext cx="627881" cy="14195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19972" y="2312876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79912" y="126928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269282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599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312876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05983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19872" y="2924944"/>
                <a:ext cx="19802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sz="1200" dirty="0"/>
                  <a:t>There is no ‘turning’ effect.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24944"/>
                <a:ext cx="1980220" cy="1107996"/>
              </a:xfrm>
              <a:prstGeom prst="rect">
                <a:avLst/>
              </a:prstGeom>
              <a:blipFill rotWithShape="1">
                <a:blip r:embed="rId8"/>
                <a:stretch>
                  <a:fillRect l="-2462" t="-2747" r="-2154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228184" y="980728"/>
            <a:ext cx="1728192" cy="11521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01902" y="252890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50812" y="980728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12" y="980728"/>
                <a:ext cx="65514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 flipV="1">
            <a:off x="7081722" y="1556792"/>
            <a:ext cx="12498" cy="10111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01902" y="1763524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902" y="1763524"/>
                <a:ext cx="68370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7926" y="231287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26" y="2312876"/>
                <a:ext cx="4320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741762" y="9168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74752" y="2797944"/>
                <a:ext cx="19802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force F about point 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𝟓𝟎</m:t>
                      </m:r>
                      <m:r>
                        <a:rPr lang="en-GB" b="1" i="1" smtClean="0">
                          <a:latin typeface="Cambria Math"/>
                        </a:rPr>
                        <m:t>𝒔𝒊𝒏</m:t>
                      </m:r>
                      <m:r>
                        <a:rPr lang="en-GB" b="1" i="1" smtClean="0">
                          <a:latin typeface="Cambria Math"/>
                        </a:rPr>
                        <m:t>𝟔𝟎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       clockwise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52" y="2797944"/>
                <a:ext cx="1980220" cy="1200329"/>
              </a:xfrm>
              <a:prstGeom prst="rect">
                <a:avLst/>
              </a:prstGeom>
              <a:blipFill>
                <a:blip r:embed="rId12"/>
                <a:stretch>
                  <a:fillRect l="-2462" t="-3046" r="-215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>
            <a:off x="6761018" y="1791855"/>
            <a:ext cx="323273" cy="147781"/>
          </a:xfrm>
          <a:custGeom>
            <a:avLst/>
            <a:gdLst>
              <a:gd name="connsiteX0" fmla="*/ 323273 w 323273"/>
              <a:gd name="connsiteY0" fmla="*/ 147781 h 147781"/>
              <a:gd name="connsiteX1" fmla="*/ 175491 w 323273"/>
              <a:gd name="connsiteY1" fmla="*/ 129309 h 147781"/>
              <a:gd name="connsiteX2" fmla="*/ 55418 w 323273"/>
              <a:gd name="connsiteY2" fmla="*/ 64654 h 147781"/>
              <a:gd name="connsiteX3" fmla="*/ 0 w 323273"/>
              <a:gd name="connsiteY3" fmla="*/ 0 h 1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73" h="147781">
                <a:moveTo>
                  <a:pt x="323273" y="147781"/>
                </a:moveTo>
                <a:cubicBezTo>
                  <a:pt x="271703" y="145472"/>
                  <a:pt x="220133" y="143163"/>
                  <a:pt x="175491" y="129309"/>
                </a:cubicBezTo>
                <a:cubicBezTo>
                  <a:pt x="130848" y="115454"/>
                  <a:pt x="84666" y="86205"/>
                  <a:pt x="55418" y="64654"/>
                </a:cubicBezTo>
                <a:cubicBezTo>
                  <a:pt x="26169" y="43102"/>
                  <a:pt x="13084" y="21551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92708" y="1855857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08" y="1855857"/>
                <a:ext cx="507225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272254" y="1897380"/>
            <a:ext cx="806726" cy="731520"/>
            <a:chOff x="6272254" y="1897380"/>
            <a:chExt cx="806726" cy="731520"/>
          </a:xfrm>
        </p:grpSpPr>
        <p:cxnSp>
          <p:nvCxnSpPr>
            <p:cNvPr id="42" name="Straight Connector 41"/>
            <p:cNvCxnSpPr/>
            <p:nvPr/>
          </p:nvCxnSpPr>
          <p:spPr>
            <a:xfrm flipH="1" flipV="1">
              <a:off x="6545580" y="1897380"/>
              <a:ext cx="533400" cy="7315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272254" y="2251901"/>
                  <a:ext cx="6837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/>
                          </a:rPr>
                          <m:t>5</m:t>
                        </m:r>
                        <m:r>
                          <a:rPr lang="en-GB" sz="12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GB" sz="1200" b="0" i="1" smtClean="0">
                            <a:latin typeface="Cambria Math"/>
                          </a:rPr>
                          <m:t>60 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4" y="2251901"/>
                  <a:ext cx="683708" cy="27699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ectangle 47"/>
          <p:cNvSpPr/>
          <p:nvPr/>
        </p:nvSpPr>
        <p:spPr>
          <a:xfrm>
            <a:off x="1045432" y="3527083"/>
            <a:ext cx="1870383" cy="27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27801" y="3527083"/>
            <a:ext cx="1764362" cy="527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86862" y="3405076"/>
            <a:ext cx="1357227" cy="529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49974" y="1897380"/>
            <a:ext cx="1492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see what force is acting perpendicularly.</a:t>
            </a: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H="1" flipV="1">
            <a:off x="1073150" y="4222751"/>
            <a:ext cx="1670050" cy="134753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648746" y="571032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66491" y="4531488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1" y="4531488"/>
                <a:ext cx="65514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 flipV="1">
            <a:off x="1473200" y="4559300"/>
            <a:ext cx="267864" cy="11900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50506" y="514697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06" y="5146970"/>
                <a:ext cx="68370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864770" y="54943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770" y="5494304"/>
                <a:ext cx="43204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388606" y="4098233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8075" y="6030809"/>
                <a:ext cx="3247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Moment:</a:t>
                </a:r>
                <a:endParaRPr lang="en-GB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𝟐𝟎</m:t>
                    </m:r>
                    <m:r>
                      <a:rPr lang="en-GB" b="1" i="1" smtClean="0">
                        <a:latin typeface="Cambria Math"/>
                      </a:rPr>
                      <m:t>𝒔𝒊𝒏</m:t>
                    </m:r>
                    <m:r>
                      <a:rPr lang="en-GB" b="1" i="1" smtClean="0">
                        <a:latin typeface="Cambria Math"/>
                      </a:rPr>
                      <m:t>𝟑𝟎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i="0" dirty="0">
                    <a:latin typeface="+mj-lt"/>
                  </a:rPr>
                  <a:t>anticlockwise</a:t>
                </a:r>
                <a:endParaRPr lang="en-GB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5" y="6030809"/>
                <a:ext cx="3247290" cy="646331"/>
              </a:xfrm>
              <a:prstGeom prst="rect">
                <a:avLst/>
              </a:prstGeom>
              <a:blipFill>
                <a:blip r:embed="rId18"/>
                <a:stretch>
                  <a:fillRect l="-150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44495" y="4908463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30°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95" y="4908463"/>
                <a:ext cx="507225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478601" y="6357430"/>
            <a:ext cx="2988249" cy="387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Freeform 70"/>
          <p:cNvSpPr/>
          <p:nvPr/>
        </p:nvSpPr>
        <p:spPr>
          <a:xfrm>
            <a:off x="1555750" y="4838700"/>
            <a:ext cx="222250" cy="107950"/>
          </a:xfrm>
          <a:custGeom>
            <a:avLst/>
            <a:gdLst>
              <a:gd name="connsiteX0" fmla="*/ 0 w 222250"/>
              <a:gd name="connsiteY0" fmla="*/ 107950 h 107950"/>
              <a:gd name="connsiteX1" fmla="*/ 101600 w 222250"/>
              <a:gd name="connsiteY1" fmla="*/ 88900 h 107950"/>
              <a:gd name="connsiteX2" fmla="*/ 222250 w 222250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107950">
                <a:moveTo>
                  <a:pt x="0" y="107950"/>
                </a:moveTo>
                <a:cubicBezTo>
                  <a:pt x="32279" y="107421"/>
                  <a:pt x="64558" y="106892"/>
                  <a:pt x="101600" y="88900"/>
                </a:cubicBezTo>
                <a:cubicBezTo>
                  <a:pt x="138642" y="70908"/>
                  <a:pt x="180446" y="35454"/>
                  <a:pt x="2222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flipH="1" flipV="1">
            <a:off x="5488716" y="4290941"/>
            <a:ext cx="1625148" cy="13716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064312" y="5778517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454768" y="4742050"/>
                <a:ext cx="65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68" y="4742050"/>
                <a:ext cx="65514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H="1" flipV="1">
            <a:off x="5888766" y="4627489"/>
            <a:ext cx="267864" cy="119006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66072" y="5215159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72" y="5215159"/>
                <a:ext cx="68370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280336" y="55624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36" y="5562493"/>
                <a:ext cx="43204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4804172" y="416642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43641" y="6098998"/>
                <a:ext cx="3247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Moment:</a:t>
                </a:r>
                <a:endParaRPr lang="en-GB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𝟏𝟓</m:t>
                    </m:r>
                    <m:r>
                      <a:rPr lang="en-GB" b="1" i="1" smtClean="0">
                        <a:latin typeface="Cambria Math"/>
                      </a:rPr>
                      <m:t>𝒄𝒐𝒔</m:t>
                    </m:r>
                    <m:r>
                      <a:rPr lang="en-GB" b="1" i="1" smtClean="0">
                        <a:latin typeface="Cambria Math"/>
                      </a:rPr>
                      <m:t>𝟔𝟓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1" i="0" dirty="0">
                    <a:latin typeface="+mj-lt"/>
                  </a:rPr>
                  <a:t>anticlockwise</a:t>
                </a:r>
                <a:endParaRPr lang="en-GB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41" y="6098998"/>
                <a:ext cx="3247290" cy="646331"/>
              </a:xfrm>
              <a:prstGeom prst="rect">
                <a:avLst/>
              </a:prstGeom>
              <a:blipFill>
                <a:blip r:embed="rId23"/>
                <a:stretch>
                  <a:fillRect l="-1692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037178" y="5355804"/>
                <a:ext cx="507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65°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178" y="5355804"/>
                <a:ext cx="507225" cy="2769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4874451" y="6389862"/>
            <a:ext cx="2988249" cy="3873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6216650" y="5314950"/>
            <a:ext cx="457200" cy="52070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6108700" y="5607050"/>
            <a:ext cx="247650" cy="69850"/>
          </a:xfrm>
          <a:custGeom>
            <a:avLst/>
            <a:gdLst>
              <a:gd name="connsiteX0" fmla="*/ 0 w 247650"/>
              <a:gd name="connsiteY0" fmla="*/ 0 h 69850"/>
              <a:gd name="connsiteX1" fmla="*/ 76200 w 247650"/>
              <a:gd name="connsiteY1" fmla="*/ 6350 h 69850"/>
              <a:gd name="connsiteX2" fmla="*/ 165100 w 247650"/>
              <a:gd name="connsiteY2" fmla="*/ 25400 h 69850"/>
              <a:gd name="connsiteX3" fmla="*/ 247650 w 247650"/>
              <a:gd name="connsiteY3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69850">
                <a:moveTo>
                  <a:pt x="0" y="0"/>
                </a:moveTo>
                <a:cubicBezTo>
                  <a:pt x="24341" y="1058"/>
                  <a:pt x="48683" y="2117"/>
                  <a:pt x="76200" y="6350"/>
                </a:cubicBezTo>
                <a:cubicBezTo>
                  <a:pt x="103717" y="10583"/>
                  <a:pt x="136525" y="14817"/>
                  <a:pt x="165100" y="25400"/>
                </a:cubicBezTo>
                <a:cubicBezTo>
                  <a:pt x="193675" y="35983"/>
                  <a:pt x="220662" y="52916"/>
                  <a:pt x="247650" y="698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89A52-0AB3-4945-9B12-322D13DEA7B1}"/>
                  </a:ext>
                </a:extLst>
              </p:cNvPr>
              <p:cNvSpPr txBox="1"/>
              <p:nvPr/>
            </p:nvSpPr>
            <p:spPr>
              <a:xfrm>
                <a:off x="7686676" y="2679599"/>
                <a:ext cx="137160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Recall that if the hypotenuse of a right-angled triangle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then the side opposite the angle is of length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 and the adjacent to it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. You should be able to determine these lengths instantly without piddling about with soh-</a:t>
                </a:r>
                <a:r>
                  <a:rPr lang="en-GB" sz="1200" dirty="0" err="1"/>
                  <a:t>cah</a:t>
                </a:r>
                <a:r>
                  <a:rPr lang="en-GB" sz="1200" dirty="0"/>
                  <a:t>-</a:t>
                </a:r>
                <a:r>
                  <a:rPr lang="en-GB" sz="1200" dirty="0" err="1"/>
                  <a:t>toa</a:t>
                </a:r>
                <a:r>
                  <a:rPr lang="en-GB" sz="1200" dirty="0"/>
                  <a:t> each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989A52-0AB3-4945-9B12-322D13DE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76" y="2679599"/>
                <a:ext cx="1371600" cy="2862322"/>
              </a:xfrm>
              <a:prstGeom prst="rect">
                <a:avLst/>
              </a:prstGeom>
              <a:blipFill>
                <a:blip r:embed="rId25"/>
                <a:stretch>
                  <a:fillRect r="-1310" b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/>
      <p:bldP spid="65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AD64B5-EAB4-48A4-B861-CA75021C70D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232D36-13FA-40B9-91EE-5F64E268DF2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703757-3DAC-4ABA-9589-DDA8729849C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B6AFC-0633-41F1-9890-512B14D9D39A}"/>
                  </a:ext>
                </a:extLst>
              </p:cNvPr>
              <p:cNvSpPr txBox="1"/>
              <p:nvPr/>
            </p:nvSpPr>
            <p:spPr>
              <a:xfrm>
                <a:off x="899592" y="1052736"/>
                <a:ext cx="64807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two forces acting on a lamina. Find the moment of each of the forces about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B6AFC-0633-41F1-9890-512B14D9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2736"/>
                <a:ext cx="6480720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1D17C5-FE69-4A1C-9C95-601E316CAA1E}"/>
              </a:ext>
            </a:extLst>
          </p:cNvPr>
          <p:cNvCxnSpPr/>
          <p:nvPr/>
        </p:nvCxnSpPr>
        <p:spPr>
          <a:xfrm flipV="1">
            <a:off x="2945117" y="1922245"/>
            <a:ext cx="0" cy="1152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53E563-F5F6-4EAE-B14A-60B0420270DE}"/>
              </a:ext>
            </a:extLst>
          </p:cNvPr>
          <p:cNvCxnSpPr>
            <a:cxnSpLocks/>
          </p:cNvCxnSpPr>
          <p:nvPr/>
        </p:nvCxnSpPr>
        <p:spPr>
          <a:xfrm flipV="1">
            <a:off x="4457533" y="2187903"/>
            <a:ext cx="605532" cy="962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A6ED701-E95D-4D36-82E6-1DD7ED8D021D}"/>
              </a:ext>
            </a:extLst>
          </p:cNvPr>
          <p:cNvSpPr/>
          <p:nvPr/>
        </p:nvSpPr>
        <p:spPr>
          <a:xfrm>
            <a:off x="3853439" y="2139186"/>
            <a:ext cx="72005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52AA2-5567-409E-B802-794B704AECE0}"/>
              </a:ext>
            </a:extLst>
          </p:cNvPr>
          <p:cNvCxnSpPr>
            <a:cxnSpLocks/>
          </p:cNvCxnSpPr>
          <p:nvPr/>
        </p:nvCxnSpPr>
        <p:spPr>
          <a:xfrm>
            <a:off x="2972329" y="2157741"/>
            <a:ext cx="900111" cy="142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389C34-7909-4197-A02A-B72D54460837}"/>
              </a:ext>
            </a:extLst>
          </p:cNvPr>
          <p:cNvCxnSpPr>
            <a:cxnSpLocks/>
          </p:cNvCxnSpPr>
          <p:nvPr/>
        </p:nvCxnSpPr>
        <p:spPr>
          <a:xfrm>
            <a:off x="3878790" y="2175203"/>
            <a:ext cx="641350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31C04C-85C4-47DE-84F8-12DE3216FC15}"/>
              </a:ext>
            </a:extLst>
          </p:cNvPr>
          <p:cNvCxnSpPr>
            <a:cxnSpLocks/>
          </p:cNvCxnSpPr>
          <p:nvPr/>
        </p:nvCxnSpPr>
        <p:spPr>
          <a:xfrm>
            <a:off x="2945117" y="2066261"/>
            <a:ext cx="133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9834EA-19BA-4B42-84FB-3A9FE04DB51E}"/>
              </a:ext>
            </a:extLst>
          </p:cNvPr>
          <p:cNvCxnSpPr>
            <a:cxnSpLocks/>
          </p:cNvCxnSpPr>
          <p:nvPr/>
        </p:nvCxnSpPr>
        <p:spPr>
          <a:xfrm>
            <a:off x="3078591" y="2066261"/>
            <a:ext cx="0" cy="91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5D906B-1B95-41EC-AD87-D24DB29C092E}"/>
              </a:ext>
            </a:extLst>
          </p:cNvPr>
          <p:cNvSpPr/>
          <p:nvPr/>
        </p:nvSpPr>
        <p:spPr>
          <a:xfrm>
            <a:off x="4332815" y="2727612"/>
            <a:ext cx="355600" cy="44491"/>
          </a:xfrm>
          <a:custGeom>
            <a:avLst/>
            <a:gdLst>
              <a:gd name="connsiteX0" fmla="*/ 0 w 355600"/>
              <a:gd name="connsiteY0" fmla="*/ 38141 h 44491"/>
              <a:gd name="connsiteX1" fmla="*/ 203200 w 355600"/>
              <a:gd name="connsiteY1" fmla="*/ 41 h 44491"/>
              <a:gd name="connsiteX2" fmla="*/ 355600 w 355600"/>
              <a:gd name="connsiteY2" fmla="*/ 44491 h 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44491">
                <a:moveTo>
                  <a:pt x="0" y="38141"/>
                </a:moveTo>
                <a:cubicBezTo>
                  <a:pt x="71966" y="18562"/>
                  <a:pt x="143933" y="-1017"/>
                  <a:pt x="203200" y="41"/>
                </a:cubicBezTo>
                <a:cubicBezTo>
                  <a:pt x="262467" y="1099"/>
                  <a:pt x="309033" y="22795"/>
                  <a:pt x="355600" y="4449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C7E6A8-4596-485B-9BE9-B45D2F46E3AA}"/>
                  </a:ext>
                </a:extLst>
              </p:cNvPr>
              <p:cNvSpPr txBox="1"/>
              <p:nvPr/>
            </p:nvSpPr>
            <p:spPr>
              <a:xfrm>
                <a:off x="4341397" y="2488214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C7E6A8-4596-485B-9BE9-B45D2F46E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7" y="2488214"/>
                <a:ext cx="288032" cy="276999"/>
              </a:xfrm>
              <a:prstGeom prst="rect">
                <a:avLst/>
              </a:prstGeom>
              <a:blipFill>
                <a:blip r:embed="rId3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809EF-BDAB-40B2-8ACF-92513D58E2C5}"/>
                  </a:ext>
                </a:extLst>
              </p:cNvPr>
              <p:cNvSpPr txBox="1"/>
              <p:nvPr/>
            </p:nvSpPr>
            <p:spPr>
              <a:xfrm>
                <a:off x="3811370" y="2484363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809EF-BDAB-40B2-8ACF-92513D58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70" y="2484363"/>
                <a:ext cx="43095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14B1-0512-4FF7-B168-FA5CA4823121}"/>
                  </a:ext>
                </a:extLst>
              </p:cNvPr>
              <p:cNvSpPr txBox="1"/>
              <p:nvPr/>
            </p:nvSpPr>
            <p:spPr>
              <a:xfrm>
                <a:off x="3252505" y="1880742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GB" sz="1200" b="0" i="0" dirty="0">
                    <a:latin typeface="+mj-lt"/>
                  </a:rPr>
                  <a:t>m</a:t>
                </a:r>
                <a:endParaRPr lang="en-GB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14B1-0512-4FF7-B168-FA5CA4823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05" y="1880742"/>
                <a:ext cx="430958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BB6B18-3C65-4F06-8317-4B95C0CC6251}"/>
                  </a:ext>
                </a:extLst>
              </p:cNvPr>
              <p:cNvSpPr txBox="1"/>
              <p:nvPr/>
            </p:nvSpPr>
            <p:spPr>
              <a:xfrm>
                <a:off x="2573791" y="174490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BB6B18-3C65-4F06-8317-4B95C0CC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91" y="1744901"/>
                <a:ext cx="43095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FC34D-944E-463D-AAE9-65108C76AB42}"/>
                  </a:ext>
                </a:extLst>
              </p:cNvPr>
              <p:cNvSpPr txBox="1"/>
              <p:nvPr/>
            </p:nvSpPr>
            <p:spPr>
              <a:xfrm>
                <a:off x="5031147" y="2011571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FC34D-944E-463D-AAE9-65108C76A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147" y="2011571"/>
                <a:ext cx="43095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27072-0720-4BEF-8E84-90C772A19EAF}"/>
                  </a:ext>
                </a:extLst>
              </p:cNvPr>
              <p:cNvSpPr txBox="1"/>
              <p:nvPr/>
            </p:nvSpPr>
            <p:spPr>
              <a:xfrm>
                <a:off x="3706608" y="1844178"/>
                <a:ext cx="430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27072-0720-4BEF-8E84-90C772A1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8" y="1844178"/>
                <a:ext cx="43095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D65F0-A168-40FF-8CCD-5CA5A060D870}"/>
                  </a:ext>
                </a:extLst>
              </p:cNvPr>
              <p:cNvSpPr txBox="1"/>
              <p:nvPr/>
            </p:nvSpPr>
            <p:spPr>
              <a:xfrm>
                <a:off x="1556630" y="3675604"/>
                <a:ext cx="49685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Moment of 5N force: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=5×2=10 </m:t>
                    </m:r>
                  </m:oMath>
                </a14:m>
                <a:r>
                  <a:rPr lang="en-GB" dirty="0"/>
                  <a:t>Nm clockwise</a:t>
                </a:r>
              </a:p>
              <a:p>
                <a:endParaRPr lang="en-GB" dirty="0"/>
              </a:p>
              <a:p>
                <a:r>
                  <a:rPr lang="en-GB" dirty="0"/>
                  <a:t>Moment of 8N force: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=8×2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=12.3 </m:t>
                    </m:r>
                  </m:oMath>
                </a14:m>
                <a:r>
                  <a:rPr lang="en-GB" dirty="0"/>
                  <a:t>Nm anticlockwise (3sf)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D65F0-A168-40FF-8CCD-5CA5A060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30" y="3675604"/>
                <a:ext cx="4968552" cy="1477328"/>
              </a:xfrm>
              <a:prstGeom prst="rect">
                <a:avLst/>
              </a:prstGeom>
              <a:blipFill>
                <a:blip r:embed="rId9"/>
                <a:stretch>
                  <a:fillRect l="-98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3336F4E-3CF5-4E14-B4DD-BC2423C50312}"/>
              </a:ext>
            </a:extLst>
          </p:cNvPr>
          <p:cNvSpPr/>
          <p:nvPr/>
        </p:nvSpPr>
        <p:spPr>
          <a:xfrm>
            <a:off x="1878640" y="4001593"/>
            <a:ext cx="4508079" cy="3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699D6B-D131-4E00-A6AE-8DB035A9662C}"/>
              </a:ext>
            </a:extLst>
          </p:cNvPr>
          <p:cNvSpPr/>
          <p:nvPr/>
        </p:nvSpPr>
        <p:spPr>
          <a:xfrm>
            <a:off x="1885912" y="4854302"/>
            <a:ext cx="4508079" cy="3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F91CF0-0C3D-4915-9483-85F22A6FE10C}"/>
              </a:ext>
            </a:extLst>
          </p:cNvPr>
          <p:cNvSpPr txBox="1"/>
          <p:nvPr/>
        </p:nvSpPr>
        <p:spPr>
          <a:xfrm>
            <a:off x="6513107" y="2818438"/>
            <a:ext cx="226075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Terminology</a:t>
            </a:r>
            <a:r>
              <a:rPr lang="en-GB" sz="1400" dirty="0"/>
              <a:t>: A </a:t>
            </a:r>
            <a:r>
              <a:rPr lang="en-GB" sz="1400" i="1" dirty="0"/>
              <a:t>lamina</a:t>
            </a:r>
            <a:r>
              <a:rPr lang="en-GB" sz="1400" dirty="0"/>
              <a:t> is a 2D object whose thickness can be ignored.</a:t>
            </a:r>
          </a:p>
        </p:txBody>
      </p:sp>
    </p:spTree>
    <p:extLst>
      <p:ext uri="{BB962C8B-B14F-4D97-AF65-F5344CB8AC3E}">
        <p14:creationId xmlns:p14="http://schemas.microsoft.com/office/powerpoint/2010/main" val="15069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 72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177B3-2BF3-45CA-B6AB-0F4837F6A9B9}"/>
              </a:ext>
            </a:extLst>
          </p:cNvPr>
          <p:cNvSpPr txBox="1"/>
          <p:nvPr/>
        </p:nvSpPr>
        <p:spPr>
          <a:xfrm>
            <a:off x="383436" y="194632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Resultant moments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41995" y="654596"/>
            <a:ext cx="843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If we have multiple coplanar forces, we can also find the overall moment by adding them – just treat one of the directions (clockwise or anticlockwise) as negative. This is similar in Year 1 to finding the </a:t>
            </a:r>
            <a:r>
              <a:rPr lang="en-GB" sz="1600" b="1" dirty="0"/>
              <a:t>resultant force</a:t>
            </a:r>
            <a:r>
              <a:rPr lang="en-GB" sz="16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1200" y="1918363"/>
            <a:ext cx="1283680" cy="38768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46808" y="288117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744" y="1549031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4" y="1549031"/>
                <a:ext cx="10801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1195718" y="2138485"/>
            <a:ext cx="230909" cy="7758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0978" y="2228461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78" y="2228461"/>
                <a:ext cx="683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8136" y="30230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36" y="3023086"/>
                <a:ext cx="4320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1188" y="167589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708" y="3493247"/>
                <a:ext cx="28753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𝟐𝟎𝟎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𝟏𝟓𝟎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𝟓𝟎</m:t>
                    </m:r>
                    <m:r>
                      <a:rPr lang="en-GB" b="1" i="1" smtClean="0">
                        <a:latin typeface="Cambria Math"/>
                      </a:rPr>
                      <m:t>𝑵𝒎</m:t>
                    </m:r>
                  </m:oMath>
                </a14:m>
                <a:r>
                  <a:rPr lang="en-GB" b="1" dirty="0"/>
                  <a:t> clockwise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08" y="3493247"/>
                <a:ext cx="2875332" cy="923330"/>
              </a:xfrm>
              <a:prstGeom prst="rect">
                <a:avLst/>
              </a:prstGeom>
              <a:blipFill>
                <a:blip r:embed="rId5"/>
                <a:stretch>
                  <a:fillRect l="-1695" t="-3289" r="-84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2610" y="3818300"/>
            <a:ext cx="2034690" cy="520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198687" y="2112208"/>
            <a:ext cx="328613" cy="10955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59732" y="2396503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32" y="2396503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1511300" y="2699752"/>
            <a:ext cx="838200" cy="279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07759" y="281889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59" y="2818890"/>
                <a:ext cx="68370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236504" y="147331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59860" y="2296760"/>
            <a:ext cx="35661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059860" y="1576680"/>
            <a:ext cx="0" cy="7200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7090" y="1576680"/>
            <a:ext cx="0" cy="72008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83326" y="2296760"/>
            <a:ext cx="0" cy="6480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82474" y="19274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74" y="1927428"/>
                <a:ext cx="6837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44296" y="193672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96" y="1936720"/>
                <a:ext cx="68370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41146" y="19274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46" y="1927428"/>
                <a:ext cx="68370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6637558" y="21887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95574" y="180102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74" y="1801028"/>
                <a:ext cx="68370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43592" y="4643844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92" y="4643844"/>
                <a:ext cx="68370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41472" y="2944830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472" y="2944830"/>
                <a:ext cx="683708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284165" y="1288648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65" y="1288648"/>
                <a:ext cx="683708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82686" y="2561421"/>
                <a:ext cx="2941218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𝟏𝟓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𝒄𝒍𝒐𝒄𝒌𝒘𝒊𝒔𝒆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86" y="2561421"/>
                <a:ext cx="2941218" cy="916982"/>
              </a:xfrm>
              <a:prstGeom prst="rect">
                <a:avLst/>
              </a:prstGeom>
              <a:blipFill>
                <a:blip r:embed="rId22"/>
                <a:stretch>
                  <a:fillRect l="-1656" t="-3311"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6509125" y="2907936"/>
            <a:ext cx="2573977" cy="46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68454" y="355225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-20096" y="4617535"/>
            <a:ext cx="336796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47864" y="2282656"/>
            <a:ext cx="0" cy="271224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4708" y="4516613"/>
            <a:ext cx="3789337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Isosceles Triangle 17"/>
          <p:cNvSpPr/>
          <p:nvPr/>
        </p:nvSpPr>
        <p:spPr>
          <a:xfrm>
            <a:off x="5275441" y="4527725"/>
            <a:ext cx="389114" cy="376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130129" y="3894839"/>
            <a:ext cx="1339869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469998" y="3894839"/>
            <a:ext cx="2484047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4002" y="3530031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02" y="3530031"/>
                <a:ext cx="68370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70167" y="3547605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67" y="3547605"/>
                <a:ext cx="68370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4149266" y="4012016"/>
            <a:ext cx="234780" cy="504597"/>
            <a:chOff x="6948264" y="5366866"/>
            <a:chExt cx="234780" cy="50459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7836655" y="4012016"/>
            <a:ext cx="234780" cy="504597"/>
            <a:chOff x="6948264" y="5366866"/>
            <a:chExt cx="234780" cy="504597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238802" y="4090350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=50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02" y="4090350"/>
                <a:ext cx="1036639" cy="307777"/>
              </a:xfrm>
              <a:prstGeom prst="rect">
                <a:avLst/>
              </a:prstGeom>
              <a:blipFill rotWithShape="1">
                <a:blip r:embed="rId2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41146" y="4066642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146" y="4066642"/>
                <a:ext cx="1036639" cy="307777"/>
              </a:xfrm>
              <a:prstGeom prst="rect">
                <a:avLst/>
              </a:prstGeom>
              <a:blipFill rotWithShape="1"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952183" y="4637556"/>
                <a:ext cx="2965313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𝟒𝟎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𝒄𝒍𝒐𝒄𝒌𝒘𝒊𝒔𝒆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83" y="4637556"/>
                <a:ext cx="2965313" cy="916982"/>
              </a:xfrm>
              <a:prstGeom prst="rect">
                <a:avLst/>
              </a:prstGeom>
              <a:blipFill>
                <a:blip r:embed="rId27"/>
                <a:stretch>
                  <a:fillRect l="-1643" t="-4000" b="-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6030161" y="4994901"/>
            <a:ext cx="2573977" cy="516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1160" y="520526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164251" y="6082921"/>
            <a:ext cx="3789337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5" name="Isosceles Triangle 94"/>
          <p:cNvSpPr/>
          <p:nvPr/>
        </p:nvSpPr>
        <p:spPr>
          <a:xfrm>
            <a:off x="2274984" y="6094033"/>
            <a:ext cx="389114" cy="37611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129672" y="5461147"/>
            <a:ext cx="3941262" cy="4524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107476" y="5656658"/>
            <a:ext cx="1362065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556144" y="5113913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144" y="5113913"/>
                <a:ext cx="683708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426627" y="5550326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27" y="5550326"/>
                <a:ext cx="683708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4836198" y="5578324"/>
            <a:ext cx="234780" cy="504597"/>
            <a:chOff x="6948264" y="5366866"/>
            <a:chExt cx="234780" cy="504597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7053875" y="5733256"/>
              <a:ext cx="129125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948264" y="5733256"/>
              <a:ext cx="105612" cy="138207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053875" y="5529884"/>
              <a:ext cx="0" cy="203372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967447" y="5366866"/>
              <a:ext cx="170173" cy="156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948264" y="5631570"/>
              <a:ext cx="23478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840689" y="5632950"/>
                <a:ext cx="1036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  <m:r>
                        <a:rPr lang="en-GB" sz="1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89" y="5632950"/>
                <a:ext cx="1036639" cy="307777"/>
              </a:xfrm>
              <a:prstGeom prst="rect">
                <a:avLst/>
              </a:prstGeom>
              <a:blipFill rotWithShape="1"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672000" y="5785547"/>
                <a:ext cx="3035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Resultant moment (about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):</a:t>
                </a:r>
                <a:endParaRPr lang="en-GB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𝟑𝟎</m:t>
                      </m:r>
                      <m:r>
                        <a:rPr lang="en-GB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latin typeface="Cambria Math"/>
                        </a:rPr>
                        <m:t>𝑵𝒎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00" y="5785547"/>
                <a:ext cx="3035771" cy="646331"/>
              </a:xfrm>
              <a:prstGeom prst="rect">
                <a:avLst/>
              </a:prstGeom>
              <a:blipFill>
                <a:blip r:embed="rId30"/>
                <a:stretch>
                  <a:fillRect l="-1606" t="-471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5811774" y="6092888"/>
            <a:ext cx="2573977" cy="5168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251891" y="3818300"/>
            <a:ext cx="83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(Rod is light)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77328" y="4545477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28" y="4545477"/>
                <a:ext cx="683708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885868" y="6100816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68" y="6100816"/>
                <a:ext cx="683708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/>
          <p:cNvCxnSpPr/>
          <p:nvPr/>
        </p:nvCxnSpPr>
        <p:spPr>
          <a:xfrm flipH="1">
            <a:off x="3347864" y="5034631"/>
            <a:ext cx="212213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5469999" y="5034631"/>
            <a:ext cx="1" cy="70036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5470000" y="5734992"/>
            <a:ext cx="3653904" cy="635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347864" y="3476625"/>
            <a:ext cx="5805661" cy="177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913024" y="1339027"/>
                <a:ext cx="683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24" y="1339027"/>
                <a:ext cx="683708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4" grpId="0" animBg="1"/>
      <p:bldP spid="66" grpId="0" animBg="1"/>
      <p:bldP spid="92" grpId="0" animBg="1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22481</TotalTime>
  <Words>1896</Words>
  <Application>Microsoft Office PowerPoint</Application>
  <PresentationFormat>On-screen Show (4:3)</PresentationFormat>
  <Paragraphs>384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MechYr2 Chapter 4 ::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829</cp:revision>
  <dcterms:created xsi:type="dcterms:W3CDTF">2013-02-28T07:36:55Z</dcterms:created>
  <dcterms:modified xsi:type="dcterms:W3CDTF">2019-02-04T13:36:21Z</dcterms:modified>
</cp:coreProperties>
</file>