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81" r:id="rId2"/>
    <p:sldId id="508" r:id="rId3"/>
    <p:sldId id="483" r:id="rId4"/>
    <p:sldId id="484" r:id="rId5"/>
    <p:sldId id="485" r:id="rId6"/>
    <p:sldId id="486" r:id="rId7"/>
    <p:sldId id="488" r:id="rId8"/>
    <p:sldId id="491" r:id="rId9"/>
    <p:sldId id="490" r:id="rId10"/>
    <p:sldId id="492" r:id="rId11"/>
    <p:sldId id="493" r:id="rId12"/>
    <p:sldId id="494" r:id="rId13"/>
    <p:sldId id="495" r:id="rId14"/>
    <p:sldId id="497" r:id="rId15"/>
    <p:sldId id="496" r:id="rId16"/>
    <p:sldId id="487" r:id="rId17"/>
    <p:sldId id="498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88534" autoAdjust="0"/>
  </p:normalViewPr>
  <p:slideViewPr>
    <p:cSldViewPr>
      <p:cViewPr varScale="1">
        <p:scale>
          <a:sx n="78" d="100"/>
          <a:sy n="78" d="100"/>
        </p:scale>
        <p:origin x="1829" y="43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05/09/2019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hyperlink" Target="http://www.drfrostmaths.com/resources/resource.php?rid=26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0.png"/><Relationship Id="rId4" Type="http://schemas.openxmlformats.org/officeDocument/2006/relationships/image" Target="../media/image6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1.png"/><Relationship Id="rId4" Type="http://schemas.openxmlformats.org/officeDocument/2006/relationships/image" Target="../media/image6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rfrostmaths.com/resources/resource.php?rid=268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rfrostmaths.com/resources/resource.php?rid=268" TargetMode="Externa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1 :: </a:t>
            </a:r>
            <a:r>
              <a:rPr lang="en-GB" dirty="0"/>
              <a:t>Algebraic Expressions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23</a:t>
            </a:r>
            <a:r>
              <a:rPr lang="en-GB" baseline="30000" dirty="0"/>
              <a:t>rd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3</a:t>
              </a:r>
              <a:r>
                <a:rPr lang="en-GB" sz="3200" dirty="0">
                  <a:latin typeface="+mj-lt"/>
                </a:rPr>
                <a:t> :: Factorising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83671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Informally, factorising is the opposite of expanding brackets.</a:t>
            </a:r>
          </a:p>
          <a:p>
            <a:r>
              <a:rPr lang="en-GB" dirty="0"/>
              <a:t>More formally, a factorised expression is one which is expressed as </a:t>
            </a:r>
            <a:r>
              <a:rPr lang="en-GB" b="1" dirty="0"/>
              <a:t>a product of expressions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060848"/>
                <a:ext cx="3240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60848"/>
                <a:ext cx="3240360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83720" y="1981214"/>
                <a:ext cx="45365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Factorised as it is the product of 3 linear factors,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720" y="1981214"/>
                <a:ext cx="4536504" cy="646331"/>
              </a:xfrm>
              <a:prstGeom prst="rect">
                <a:avLst/>
              </a:prstGeom>
              <a:blipFill>
                <a:blip r:embed="rId3"/>
                <a:stretch>
                  <a:fillRect l="-121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85432" y="2637160"/>
                <a:ext cx="403244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Note</a:t>
                </a:r>
                <a:r>
                  <a:rPr lang="en-GB" sz="1400" dirty="0"/>
                  <a:t>: A linear expression is of the form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. It is called linear because plotting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would form a straight line.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32" y="2637160"/>
                <a:ext cx="4032448" cy="738664"/>
              </a:xfrm>
              <a:prstGeom prst="rect">
                <a:avLst/>
              </a:prstGeom>
              <a:blipFill>
                <a:blip r:embed="rId4"/>
                <a:stretch>
                  <a:fillRect l="-150" r="-901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104" y="3994855"/>
                <a:ext cx="3744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4" y="3994855"/>
                <a:ext cx="374441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283720" y="391421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factorised because the outer-most operation is a sum, not a product.</a:t>
            </a:r>
          </a:p>
        </p:txBody>
      </p:sp>
      <p:sp>
        <p:nvSpPr>
          <p:cNvPr id="11" name="Arrow: Right 10"/>
          <p:cNvSpPr/>
          <p:nvPr/>
        </p:nvSpPr>
        <p:spPr>
          <a:xfrm>
            <a:off x="3796804" y="2228179"/>
            <a:ext cx="360040" cy="2102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/>
          <p:cNvSpPr/>
          <p:nvPr/>
        </p:nvSpPr>
        <p:spPr>
          <a:xfrm>
            <a:off x="3822080" y="4132269"/>
            <a:ext cx="360040" cy="21022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28700" y="4903068"/>
            <a:ext cx="259228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Basic 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13000" y="5521424"/>
                <a:ext cx="4248472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000" y="5521424"/>
                <a:ext cx="4248472" cy="839332"/>
              </a:xfrm>
              <a:prstGeom prst="rect">
                <a:avLst/>
              </a:prstGeom>
              <a:blipFill>
                <a:blip r:embed="rId6"/>
                <a:stretch>
                  <a:fillRect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183959" y="5499100"/>
            <a:ext cx="1962841" cy="425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83959" y="5957808"/>
            <a:ext cx="1962841" cy="425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900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Factorising Quadratics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4492" y="1387878"/>
                <a:ext cx="69127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−14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92" y="1387878"/>
                <a:ext cx="691276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7280" y="706737"/>
            <a:ext cx="115212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Recap: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1484" y="952624"/>
                <a:ext cx="864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484" y="952624"/>
                <a:ext cx="86409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97944" y="971472"/>
                <a:ext cx="864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944" y="971472"/>
                <a:ext cx="86409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133159" y="1346200"/>
            <a:ext cx="3143941" cy="749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0801" y="703215"/>
                <a:ext cx="47374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find two numbers which multiply to give the coefficient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multiply to give the constant term.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1" y="703215"/>
                <a:ext cx="4737496" cy="584775"/>
              </a:xfrm>
              <a:prstGeom prst="rect">
                <a:avLst/>
              </a:prstGeom>
              <a:blipFill>
                <a:blip r:embed="rId5"/>
                <a:stretch>
                  <a:fillRect l="-644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92827" y="2126870"/>
                <a:ext cx="40805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Note</a:t>
                </a:r>
                <a:r>
                  <a:rPr lang="en-GB" sz="1400" dirty="0"/>
                  <a:t>: The </a:t>
                </a:r>
                <a:r>
                  <a:rPr lang="en-GB" sz="1400" i="1" dirty="0"/>
                  <a:t>coefficient</a:t>
                </a:r>
                <a:r>
                  <a:rPr lang="en-GB" sz="1400" dirty="0"/>
                  <a:t> of a term is the constant on front of it, e.g. the coefficient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 is 4.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827" y="2126870"/>
                <a:ext cx="4080562" cy="523220"/>
              </a:xfrm>
              <a:prstGeom prst="rect">
                <a:avLst/>
              </a:prstGeom>
              <a:blipFill>
                <a:blip r:embed="rId6"/>
                <a:stretch>
                  <a:fillRect l="-448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112043" y="4654599"/>
                <a:ext cx="498483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+4)(2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043" y="4654599"/>
                <a:ext cx="4984831" cy="23083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1732" y="2649290"/>
                <a:ext cx="5395986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But what if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is not 1?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32" y="2649290"/>
                <a:ext cx="5395986" cy="461665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99011" y="4586935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⊕5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⊗−24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011" y="4586935"/>
                <a:ext cx="864096" cy="646331"/>
              </a:xfrm>
              <a:prstGeom prst="rect">
                <a:avLst/>
              </a:prstGeom>
              <a:blipFill>
                <a:blip r:embed="rId9"/>
                <a:stretch>
                  <a:fillRect l="-1408" r="-1408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7558" y="3207655"/>
                <a:ext cx="7903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58" y="3207655"/>
                <a:ext cx="7903566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5236" y="3803615"/>
                <a:ext cx="80118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easiest way is to use your common sense to guess the brackets. What multiplies to give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? What multiplies to give the constant term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r>
                  <a:rPr lang="en-GB" dirty="0"/>
                  <a:t>?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36" y="3803615"/>
                <a:ext cx="8011864" cy="646331"/>
              </a:xfrm>
              <a:prstGeom prst="rect">
                <a:avLst/>
              </a:prstGeom>
              <a:blipFill>
                <a:blip r:embed="rId11"/>
                <a:stretch>
                  <a:fillRect l="-685" t="-5660" r="-913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576564" y="3237012"/>
            <a:ext cx="3284736" cy="572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32159" y="4385082"/>
            <a:ext cx="396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Or you can ‘split the middle term’ (don’t be embarrassed if you’ve forgotten how to!)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94993" y="4953230"/>
            <a:ext cx="431291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1</a:t>
            </a:r>
            <a:r>
              <a:rPr lang="en-GB" sz="1400" dirty="0"/>
              <a:t>: Find two numbers which add to give the middle number and multiply to give the first times last.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36466" y="4514849"/>
            <a:ext cx="730734" cy="3601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36466" y="4865819"/>
            <a:ext cx="730734" cy="3601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75467" y="5545527"/>
            <a:ext cx="3187292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2: </a:t>
            </a:r>
            <a:r>
              <a:rPr lang="en-GB" sz="1400" dirty="0"/>
              <a:t>Split the middle term.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75466" y="5923506"/>
            <a:ext cx="332632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3: </a:t>
            </a:r>
            <a:r>
              <a:rPr lang="en-GB" sz="1400" dirty="0"/>
              <a:t>Factorise first half and second half ensuring bracket is duplicated..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75466" y="6542117"/>
            <a:ext cx="3326323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STEP 4: </a:t>
            </a:r>
            <a:r>
              <a:rPr lang="en-GB" sz="1400" dirty="0"/>
              <a:t>Factorise out bracket.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4492" y="5258417"/>
            <a:ext cx="3917192" cy="5167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6445" y="5829810"/>
            <a:ext cx="4201966" cy="5167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6445" y="6333153"/>
            <a:ext cx="4201966" cy="5167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3" name="Straight Arrow Connector 32"/>
          <p:cNvCxnSpPr>
            <a:stCxn id="23" idx="1"/>
          </p:cNvCxnSpPr>
          <p:nvPr/>
        </p:nvCxnSpPr>
        <p:spPr>
          <a:xfrm flipH="1" flipV="1">
            <a:off x="4449341" y="4910100"/>
            <a:ext cx="345652" cy="304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586288" y="5576888"/>
            <a:ext cx="393287" cy="147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4762500" y="6100763"/>
            <a:ext cx="212491" cy="13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791075" y="6624638"/>
            <a:ext cx="183916" cy="100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22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/>
      <p:bldP spid="13" grpId="0" animBg="1"/>
      <p:bldP spid="15" grpId="0"/>
      <p:bldP spid="19" grpId="0"/>
      <p:bldP spid="20" grpId="0"/>
      <p:bldP spid="21" grpId="0" animBg="1"/>
      <p:bldP spid="21" grpId="1" animBg="1"/>
      <p:bldP spid="22" grpId="0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Other Factorisations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3177" y="1358849"/>
                <a:ext cx="69127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−9=</m:t>
                      </m:r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77" y="1358849"/>
                <a:ext cx="691276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9852" y="808337"/>
            <a:ext cx="3690664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Difference of two squares: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9851" y="2303237"/>
            <a:ext cx="4252777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Using multiple factorisations: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3184151"/>
            <a:ext cx="2664296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Tip</a:t>
            </a:r>
            <a:r>
              <a:rPr lang="en-GB" dirty="0"/>
              <a:t>: Always look for a common factor first before using other factorisation techniques.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5732" y="2907153"/>
                <a:ext cx="4319916" cy="1825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32" y="2907153"/>
                <a:ext cx="4319916" cy="1825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480016" y="1346200"/>
            <a:ext cx="3820670" cy="749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2210" y="3488892"/>
            <a:ext cx="3804533" cy="12863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5387" y="4978546"/>
                <a:ext cx="4319916" cy="1825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87" y="4978546"/>
                <a:ext cx="4319916" cy="18256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422401" y="5571692"/>
            <a:ext cx="3454400" cy="11339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596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0948" y="792793"/>
                <a:ext cx="3533453" cy="9541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Factorise completely: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48" y="792793"/>
                <a:ext cx="3533453" cy="954107"/>
              </a:xfrm>
              <a:prstGeom prst="rect">
                <a:avLst/>
              </a:prstGeom>
              <a:blipFill>
                <a:blip r:embed="rId2"/>
                <a:stretch>
                  <a:fillRect l="-65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5773" y="1960938"/>
                <a:ext cx="39082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     ⊕1 ⊗−12</m:t>
                      </m:r>
                    </m:oMath>
                    <m:oMath xmlns:m="http://schemas.openxmlformats.org/officeDocument/2006/math"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73" y="1960938"/>
                <a:ext cx="390828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84553" y="781207"/>
                <a:ext cx="3533453" cy="9541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Factorise completely: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−7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553" y="781207"/>
                <a:ext cx="3533453" cy="954107"/>
              </a:xfrm>
              <a:prstGeom prst="rect">
                <a:avLst/>
              </a:prstGeom>
              <a:blipFill>
                <a:blip r:embed="rId4"/>
                <a:stretch>
                  <a:fillRect l="-48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02448" y="1917395"/>
                <a:ext cx="31529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448" y="1917395"/>
                <a:ext cx="315298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54" y="3938302"/>
                <a:ext cx="3533453" cy="9541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Factorise completely: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54" y="3938302"/>
                <a:ext cx="3533453" cy="954107"/>
              </a:xfrm>
              <a:prstGeom prst="rect">
                <a:avLst/>
              </a:prstGeom>
              <a:blipFill>
                <a:blip r:embed="rId6"/>
                <a:stretch>
                  <a:fillRect l="-65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3531" y="5161338"/>
                <a:ext cx="39082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31" y="5161338"/>
                <a:ext cx="390828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79054" y="3953911"/>
                <a:ext cx="3533453" cy="9541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Factorise completely: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54" y="3953911"/>
                <a:ext cx="3533453" cy="954107"/>
              </a:xfrm>
              <a:prstGeom prst="rect">
                <a:avLst/>
              </a:prstGeom>
              <a:blipFill>
                <a:blip r:embed="rId8"/>
                <a:stretch>
                  <a:fillRect l="-48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08999" y="5045224"/>
                <a:ext cx="39082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−1)(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999" y="5045224"/>
                <a:ext cx="3908286" cy="461665"/>
              </a:xfrm>
              <a:prstGeom prst="rect">
                <a:avLst/>
              </a:prstGeom>
              <a:blipFill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19124" y="2037462"/>
            <a:ext cx="3673905" cy="15185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163" y="781666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4650" y="74963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8704" y="3937128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94294" y="395391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25258" y="5660121"/>
                <a:ext cx="4759542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Fro Note</a:t>
                </a:r>
                <a:r>
                  <a:rPr lang="en-GB" sz="1600" dirty="0"/>
                  <a:t>: You would not be expected to factorise this at A Level (but you would in STEP!).</a:t>
                </a:r>
              </a:p>
              <a:p>
                <a:r>
                  <a:rPr lang="en-GB" sz="1600" dirty="0"/>
                  <a:t>In general, the </a:t>
                </a:r>
                <a:r>
                  <a:rPr lang="en-GB" sz="1600" i="1" dirty="0"/>
                  <a:t>difference of two cubes</a:t>
                </a:r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258" y="5660121"/>
                <a:ext cx="4759542" cy="1077218"/>
              </a:xfrm>
              <a:prstGeom prst="rect">
                <a:avLst/>
              </a:prstGeom>
              <a:blipFill>
                <a:blip r:embed="rId10"/>
                <a:stretch>
                  <a:fillRect l="-510" t="-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797078" y="2024556"/>
            <a:ext cx="3673905" cy="15185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0102" y="5045224"/>
            <a:ext cx="3554300" cy="15185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01006" y="5045224"/>
            <a:ext cx="4783793" cy="1692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412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8</a:t>
            </a:r>
          </a:p>
        </p:txBody>
      </p:sp>
    </p:spTree>
    <p:extLst>
      <p:ext uri="{BB962C8B-B14F-4D97-AF65-F5344CB8AC3E}">
        <p14:creationId xmlns:p14="http://schemas.microsoft.com/office/powerpoint/2010/main" val="359610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4</a:t>
              </a:r>
              <a:r>
                <a:rPr lang="en-GB" sz="3200" dirty="0">
                  <a:latin typeface="+mj-lt"/>
                </a:rPr>
                <a:t> :: Negative and Fractional Indices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5233" y="903545"/>
                <a:ext cx="2808312" cy="167257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g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g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33" y="903545"/>
                <a:ext cx="2808312" cy="16725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39388" y="1006938"/>
                <a:ext cx="4104456" cy="1539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Fro Note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GB" dirty="0"/>
                  <a:t> only means the </a:t>
                </a:r>
                <a:r>
                  <a:rPr lang="en-GB" u="sng" dirty="0"/>
                  <a:t>positive</a:t>
                </a:r>
                <a:r>
                  <a:rPr lang="en-GB" dirty="0"/>
                  <a:t> square root of 9, i.e. 3 not -3.</a:t>
                </a:r>
              </a:p>
              <a:p>
                <a:r>
                  <a:rPr lang="en-GB" dirty="0"/>
                  <a:t>Otherwise, what would be the point of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dirty="0"/>
                  <a:t> in the quadratic formula before 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e>
                    </m:rad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388" y="1006938"/>
                <a:ext cx="4104456" cy="1539589"/>
              </a:xfrm>
              <a:prstGeom prst="rect">
                <a:avLst/>
              </a:prstGeom>
              <a:blipFill>
                <a:blip r:embed="rId3"/>
                <a:stretch>
                  <a:fillRect l="-1189" r="-1189" b="-55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6980" y="2866887"/>
                <a:ext cx="2304819" cy="47038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80" y="2866887"/>
                <a:ext cx="2304819" cy="470385"/>
              </a:xfrm>
              <a:prstGeom prst="rect">
                <a:avLst/>
              </a:prstGeom>
              <a:blipFill>
                <a:blip r:embed="rId4"/>
                <a:stretch>
                  <a:fillRect b="-396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6982" y="3501008"/>
                <a:ext cx="2304818" cy="1174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But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82" y="3501008"/>
                <a:ext cx="2304818" cy="1174296"/>
              </a:xfrm>
              <a:prstGeom prst="rect">
                <a:avLst/>
              </a:prstGeom>
              <a:blipFill>
                <a:blip r:embed="rId5"/>
                <a:stretch>
                  <a:fillRect l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86978" y="2899807"/>
                <a:ext cx="2304819" cy="48487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78" y="2899807"/>
                <a:ext cx="2304819" cy="484876"/>
              </a:xfrm>
              <a:prstGeom prst="rect">
                <a:avLst/>
              </a:prstGeom>
              <a:blipFill>
                <a:blip r:embed="rId6"/>
                <a:stretch>
                  <a:fillRect b="-194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77005" y="3517226"/>
                <a:ext cx="2304818" cy="745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005" y="3517226"/>
                <a:ext cx="2304818" cy="7455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24128" y="2899807"/>
                <a:ext cx="2304819" cy="48577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899807"/>
                <a:ext cx="2304819" cy="485774"/>
              </a:xfrm>
              <a:prstGeom prst="rect">
                <a:avLst/>
              </a:prstGeom>
              <a:blipFill>
                <a:blip r:embed="rId8"/>
                <a:stretch>
                  <a:fillRect b="-194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08104" y="3501008"/>
                <a:ext cx="2304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501008"/>
                <a:ext cx="230481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6979" y="4960971"/>
                <a:ext cx="2304819" cy="63652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9" y="4960971"/>
                <a:ext cx="2304819" cy="6365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3528" y="5605032"/>
                <a:ext cx="2304818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605032"/>
                <a:ext cx="2304818" cy="612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68146" y="4960971"/>
                <a:ext cx="2304819" cy="63716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146" y="4960971"/>
                <a:ext cx="2304819" cy="6371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2709" y="5597492"/>
                <a:ext cx="2304818" cy="867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709" y="5597492"/>
                <a:ext cx="2304818" cy="8678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65483" y="3372961"/>
            <a:ext cx="2306316" cy="1302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85481" y="3372961"/>
            <a:ext cx="2306316" cy="1302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37515" y="3372961"/>
            <a:ext cx="2306316" cy="1302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6895" y="5597492"/>
            <a:ext cx="2322361" cy="9998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59374" y="5597492"/>
            <a:ext cx="2322361" cy="9998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64471" y="4906860"/>
                <a:ext cx="3492443" cy="76194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are constants.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471" y="4906860"/>
                <a:ext cx="3492443" cy="761940"/>
              </a:xfrm>
              <a:prstGeom prst="rect">
                <a:avLst/>
              </a:prstGeom>
              <a:blipFill>
                <a:blip r:embed="rId14"/>
                <a:stretch>
                  <a:fillRect b="-201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93499" y="5693637"/>
                <a:ext cx="3256001" cy="104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=243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499" y="5693637"/>
                <a:ext cx="3256001" cy="10463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5582389" y="5666030"/>
            <a:ext cx="3474525" cy="10739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229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11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1630" y="2120825"/>
            <a:ext cx="630061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Extension 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(Full Database: </a:t>
            </a:r>
            <a:r>
              <a:rPr lang="en-GB" sz="1200" dirty="0">
                <a:solidFill>
                  <a:schemeClr val="tx1"/>
                </a:solidFill>
                <a:hlinkClick r:id="rId2"/>
              </a:rPr>
              <a:t>http://www.drfrostmaths.com/resources/resource.php?rid=268</a:t>
            </a:r>
            <a:r>
              <a:rPr lang="en-GB" sz="1200" dirty="0">
                <a:solidFill>
                  <a:schemeClr val="tx1"/>
                </a:solidFill>
              </a:rPr>
              <a:t> ) 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5" y="2628656"/>
            <a:ext cx="5423937" cy="36195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28773" y="2924944"/>
                <a:ext cx="3695745" cy="1214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This is an integer only 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773" y="2924944"/>
                <a:ext cx="3695745" cy="1214692"/>
              </a:xfrm>
              <a:prstGeom prst="rect">
                <a:avLst/>
              </a:prstGeom>
              <a:blipFill>
                <a:blip r:embed="rId4"/>
                <a:stretch>
                  <a:fillRect l="-1485" b="-7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765058" y="2835933"/>
            <a:ext cx="3566142" cy="1302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71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5</a:t>
              </a:r>
              <a:r>
                <a:rPr lang="en-GB" sz="3200" dirty="0">
                  <a:latin typeface="+mj-lt"/>
                </a:rPr>
                <a:t> :: Surds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77280" y="706737"/>
            <a:ext cx="115212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Recap: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4023" y="1311175"/>
                <a:ext cx="4659177" cy="2353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 surd is a root of a number that does not simplify to a rational number.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Laws: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rad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23" y="1311175"/>
                <a:ext cx="4659177" cy="2353145"/>
              </a:xfrm>
              <a:prstGeom prst="rect">
                <a:avLst/>
              </a:prstGeom>
              <a:blipFill>
                <a:blip r:embed="rId2"/>
                <a:stretch>
                  <a:fillRect l="-1307" t="-12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57483" y="843404"/>
                <a:ext cx="2880320" cy="198471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Fro Note</a:t>
                </a:r>
                <a:r>
                  <a:rPr lang="en-GB" dirty="0"/>
                  <a:t>: A </a:t>
                </a:r>
                <a:r>
                  <a:rPr lang="en-GB" i="1" dirty="0"/>
                  <a:t>rational</a:t>
                </a:r>
                <a:r>
                  <a:rPr lang="en-GB" dirty="0"/>
                  <a:t> number is any which can be expressed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are integers.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 are rational numbers, but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dirty="0"/>
                  <a:t> are not.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483" y="843404"/>
                <a:ext cx="2880320" cy="1984710"/>
              </a:xfrm>
              <a:prstGeom prst="rect">
                <a:avLst/>
              </a:prstGeom>
              <a:blipFill>
                <a:blip r:embed="rId3"/>
                <a:stretch>
                  <a:fillRect l="-1258" t="-909" r="-1258"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1795" y="3888387"/>
                <a:ext cx="6369474" cy="3019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×2                      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×2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   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𝟑𝟎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  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   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95" y="3888387"/>
                <a:ext cx="6369474" cy="3019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516830" y="3875313"/>
            <a:ext cx="1156770" cy="4661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16830" y="4341477"/>
            <a:ext cx="1156770" cy="4192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16830" y="4749967"/>
            <a:ext cx="1156770" cy="4192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16830" y="5182251"/>
            <a:ext cx="2666256" cy="3912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40741" y="5586560"/>
            <a:ext cx="2889087" cy="407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16830" y="5994400"/>
            <a:ext cx="2889087" cy="407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28785" y="6402240"/>
            <a:ext cx="1475263" cy="407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371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11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1630" y="2120825"/>
            <a:ext cx="7992888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Extension  </a:t>
            </a:r>
            <a:r>
              <a:rPr lang="en-GB" dirty="0">
                <a:solidFill>
                  <a:schemeClr val="tx1"/>
                </a:solidFill>
              </a:rPr>
              <a:t>(questions used with permission by the UKMT)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801" y="2711733"/>
            <a:ext cx="4608512" cy="2214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05" y="2681446"/>
            <a:ext cx="3743325" cy="2247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2258" y="4924963"/>
                <a:ext cx="3835569" cy="183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Note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𝟗𝟗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The other options can similarly be written 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GB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GB" b="1" dirty="0"/>
                  <a:t>. The greater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, the smaller the number, so the answer is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rad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58" y="4924963"/>
                <a:ext cx="3835569" cy="1837747"/>
              </a:xfrm>
              <a:prstGeom prst="rect">
                <a:avLst/>
              </a:prstGeom>
              <a:blipFill>
                <a:blip r:embed="rId4"/>
                <a:stretch>
                  <a:fillRect l="-1272" t="-1993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16579" y="4896497"/>
                <a:ext cx="4394742" cy="1941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If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  <m:rad>
                          <m:radPr>
                            <m:degHide m:val="on"/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e>
                    </m:ra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ad>
                      <m:radPr>
                        <m:degHide m:val="on"/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GB" sz="1600" b="1" dirty="0"/>
                  <a:t>, then squaring: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𝒙𝒚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Thus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  →  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The only possibilities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GB" sz="1600" b="1" dirty="0"/>
                  <a:t> corresponding to the 5</a:t>
                </a:r>
                <a:r>
                  <a:rPr lang="en-GB" sz="1600" b="1" baseline="30000" dirty="0"/>
                  <a:t>th</a:t>
                </a:r>
                <a:r>
                  <a:rPr lang="en-GB" sz="1600" b="1" dirty="0"/>
                  <a:t>, 2</a:t>
                </a:r>
                <a:r>
                  <a:rPr lang="en-GB" sz="1600" b="1" baseline="30000" dirty="0"/>
                  <a:t>nd</a:t>
                </a:r>
                <a:r>
                  <a:rPr lang="en-GB" sz="1600" b="1" dirty="0"/>
                  <a:t>, 1</a:t>
                </a:r>
                <a:r>
                  <a:rPr lang="en-GB" sz="1600" b="1" baseline="30000" dirty="0"/>
                  <a:t>st</a:t>
                </a:r>
                <a:r>
                  <a:rPr lang="en-GB" sz="1600" b="1" dirty="0"/>
                  <a:t> and 3</a:t>
                </a:r>
                <a:r>
                  <a:rPr lang="en-GB" sz="1600" b="1" baseline="30000" dirty="0"/>
                  <a:t>rd</a:t>
                </a:r>
                <a:r>
                  <a:rPr lang="en-GB" sz="1600" b="1" dirty="0"/>
                  <a:t> options. Thus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𝟓𝟒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GB" sz="1600" b="1" dirty="0"/>
                  <a:t> is the odd one out.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579" y="4896497"/>
                <a:ext cx="4394742" cy="1941622"/>
              </a:xfrm>
              <a:prstGeom prst="rect">
                <a:avLst/>
              </a:prstGeom>
              <a:blipFill>
                <a:blip r:embed="rId5"/>
                <a:stretch>
                  <a:fillRect l="-832" b="-31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68131" y="4981453"/>
            <a:ext cx="3871639" cy="17096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6523" y="4981452"/>
            <a:ext cx="4235248" cy="17386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190" y="2711733"/>
            <a:ext cx="251520" cy="2852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61905" y="2734371"/>
            <a:ext cx="251520" cy="2852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383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4111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Here’s a surd. What could we multiply it by such that it’s no longer an irrational number?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8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6</a:t>
              </a:r>
              <a:r>
                <a:rPr lang="en-GB" sz="3200" dirty="0"/>
                <a:t> :: Rationalising The Denominator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1800" y="1714106"/>
                <a:ext cx="3348372" cy="792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714106"/>
                <a:ext cx="3348372" cy="7929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47392" y="1714105"/>
            <a:ext cx="732232" cy="786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72100" y="1714104"/>
            <a:ext cx="828092" cy="786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4293096"/>
            <a:ext cx="3635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 this fraction, the denominator is irrational. ‘</a:t>
            </a:r>
            <a:r>
              <a:rPr lang="en-GB" sz="1600" b="1" dirty="0"/>
              <a:t>Rationalising the denominator</a:t>
            </a:r>
            <a:r>
              <a:rPr lang="en-GB" sz="1600" dirty="0"/>
              <a:t>’ means making the denominator a rational number.</a:t>
            </a:r>
          </a:p>
          <a:p>
            <a:endParaRPr lang="en-GB" sz="1600" dirty="0"/>
          </a:p>
          <a:p>
            <a:r>
              <a:rPr lang="en-GB" sz="1600" dirty="0"/>
              <a:t>What could we multiply this fraction by to both rationalise the denominator, but leave the value of the fraction unchanged?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87133" y="2644174"/>
                <a:ext cx="3366374" cy="1363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133" y="2644174"/>
                <a:ext cx="3366374" cy="13631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13" idx="0"/>
          </p:cNvCxnSpPr>
          <p:nvPr/>
        </p:nvCxnSpPr>
        <p:spPr>
          <a:xfrm flipV="1">
            <a:off x="2213452" y="3789040"/>
            <a:ext cx="63035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31368" y="2649765"/>
            <a:ext cx="683851" cy="1437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18928" y="2649765"/>
            <a:ext cx="683851" cy="1437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6015" y="4311647"/>
            <a:ext cx="3312368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Bro Side Note</a:t>
            </a:r>
            <a:r>
              <a:rPr lang="en-GB" sz="1600" dirty="0"/>
              <a:t>: There’s two reasons why we might want to do this: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For aesthetic reasons, it makes more sense to say “half of root 2” rather than “one root two-</a:t>
            </a:r>
            <a:r>
              <a:rPr lang="en-GB" sz="1600" dirty="0" err="1"/>
              <a:t>th</a:t>
            </a:r>
            <a:r>
              <a:rPr lang="en-GB" sz="1600" dirty="0"/>
              <a:t> of 1”. It’s nice to divide by something whole!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It makes it easier for us to add expressions involving surds. </a:t>
            </a:r>
          </a:p>
        </p:txBody>
      </p:sp>
    </p:spTree>
    <p:extLst>
      <p:ext uri="{BB962C8B-B14F-4D97-AF65-F5344CB8AC3E}">
        <p14:creationId xmlns:p14="http://schemas.microsoft.com/office/powerpoint/2010/main" val="7290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5" grpId="0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35992" y="1214483"/>
                <a:ext cx="4680520" cy="5002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𝟔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  <a:p>
                <a:endParaRPr lang="en-GB" sz="2400" b="1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  <a:p>
                <a:endParaRPr lang="en-GB" sz="3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92" y="1214483"/>
                <a:ext cx="4680520" cy="5002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7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359337" y="1241985"/>
            <a:ext cx="732232" cy="786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99990" y="3960206"/>
            <a:ext cx="1812069" cy="9707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05017" y="2393162"/>
            <a:ext cx="1731561" cy="849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51445" y="1668762"/>
                <a:ext cx="2415859" cy="328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  <a:p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445" y="1668762"/>
                <a:ext cx="2415859" cy="32873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293258" y="1649777"/>
            <a:ext cx="732232" cy="786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0396" y="2845720"/>
            <a:ext cx="732232" cy="786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51420" y="4044754"/>
            <a:ext cx="1192838" cy="7867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9280" y="1081481"/>
            <a:ext cx="259228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Test Your Understanding: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75203" y="5273763"/>
            <a:ext cx="2396683" cy="8367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59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More Complex Denominators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83671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You’ve seen ‘rationalising a denominator’, the idea being that we don’t like to divide things by an irrational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9981" y="1697208"/>
                <a:ext cx="8064896" cy="1911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But what do we multiply the top and bottom by if we have a more complicated denominator?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81" y="1697208"/>
                <a:ext cx="8064896" cy="1911677"/>
              </a:xfrm>
              <a:prstGeom prst="rect">
                <a:avLst/>
              </a:prstGeom>
              <a:blipFill rotWithShape="0">
                <a:blip r:embed="rId2"/>
                <a:stretch>
                  <a:fillRect l="-605" t="-15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868117" y="2404367"/>
            <a:ext cx="1180949" cy="1337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44034" y="2404367"/>
            <a:ext cx="2924739" cy="1337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7623" y="4449146"/>
                <a:ext cx="7832822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We basically use the same expression but with the sign reversed (this is known as the </a:t>
                </a:r>
                <a:r>
                  <a:rPr lang="en-GB" i="1" dirty="0"/>
                  <a:t>conjugate</a:t>
                </a:r>
                <a:r>
                  <a:rPr lang="en-GB" dirty="0"/>
                  <a:t>). That way, we obtain the difference of two squares. 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any surds will be squared and thus we’ll end up with no surds in the denominator.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23" y="4449146"/>
                <a:ext cx="7832822" cy="1200329"/>
              </a:xfrm>
              <a:prstGeom prst="rect">
                <a:avLst/>
              </a:prstGeom>
              <a:blipFill>
                <a:blip r:embed="rId3"/>
                <a:stretch>
                  <a:fillRect l="-543" t="-1990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3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More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1052736"/>
                <a:ext cx="5472608" cy="94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052736"/>
                <a:ext cx="5472608" cy="9421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7943" y="1029354"/>
                <a:ext cx="2998553" cy="185884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You can explicitly expand out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sz="1600" dirty="0"/>
                  <a:t> in the denominator, but remember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so we can mentally obtain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6−4=2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Just remember: ‘difference of two squares’!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943" y="1029354"/>
                <a:ext cx="2998553" cy="1858842"/>
              </a:xfrm>
              <a:prstGeom prst="rect">
                <a:avLst/>
              </a:prstGeom>
              <a:blipFill>
                <a:blip r:embed="rId3"/>
                <a:stretch>
                  <a:fillRect l="-605" t="-324" r="-1613" b="-2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5220072" y="1700808"/>
            <a:ext cx="936104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092304" y="1080655"/>
            <a:ext cx="1127768" cy="902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5576" y="4529342"/>
                <a:ext cx="7704856" cy="13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ad>
                            <m:radPr>
                              <m:degHide m:val="on"/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𝟓𝟖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𝟒𝟏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529342"/>
                <a:ext cx="7704856" cy="13524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891405" y="4509120"/>
            <a:ext cx="1158837" cy="9517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55976" y="4509120"/>
            <a:ext cx="3600400" cy="13727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397" y="1080655"/>
            <a:ext cx="992582" cy="902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60621" y="3002172"/>
                <a:ext cx="5472608" cy="94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21" y="3002172"/>
                <a:ext cx="5472608" cy="9421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965474" y="3076500"/>
            <a:ext cx="1127768" cy="902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81549" y="3076501"/>
            <a:ext cx="992582" cy="902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92085" y="3076500"/>
            <a:ext cx="1295154" cy="902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128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788024" y="3801444"/>
            <a:ext cx="345609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AQA IGCSE FM June 2013 Paper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88024" y="4161484"/>
                <a:ext cx="3960440" cy="99777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GB" dirty="0"/>
              </a:p>
              <a:p>
                <a:r>
                  <a:rPr lang="en-GB" dirty="0"/>
                  <a:t>Give your answer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are integers.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161484"/>
                <a:ext cx="3960440" cy="997774"/>
              </a:xfrm>
              <a:prstGeom prst="rect">
                <a:avLst/>
              </a:prstGeom>
              <a:blipFill rotWithShape="0">
                <a:blip r:embed="rId2"/>
                <a:stretch>
                  <a:fillRect b="-105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36169" y="5384937"/>
                <a:ext cx="3664150" cy="144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   =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169" y="5384937"/>
                <a:ext cx="3664150" cy="14427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9501" y="3160980"/>
                <a:ext cx="3960440" cy="12809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Rationalise the denominator and 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01" y="3160980"/>
                <a:ext cx="3960440" cy="12809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3517" y="4755037"/>
                <a:ext cx="3816424" cy="1891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𝟐𝟔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17" y="4755037"/>
                <a:ext cx="3816424" cy="18914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356189" y="5308803"/>
            <a:ext cx="2801475" cy="14739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50991" y="4644035"/>
            <a:ext cx="2801475" cy="20024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5536" y="900874"/>
                <a:ext cx="2664296" cy="124245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Rationalise the denominator and 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0874"/>
                <a:ext cx="2664296" cy="12424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15662" y="1334065"/>
                <a:ext cx="1440160" cy="40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62" y="1334065"/>
                <a:ext cx="1440160" cy="4075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408661" y="1203633"/>
            <a:ext cx="1097237" cy="6692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867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1F (Page 15)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8237" y="1054990"/>
                <a:ext cx="3024336" cy="4501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Rationalise the denominator and 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  <a:p>
                <a:pPr/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pPr/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pPr/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37" y="1054990"/>
                <a:ext cx="3024336" cy="4501169"/>
              </a:xfrm>
              <a:prstGeom prst="rect">
                <a:avLst/>
              </a:prstGeom>
              <a:blipFill>
                <a:blip r:embed="rId2"/>
                <a:stretch>
                  <a:fillRect l="-1610" t="-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14339" y="1114097"/>
                <a:ext cx="3888432" cy="5844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Expand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Rationalise the denominator, giving your answer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4−</m:t>
                        </m:r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dirty="0"/>
                  <a:t> giving your answer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4−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339" y="1114097"/>
                <a:ext cx="3888432" cy="5844933"/>
              </a:xfrm>
              <a:prstGeom prst="rect">
                <a:avLst/>
              </a:prstGeom>
              <a:blipFill>
                <a:blip r:embed="rId3"/>
                <a:stretch>
                  <a:fillRect l="-1411" t="-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364941" y="1671014"/>
            <a:ext cx="1104468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4941" y="2420653"/>
            <a:ext cx="1104468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93057" y="3315075"/>
            <a:ext cx="1104468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4941" y="4083870"/>
            <a:ext cx="1104468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81322" y="4906351"/>
            <a:ext cx="1104468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32051" y="2631624"/>
            <a:ext cx="1224136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49191" y="4143866"/>
            <a:ext cx="2993540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46587" y="5348345"/>
            <a:ext cx="1224136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01319" y="6256589"/>
            <a:ext cx="2201452" cy="5748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0205" y="1114555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39830" y="1155040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39830" y="2108929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39830" y="356039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39830" y="5035134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3765" y="1846259"/>
            <a:ext cx="288032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13765" y="2575078"/>
            <a:ext cx="288032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13765" y="3418616"/>
            <a:ext cx="288032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3765" y="4263306"/>
            <a:ext cx="288032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3765" y="5107996"/>
            <a:ext cx="288032" cy="2880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959160" y="1273263"/>
            <a:ext cx="634093" cy="6001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39830" y="6221844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642670"/>
            <a:ext cx="436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or alternatively: (not in textbook)</a:t>
            </a:r>
          </a:p>
        </p:txBody>
      </p:sp>
    </p:spTree>
    <p:extLst>
      <p:ext uri="{BB962C8B-B14F-4D97-AF65-F5344CB8AC3E}">
        <p14:creationId xmlns:p14="http://schemas.microsoft.com/office/powerpoint/2010/main" val="223885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 final super hard puzzle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43808" y="1412776"/>
                <a:ext cx="4464496" cy="108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0" dirty="0"/>
                  <a:t>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GB" sz="36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GB" sz="36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g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27</m:t>
                            </m:r>
                          </m:e>
                        </m:rad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g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412776"/>
                <a:ext cx="4464496" cy="1084143"/>
              </a:xfrm>
              <a:prstGeom prst="rect">
                <a:avLst/>
              </a:prstGeom>
              <a:blipFill rotWithShape="0">
                <a:blip r:embed="rId2"/>
                <a:stretch>
                  <a:fillRect l="-4235" b="-2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261837" y="1721795"/>
            <a:ext cx="504056" cy="47716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Wingdings" panose="05000000000000000000" pitchFamily="2" charset="2"/>
              </a:rPr>
              <a:t>N</a:t>
            </a:r>
            <a:endParaRPr lang="en-GB" dirty="0">
              <a:latin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59632" y="2780928"/>
                <a:ext cx="6222785" cy="374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sz="3600" b="1" i="0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sz="36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GB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GB" sz="36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3600" b="1" dirty="0"/>
              </a:p>
              <a:p>
                <a:r>
                  <a:rPr lang="en-GB" sz="3600" b="1" dirty="0"/>
                  <a:t>But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3600" b="1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deg>
                      <m:e>
                        <m:r>
                          <a:rPr lang="en-GB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GB" sz="3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f>
                          <m:fPr>
                            <m:ctrlPr>
                              <a:rPr lang="en-GB" sz="3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sup>
                    </m:sSup>
                  </m:oMath>
                </a14:m>
                <a:endParaRPr lang="en-GB" sz="3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     →  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780928"/>
                <a:ext cx="6222785" cy="3741089"/>
              </a:xfrm>
              <a:prstGeom prst="rect">
                <a:avLst/>
              </a:prstGeom>
              <a:blipFill rotWithShape="0">
                <a:blip r:embed="rId3"/>
                <a:stretch>
                  <a:fillRect l="-3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058192" y="2887686"/>
            <a:ext cx="6898184" cy="37096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501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a relatively gentle introduction to Pure, most of this chapter is a recap of core GCSE algebraic skills.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48" y="1987157"/>
                <a:ext cx="2232248" cy="9290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987157"/>
                <a:ext cx="2232248" cy="929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03648" y="1627117"/>
            <a:ext cx="22322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Basic Index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1987157"/>
                <a:ext cx="2232248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Expand and 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987157"/>
                <a:ext cx="223224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55976" y="1617825"/>
            <a:ext cx="22322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Expand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3852356"/>
                <a:ext cx="3024336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Factorise fully: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52356"/>
                <a:ext cx="302433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528" y="3492316"/>
            <a:ext cx="30243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Factorise quadratics/</a:t>
            </a:r>
            <a:r>
              <a:rPr lang="en-GB" dirty="0" err="1"/>
              <a:t>cubics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60032" y="3468712"/>
                <a:ext cx="3240360" cy="114480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468712"/>
                <a:ext cx="3240360" cy="1144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60032" y="3108672"/>
            <a:ext cx="32403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Fractional/Negative Powers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560" y="453874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NEW! (since GCSE)</a:t>
            </a:r>
          </a:p>
          <a:p>
            <a:r>
              <a:rPr lang="en-GB" sz="1400" dirty="0"/>
              <a:t>You may have to combine factorisation techniques to factorise </a:t>
            </a:r>
            <a:r>
              <a:rPr lang="en-GB" sz="1400" dirty="0" err="1"/>
              <a:t>cubics</a:t>
            </a:r>
            <a:r>
              <a:rPr lang="en-GB" sz="1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5896" y="5448737"/>
                <a:ext cx="2232248" cy="121860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Rationalise the denominator of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448737"/>
                <a:ext cx="2232248" cy="12186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35896" y="5088697"/>
            <a:ext cx="22322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Surds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12523" y="5492274"/>
                <a:ext cx="2795554" cy="1131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NEW! (since GCSE)</a:t>
                </a:r>
              </a:p>
              <a:p>
                <a:r>
                  <a:rPr lang="en-GB" sz="1400" dirty="0"/>
                  <a:t>You’ve dealt with expressions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1400" dirty="0"/>
                  <a:t>, but not with more complex denominators such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rad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523" y="5492274"/>
                <a:ext cx="2795554" cy="1131528"/>
              </a:xfrm>
              <a:prstGeom prst="rect">
                <a:avLst/>
              </a:prstGeom>
              <a:blipFill>
                <a:blip r:embed="rId7"/>
                <a:stretch>
                  <a:fillRect l="-654" t="-1075" r="-1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Index Laws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96136" y="945757"/>
                <a:ext cx="2808312" cy="147732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945757"/>
                <a:ext cx="2808312" cy="1477328"/>
              </a:xfrm>
              <a:prstGeom prst="rect">
                <a:avLst/>
              </a:prstGeom>
              <a:blipFill>
                <a:blip r:embed="rId2"/>
                <a:stretch>
                  <a:fillRect l="-1509" t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7664" y="1299693"/>
                <a:ext cx="1872208" cy="83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299693"/>
                <a:ext cx="1872208" cy="8393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12713" y="107661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base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1308757" y="1445949"/>
            <a:ext cx="832864" cy="23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68207" y="798014"/>
            <a:ext cx="1836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exponent or power or index (plural: indices)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27421" y="1311442"/>
            <a:ext cx="360947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4102" y="2545243"/>
                <a:ext cx="5262818" cy="793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Confusingly “power” can also mean ‘power expression’, i.e. all of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1400" dirty="0"/>
                  <a:t>”.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sz="1400" dirty="0"/>
                  <a:t> is sometimes said as “a power to a power”, meaning “a power expression to a power”.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02" y="2545243"/>
                <a:ext cx="5262818" cy="793743"/>
              </a:xfrm>
              <a:prstGeom prst="rect">
                <a:avLst/>
              </a:prstGeom>
              <a:blipFill>
                <a:blip r:embed="rId4"/>
                <a:stretch>
                  <a:fillRect l="-348" t="-769" b="-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3323" y="3740127"/>
                <a:ext cx="3618765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23" y="3740127"/>
                <a:ext cx="3618765" cy="369332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3323" y="4221088"/>
                <a:ext cx="2784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23" y="4221088"/>
                <a:ext cx="278488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1428" y="3740127"/>
                <a:ext cx="3618765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3740127"/>
                <a:ext cx="3618765" cy="369332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1428" y="4221088"/>
                <a:ext cx="2784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4221088"/>
                <a:ext cx="2784884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3322" y="4915770"/>
                <a:ext cx="3618765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3+5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22" y="4915770"/>
                <a:ext cx="3618765" cy="369332"/>
              </a:xfrm>
              <a:prstGeom prst="rect">
                <a:avLst/>
              </a:prstGeom>
              <a:blipFill>
                <a:blip r:embed="rId9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3797" y="5447718"/>
                <a:ext cx="27848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+10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=11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97" y="5447718"/>
                <a:ext cx="278488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71428" y="4915770"/>
                <a:ext cx="3618765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4915770"/>
                <a:ext cx="3618765" cy="5241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95881" y="5451152"/>
                <a:ext cx="1937266" cy="116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881" y="5451152"/>
                <a:ext cx="1937266" cy="11685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47411" y="5709375"/>
                <a:ext cx="2700336" cy="100117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While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GB" sz="1400" dirty="0"/>
                  <a:t> can be split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GB" sz="1400" dirty="0"/>
                  <a:t>, a common student error is to think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411" y="5709375"/>
                <a:ext cx="2700336" cy="1001172"/>
              </a:xfrm>
              <a:prstGeom prst="rect">
                <a:avLst/>
              </a:prstGeom>
              <a:blipFill>
                <a:blip r:embed="rId13"/>
                <a:stretch>
                  <a:fillRect l="-224" r="-1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67263" y="5841166"/>
                <a:ext cx="182861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A common student error is to get the sign wrong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63" y="5841166"/>
                <a:ext cx="1828618" cy="738664"/>
              </a:xfrm>
              <a:prstGeom prst="rect">
                <a:avLst/>
              </a:prstGeom>
              <a:blipFill>
                <a:blip r:embed="rId14"/>
                <a:stretch>
                  <a:fillRect l="-329" b="-7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369657" y="4123701"/>
            <a:ext cx="3632430" cy="534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57763" y="4100377"/>
            <a:ext cx="3632430" cy="534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9656" y="5304724"/>
            <a:ext cx="3636859" cy="6990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55548" y="5408356"/>
            <a:ext cx="3636859" cy="1233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78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355" y="876611"/>
                <a:ext cx="3618765" cy="58875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5" y="876611"/>
                <a:ext cx="3618765" cy="588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556792"/>
                <a:ext cx="28803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288032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80285" y="2993872"/>
                <a:ext cx="423698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285" y="2993872"/>
                <a:ext cx="4236984" cy="369332"/>
              </a:xfrm>
              <a:prstGeom prst="rect">
                <a:avLst/>
              </a:prstGeom>
              <a:blipFill>
                <a:blip r:embed="rId4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1233" y="3471402"/>
                <a:ext cx="20577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233" y="3471402"/>
                <a:ext cx="20577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16216" y="3441516"/>
                <a:ext cx="2401053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Note: </a:t>
                </a:r>
                <a:r>
                  <a:rPr lang="en-GB" sz="1400" dirty="0"/>
                  <a:t>This is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400" dirty="0"/>
                  <a:t> law backwards.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441516"/>
                <a:ext cx="2401053" cy="523220"/>
              </a:xfrm>
              <a:prstGeom prst="rect">
                <a:avLst/>
              </a:prstGeom>
              <a:blipFill>
                <a:blip r:embed="rId6"/>
                <a:stretch>
                  <a:fillRect l="-251" b="-8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54470" y="892495"/>
                <a:ext cx="3618765" cy="52719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70" y="892495"/>
                <a:ext cx="3618765" cy="5271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70675" y="1572676"/>
                <a:ext cx="2880320" cy="1042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b="0" dirty="0"/>
              </a:p>
              <a:p>
                <a:r>
                  <a:rPr lang="en-GB" dirty="0"/>
                  <a:t>or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675" y="1572676"/>
                <a:ext cx="2880320" cy="1042786"/>
              </a:xfrm>
              <a:prstGeom prst="rect">
                <a:avLst/>
              </a:prstGeom>
              <a:blipFill>
                <a:blip r:embed="rId8"/>
                <a:stretch>
                  <a:fillRect l="-1691" b="-2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6046" y="2996952"/>
                <a:ext cx="361876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Expand and 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46" y="2996952"/>
                <a:ext cx="3618765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2251" y="3677133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51" y="3677133"/>
                <a:ext cx="2880320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81688" y="1464723"/>
            <a:ext cx="3632430" cy="9536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40805" y="1429510"/>
            <a:ext cx="3632430" cy="11859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3598" y="3643283"/>
            <a:ext cx="3641213" cy="9648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69060" y="3358973"/>
            <a:ext cx="4248209" cy="9648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504" y="87661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83007" y="87661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7557" y="3006459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22487" y="2993872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752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30" y="2760640"/>
            <a:ext cx="5071543" cy="290060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1243" y="5936886"/>
                <a:ext cx="2047419" cy="53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Solution: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p>
                                        <m:r>
                                          <a:rPr lang="en-GB" b="1" i="1" smtClean="0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e>
                                </m:d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43" y="5936886"/>
                <a:ext cx="2047419" cy="532903"/>
              </a:xfrm>
              <a:prstGeom prst="rect">
                <a:avLst/>
              </a:prstGeom>
              <a:blipFill>
                <a:blip r:embed="rId3"/>
                <a:stretch>
                  <a:fillRect l="-2687" b="-18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3796"/>
            <a:ext cx="4723765" cy="22205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24563" y="2813666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47766" y="2813666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9653" y="5048908"/>
                <a:ext cx="2592198" cy="1764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This is square if: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is even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is even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is even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653" y="5048908"/>
                <a:ext cx="2592198" cy="1764201"/>
              </a:xfrm>
              <a:prstGeom prst="rect">
                <a:avLst/>
              </a:prstGeom>
              <a:blipFill>
                <a:blip r:embed="rId5"/>
                <a:stretch>
                  <a:fillRect l="-1882" b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29815" y="5832184"/>
            <a:ext cx="2529953" cy="7851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3247" y="4961533"/>
            <a:ext cx="2640869" cy="1800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1630" y="2120825"/>
            <a:ext cx="630061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Extension 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(Full Database: </a:t>
            </a:r>
            <a:r>
              <a:rPr lang="en-GB" sz="1200" dirty="0">
                <a:solidFill>
                  <a:schemeClr val="tx1"/>
                </a:solidFill>
                <a:hlinkClick r:id="rId6"/>
              </a:rPr>
              <a:t>http://www.drfrostmaths.com/resources/resource.php?rid=268</a:t>
            </a:r>
            <a:r>
              <a:rPr lang="en-GB" sz="1200" dirty="0">
                <a:solidFill>
                  <a:schemeClr val="tx1"/>
                </a:solidFill>
              </a:rPr>
              <a:t> ) 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2</a:t>
              </a:r>
              <a:r>
                <a:rPr lang="en-GB" sz="3200" dirty="0">
                  <a:latin typeface="+mj-lt"/>
                </a:rPr>
                <a:t> :: Expanding Brackets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6470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have ever been taught ‘FOIL’ to multiply brackets please purge it from your mind now – instead: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2452897"/>
                <a:ext cx="41044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52897"/>
                <a:ext cx="410445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15616" y="1659287"/>
            <a:ext cx="66247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Multiply each term in the first bracket by each term in the second.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6358" y="283183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My order is “first term in first brackets times each in second, then second term in first bracket times each in second, etc.”</a:t>
            </a:r>
          </a:p>
        </p:txBody>
      </p:sp>
      <p:sp>
        <p:nvSpPr>
          <p:cNvPr id="9" name="Freeform: Shape 8"/>
          <p:cNvSpPr/>
          <p:nvPr/>
        </p:nvSpPr>
        <p:spPr>
          <a:xfrm>
            <a:off x="1347536" y="2213794"/>
            <a:ext cx="1281363" cy="348932"/>
          </a:xfrm>
          <a:custGeom>
            <a:avLst/>
            <a:gdLst>
              <a:gd name="connsiteX0" fmla="*/ 0 w 1239252"/>
              <a:gd name="connsiteY0" fmla="*/ 348932 h 348932"/>
              <a:gd name="connsiteX1" fmla="*/ 697831 w 1239252"/>
              <a:gd name="connsiteY1" fmla="*/ 17 h 348932"/>
              <a:gd name="connsiteX2" fmla="*/ 1239252 w 1239252"/>
              <a:gd name="connsiteY2" fmla="*/ 336901 h 34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252" h="348932">
                <a:moveTo>
                  <a:pt x="0" y="348932"/>
                </a:moveTo>
                <a:cubicBezTo>
                  <a:pt x="245644" y="175477"/>
                  <a:pt x="491289" y="2022"/>
                  <a:pt x="697831" y="17"/>
                </a:cubicBezTo>
                <a:cubicBezTo>
                  <a:pt x="904373" y="-1988"/>
                  <a:pt x="1071812" y="167456"/>
                  <a:pt x="1239252" y="33690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3137" y="3201164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37" y="3201164"/>
                <a:ext cx="136815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/>
          <p:cNvSpPr/>
          <p:nvPr/>
        </p:nvSpPr>
        <p:spPr>
          <a:xfrm>
            <a:off x="1332206" y="2213794"/>
            <a:ext cx="2005354" cy="348932"/>
          </a:xfrm>
          <a:custGeom>
            <a:avLst/>
            <a:gdLst>
              <a:gd name="connsiteX0" fmla="*/ 0 w 1239252"/>
              <a:gd name="connsiteY0" fmla="*/ 348932 h 348932"/>
              <a:gd name="connsiteX1" fmla="*/ 697831 w 1239252"/>
              <a:gd name="connsiteY1" fmla="*/ 17 h 348932"/>
              <a:gd name="connsiteX2" fmla="*/ 1239252 w 1239252"/>
              <a:gd name="connsiteY2" fmla="*/ 336901 h 34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252" h="348932">
                <a:moveTo>
                  <a:pt x="0" y="348932"/>
                </a:moveTo>
                <a:cubicBezTo>
                  <a:pt x="245644" y="175477"/>
                  <a:pt x="491289" y="2022"/>
                  <a:pt x="697831" y="17"/>
                </a:cubicBezTo>
                <a:cubicBezTo>
                  <a:pt x="904373" y="-1988"/>
                  <a:pt x="1071812" y="167456"/>
                  <a:pt x="1239252" y="33690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59346" y="3193544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346" y="3193544"/>
                <a:ext cx="136815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/>
          <p:cNvSpPr/>
          <p:nvPr/>
        </p:nvSpPr>
        <p:spPr>
          <a:xfrm>
            <a:off x="1335716" y="2221414"/>
            <a:ext cx="2474284" cy="348932"/>
          </a:xfrm>
          <a:custGeom>
            <a:avLst/>
            <a:gdLst>
              <a:gd name="connsiteX0" fmla="*/ 0 w 1239252"/>
              <a:gd name="connsiteY0" fmla="*/ 348932 h 348932"/>
              <a:gd name="connsiteX1" fmla="*/ 697831 w 1239252"/>
              <a:gd name="connsiteY1" fmla="*/ 17 h 348932"/>
              <a:gd name="connsiteX2" fmla="*/ 1239252 w 1239252"/>
              <a:gd name="connsiteY2" fmla="*/ 336901 h 34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252" h="348932">
                <a:moveTo>
                  <a:pt x="0" y="348932"/>
                </a:moveTo>
                <a:cubicBezTo>
                  <a:pt x="245644" y="175477"/>
                  <a:pt x="491289" y="2022"/>
                  <a:pt x="697831" y="17"/>
                </a:cubicBezTo>
                <a:cubicBezTo>
                  <a:pt x="904373" y="-1988"/>
                  <a:pt x="1071812" y="167456"/>
                  <a:pt x="1239252" y="33690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01996" y="3185924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996" y="3185924"/>
                <a:ext cx="136815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/>
          <p:cNvSpPr/>
          <p:nvPr/>
        </p:nvSpPr>
        <p:spPr>
          <a:xfrm flipV="1">
            <a:off x="1999945" y="2975794"/>
            <a:ext cx="659435" cy="125546"/>
          </a:xfrm>
          <a:custGeom>
            <a:avLst/>
            <a:gdLst>
              <a:gd name="connsiteX0" fmla="*/ 0 w 1239252"/>
              <a:gd name="connsiteY0" fmla="*/ 348932 h 348932"/>
              <a:gd name="connsiteX1" fmla="*/ 697831 w 1239252"/>
              <a:gd name="connsiteY1" fmla="*/ 17 h 348932"/>
              <a:gd name="connsiteX2" fmla="*/ 1239252 w 1239252"/>
              <a:gd name="connsiteY2" fmla="*/ 336901 h 34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252" h="348932">
                <a:moveTo>
                  <a:pt x="0" y="348932"/>
                </a:moveTo>
                <a:cubicBezTo>
                  <a:pt x="245644" y="175477"/>
                  <a:pt x="491289" y="2022"/>
                  <a:pt x="697831" y="17"/>
                </a:cubicBezTo>
                <a:cubicBezTo>
                  <a:pt x="904373" y="-1988"/>
                  <a:pt x="1071812" y="167456"/>
                  <a:pt x="1239252" y="33690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57665" y="3185924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665" y="3185924"/>
                <a:ext cx="136815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/>
          <p:cNvSpPr/>
          <p:nvPr/>
        </p:nvSpPr>
        <p:spPr>
          <a:xfrm flipV="1">
            <a:off x="1981902" y="2968174"/>
            <a:ext cx="1294697" cy="209366"/>
          </a:xfrm>
          <a:custGeom>
            <a:avLst/>
            <a:gdLst>
              <a:gd name="connsiteX0" fmla="*/ 0 w 1239252"/>
              <a:gd name="connsiteY0" fmla="*/ 348932 h 348932"/>
              <a:gd name="connsiteX1" fmla="*/ 697831 w 1239252"/>
              <a:gd name="connsiteY1" fmla="*/ 17 h 348932"/>
              <a:gd name="connsiteX2" fmla="*/ 1239252 w 1239252"/>
              <a:gd name="connsiteY2" fmla="*/ 336901 h 34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252" h="348932">
                <a:moveTo>
                  <a:pt x="0" y="348932"/>
                </a:moveTo>
                <a:cubicBezTo>
                  <a:pt x="245644" y="175477"/>
                  <a:pt x="491289" y="2022"/>
                  <a:pt x="697831" y="17"/>
                </a:cubicBezTo>
                <a:cubicBezTo>
                  <a:pt x="904373" y="-1988"/>
                  <a:pt x="1071812" y="167456"/>
                  <a:pt x="1239252" y="33690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15923" y="3178304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923" y="3178304"/>
                <a:ext cx="136815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/>
          <p:cNvSpPr/>
          <p:nvPr/>
        </p:nvSpPr>
        <p:spPr>
          <a:xfrm flipV="1">
            <a:off x="1992054" y="2983414"/>
            <a:ext cx="1962725" cy="255086"/>
          </a:xfrm>
          <a:custGeom>
            <a:avLst/>
            <a:gdLst>
              <a:gd name="connsiteX0" fmla="*/ 0 w 1239252"/>
              <a:gd name="connsiteY0" fmla="*/ 348932 h 348932"/>
              <a:gd name="connsiteX1" fmla="*/ 697831 w 1239252"/>
              <a:gd name="connsiteY1" fmla="*/ 17 h 348932"/>
              <a:gd name="connsiteX2" fmla="*/ 1239252 w 1239252"/>
              <a:gd name="connsiteY2" fmla="*/ 336901 h 34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252" h="348932">
                <a:moveTo>
                  <a:pt x="0" y="348932"/>
                </a:moveTo>
                <a:cubicBezTo>
                  <a:pt x="245644" y="175477"/>
                  <a:pt x="491289" y="2022"/>
                  <a:pt x="697831" y="17"/>
                </a:cubicBezTo>
                <a:cubicBezTo>
                  <a:pt x="904373" y="-1988"/>
                  <a:pt x="1071812" y="167456"/>
                  <a:pt x="1239252" y="33690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04255" y="3178304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255" y="3178304"/>
                <a:ext cx="136815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4820" y="3657043"/>
                <a:ext cx="34899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" y="3657043"/>
                <a:ext cx="348995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8816" y="4792922"/>
                <a:ext cx="626547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16" y="4792922"/>
                <a:ext cx="6265472" cy="20621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086358" y="4446450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For more than 2 brackets, multiply two out each time to reduce the number of brackets by one.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57647" y="5333999"/>
            <a:ext cx="5860653" cy="14531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142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355" y="876611"/>
                <a:ext cx="361876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Expand and 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5" y="876611"/>
                <a:ext cx="361876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556792"/>
                <a:ext cx="35283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352839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54470" y="892495"/>
                <a:ext cx="361876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Expand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70" y="892495"/>
                <a:ext cx="361876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70675" y="1572676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675" y="1572676"/>
                <a:ext cx="288032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69693" y="1510175"/>
            <a:ext cx="3632430" cy="9536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40805" y="1522942"/>
            <a:ext cx="3632430" cy="11859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504" y="87661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83007" y="87661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73624" y="3272300"/>
                <a:ext cx="361876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Expand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624" y="3272300"/>
                <a:ext cx="361876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96128" y="3990581"/>
                <a:ext cx="3986428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128" y="3990581"/>
                <a:ext cx="3986428" cy="12239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2659959" y="3951021"/>
            <a:ext cx="3632430" cy="11859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02161" y="3256416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8776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0" y="2760640"/>
            <a:ext cx="4624784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24563" y="2813666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5421" y="2824140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Solution: (ii) only</a:t>
            </a:r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56" y="2743996"/>
            <a:ext cx="4279900" cy="25527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29200" y="6083055"/>
                <a:ext cx="3123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Solution: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is odd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083055"/>
                <a:ext cx="3123253" cy="369332"/>
              </a:xfrm>
              <a:prstGeom prst="rect">
                <a:avLst/>
              </a:prstGeom>
              <a:blipFill>
                <a:blip r:embed="rId4"/>
                <a:stretch>
                  <a:fillRect l="-1563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02559" y="6057900"/>
            <a:ext cx="2559741" cy="539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29200" y="6044925"/>
            <a:ext cx="2984500" cy="539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630" y="2120825"/>
            <a:ext cx="630061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Extension 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(Full Database: </a:t>
            </a:r>
            <a:r>
              <a:rPr lang="en-GB" sz="1200" dirty="0">
                <a:solidFill>
                  <a:schemeClr val="tx1"/>
                </a:solidFill>
                <a:hlinkClick r:id="rId5"/>
              </a:rPr>
              <a:t>http://www.drfrostmaths.com/resources/resource.php?rid=268</a:t>
            </a:r>
            <a:r>
              <a:rPr lang="en-GB" sz="1200" dirty="0">
                <a:solidFill>
                  <a:schemeClr val="tx1"/>
                </a:solidFill>
              </a:rPr>
              <a:t> ) 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16563</TotalTime>
  <Words>1336</Words>
  <Application>Microsoft Office PowerPoint</Application>
  <PresentationFormat>On-screen Show (4:3)</PresentationFormat>
  <Paragraphs>385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Office Theme</vt:lpstr>
      <vt:lpstr>P1 Chapter 1 :: Algebraic Expressions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Wall, Martin</cp:lastModifiedBy>
  <cp:revision>653</cp:revision>
  <dcterms:created xsi:type="dcterms:W3CDTF">2013-02-28T07:36:55Z</dcterms:created>
  <dcterms:modified xsi:type="dcterms:W3CDTF">2019-09-05T13:11:09Z</dcterms:modified>
</cp:coreProperties>
</file>