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481" r:id="rId2"/>
    <p:sldId id="484" r:id="rId3"/>
    <p:sldId id="508" r:id="rId4"/>
    <p:sldId id="483" r:id="rId5"/>
    <p:sldId id="509" r:id="rId6"/>
    <p:sldId id="510" r:id="rId7"/>
    <p:sldId id="511" r:id="rId8"/>
    <p:sldId id="512" r:id="rId9"/>
    <p:sldId id="513" r:id="rId10"/>
    <p:sldId id="51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90" autoAdjust="0"/>
    <p:restoredTop sz="88534" autoAdjust="0"/>
  </p:normalViewPr>
  <p:slideViewPr>
    <p:cSldViewPr>
      <p:cViewPr varScale="1">
        <p:scale>
          <a:sx n="88" d="100"/>
          <a:sy n="88" d="100"/>
        </p:scale>
        <p:origin x="1382" y="53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87F4A-DD11-41AF-8B76-F2E5B6202836}" type="datetimeFigureOut">
              <a:rPr lang="en-GB" smtClean="0"/>
              <a:pPr/>
              <a:t>26/11/2019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2F2399-CD51-4C4C-BC34-03B9F40F9C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450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26/11/2019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611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26/11/2019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39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26/11/2019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211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26/11/2019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171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26/11/2019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52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26/11/2019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172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26/11/2019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052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26/11/2019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912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26/11/2019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36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26/11/2019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128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26/11/2019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496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AFE4D-3339-4F90-AB07-DAB31D79E32A}" type="datetimeFigureOut">
              <a:rPr lang="en-GB" smtClean="0"/>
              <a:pPr/>
              <a:t>26/11/2019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745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12" Type="http://schemas.microsoft.com/office/2007/relationships/hdphoto" Target="../media/hdphoto4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11" Type="http://schemas.openxmlformats.org/officeDocument/2006/relationships/image" Target="../media/image8.png"/><Relationship Id="rId5" Type="http://schemas.openxmlformats.org/officeDocument/2006/relationships/image" Target="../media/image5.png"/><Relationship Id="rId10" Type="http://schemas.microsoft.com/office/2007/relationships/hdphoto" Target="../media/hdphoto3.wdp"/><Relationship Id="rId4" Type="http://schemas.openxmlformats.org/officeDocument/2006/relationships/image" Target="../media/image4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56.png"/><Relationship Id="rId7" Type="http://schemas.openxmlformats.org/officeDocument/2006/relationships/image" Target="../media/image90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3.png"/><Relationship Id="rId5" Type="http://schemas.openxmlformats.org/officeDocument/2006/relationships/image" Target="../media/image70.png"/><Relationship Id="rId10" Type="http://schemas.openxmlformats.org/officeDocument/2006/relationships/image" Target="../media/image12.png"/><Relationship Id="rId4" Type="http://schemas.openxmlformats.org/officeDocument/2006/relationships/image" Target="../media/image60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Relationship Id="rId14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11" Type="http://schemas.openxmlformats.org/officeDocument/2006/relationships/image" Target="../media/image44.png"/><Relationship Id="rId5" Type="http://schemas.openxmlformats.org/officeDocument/2006/relationships/image" Target="../media/image38.png"/><Relationship Id="rId10" Type="http://schemas.openxmlformats.org/officeDocument/2006/relationships/image" Target="../media/image43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image" Target="../media/image55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12" Type="http://schemas.openxmlformats.org/officeDocument/2006/relationships/image" Target="../media/image54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9.png"/><Relationship Id="rId11" Type="http://schemas.microsoft.com/office/2007/relationships/hdphoto" Target="../media/hdphoto5.wdp"/><Relationship Id="rId5" Type="http://schemas.openxmlformats.org/officeDocument/2006/relationships/image" Target="../media/image48.png"/><Relationship Id="rId10" Type="http://schemas.openxmlformats.org/officeDocument/2006/relationships/image" Target="../media/image53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92D050"/>
                </a:solidFill>
              </a:rPr>
              <a:t>MechYr1 Chapter 8 :: </a:t>
            </a:r>
            <a:r>
              <a:rPr lang="en-GB" dirty="0"/>
              <a:t>Introduction to Mechanics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612" y="3645024"/>
            <a:ext cx="6984776" cy="1417712"/>
          </a:xfrm>
        </p:spPr>
        <p:txBody>
          <a:bodyPr>
            <a:normAutofit/>
          </a:bodyPr>
          <a:lstStyle/>
          <a:p>
            <a:r>
              <a:rPr lang="en-GB" sz="2800" dirty="0"/>
              <a:t>jfrost@tiffin.kingston.sch.uk</a:t>
            </a:r>
          </a:p>
          <a:p>
            <a:r>
              <a:rPr lang="en-GB" sz="2000" b="1" dirty="0"/>
              <a:t>www.drfrostmaths.com</a:t>
            </a:r>
            <a:br>
              <a:rPr lang="en-GB" sz="2000" b="1" dirty="0"/>
            </a:br>
            <a:r>
              <a:rPr lang="en-GB" sz="2000" b="1" dirty="0"/>
              <a:t>@DrFrostMaths</a:t>
            </a:r>
            <a:r>
              <a:rPr lang="en-GB" sz="2000" dirty="0"/>
              <a:t> 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E:\TiffinSchoolLogoSmal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12" y="111910"/>
            <a:ext cx="1008112" cy="1013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7504" y="6461720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Last modified: 5</a:t>
            </a:r>
            <a:r>
              <a:rPr lang="en-GB" baseline="30000" dirty="0"/>
              <a:t>th</a:t>
            </a:r>
            <a:r>
              <a:rPr lang="en-GB" dirty="0"/>
              <a:t> August 2018</a:t>
            </a:r>
          </a:p>
        </p:txBody>
      </p:sp>
    </p:spTree>
    <p:extLst>
      <p:ext uri="{BB962C8B-B14F-4D97-AF65-F5344CB8AC3E}">
        <p14:creationId xmlns:p14="http://schemas.microsoft.com/office/powerpoint/2010/main" val="2913017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>
                  <a:latin typeface="+mj-lt"/>
                </a:rPr>
                <a:t>Exercise 8D</a:t>
              </a:r>
              <a:endParaRPr lang="en-GB" sz="3200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5" name="TextBox 4"/>
          <p:cNvSpPr txBox="1"/>
          <p:nvPr/>
        </p:nvSpPr>
        <p:spPr>
          <a:xfrm>
            <a:off x="395536" y="725840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Pearson Stats/Mechanics Year 2</a:t>
            </a:r>
          </a:p>
          <a:p>
            <a:r>
              <a:rPr lang="en-GB" sz="2400" dirty="0"/>
              <a:t>Pages 127-129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739717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5369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714CB21-18A3-41C1-8C98-8DE389B33C51}"/>
              </a:ext>
            </a:extLst>
          </p:cNvPr>
          <p:cNvSpPr/>
          <p:nvPr/>
        </p:nvSpPr>
        <p:spPr>
          <a:xfrm>
            <a:off x="12919" y="0"/>
            <a:ext cx="9142856" cy="6858000"/>
          </a:xfrm>
          <a:prstGeom prst="rect">
            <a:avLst/>
          </a:prstGeom>
          <a:pattFill prst="wdDnDiag">
            <a:fgClr>
              <a:schemeClr val="bg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8741C1-22D1-4D32-BD74-1D551192F37D}"/>
              </a:ext>
            </a:extLst>
          </p:cNvPr>
          <p:cNvSpPr/>
          <p:nvPr/>
        </p:nvSpPr>
        <p:spPr>
          <a:xfrm>
            <a:off x="0" y="0"/>
            <a:ext cx="9155775" cy="1422050"/>
          </a:xfrm>
          <a:prstGeom prst="rect">
            <a:avLst/>
          </a:prstGeom>
          <a:solidFill>
            <a:schemeClr val="tx1">
              <a:alpha val="76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323148" y="217786"/>
            <a:ext cx="3816424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www.drfrostmaths.com</a:t>
            </a:r>
          </a:p>
          <a:p>
            <a:r>
              <a:rPr lang="en-GB" sz="1600" dirty="0">
                <a:solidFill>
                  <a:schemeClr val="bg1"/>
                </a:solidFill>
              </a:rPr>
              <a:t>Everything is </a:t>
            </a:r>
            <a:r>
              <a:rPr lang="en-GB" sz="1600" b="1" dirty="0">
                <a:solidFill>
                  <a:schemeClr val="bg1"/>
                </a:solidFill>
              </a:rPr>
              <a:t>completely free</a:t>
            </a:r>
            <a:r>
              <a:rPr lang="en-GB" sz="1600" dirty="0">
                <a:solidFill>
                  <a:schemeClr val="bg1"/>
                </a:solidFill>
              </a:rPr>
              <a:t>.</a:t>
            </a:r>
          </a:p>
          <a:p>
            <a:r>
              <a:rPr lang="en-GB" sz="1600" dirty="0">
                <a:solidFill>
                  <a:schemeClr val="bg1"/>
                </a:solidFill>
              </a:rPr>
              <a:t>Why not register?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B6719D9-C52A-40F5-8E8A-C5418B569F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499" y="1806461"/>
            <a:ext cx="5829955" cy="338398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4318D00-FABF-4754-8685-0247F6106E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4575" y="2827488"/>
            <a:ext cx="2458051" cy="152835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3F790D7-2484-4BF2-B8CB-B653B6FDC8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2129" y="4873621"/>
            <a:ext cx="2946634" cy="181792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27AEBDF-0ABA-43C2-BCF9-1A0DD8627790}"/>
              </a:ext>
            </a:extLst>
          </p:cNvPr>
          <p:cNvSpPr txBox="1"/>
          <p:nvPr/>
        </p:nvSpPr>
        <p:spPr>
          <a:xfrm>
            <a:off x="743444" y="6239336"/>
            <a:ext cx="1769021" cy="400110"/>
          </a:xfrm>
          <a:prstGeom prst="rect">
            <a:avLst/>
          </a:prstGeom>
          <a:solidFill>
            <a:schemeClr val="dk1">
              <a:alpha val="86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000" dirty="0"/>
              <a:t>Teaching videos with topic tests to check understanding.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91000" y="288231"/>
            <a:ext cx="4686300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200" dirty="0"/>
              <a:t>Register now to interactively practise questions on this topic, including past paper questions and extension questions (including MAT + UKMT).</a:t>
            </a:r>
          </a:p>
          <a:p>
            <a:r>
              <a:rPr lang="en-GB" sz="1200" dirty="0"/>
              <a:t>Teachers: you can create student accounts (or students can register themselves), to set work, monitor progress and even create worksheets.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6D5D0BA-13D4-476F-BDD0-C9E26216F30E}"/>
              </a:ext>
            </a:extLst>
          </p:cNvPr>
          <p:cNvSpPr txBox="1"/>
          <p:nvPr/>
        </p:nvSpPr>
        <p:spPr>
          <a:xfrm>
            <a:off x="7639050" y="3953334"/>
            <a:ext cx="1419225" cy="553998"/>
          </a:xfrm>
          <a:prstGeom prst="rect">
            <a:avLst/>
          </a:prstGeom>
          <a:solidFill>
            <a:schemeClr val="dk1">
              <a:alpha val="86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000" dirty="0"/>
              <a:t>Dashboard with points, trophies, notifications and student progress.</a:t>
            </a:r>
          </a:p>
        </p:txBody>
      </p:sp>
      <p:pic>
        <p:nvPicPr>
          <p:cNvPr id="1028" name="Picture 4" descr="Image result for ocr">
            <a:extLst>
              <a:ext uri="{FF2B5EF4-FFF2-40B4-BE49-F238E27FC236}">
                <a16:creationId xmlns:a16="http://schemas.microsoft.com/office/drawing/2014/main" id="{FAB8D00B-6123-425F-9992-C49EDB5121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7247" y="1970180"/>
            <a:ext cx="682729" cy="277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41D39E7-8923-484F-914A-F735BCCFF80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524" b="94048" l="6356" r="97458">
                        <a14:foregroundMark x1="17373" y1="50000" x2="19068" y2="59524"/>
                        <a14:foregroundMark x1="8051" y1="61905" x2="6356" y2="76190"/>
                        <a14:foregroundMark x1="86441" y1="55952" x2="91102" y2="55952"/>
                        <a14:foregroundMark x1="94068" y1="53571" x2="96186" y2="41667"/>
                        <a14:foregroundMark x1="97034" y1="41667" x2="97458" y2="20238"/>
                        <a14:foregroundMark x1="96186" y1="9524" x2="79237" y2="36905"/>
                        <a14:foregroundMark x1="69915" y1="83333" x2="62712" y2="35714"/>
                        <a14:foregroundMark x1="44492" y1="88095" x2="45763" y2="94048"/>
                      </a14:backgroundRemoval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60710" y="2309414"/>
            <a:ext cx="808401" cy="28773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1F8849A-C314-440F-BFBC-F885AF1FCB6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08726" y="2328005"/>
            <a:ext cx="471556" cy="43226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D3902F9-D3E5-4D6E-AC01-218BC9FD746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7463" b="88060" l="2649" r="96358">
                        <a14:foregroundMark x1="11921" y1="50746" x2="8940" y2="34328"/>
                        <a14:foregroundMark x1="5298" y1="56716" x2="3642" y2="56716"/>
                        <a14:foregroundMark x1="23841" y1="68657" x2="23179" y2="41791"/>
                        <a14:foregroundMark x1="27483" y1="58209" x2="34437" y2="58209"/>
                        <a14:foregroundMark x1="40728" y1="73134" x2="44371" y2="49254"/>
                        <a14:foregroundMark x1="54967" y1="37313" x2="54967" y2="37313"/>
                        <a14:foregroundMark x1="61258" y1="59701" x2="61258" y2="59701"/>
                        <a14:foregroundMark x1="73510" y1="59701" x2="73510" y2="59701"/>
                        <a14:foregroundMark x1="83444" y1="80597" x2="83444" y2="80597"/>
                        <a14:foregroundMark x1="89735" y1="80597" x2="89735" y2="80597"/>
                        <a14:foregroundMark x1="94371" y1="82090" x2="94371" y2="82090"/>
                        <a14:foregroundMark x1="96358" y1="59701" x2="96358" y2="59701"/>
                        <a14:foregroundMark x1="95695" y1="26866" x2="95695" y2="26866"/>
                        <a14:foregroundMark x1="87417" y1="23881" x2="87417" y2="23881"/>
                        <a14:foregroundMark x1="88742" y1="58209" x2="88742" y2="58209"/>
                        <a14:foregroundMark x1="82781" y1="55224" x2="82781" y2="55224"/>
                        <a14:foregroundMark x1="82119" y1="20896" x2="82119" y2="2089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38323" y="1974048"/>
            <a:ext cx="1061077" cy="23540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EF2AC65-A3C9-4F2E-AA66-BAB10D3B590C}"/>
              </a:ext>
            </a:extLst>
          </p:cNvPr>
          <p:cNvSpPr txBox="1"/>
          <p:nvPr/>
        </p:nvSpPr>
        <p:spPr>
          <a:xfrm>
            <a:off x="6790698" y="1653183"/>
            <a:ext cx="14780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With questions by: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436529C-3AB4-47D0-84AE-8CCA7A93F56D}"/>
              </a:ext>
            </a:extLst>
          </p:cNvPr>
          <p:cNvCxnSpPr>
            <a:cxnSpLocks/>
          </p:cNvCxnSpPr>
          <p:nvPr/>
        </p:nvCxnSpPr>
        <p:spPr>
          <a:xfrm flipV="1">
            <a:off x="0" y="1416050"/>
            <a:ext cx="9156700" cy="3176"/>
          </a:xfrm>
          <a:prstGeom prst="line">
            <a:avLst/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>
            <a:extLst>
              <a:ext uri="{FF2B5EF4-FFF2-40B4-BE49-F238E27FC236}">
                <a16:creationId xmlns:a16="http://schemas.microsoft.com/office/drawing/2014/main" id="{0DC24947-2898-4E6F-A105-6294769340C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35827" y="4851044"/>
            <a:ext cx="2572414" cy="131611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FC0DF13-8218-4DFF-AC94-2ABA505101F5}"/>
              </a:ext>
            </a:extLst>
          </p:cNvPr>
          <p:cNvSpPr txBox="1"/>
          <p:nvPr/>
        </p:nvSpPr>
        <p:spPr>
          <a:xfrm>
            <a:off x="7014889" y="5861226"/>
            <a:ext cx="1769021" cy="400110"/>
          </a:xfrm>
          <a:prstGeom prst="rect">
            <a:avLst/>
          </a:prstGeom>
          <a:solidFill>
            <a:schemeClr val="dk1">
              <a:alpha val="86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000" dirty="0"/>
              <a:t>Questions organised by topic, difficulty and past paper.</a:t>
            </a:r>
          </a:p>
        </p:txBody>
      </p:sp>
    </p:spTree>
    <p:extLst>
      <p:ext uri="{BB962C8B-B14F-4D97-AF65-F5344CB8AC3E}">
        <p14:creationId xmlns:p14="http://schemas.microsoft.com/office/powerpoint/2010/main" val="490500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>
            <a:extLst>
              <a:ext uri="{FF2B5EF4-FFF2-40B4-BE49-F238E27FC236}">
                <a16:creationId xmlns:a16="http://schemas.microsoft.com/office/drawing/2014/main" id="{80A08B5F-18E3-40EE-99AF-5416DAD0E62E}"/>
              </a:ext>
            </a:extLst>
          </p:cNvPr>
          <p:cNvSpPr/>
          <p:nvPr/>
        </p:nvSpPr>
        <p:spPr>
          <a:xfrm>
            <a:off x="4953000" y="1269306"/>
            <a:ext cx="4190999" cy="5588694"/>
          </a:xfrm>
          <a:prstGeom prst="rect">
            <a:avLst/>
          </a:prstGeom>
          <a:pattFill prst="wdDnDiag">
            <a:fgClr>
              <a:schemeClr val="bg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12702" y="1345084"/>
            <a:ext cx="4562868" cy="5341044"/>
          </a:xfrm>
          <a:custGeom>
            <a:avLst/>
            <a:gdLst>
              <a:gd name="connsiteX0" fmla="*/ 0 w 3496044"/>
              <a:gd name="connsiteY0" fmla="*/ 0 h 5341044"/>
              <a:gd name="connsiteX1" fmla="*/ 3496044 w 3496044"/>
              <a:gd name="connsiteY1" fmla="*/ 0 h 5341044"/>
              <a:gd name="connsiteX2" fmla="*/ 3496044 w 3496044"/>
              <a:gd name="connsiteY2" fmla="*/ 5341044 h 5341044"/>
              <a:gd name="connsiteX3" fmla="*/ 0 w 3496044"/>
              <a:gd name="connsiteY3" fmla="*/ 5341044 h 5341044"/>
              <a:gd name="connsiteX4" fmla="*/ 0 w 3496044"/>
              <a:gd name="connsiteY4" fmla="*/ 0 h 5341044"/>
              <a:gd name="connsiteX0" fmla="*/ 0 w 3506677"/>
              <a:gd name="connsiteY0" fmla="*/ 0 h 5341044"/>
              <a:gd name="connsiteX1" fmla="*/ 3496044 w 3506677"/>
              <a:gd name="connsiteY1" fmla="*/ 0 h 5341044"/>
              <a:gd name="connsiteX2" fmla="*/ 3506677 w 3506677"/>
              <a:gd name="connsiteY2" fmla="*/ 4141316 h 5341044"/>
              <a:gd name="connsiteX3" fmla="*/ 3496044 w 3506677"/>
              <a:gd name="connsiteY3" fmla="*/ 5341044 h 5341044"/>
              <a:gd name="connsiteX4" fmla="*/ 0 w 3506677"/>
              <a:gd name="connsiteY4" fmla="*/ 5341044 h 5341044"/>
              <a:gd name="connsiteX5" fmla="*/ 0 w 3506677"/>
              <a:gd name="connsiteY5" fmla="*/ 0 h 5341044"/>
              <a:gd name="connsiteX0" fmla="*/ 0 w 3758182"/>
              <a:gd name="connsiteY0" fmla="*/ 0 h 5341044"/>
              <a:gd name="connsiteX1" fmla="*/ 3496044 w 3758182"/>
              <a:gd name="connsiteY1" fmla="*/ 0 h 5341044"/>
              <a:gd name="connsiteX2" fmla="*/ 3506677 w 3758182"/>
              <a:gd name="connsiteY2" fmla="*/ 4141316 h 5341044"/>
              <a:gd name="connsiteX3" fmla="*/ 3506677 w 3758182"/>
              <a:gd name="connsiteY3" fmla="*/ 4322069 h 5341044"/>
              <a:gd name="connsiteX4" fmla="*/ 3496044 w 3758182"/>
              <a:gd name="connsiteY4" fmla="*/ 5341044 h 5341044"/>
              <a:gd name="connsiteX5" fmla="*/ 0 w 3758182"/>
              <a:gd name="connsiteY5" fmla="*/ 5341044 h 5341044"/>
              <a:gd name="connsiteX6" fmla="*/ 0 w 3758182"/>
              <a:gd name="connsiteY6" fmla="*/ 0 h 5341044"/>
              <a:gd name="connsiteX0" fmla="*/ 0 w 4452977"/>
              <a:gd name="connsiteY0" fmla="*/ 0 h 5341044"/>
              <a:gd name="connsiteX1" fmla="*/ 3496044 w 4452977"/>
              <a:gd name="connsiteY1" fmla="*/ 0 h 5341044"/>
              <a:gd name="connsiteX2" fmla="*/ 3506677 w 4452977"/>
              <a:gd name="connsiteY2" fmla="*/ 4141316 h 5341044"/>
              <a:gd name="connsiteX3" fmla="*/ 4452975 w 4452977"/>
              <a:gd name="connsiteY3" fmla="*/ 4109418 h 5341044"/>
              <a:gd name="connsiteX4" fmla="*/ 3496044 w 4452977"/>
              <a:gd name="connsiteY4" fmla="*/ 5341044 h 5341044"/>
              <a:gd name="connsiteX5" fmla="*/ 0 w 4452977"/>
              <a:gd name="connsiteY5" fmla="*/ 5341044 h 5341044"/>
              <a:gd name="connsiteX6" fmla="*/ 0 w 4452977"/>
              <a:gd name="connsiteY6" fmla="*/ 0 h 5341044"/>
              <a:gd name="connsiteX0" fmla="*/ 0 w 4453050"/>
              <a:gd name="connsiteY0" fmla="*/ 0 h 5341044"/>
              <a:gd name="connsiteX1" fmla="*/ 3496044 w 4453050"/>
              <a:gd name="connsiteY1" fmla="*/ 0 h 5341044"/>
              <a:gd name="connsiteX2" fmla="*/ 3506677 w 4453050"/>
              <a:gd name="connsiteY2" fmla="*/ 4141316 h 5341044"/>
              <a:gd name="connsiteX3" fmla="*/ 4452975 w 4453050"/>
              <a:gd name="connsiteY3" fmla="*/ 4109418 h 5341044"/>
              <a:gd name="connsiteX4" fmla="*/ 3496044 w 4453050"/>
              <a:gd name="connsiteY4" fmla="*/ 5341044 h 5341044"/>
              <a:gd name="connsiteX5" fmla="*/ 0 w 4453050"/>
              <a:gd name="connsiteY5" fmla="*/ 5341044 h 5341044"/>
              <a:gd name="connsiteX6" fmla="*/ 0 w 4453050"/>
              <a:gd name="connsiteY6" fmla="*/ 0 h 5341044"/>
              <a:gd name="connsiteX0" fmla="*/ 0 w 4452975"/>
              <a:gd name="connsiteY0" fmla="*/ 0 h 5341044"/>
              <a:gd name="connsiteX1" fmla="*/ 3496044 w 4452975"/>
              <a:gd name="connsiteY1" fmla="*/ 0 h 5341044"/>
              <a:gd name="connsiteX2" fmla="*/ 3506677 w 4452975"/>
              <a:gd name="connsiteY2" fmla="*/ 4141316 h 5341044"/>
              <a:gd name="connsiteX3" fmla="*/ 4452975 w 4452975"/>
              <a:gd name="connsiteY3" fmla="*/ 4109418 h 5341044"/>
              <a:gd name="connsiteX4" fmla="*/ 3496044 w 4452975"/>
              <a:gd name="connsiteY4" fmla="*/ 5341044 h 5341044"/>
              <a:gd name="connsiteX5" fmla="*/ 0 w 4452975"/>
              <a:gd name="connsiteY5" fmla="*/ 5341044 h 5341044"/>
              <a:gd name="connsiteX6" fmla="*/ 0 w 4452975"/>
              <a:gd name="connsiteY6" fmla="*/ 0 h 5341044"/>
              <a:gd name="connsiteX0" fmla="*/ 0 w 4785404"/>
              <a:gd name="connsiteY0" fmla="*/ 0 h 5341044"/>
              <a:gd name="connsiteX1" fmla="*/ 3496044 w 4785404"/>
              <a:gd name="connsiteY1" fmla="*/ 0 h 5341044"/>
              <a:gd name="connsiteX2" fmla="*/ 3506677 w 4785404"/>
              <a:gd name="connsiteY2" fmla="*/ 4141316 h 5341044"/>
              <a:gd name="connsiteX3" fmla="*/ 4452975 w 4785404"/>
              <a:gd name="connsiteY3" fmla="*/ 4109418 h 5341044"/>
              <a:gd name="connsiteX4" fmla="*/ 4548668 w 4785404"/>
              <a:gd name="connsiteY4" fmla="*/ 5341044 h 5341044"/>
              <a:gd name="connsiteX5" fmla="*/ 0 w 4785404"/>
              <a:gd name="connsiteY5" fmla="*/ 5341044 h 5341044"/>
              <a:gd name="connsiteX6" fmla="*/ 0 w 4785404"/>
              <a:gd name="connsiteY6" fmla="*/ 0 h 5341044"/>
              <a:gd name="connsiteX0" fmla="*/ 0 w 4810806"/>
              <a:gd name="connsiteY0" fmla="*/ 0 h 5341044"/>
              <a:gd name="connsiteX1" fmla="*/ 3496044 w 4810806"/>
              <a:gd name="connsiteY1" fmla="*/ 0 h 5341044"/>
              <a:gd name="connsiteX2" fmla="*/ 3506677 w 4810806"/>
              <a:gd name="connsiteY2" fmla="*/ 4141316 h 5341044"/>
              <a:gd name="connsiteX3" fmla="*/ 4559301 w 4810806"/>
              <a:gd name="connsiteY3" fmla="*/ 4151948 h 5341044"/>
              <a:gd name="connsiteX4" fmla="*/ 4548668 w 4810806"/>
              <a:gd name="connsiteY4" fmla="*/ 5341044 h 5341044"/>
              <a:gd name="connsiteX5" fmla="*/ 0 w 4810806"/>
              <a:gd name="connsiteY5" fmla="*/ 5341044 h 5341044"/>
              <a:gd name="connsiteX6" fmla="*/ 0 w 4810806"/>
              <a:gd name="connsiteY6" fmla="*/ 0 h 5341044"/>
              <a:gd name="connsiteX0" fmla="*/ 0 w 4813224"/>
              <a:gd name="connsiteY0" fmla="*/ 0 h 5341044"/>
              <a:gd name="connsiteX1" fmla="*/ 3496044 w 4813224"/>
              <a:gd name="connsiteY1" fmla="*/ 0 h 5341044"/>
              <a:gd name="connsiteX2" fmla="*/ 3506677 w 4813224"/>
              <a:gd name="connsiteY2" fmla="*/ 4141316 h 5341044"/>
              <a:gd name="connsiteX3" fmla="*/ 4559301 w 4813224"/>
              <a:gd name="connsiteY3" fmla="*/ 4151948 h 5341044"/>
              <a:gd name="connsiteX4" fmla="*/ 4548668 w 4813224"/>
              <a:gd name="connsiteY4" fmla="*/ 5341044 h 5341044"/>
              <a:gd name="connsiteX5" fmla="*/ 0 w 4813224"/>
              <a:gd name="connsiteY5" fmla="*/ 5341044 h 5341044"/>
              <a:gd name="connsiteX6" fmla="*/ 0 w 4813224"/>
              <a:gd name="connsiteY6" fmla="*/ 0 h 5341044"/>
              <a:gd name="connsiteX0" fmla="*/ 0 w 4562868"/>
              <a:gd name="connsiteY0" fmla="*/ 0 h 5341044"/>
              <a:gd name="connsiteX1" fmla="*/ 3496044 w 4562868"/>
              <a:gd name="connsiteY1" fmla="*/ 0 h 5341044"/>
              <a:gd name="connsiteX2" fmla="*/ 3506677 w 4562868"/>
              <a:gd name="connsiteY2" fmla="*/ 4141316 h 5341044"/>
              <a:gd name="connsiteX3" fmla="*/ 4559301 w 4562868"/>
              <a:gd name="connsiteY3" fmla="*/ 4151948 h 5341044"/>
              <a:gd name="connsiteX4" fmla="*/ 4548668 w 4562868"/>
              <a:gd name="connsiteY4" fmla="*/ 5341044 h 5341044"/>
              <a:gd name="connsiteX5" fmla="*/ 0 w 4562868"/>
              <a:gd name="connsiteY5" fmla="*/ 5341044 h 5341044"/>
              <a:gd name="connsiteX6" fmla="*/ 0 w 4562868"/>
              <a:gd name="connsiteY6" fmla="*/ 0 h 5341044"/>
              <a:gd name="connsiteX0" fmla="*/ 0 w 4562868"/>
              <a:gd name="connsiteY0" fmla="*/ 0 h 5341044"/>
              <a:gd name="connsiteX1" fmla="*/ 3496044 w 4562868"/>
              <a:gd name="connsiteY1" fmla="*/ 0 h 5341044"/>
              <a:gd name="connsiteX2" fmla="*/ 3506677 w 4562868"/>
              <a:gd name="connsiteY2" fmla="*/ 4141316 h 5341044"/>
              <a:gd name="connsiteX3" fmla="*/ 4559301 w 4562868"/>
              <a:gd name="connsiteY3" fmla="*/ 4151948 h 5341044"/>
              <a:gd name="connsiteX4" fmla="*/ 4548668 w 4562868"/>
              <a:gd name="connsiteY4" fmla="*/ 5341044 h 5341044"/>
              <a:gd name="connsiteX5" fmla="*/ 0 w 4562868"/>
              <a:gd name="connsiteY5" fmla="*/ 5341044 h 5341044"/>
              <a:gd name="connsiteX6" fmla="*/ 0 w 4562868"/>
              <a:gd name="connsiteY6" fmla="*/ 0 h 5341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62868" h="5341044">
                <a:moveTo>
                  <a:pt x="0" y="0"/>
                </a:moveTo>
                <a:lnTo>
                  <a:pt x="3496044" y="0"/>
                </a:lnTo>
                <a:cubicBezTo>
                  <a:pt x="3499588" y="1380439"/>
                  <a:pt x="3503133" y="2760877"/>
                  <a:pt x="3506677" y="4141316"/>
                </a:cubicBezTo>
                <a:cubicBezTo>
                  <a:pt x="4529175" y="4149280"/>
                  <a:pt x="3646673" y="4185909"/>
                  <a:pt x="4559301" y="4151948"/>
                </a:cubicBezTo>
                <a:cubicBezTo>
                  <a:pt x="4568162" y="5298201"/>
                  <a:pt x="4558956" y="4182387"/>
                  <a:pt x="4548668" y="5341044"/>
                </a:cubicBezTo>
                <a:lnTo>
                  <a:pt x="0" y="5341044"/>
                </a:lnTo>
                <a:lnTo>
                  <a:pt x="0" y="0"/>
                </a:lnTo>
                <a:close/>
              </a:path>
            </a:pathLst>
          </a:custGeom>
          <a:pattFill prst="wdDnDiag">
            <a:fgClr>
              <a:schemeClr val="bg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Arrow: Up-Down 21"/>
          <p:cNvSpPr/>
          <p:nvPr/>
        </p:nvSpPr>
        <p:spPr>
          <a:xfrm rot="16200000">
            <a:off x="2990274" y="3217908"/>
            <a:ext cx="409418" cy="499940"/>
          </a:xfrm>
          <a:prstGeom prst="upDownArrow">
            <a:avLst>
              <a:gd name="adj1" fmla="val 50000"/>
              <a:gd name="adj2" fmla="val 33376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Arrow: Up-Down 55">
            <a:extLst>
              <a:ext uri="{FF2B5EF4-FFF2-40B4-BE49-F238E27FC236}">
                <a16:creationId xmlns:a16="http://schemas.microsoft.com/office/drawing/2014/main" id="{C1DC3E58-339E-4CDE-8428-6C53BD7ED15A}"/>
              </a:ext>
            </a:extLst>
          </p:cNvPr>
          <p:cNvSpPr/>
          <p:nvPr/>
        </p:nvSpPr>
        <p:spPr>
          <a:xfrm rot="16200000">
            <a:off x="5011901" y="3265926"/>
            <a:ext cx="409418" cy="422070"/>
          </a:xfrm>
          <a:prstGeom prst="upDownArrow">
            <a:avLst>
              <a:gd name="adj1" fmla="val 50000"/>
              <a:gd name="adj2" fmla="val 33376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83828" y="231304"/>
            <a:ext cx="84926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Mechanics, broadly speaking, concerns motion, forces, and how the two interrelate.</a:t>
            </a:r>
          </a:p>
          <a:p>
            <a:r>
              <a:rPr lang="en-GB" dirty="0"/>
              <a:t>This chapter just gives you an overview of what you’ll be covering in Year 1 and how it all links together.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3284" y="1429973"/>
            <a:ext cx="2564595" cy="461665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b="1" dirty="0"/>
              <a:t>Forces</a:t>
            </a:r>
            <a:endParaRPr lang="en-GB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3438211" y="3107352"/>
            <a:ext cx="1569724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b="1" dirty="0"/>
              <a:t>The bridge!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438211" y="3477236"/>
                <a:ext cx="1569724" cy="307777"/>
              </a:xfrm>
              <a:prstGeom prst="rect">
                <a:avLst/>
              </a:prstGeom>
              <a:ln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𝑚𝑎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8211" y="3477236"/>
                <a:ext cx="1569724" cy="30777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Rectangle 43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71F5530-BC78-4DDF-B6EB-BD57617EC0B0}"/>
              </a:ext>
            </a:extLst>
          </p:cNvPr>
          <p:cNvSpPr/>
          <p:nvPr/>
        </p:nvSpPr>
        <p:spPr>
          <a:xfrm>
            <a:off x="1373472" y="3757909"/>
            <a:ext cx="288032" cy="28155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AD498C2-E7AB-47AB-BCB2-32B92A7A1104}"/>
              </a:ext>
            </a:extLst>
          </p:cNvPr>
          <p:cNvCxnSpPr/>
          <p:nvPr/>
        </p:nvCxnSpPr>
        <p:spPr>
          <a:xfrm>
            <a:off x="436351" y="4052160"/>
            <a:ext cx="216024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A30D992-A9F7-4FB9-AC88-4DA26AB65B87}"/>
              </a:ext>
            </a:extLst>
          </p:cNvPr>
          <p:cNvCxnSpPr>
            <a:cxnSpLocks/>
          </p:cNvCxnSpPr>
          <p:nvPr/>
        </p:nvCxnSpPr>
        <p:spPr>
          <a:xfrm flipV="1">
            <a:off x="1586023" y="3181572"/>
            <a:ext cx="904875" cy="6762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B22A0E14-6A48-405E-A4EB-956A25FE4C25}"/>
              </a:ext>
            </a:extLst>
          </p:cNvPr>
          <p:cNvSpPr txBox="1"/>
          <p:nvPr/>
        </p:nvSpPr>
        <p:spPr>
          <a:xfrm>
            <a:off x="1625393" y="3719881"/>
            <a:ext cx="856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object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34964FF-DB15-4AE3-8F98-84D24AE87EB9}"/>
              </a:ext>
            </a:extLst>
          </p:cNvPr>
          <p:cNvSpPr txBox="1"/>
          <p:nvPr/>
        </p:nvSpPr>
        <p:spPr>
          <a:xfrm>
            <a:off x="367946" y="4016772"/>
            <a:ext cx="856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table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B9759AB-4D8D-4EAF-A748-3CADFA02759F}"/>
              </a:ext>
            </a:extLst>
          </p:cNvPr>
          <p:cNvSpPr txBox="1"/>
          <p:nvPr/>
        </p:nvSpPr>
        <p:spPr>
          <a:xfrm>
            <a:off x="1962026" y="2807736"/>
            <a:ext cx="856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string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43F3E60-D43D-47F7-97ED-E4C745E49047}"/>
              </a:ext>
            </a:extLst>
          </p:cNvPr>
          <p:cNvSpPr txBox="1"/>
          <p:nvPr/>
        </p:nvSpPr>
        <p:spPr>
          <a:xfrm>
            <a:off x="169221" y="2026770"/>
            <a:ext cx="3148137" cy="646331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/>
              <a:t>You will later encounter force diagrams. This considers the forces acting at a particular point.</a:t>
            </a:r>
          </a:p>
          <a:p>
            <a:r>
              <a:rPr lang="en-GB" sz="1200" dirty="0"/>
              <a:t>Some forces you might consider…</a:t>
            </a:r>
            <a:endParaRPr lang="en-GB" sz="900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36E76FD-59E3-4C08-9B83-E74A00D12E07}"/>
              </a:ext>
            </a:extLst>
          </p:cNvPr>
          <p:cNvCxnSpPr>
            <a:cxnSpLocks/>
          </p:cNvCxnSpPr>
          <p:nvPr/>
        </p:nvCxnSpPr>
        <p:spPr>
          <a:xfrm flipH="1">
            <a:off x="1509823" y="4057872"/>
            <a:ext cx="9526" cy="31211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71D5B43E-D799-4AE9-909E-2D3409EAC15C}"/>
              </a:ext>
            </a:extLst>
          </p:cNvPr>
          <p:cNvSpPr txBox="1"/>
          <p:nvPr/>
        </p:nvSpPr>
        <p:spPr>
          <a:xfrm>
            <a:off x="1107881" y="4302101"/>
            <a:ext cx="1100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The weight of the object.</a:t>
            </a:r>
            <a:endParaRPr lang="en-GB" sz="900" dirty="0"/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E8895F6D-0DA2-40C9-9BE3-632A46542318}"/>
              </a:ext>
            </a:extLst>
          </p:cNvPr>
          <p:cNvCxnSpPr>
            <a:cxnSpLocks/>
          </p:cNvCxnSpPr>
          <p:nvPr/>
        </p:nvCxnSpPr>
        <p:spPr>
          <a:xfrm flipH="1">
            <a:off x="697023" y="3921347"/>
            <a:ext cx="673100" cy="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22FBF520-DB02-42FA-9B1D-C52196AEA6AB}"/>
              </a:ext>
            </a:extLst>
          </p:cNvPr>
          <p:cNvSpPr txBox="1"/>
          <p:nvPr/>
        </p:nvSpPr>
        <p:spPr>
          <a:xfrm>
            <a:off x="170444" y="3004890"/>
            <a:ext cx="6992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Friction (which resists motion)</a:t>
            </a:r>
            <a:endParaRPr lang="en-GB" sz="900" dirty="0"/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BB5E8390-598D-4C3F-9EDC-A1D61BB80F5B}"/>
              </a:ext>
            </a:extLst>
          </p:cNvPr>
          <p:cNvCxnSpPr>
            <a:cxnSpLocks/>
          </p:cNvCxnSpPr>
          <p:nvPr/>
        </p:nvCxnSpPr>
        <p:spPr>
          <a:xfrm flipV="1">
            <a:off x="1624123" y="3431127"/>
            <a:ext cx="533400" cy="38100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608F892D-511D-4FDC-9554-3B6D53DAD386}"/>
              </a:ext>
            </a:extLst>
          </p:cNvPr>
          <p:cNvSpPr txBox="1"/>
          <p:nvPr/>
        </p:nvSpPr>
        <p:spPr>
          <a:xfrm>
            <a:off x="2170936" y="3461861"/>
            <a:ext cx="7409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Tension</a:t>
            </a:r>
            <a:endParaRPr lang="en-GB" sz="9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1060DE-BBAE-4547-A9D6-44820DF244D2}"/>
              </a:ext>
            </a:extLst>
          </p:cNvPr>
          <p:cNvSpPr txBox="1"/>
          <p:nvPr/>
        </p:nvSpPr>
        <p:spPr>
          <a:xfrm>
            <a:off x="893154" y="2731251"/>
            <a:ext cx="11090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Reaction force (that prevents object sinking into the table!)</a:t>
            </a:r>
            <a:endParaRPr lang="en-GB" sz="800" dirty="0"/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A47F8989-49AD-4086-8986-E3013C2642A9}"/>
              </a:ext>
            </a:extLst>
          </p:cNvPr>
          <p:cNvCxnSpPr>
            <a:cxnSpLocks/>
          </p:cNvCxnSpPr>
          <p:nvPr/>
        </p:nvCxnSpPr>
        <p:spPr>
          <a:xfrm flipV="1">
            <a:off x="1525063" y="3453987"/>
            <a:ext cx="0" cy="31242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38E210A9-67F2-49D4-80EA-96ECBCF1AEE1}"/>
              </a:ext>
            </a:extLst>
          </p:cNvPr>
          <p:cNvSpPr txBox="1"/>
          <p:nvPr/>
        </p:nvSpPr>
        <p:spPr>
          <a:xfrm>
            <a:off x="85475" y="4788425"/>
            <a:ext cx="324694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Forces can be considered as vectors.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The </a:t>
            </a:r>
            <a:r>
              <a:rPr lang="en-GB" sz="1100" b="1" dirty="0"/>
              <a:t>magnitude</a:t>
            </a:r>
            <a:r>
              <a:rPr lang="en-GB" sz="1100" dirty="0"/>
              <a:t> of the force vector gives the ‘size’ of the force.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We often </a:t>
            </a:r>
            <a:r>
              <a:rPr lang="en-GB" sz="1100" b="1" dirty="0"/>
              <a:t>consider forces in a particular direction</a:t>
            </a:r>
            <a:r>
              <a:rPr lang="en-GB" sz="1100" dirty="0"/>
              <a:t>. e.g. If the object above is stationary, the forces left must equal the force right, and forces up equal forces down (Newton’s 1</a:t>
            </a:r>
            <a:r>
              <a:rPr lang="en-GB" sz="1100" baseline="30000" dirty="0"/>
              <a:t>st</a:t>
            </a:r>
            <a:r>
              <a:rPr lang="en-GB" sz="1100" dirty="0"/>
              <a:t> Law).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Often we need to consider the forces at multiple different points if objects are connected, e.g. with pulleys: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3F1B735E-3206-4E1A-A98B-12157CFE91B1}"/>
                  </a:ext>
                </a:extLst>
              </p:cNvPr>
              <p:cNvSpPr txBox="1"/>
              <p:nvPr/>
            </p:nvSpPr>
            <p:spPr>
              <a:xfrm>
                <a:off x="3561909" y="3821999"/>
                <a:ext cx="1361276" cy="1277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/>
                  <a:t>Newton’s 2</a:t>
                </a:r>
                <a:r>
                  <a:rPr lang="en-GB" sz="1100" baseline="30000" dirty="0"/>
                  <a:t>nd</a:t>
                </a:r>
                <a:r>
                  <a:rPr lang="en-GB" sz="1100" dirty="0"/>
                  <a:t> Law allows us to connect the force world (</a:t>
                </a:r>
                <a14:m>
                  <m:oMath xmlns:m="http://schemas.openxmlformats.org/officeDocument/2006/math">
                    <m:r>
                      <a:rPr lang="en-GB" sz="11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GB" sz="1100" dirty="0"/>
                  <a:t>) with the motion world (acceleration </a:t>
                </a:r>
                <a14:m>
                  <m:oMath xmlns:m="http://schemas.openxmlformats.org/officeDocument/2006/math">
                    <m:r>
                      <a:rPr lang="en-GB" sz="11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sz="1100" dirty="0"/>
                  <a:t>) if the object is moving.</a:t>
                </a:r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3F1B735E-3206-4E1A-A98B-12157CFE91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1909" y="3821999"/>
                <a:ext cx="1361276" cy="1277273"/>
              </a:xfrm>
              <a:prstGeom prst="rect">
                <a:avLst/>
              </a:prstGeom>
              <a:blipFill>
                <a:blip r:embed="rId3"/>
                <a:stretch>
                  <a:fillRect t="-478" b="-23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>
            <a:extLst>
              <a:ext uri="{FF2B5EF4-FFF2-40B4-BE49-F238E27FC236}">
                <a16:creationId xmlns:a16="http://schemas.microsoft.com/office/drawing/2014/main" id="{86FBB21B-7D7C-4FBB-BE24-E119C51496F5}"/>
              </a:ext>
            </a:extLst>
          </p:cNvPr>
          <p:cNvSpPr txBox="1"/>
          <p:nvPr/>
        </p:nvSpPr>
        <p:spPr>
          <a:xfrm>
            <a:off x="5580112" y="1346705"/>
            <a:ext cx="2564595" cy="461665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b="1" dirty="0"/>
              <a:t>Motion</a:t>
            </a:r>
            <a:endParaRPr lang="en-GB" sz="1400" dirty="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970F00CA-5348-4FCB-B9E8-38AD24F73C72}"/>
              </a:ext>
            </a:extLst>
          </p:cNvPr>
          <p:cNvCxnSpPr/>
          <p:nvPr/>
        </p:nvCxnSpPr>
        <p:spPr>
          <a:xfrm flipV="1">
            <a:off x="5760865" y="2430807"/>
            <a:ext cx="0" cy="11588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FBE9F0C0-D1F1-42FF-B161-B09F5433B845}"/>
              </a:ext>
            </a:extLst>
          </p:cNvPr>
          <p:cNvCxnSpPr>
            <a:cxnSpLocks/>
          </p:cNvCxnSpPr>
          <p:nvPr/>
        </p:nvCxnSpPr>
        <p:spPr>
          <a:xfrm>
            <a:off x="5760865" y="3589680"/>
            <a:ext cx="1270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99BAC73-E667-48E4-93C3-21D6D6DFDE0A}"/>
              </a:ext>
            </a:extLst>
          </p:cNvPr>
          <p:cNvCxnSpPr/>
          <p:nvPr/>
        </p:nvCxnSpPr>
        <p:spPr>
          <a:xfrm flipV="1">
            <a:off x="5760865" y="2896933"/>
            <a:ext cx="360040" cy="692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2FC1DAA4-B592-48E8-B5B5-E0CBE9607A76}"/>
              </a:ext>
            </a:extLst>
          </p:cNvPr>
          <p:cNvCxnSpPr>
            <a:cxnSpLocks/>
          </p:cNvCxnSpPr>
          <p:nvPr/>
        </p:nvCxnSpPr>
        <p:spPr>
          <a:xfrm>
            <a:off x="6120905" y="2905154"/>
            <a:ext cx="2631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58ED1093-3AB3-4CF4-A254-EEEFC0D59D77}"/>
              </a:ext>
            </a:extLst>
          </p:cNvPr>
          <p:cNvCxnSpPr>
            <a:cxnSpLocks/>
          </p:cNvCxnSpPr>
          <p:nvPr/>
        </p:nvCxnSpPr>
        <p:spPr>
          <a:xfrm>
            <a:off x="6384063" y="2905154"/>
            <a:ext cx="398140" cy="6845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90391F45-DB3F-42E3-BA13-59267A30E335}"/>
              </a:ext>
            </a:extLst>
          </p:cNvPr>
          <p:cNvSpPr txBox="1"/>
          <p:nvPr/>
        </p:nvSpPr>
        <p:spPr>
          <a:xfrm rot="16200000">
            <a:off x="4979815" y="2779630"/>
            <a:ext cx="12700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displacement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A07B22E-0981-458A-B431-6EEDC6ECE600}"/>
              </a:ext>
            </a:extLst>
          </p:cNvPr>
          <p:cNvSpPr txBox="1"/>
          <p:nvPr/>
        </p:nvSpPr>
        <p:spPr>
          <a:xfrm>
            <a:off x="6685243" y="3575367"/>
            <a:ext cx="5417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time</a:t>
            </a:r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6B922020-1225-4FFA-9069-12FC389F0B5D}"/>
              </a:ext>
            </a:extLst>
          </p:cNvPr>
          <p:cNvCxnSpPr/>
          <p:nvPr/>
        </p:nvCxnSpPr>
        <p:spPr>
          <a:xfrm flipV="1">
            <a:off x="7390905" y="2416494"/>
            <a:ext cx="0" cy="11588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CBCC675B-8ADA-4D00-B0EC-CE5AF6BA16A6}"/>
              </a:ext>
            </a:extLst>
          </p:cNvPr>
          <p:cNvCxnSpPr>
            <a:cxnSpLocks/>
          </p:cNvCxnSpPr>
          <p:nvPr/>
        </p:nvCxnSpPr>
        <p:spPr>
          <a:xfrm>
            <a:off x="7390905" y="3575367"/>
            <a:ext cx="1270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C8BCEEA2-2329-47D6-97FB-696E7758BC31}"/>
              </a:ext>
            </a:extLst>
          </p:cNvPr>
          <p:cNvCxnSpPr>
            <a:cxnSpLocks/>
          </p:cNvCxnSpPr>
          <p:nvPr/>
        </p:nvCxnSpPr>
        <p:spPr>
          <a:xfrm flipV="1">
            <a:off x="7390905" y="3139617"/>
            <a:ext cx="409848" cy="4357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327192BA-5849-49C7-94F9-6E4D73DC6919}"/>
              </a:ext>
            </a:extLst>
          </p:cNvPr>
          <p:cNvCxnSpPr>
            <a:cxnSpLocks/>
          </p:cNvCxnSpPr>
          <p:nvPr/>
        </p:nvCxnSpPr>
        <p:spPr>
          <a:xfrm>
            <a:off x="7804285" y="3142301"/>
            <a:ext cx="2631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66FF9F10-881B-4252-A38A-54C9364A64E9}"/>
              </a:ext>
            </a:extLst>
          </p:cNvPr>
          <p:cNvCxnSpPr>
            <a:cxnSpLocks/>
          </p:cNvCxnSpPr>
          <p:nvPr/>
        </p:nvCxnSpPr>
        <p:spPr>
          <a:xfrm flipV="1">
            <a:off x="8061539" y="2797323"/>
            <a:ext cx="318241" cy="3449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E0356157-A816-43A9-AD26-8CB384F2AA57}"/>
              </a:ext>
            </a:extLst>
          </p:cNvPr>
          <p:cNvSpPr txBox="1"/>
          <p:nvPr/>
        </p:nvSpPr>
        <p:spPr>
          <a:xfrm>
            <a:off x="8315283" y="3561054"/>
            <a:ext cx="5417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time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2E26AA96-4DDB-489F-8C05-F5B8AC68F296}"/>
              </a:ext>
            </a:extLst>
          </p:cNvPr>
          <p:cNvSpPr txBox="1"/>
          <p:nvPr/>
        </p:nvSpPr>
        <p:spPr>
          <a:xfrm rot="16200000">
            <a:off x="6897462" y="2811957"/>
            <a:ext cx="743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velocity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21302CCB-52DB-4F70-8EF8-7F17CE33A00D}"/>
              </a:ext>
            </a:extLst>
          </p:cNvPr>
          <p:cNvSpPr txBox="1"/>
          <p:nvPr/>
        </p:nvSpPr>
        <p:spPr>
          <a:xfrm>
            <a:off x="5587177" y="1859362"/>
            <a:ext cx="3132904" cy="461665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/>
              <a:t>At GCSE you may have encountered displacement-time and velocity-time graphs:</a:t>
            </a:r>
            <a:endParaRPr lang="en-GB" sz="900" dirty="0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98C7FACF-AD11-442B-914C-C241F81EAB1D}"/>
              </a:ext>
            </a:extLst>
          </p:cNvPr>
          <p:cNvSpPr/>
          <p:nvPr/>
        </p:nvSpPr>
        <p:spPr>
          <a:xfrm>
            <a:off x="3902076" y="5594573"/>
            <a:ext cx="196850" cy="19027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F155D646-B7CF-4F96-8B44-CC70855F1098}"/>
              </a:ext>
            </a:extLst>
          </p:cNvPr>
          <p:cNvCxnSpPr>
            <a:cxnSpLocks/>
            <a:stCxn id="84" idx="6"/>
          </p:cNvCxnSpPr>
          <p:nvPr/>
        </p:nvCxnSpPr>
        <p:spPr>
          <a:xfrm flipH="1">
            <a:off x="4095752" y="5689712"/>
            <a:ext cx="3174" cy="520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73B555B4-E01E-4CA3-AB4E-C8FF562F6626}"/>
              </a:ext>
            </a:extLst>
          </p:cNvPr>
          <p:cNvCxnSpPr>
            <a:cxnSpLocks/>
          </p:cNvCxnSpPr>
          <p:nvPr/>
        </p:nvCxnSpPr>
        <p:spPr>
          <a:xfrm flipH="1">
            <a:off x="3898902" y="5661484"/>
            <a:ext cx="3174" cy="520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9" name="Oval 88">
            <a:extLst>
              <a:ext uri="{FF2B5EF4-FFF2-40B4-BE49-F238E27FC236}">
                <a16:creationId xmlns:a16="http://schemas.microsoft.com/office/drawing/2014/main" id="{F664EDA3-5179-47BA-A317-9CD7181D7A53}"/>
              </a:ext>
            </a:extLst>
          </p:cNvPr>
          <p:cNvSpPr/>
          <p:nvPr/>
        </p:nvSpPr>
        <p:spPr>
          <a:xfrm>
            <a:off x="4038602" y="6197712"/>
            <a:ext cx="104773" cy="10545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400" dirty="0"/>
              <a:t>3kg</a:t>
            </a:r>
            <a:endParaRPr lang="en-GB" sz="2000" dirty="0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7ADA975E-0AED-45CE-B824-9CFE93EAB2BF}"/>
              </a:ext>
            </a:extLst>
          </p:cNvPr>
          <p:cNvSpPr/>
          <p:nvPr/>
        </p:nvSpPr>
        <p:spPr>
          <a:xfrm>
            <a:off x="3836991" y="6174694"/>
            <a:ext cx="104773" cy="10545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400" dirty="0"/>
              <a:t>4kg</a:t>
            </a:r>
            <a:endParaRPr lang="en-GB" sz="2000" dirty="0"/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102778F4-ACE9-4A00-9767-B8D0A86CBD63}"/>
              </a:ext>
            </a:extLst>
          </p:cNvPr>
          <p:cNvCxnSpPr>
            <a:cxnSpLocks/>
          </p:cNvCxnSpPr>
          <p:nvPr/>
        </p:nvCxnSpPr>
        <p:spPr>
          <a:xfrm flipV="1">
            <a:off x="4090641" y="5957888"/>
            <a:ext cx="347" cy="236308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135A61A0-EC17-4913-9C38-C5E4A289D72D}"/>
              </a:ext>
            </a:extLst>
          </p:cNvPr>
          <p:cNvCxnSpPr>
            <a:cxnSpLocks/>
          </p:cNvCxnSpPr>
          <p:nvPr/>
        </p:nvCxnSpPr>
        <p:spPr>
          <a:xfrm flipV="1">
            <a:off x="3894138" y="5925632"/>
            <a:ext cx="347" cy="236308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70EEF033-379E-4C17-A687-F2087632F4F1}"/>
              </a:ext>
            </a:extLst>
          </p:cNvPr>
          <p:cNvCxnSpPr>
            <a:cxnSpLocks/>
          </p:cNvCxnSpPr>
          <p:nvPr/>
        </p:nvCxnSpPr>
        <p:spPr>
          <a:xfrm flipH="1">
            <a:off x="4088607" y="6312694"/>
            <a:ext cx="2381" cy="173831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810EBBC7-0A7C-40E9-9B22-8F5F0AD93F7B}"/>
              </a:ext>
            </a:extLst>
          </p:cNvPr>
          <p:cNvCxnSpPr>
            <a:cxnSpLocks/>
          </p:cNvCxnSpPr>
          <p:nvPr/>
        </p:nvCxnSpPr>
        <p:spPr>
          <a:xfrm>
            <a:off x="3890963" y="6291263"/>
            <a:ext cx="0" cy="197643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0003AA20-082D-4525-A5B2-AD15A3FB551D}"/>
                  </a:ext>
                </a:extLst>
              </p:cNvPr>
              <p:cNvSpPr txBox="1"/>
              <p:nvPr/>
            </p:nvSpPr>
            <p:spPr>
              <a:xfrm>
                <a:off x="4088606" y="5959375"/>
                <a:ext cx="140593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000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0003AA20-082D-4525-A5B2-AD15A3FB55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8606" y="5959375"/>
                <a:ext cx="140593" cy="246221"/>
              </a:xfrm>
              <a:prstGeom prst="rect">
                <a:avLst/>
              </a:prstGeom>
              <a:blipFill>
                <a:blip r:embed="rId4"/>
                <a:stretch>
                  <a:fillRect r="-391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C6E1540C-77DB-4661-A01E-9A14403D05FA}"/>
                  </a:ext>
                </a:extLst>
              </p:cNvPr>
              <p:cNvSpPr txBox="1"/>
              <p:nvPr/>
            </p:nvSpPr>
            <p:spPr>
              <a:xfrm>
                <a:off x="3693569" y="5959375"/>
                <a:ext cx="140593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000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C6E1540C-77DB-4661-A01E-9A14403D05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3569" y="5959375"/>
                <a:ext cx="140593" cy="246221"/>
              </a:xfrm>
              <a:prstGeom prst="rect">
                <a:avLst/>
              </a:prstGeom>
              <a:blipFill>
                <a:blip r:embed="rId4"/>
                <a:stretch>
                  <a:fillRect r="-391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44A2A94A-6C70-4BF2-B9A8-806626C2ED43}"/>
                  </a:ext>
                </a:extLst>
              </p:cNvPr>
              <p:cNvSpPr txBox="1"/>
              <p:nvPr/>
            </p:nvSpPr>
            <p:spPr>
              <a:xfrm>
                <a:off x="3951636" y="6435517"/>
                <a:ext cx="140593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9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900" b="0" i="1" smtClean="0">
                          <a:latin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44A2A94A-6C70-4BF2-B9A8-806626C2ED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1636" y="6435517"/>
                <a:ext cx="140593" cy="230832"/>
              </a:xfrm>
              <a:prstGeom prst="rect">
                <a:avLst/>
              </a:prstGeom>
              <a:blipFill>
                <a:blip r:embed="rId5"/>
                <a:stretch>
                  <a:fillRect r="-913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B9860FB6-9C81-4DF1-BB6F-46B6FE02F051}"/>
                  </a:ext>
                </a:extLst>
              </p:cNvPr>
              <p:cNvSpPr txBox="1"/>
              <p:nvPr/>
            </p:nvSpPr>
            <p:spPr>
              <a:xfrm>
                <a:off x="3750295" y="6435517"/>
                <a:ext cx="140593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9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GB" sz="900" b="0" i="1" smtClean="0">
                          <a:latin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B9860FB6-9C81-4DF1-BB6F-46B6FE02F0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0295" y="6435517"/>
                <a:ext cx="140593" cy="230832"/>
              </a:xfrm>
              <a:prstGeom prst="rect">
                <a:avLst/>
              </a:prstGeom>
              <a:blipFill>
                <a:blip r:embed="rId6"/>
                <a:stretch>
                  <a:fillRect r="-826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59CF9CA4-4ABC-4519-BD38-BC720B9BB2E2}"/>
              </a:ext>
            </a:extLst>
          </p:cNvPr>
          <p:cNvCxnSpPr>
            <a:cxnSpLocks/>
          </p:cNvCxnSpPr>
          <p:nvPr/>
        </p:nvCxnSpPr>
        <p:spPr>
          <a:xfrm flipV="1">
            <a:off x="4349501" y="6098552"/>
            <a:ext cx="347" cy="159720"/>
          </a:xfrm>
          <a:prstGeom prst="straightConnector1">
            <a:avLst/>
          </a:prstGeom>
          <a:ln w="19050">
            <a:solidFill>
              <a:schemeClr val="accent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C50E2C8F-57C8-4651-8A2B-F38EEA625490}"/>
              </a:ext>
            </a:extLst>
          </p:cNvPr>
          <p:cNvCxnSpPr>
            <a:cxnSpLocks/>
          </p:cNvCxnSpPr>
          <p:nvPr/>
        </p:nvCxnSpPr>
        <p:spPr>
          <a:xfrm flipV="1">
            <a:off x="4349501" y="6034476"/>
            <a:ext cx="347" cy="159720"/>
          </a:xfrm>
          <a:prstGeom prst="straightConnector1">
            <a:avLst/>
          </a:prstGeom>
          <a:ln w="19050">
            <a:solidFill>
              <a:schemeClr val="accent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5685F369-0D20-4D36-9FE3-7DAE6F389C6B}"/>
                  </a:ext>
                </a:extLst>
              </p:cNvPr>
              <p:cNvSpPr txBox="1"/>
              <p:nvPr/>
            </p:nvSpPr>
            <p:spPr>
              <a:xfrm>
                <a:off x="4335907" y="6014491"/>
                <a:ext cx="140593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0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5685F369-0D20-4D36-9FE3-7DAE6F389C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5907" y="6014491"/>
                <a:ext cx="140593" cy="246221"/>
              </a:xfrm>
              <a:prstGeom prst="rect">
                <a:avLst/>
              </a:prstGeom>
              <a:blipFill>
                <a:blip r:embed="rId7"/>
                <a:stretch>
                  <a:fillRect r="-2608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3EE918EE-56A0-4F7F-B4A1-60336A757447}"/>
                  </a:ext>
                </a:extLst>
              </p:cNvPr>
              <p:cNvSpPr txBox="1"/>
              <p:nvPr/>
            </p:nvSpPr>
            <p:spPr>
              <a:xfrm>
                <a:off x="3490620" y="5991225"/>
                <a:ext cx="140593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0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3EE918EE-56A0-4F7F-B4A1-60336A7574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0620" y="5991225"/>
                <a:ext cx="140593" cy="246221"/>
              </a:xfrm>
              <a:prstGeom prst="rect">
                <a:avLst/>
              </a:prstGeom>
              <a:blipFill>
                <a:blip r:embed="rId8"/>
                <a:stretch>
                  <a:fillRect r="-2608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3" name="Group 112">
            <a:extLst>
              <a:ext uri="{FF2B5EF4-FFF2-40B4-BE49-F238E27FC236}">
                <a16:creationId xmlns:a16="http://schemas.microsoft.com/office/drawing/2014/main" id="{EC8C445E-1B1F-4724-A205-CD03D647C9B7}"/>
              </a:ext>
            </a:extLst>
          </p:cNvPr>
          <p:cNvGrpSpPr/>
          <p:nvPr/>
        </p:nvGrpSpPr>
        <p:grpSpPr>
          <a:xfrm rot="10800000">
            <a:off x="3684019" y="6048940"/>
            <a:ext cx="347" cy="223796"/>
            <a:chOff x="3669732" y="6194196"/>
            <a:chExt cx="347" cy="223796"/>
          </a:xfrm>
        </p:grpSpPr>
        <p:cxnSp>
          <p:nvCxnSpPr>
            <p:cNvPr id="111" name="Straight Arrow Connector 110">
              <a:extLst>
                <a:ext uri="{FF2B5EF4-FFF2-40B4-BE49-F238E27FC236}">
                  <a16:creationId xmlns:a16="http://schemas.microsoft.com/office/drawing/2014/main" id="{39D2AA8E-FDA5-44DF-93E4-E864F94485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69732" y="6258272"/>
              <a:ext cx="347" cy="159720"/>
            </a:xfrm>
            <a:prstGeom prst="straightConnector1">
              <a:avLst/>
            </a:prstGeom>
            <a:ln w="19050">
              <a:solidFill>
                <a:schemeClr val="accent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Arrow Connector 111">
              <a:extLst>
                <a:ext uri="{FF2B5EF4-FFF2-40B4-BE49-F238E27FC236}">
                  <a16:creationId xmlns:a16="http://schemas.microsoft.com/office/drawing/2014/main" id="{9705E7BF-F25B-433C-A223-B20A5E69A34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69732" y="6194196"/>
              <a:ext cx="347" cy="159720"/>
            </a:xfrm>
            <a:prstGeom prst="straightConnector1">
              <a:avLst/>
            </a:prstGeom>
            <a:ln w="19050">
              <a:solidFill>
                <a:schemeClr val="accent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7" name="TextBox 116">
            <a:extLst>
              <a:ext uri="{FF2B5EF4-FFF2-40B4-BE49-F238E27FC236}">
                <a16:creationId xmlns:a16="http://schemas.microsoft.com/office/drawing/2014/main" id="{1B9F36E5-3F07-4AE4-B177-386A74ACD3F0}"/>
              </a:ext>
            </a:extLst>
          </p:cNvPr>
          <p:cNvSpPr txBox="1"/>
          <p:nvPr/>
        </p:nvSpPr>
        <p:spPr>
          <a:xfrm>
            <a:off x="5852671" y="2487884"/>
            <a:ext cx="112838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The gradient gives the velocity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F6C27ACD-7F7F-428B-BD89-A4F1CB6BC132}"/>
              </a:ext>
            </a:extLst>
          </p:cNvPr>
          <p:cNvSpPr txBox="1"/>
          <p:nvPr/>
        </p:nvSpPr>
        <p:spPr>
          <a:xfrm>
            <a:off x="7605659" y="2479717"/>
            <a:ext cx="129379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The gradient gives the acceleration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FE475C46-D2D3-4770-9B0F-48ABEC93E88B}"/>
              </a:ext>
            </a:extLst>
          </p:cNvPr>
          <p:cNvSpPr txBox="1"/>
          <p:nvPr/>
        </p:nvSpPr>
        <p:spPr>
          <a:xfrm>
            <a:off x="7757638" y="3147868"/>
            <a:ext cx="117371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Area under graph gives distance.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AEB2EE66-4F8A-4F99-ABCE-BF807FA85D00}"/>
                  </a:ext>
                </a:extLst>
              </p:cNvPr>
              <p:cNvSpPr txBox="1"/>
              <p:nvPr/>
            </p:nvSpPr>
            <p:spPr>
              <a:xfrm>
                <a:off x="5580112" y="4015606"/>
                <a:ext cx="3276874" cy="2215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Given </a:t>
                </a:r>
                <a:r>
                  <a:rPr lang="en-GB" sz="1400" b="1" dirty="0"/>
                  <a:t>constant acceleration </a:t>
                </a:r>
                <a:r>
                  <a:rPr lang="en-GB" sz="1400" dirty="0"/>
                  <a:t>we have 5 quantities of motion (“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𝑠𝑢𝑣𝑎𝑡</m:t>
                    </m:r>
                  </m:oMath>
                </a14:m>
                <a:r>
                  <a:rPr lang="en-GB" sz="1400" dirty="0"/>
                  <a:t>”):</a:t>
                </a:r>
              </a:p>
              <a:p>
                <a:endParaRPr lang="en-GB" sz="400" dirty="0"/>
              </a:p>
              <a:p>
                <a14:m>
                  <m:oMath xmlns:m="http://schemas.openxmlformats.org/officeDocument/2006/math">
                    <m:r>
                      <a:rPr lang="en-GB" sz="1400" b="1" i="1" smtClean="0">
                        <a:latin typeface="Cambria Math" panose="02040503050406030204" pitchFamily="18" charset="0"/>
                      </a:rPr>
                      <m:t>𝒔</m:t>
                    </m:r>
                    <m:r>
                      <a:rPr lang="en-GB" sz="1400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displacement</a:t>
                </a:r>
              </a:p>
              <a:p>
                <a14:m>
                  <m:oMath xmlns:m="http://schemas.openxmlformats.org/officeDocument/2006/math">
                    <m:r>
                      <a:rPr lang="en-GB" sz="1400" b="1" i="1" smtClean="0">
                        <a:latin typeface="Cambria Math" panose="02040503050406030204" pitchFamily="18" charset="0"/>
                      </a:rPr>
                      <m:t>𝒖</m:t>
                    </m:r>
                    <m:r>
                      <a:rPr lang="en-GB" sz="140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initial velocity</a:t>
                </a:r>
              </a:p>
              <a:p>
                <a14:m>
                  <m:oMath xmlns:m="http://schemas.openxmlformats.org/officeDocument/2006/math">
                    <m:r>
                      <a:rPr lang="en-GB" sz="1400" b="1" i="1" smtClean="0"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GB" sz="140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final velocity</a:t>
                </a:r>
              </a:p>
              <a:p>
                <a14:m>
                  <m:oMath xmlns:m="http://schemas.openxmlformats.org/officeDocument/2006/math">
                    <m:r>
                      <a:rPr lang="en-GB" sz="1400" b="1" i="1" smtClean="0"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GB" sz="140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acceleration</a:t>
                </a:r>
              </a:p>
              <a:p>
                <a14:m>
                  <m:oMath xmlns:m="http://schemas.openxmlformats.org/officeDocument/2006/math">
                    <m:r>
                      <a:rPr lang="en-GB" sz="1400" b="1" i="1" smtClean="0"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GB" sz="140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time</a:t>
                </a:r>
              </a:p>
              <a:p>
                <a:endParaRPr lang="en-GB" sz="1400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AEB2EE66-4F8A-4F99-ABCE-BF807FA85D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4015606"/>
                <a:ext cx="3276874" cy="2215991"/>
              </a:xfrm>
              <a:prstGeom prst="rect">
                <a:avLst/>
              </a:prstGeom>
              <a:blipFill>
                <a:blip r:embed="rId9"/>
                <a:stretch>
                  <a:fillRect l="-558" t="-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TextBox 121">
                <a:extLst>
                  <a:ext uri="{FF2B5EF4-FFF2-40B4-BE49-F238E27FC236}">
                    <a16:creationId xmlns:a16="http://schemas.microsoft.com/office/drawing/2014/main" id="{5486B5A1-9485-4A00-B0D4-D9B38AEBD30B}"/>
                  </a:ext>
                </a:extLst>
              </p:cNvPr>
              <p:cNvSpPr txBox="1"/>
              <p:nvPr/>
            </p:nvSpPr>
            <p:spPr>
              <a:xfrm>
                <a:off x="7206792" y="4565063"/>
                <a:ext cx="1767087" cy="1309654"/>
              </a:xfrm>
              <a:prstGeom prst="rect">
                <a:avLst/>
              </a:prstGeom>
              <a:solidFill>
                <a:schemeClr val="bg1">
                  <a:alpha val="72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/>
                  <a:t>which we will see are linked by various equations: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0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GB" sz="1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000" b="0" i="1" smtClean="0">
                          <a:latin typeface="Cambria Math" panose="02040503050406030204" pitchFamily="18" charset="0"/>
                        </a:rPr>
                        <m:t>𝑢𝑡</m:t>
                      </m:r>
                      <m:r>
                        <a:rPr lang="en-GB" sz="1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1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sz="1000" b="0" i="1" smtClean="0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GB" sz="1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sz="1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a:rPr lang="en-GB" sz="10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GB" sz="10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1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000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en-GB" sz="10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10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num>
                            <m:den>
                              <m:r>
                                <a:rPr lang="en-GB" sz="1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GB" sz="10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  <m:oMath xmlns:m="http://schemas.openxmlformats.org/officeDocument/2006/math">
                      <m:sSup>
                        <m:sSupPr>
                          <m:ctrlPr>
                            <a:rPr lang="en-GB" sz="1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GB" sz="1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0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1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0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en-GB" sz="1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0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GB" sz="1000" b="0" i="1" smtClean="0">
                          <a:latin typeface="Cambria Math" panose="02040503050406030204" pitchFamily="18" charset="0"/>
                        </a:rPr>
                        <m:t>𝑎𝑠</m:t>
                      </m:r>
                    </m:oMath>
                    <m:oMath xmlns:m="http://schemas.openxmlformats.org/officeDocument/2006/math">
                      <m:r>
                        <a:rPr lang="en-GB" sz="1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GB" sz="1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000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GB" sz="1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000" b="0" i="1" smtClean="0">
                          <a:latin typeface="Cambria Math" panose="02040503050406030204" pitchFamily="18" charset="0"/>
                        </a:rPr>
                        <m:t>𝑎𝑡</m:t>
                      </m:r>
                    </m:oMath>
                  </m:oMathPara>
                </a14:m>
                <a:endParaRPr lang="en-GB" sz="1000" dirty="0"/>
              </a:p>
            </p:txBody>
          </p:sp>
        </mc:Choice>
        <mc:Fallback xmlns="">
          <p:sp>
            <p:nvSpPr>
              <p:cNvPr id="122" name="TextBox 121">
                <a:extLst>
                  <a:ext uri="{FF2B5EF4-FFF2-40B4-BE49-F238E27FC236}">
                    <a16:creationId xmlns:a16="http://schemas.microsoft.com/office/drawing/2014/main" id="{5486B5A1-9485-4A00-B0D4-D9B38AEBD3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6792" y="4565063"/>
                <a:ext cx="1767087" cy="1309654"/>
              </a:xfrm>
              <a:prstGeom prst="rect">
                <a:avLst/>
              </a:prstGeom>
              <a:blipFill>
                <a:blip r:embed="rId10"/>
                <a:stretch>
                  <a:fillRect t="-465" r="-17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5769830E-0863-43C3-95C4-81E6560CBCB1}"/>
                  </a:ext>
                </a:extLst>
              </p:cNvPr>
              <p:cNvSpPr txBox="1"/>
              <p:nvPr/>
            </p:nvSpPr>
            <p:spPr>
              <a:xfrm>
                <a:off x="5491144" y="5896688"/>
                <a:ext cx="3684753" cy="9430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/>
                  <a:t>If the </a:t>
                </a:r>
                <a:r>
                  <a:rPr lang="en-GB" sz="1200" b="1" dirty="0"/>
                  <a:t>acceleration is not constant</a:t>
                </a:r>
                <a:r>
                  <a:rPr lang="en-GB" sz="1200" dirty="0"/>
                  <a:t>, we can specify displacement/velocity/acceleration as a function of time and differentiate/integrate to change between them.</a:t>
                </a:r>
              </a:p>
              <a:p>
                <a:endParaRPr lang="en-GB" sz="200" dirty="0"/>
              </a:p>
              <a:p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=2</m:t>
                    </m:r>
                    <m:sSup>
                      <m:sSupPr>
                        <m:ctrlPr>
                          <a:rPr lang="en-GB" sz="1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+3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      →   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𝑑𝑠</m:t>
                        </m:r>
                      </m:num>
                      <m:den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=6</m:t>
                    </m:r>
                    <m:sSup>
                      <m:sSupPr>
                        <m:ctrlPr>
                          <a:rPr lang="en-GB" sz="1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r>
                  <a:rPr lang="en-GB" sz="1200" dirty="0"/>
                  <a:t> </a:t>
                </a:r>
                <a:endParaRPr lang="en-GB" dirty="0"/>
              </a:p>
            </p:txBody>
          </p:sp>
        </mc:Choice>
        <mc:Fallback xmlns=""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5769830E-0863-43C3-95C4-81E6560CBC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1144" y="5896688"/>
                <a:ext cx="3684753" cy="943079"/>
              </a:xfrm>
              <a:prstGeom prst="rect">
                <a:avLst/>
              </a:prstGeom>
              <a:blipFill>
                <a:blip r:embed="rId11"/>
                <a:stretch>
                  <a:fillRect l="-166" r="-6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AC0C22FD-8904-4D23-BE46-2EA3ACEEECC2}"/>
              </a:ext>
            </a:extLst>
          </p:cNvPr>
          <p:cNvCxnSpPr/>
          <p:nvPr/>
        </p:nvCxnSpPr>
        <p:spPr>
          <a:xfrm>
            <a:off x="5614815" y="3976552"/>
            <a:ext cx="306164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60E75397-1A7E-4770-A020-39AA1D02238E}"/>
              </a:ext>
            </a:extLst>
          </p:cNvPr>
          <p:cNvCxnSpPr/>
          <p:nvPr/>
        </p:nvCxnSpPr>
        <p:spPr>
          <a:xfrm>
            <a:off x="5675971" y="5874717"/>
            <a:ext cx="306164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7" name="Arrow: Right 126">
            <a:extLst>
              <a:ext uri="{FF2B5EF4-FFF2-40B4-BE49-F238E27FC236}">
                <a16:creationId xmlns:a16="http://schemas.microsoft.com/office/drawing/2014/main" id="{4EC9F8D0-2AF8-4A49-9AC2-1A0D9F804E0D}"/>
              </a:ext>
            </a:extLst>
          </p:cNvPr>
          <p:cNvSpPr/>
          <p:nvPr/>
        </p:nvSpPr>
        <p:spPr>
          <a:xfrm>
            <a:off x="1370123" y="6435517"/>
            <a:ext cx="2053561" cy="135404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610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56" grpId="0" animBg="1"/>
      <p:bldP spid="25" grpId="0" animBg="1"/>
      <p:bldP spid="26" grpId="0" animBg="1"/>
      <p:bldP spid="2" grpId="0" animBg="1"/>
      <p:bldP spid="9" grpId="0"/>
      <p:bldP spid="34" grpId="0"/>
      <p:bldP spid="41" grpId="0"/>
      <p:bldP spid="42" grpId="0" animBg="1"/>
      <p:bldP spid="43" grpId="0"/>
      <p:bldP spid="46" grpId="0"/>
      <p:bldP spid="49" grpId="0"/>
      <p:bldP spid="50" grpId="0"/>
      <p:bldP spid="57" grpId="0"/>
      <p:bldP spid="59" grpId="0" animBg="1"/>
      <p:bldP spid="73" grpId="0"/>
      <p:bldP spid="74" grpId="0"/>
      <p:bldP spid="80" grpId="0"/>
      <p:bldP spid="81" grpId="0"/>
      <p:bldP spid="83" grpId="0" animBg="1"/>
      <p:bldP spid="84" grpId="0" animBg="1"/>
      <p:bldP spid="89" grpId="0" animBg="1"/>
      <p:bldP spid="90" grpId="0" animBg="1"/>
      <p:bldP spid="100" grpId="0"/>
      <p:bldP spid="101" grpId="0"/>
      <p:bldP spid="102" grpId="0"/>
      <p:bldP spid="103" grpId="0"/>
      <p:bldP spid="107" grpId="0"/>
      <p:bldP spid="108" grpId="0"/>
      <p:bldP spid="117" grpId="0"/>
      <p:bldP spid="118" grpId="0"/>
      <p:bldP spid="119" grpId="0"/>
      <p:bldP spid="120" grpId="0"/>
      <p:bldP spid="122" grpId="0" animBg="1"/>
      <p:bldP spid="123" grpId="0"/>
      <p:bldP spid="1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>
                  <a:latin typeface="+mj-lt"/>
                </a:rPr>
                <a:t>Modelling Assumptions</a:t>
              </a:r>
              <a:endParaRPr lang="en-GB" sz="3200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5" name="TextBox 4"/>
          <p:cNvSpPr txBox="1"/>
          <p:nvPr/>
        </p:nvSpPr>
        <p:spPr>
          <a:xfrm>
            <a:off x="323528" y="764704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As with many areas of applied maths, we often have to make various modelling assumptions, to make the maths cleaner or to use well-known mathematical approaches.</a:t>
            </a:r>
          </a:p>
          <a:p>
            <a:r>
              <a:rPr lang="en-GB" sz="1600" dirty="0"/>
              <a:t>Here are common modelling assumptions often made in Mechanics:   </a:t>
            </a:r>
            <a:r>
              <a:rPr lang="en-GB" sz="1600" dirty="0">
                <a:latin typeface="Wingdings" panose="05000000000000000000" pitchFamily="2" charset="2"/>
              </a:rPr>
              <a:t>!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DEF19D9-DDF7-4E15-8472-8779B93AE04B}"/>
              </a:ext>
            </a:extLst>
          </p:cNvPr>
          <p:cNvSpPr/>
          <p:nvPr/>
        </p:nvSpPr>
        <p:spPr>
          <a:xfrm>
            <a:off x="0" y="1700808"/>
            <a:ext cx="9144000" cy="5157192"/>
          </a:xfrm>
          <a:prstGeom prst="rect">
            <a:avLst/>
          </a:prstGeom>
          <a:pattFill prst="wdDnDiag">
            <a:fgClr>
              <a:schemeClr val="bg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575980F-6CF5-4499-A72A-0FC343C5B488}"/>
              </a:ext>
            </a:extLst>
          </p:cNvPr>
          <p:cNvSpPr/>
          <p:nvPr/>
        </p:nvSpPr>
        <p:spPr>
          <a:xfrm>
            <a:off x="1332657" y="3206757"/>
            <a:ext cx="288032" cy="28155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E350B65-56DE-499A-8C2F-297EE8D94E53}"/>
              </a:ext>
            </a:extLst>
          </p:cNvPr>
          <p:cNvCxnSpPr/>
          <p:nvPr/>
        </p:nvCxnSpPr>
        <p:spPr>
          <a:xfrm>
            <a:off x="395536" y="3501008"/>
            <a:ext cx="216024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F15A724C-B311-40AE-9254-05072BB65175}"/>
              </a:ext>
            </a:extLst>
          </p:cNvPr>
          <p:cNvSpPr txBox="1"/>
          <p:nvPr/>
        </p:nvSpPr>
        <p:spPr>
          <a:xfrm>
            <a:off x="2011610" y="1746114"/>
            <a:ext cx="1635357" cy="1631216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b="1" dirty="0"/>
              <a:t>Particle </a:t>
            </a:r>
          </a:p>
          <a:p>
            <a:r>
              <a:rPr lang="en-GB" sz="1200" b="1" dirty="0"/>
              <a:t>Dimensions of object are negligible</a:t>
            </a:r>
            <a:endParaRPr lang="en-GB" sz="1400" b="1" dirty="0"/>
          </a:p>
          <a:p>
            <a:r>
              <a:rPr lang="en-GB" sz="1200" dirty="0"/>
              <a:t>Means: Mass of object concentrated at single point. Rotational forces/air resistance can be ignored.</a:t>
            </a:r>
            <a:endParaRPr lang="en-GB" sz="900" dirty="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8847E20-88F5-4EF7-A73F-696CC22BC184}"/>
              </a:ext>
            </a:extLst>
          </p:cNvPr>
          <p:cNvCxnSpPr/>
          <p:nvPr/>
        </p:nvCxnSpPr>
        <p:spPr>
          <a:xfrm flipH="1">
            <a:off x="1658679" y="2564904"/>
            <a:ext cx="321033" cy="5185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0E4B1130-E18E-4457-A8A4-698527EB8CD2}"/>
              </a:ext>
            </a:extLst>
          </p:cNvPr>
          <p:cNvSpPr txBox="1"/>
          <p:nvPr/>
        </p:nvSpPr>
        <p:spPr>
          <a:xfrm>
            <a:off x="514978" y="4067671"/>
            <a:ext cx="2184814" cy="892552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b="1" dirty="0"/>
              <a:t>Rough/Smooth surface </a:t>
            </a:r>
          </a:p>
          <a:p>
            <a:r>
              <a:rPr lang="en-GB" sz="1200" dirty="0"/>
              <a:t>Means: Objects in contact with surface does/does not experience friction.</a:t>
            </a:r>
            <a:endParaRPr lang="en-GB" sz="900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1570264-838C-433E-9500-C52C2F56630B}"/>
              </a:ext>
            </a:extLst>
          </p:cNvPr>
          <p:cNvCxnSpPr>
            <a:cxnSpLocks/>
          </p:cNvCxnSpPr>
          <p:nvPr/>
        </p:nvCxnSpPr>
        <p:spPr>
          <a:xfrm flipH="1" flipV="1">
            <a:off x="935665" y="3593805"/>
            <a:ext cx="140945" cy="4738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45033629-0FD1-498F-BB41-44E49B965E3B}"/>
              </a:ext>
            </a:extLst>
          </p:cNvPr>
          <p:cNvSpPr/>
          <p:nvPr/>
        </p:nvSpPr>
        <p:spPr>
          <a:xfrm>
            <a:off x="4318724" y="2163055"/>
            <a:ext cx="391499" cy="37812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5EA49074-CA47-4059-87E0-2720B710F21C}"/>
              </a:ext>
            </a:extLst>
          </p:cNvPr>
          <p:cNvSpPr/>
          <p:nvPr/>
        </p:nvSpPr>
        <p:spPr>
          <a:xfrm>
            <a:off x="4161218" y="3336070"/>
            <a:ext cx="288032" cy="28155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7CD8536-2A87-42EC-BB54-1AA4D6D9A852}"/>
              </a:ext>
            </a:extLst>
          </p:cNvPr>
          <p:cNvSpPr/>
          <p:nvPr/>
        </p:nvSpPr>
        <p:spPr>
          <a:xfrm>
            <a:off x="4565255" y="3703146"/>
            <a:ext cx="288032" cy="28155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5C0BDA9-AD0D-4C7A-8600-59777BAE7567}"/>
              </a:ext>
            </a:extLst>
          </p:cNvPr>
          <p:cNvCxnSpPr>
            <a:cxnSpLocks/>
          </p:cNvCxnSpPr>
          <p:nvPr/>
        </p:nvCxnSpPr>
        <p:spPr>
          <a:xfrm flipH="1">
            <a:off x="4316819" y="2402957"/>
            <a:ext cx="6270" cy="9781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C49CB1C-5FC5-4877-9388-59934ED4FDB2}"/>
              </a:ext>
            </a:extLst>
          </p:cNvPr>
          <p:cNvCxnSpPr>
            <a:cxnSpLocks/>
          </p:cNvCxnSpPr>
          <p:nvPr/>
        </p:nvCxnSpPr>
        <p:spPr>
          <a:xfrm flipH="1">
            <a:off x="4699591" y="2402957"/>
            <a:ext cx="5706" cy="1371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445258EB-70E9-4BAA-8972-2BDEAB0CD22A}"/>
              </a:ext>
            </a:extLst>
          </p:cNvPr>
          <p:cNvSpPr txBox="1"/>
          <p:nvPr/>
        </p:nvSpPr>
        <p:spPr>
          <a:xfrm>
            <a:off x="5385868" y="1912872"/>
            <a:ext cx="1961229" cy="1077218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lang="en-GB" sz="1600" b="1" dirty="0"/>
              <a:t>Smooth/light pulley</a:t>
            </a:r>
            <a:br>
              <a:rPr lang="en-GB" sz="1600" b="1" dirty="0"/>
            </a:br>
            <a:r>
              <a:rPr lang="en-GB" sz="1200" b="1" dirty="0">
                <a:solidFill>
                  <a:prstClr val="black"/>
                </a:solidFill>
              </a:rPr>
              <a:t>No friction.</a:t>
            </a:r>
            <a:endParaRPr lang="en-GB" sz="1600" b="1" dirty="0"/>
          </a:p>
          <a:p>
            <a:r>
              <a:rPr lang="en-GB" sz="1200" dirty="0"/>
              <a:t>Means: </a:t>
            </a:r>
            <a:r>
              <a:rPr lang="en-GB" sz="1200" u="sng" dirty="0"/>
              <a:t>Tension the same in string either side of pulley</a:t>
            </a:r>
            <a:r>
              <a:rPr lang="en-GB" sz="1200" dirty="0"/>
              <a:t>.</a:t>
            </a:r>
          </a:p>
          <a:p>
            <a:r>
              <a:rPr lang="en-GB" sz="1200" dirty="0"/>
              <a:t>Pulley has no mass.</a:t>
            </a:r>
            <a:endParaRPr lang="en-GB" sz="900" dirty="0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1FD9140C-AD5B-4F7B-8D3F-D5849606575A}"/>
              </a:ext>
            </a:extLst>
          </p:cNvPr>
          <p:cNvCxnSpPr>
            <a:cxnSpLocks/>
          </p:cNvCxnSpPr>
          <p:nvPr/>
        </p:nvCxnSpPr>
        <p:spPr>
          <a:xfrm flipH="1" flipV="1">
            <a:off x="4837814" y="2264735"/>
            <a:ext cx="543129" cy="171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C86410D-5C09-4BBF-A897-C56DFF558EA8}"/>
              </a:ext>
            </a:extLst>
          </p:cNvPr>
          <p:cNvSpPr txBox="1"/>
          <p:nvPr/>
        </p:nvSpPr>
        <p:spPr>
          <a:xfrm>
            <a:off x="5596450" y="3094365"/>
            <a:ext cx="2494927" cy="892552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b="1" dirty="0"/>
              <a:t>Inextensible string</a:t>
            </a:r>
          </a:p>
          <a:p>
            <a:pPr lvl="0"/>
            <a:r>
              <a:rPr lang="en-GB" sz="1200" b="1" dirty="0">
                <a:solidFill>
                  <a:prstClr val="black"/>
                </a:solidFill>
              </a:rPr>
              <a:t>String does not stretch under load.</a:t>
            </a:r>
            <a:endParaRPr lang="en-GB" sz="1400" b="1" dirty="0">
              <a:solidFill>
                <a:prstClr val="black"/>
              </a:solidFill>
            </a:endParaRPr>
          </a:p>
          <a:p>
            <a:r>
              <a:rPr lang="en-GB" sz="1200" dirty="0"/>
              <a:t>Means: </a:t>
            </a:r>
            <a:r>
              <a:rPr lang="en-GB" sz="1200" u="sng" dirty="0"/>
              <a:t>Acceleration the same</a:t>
            </a:r>
            <a:r>
              <a:rPr lang="en-GB" sz="1200" dirty="0"/>
              <a:t> in any connected objects.</a:t>
            </a:r>
            <a:endParaRPr lang="en-GB" sz="900" dirty="0"/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3FE1091-3163-4428-81F8-D679776DCA75}"/>
              </a:ext>
            </a:extLst>
          </p:cNvPr>
          <p:cNvCxnSpPr>
            <a:cxnSpLocks/>
          </p:cNvCxnSpPr>
          <p:nvPr/>
        </p:nvCxnSpPr>
        <p:spPr>
          <a:xfrm flipH="1" flipV="1">
            <a:off x="4859079" y="3211033"/>
            <a:ext cx="708376" cy="1839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4F5F064A-341C-4430-91E3-7664DF58571D}"/>
              </a:ext>
            </a:extLst>
          </p:cNvPr>
          <p:cNvCxnSpPr>
            <a:cxnSpLocks/>
          </p:cNvCxnSpPr>
          <p:nvPr/>
        </p:nvCxnSpPr>
        <p:spPr>
          <a:xfrm>
            <a:off x="2925436" y="5240786"/>
            <a:ext cx="367921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1D76884A-860B-4950-9731-3B68286881A9}"/>
              </a:ext>
            </a:extLst>
          </p:cNvPr>
          <p:cNvSpPr/>
          <p:nvPr/>
        </p:nvSpPr>
        <p:spPr>
          <a:xfrm>
            <a:off x="3366709" y="5251419"/>
            <a:ext cx="288032" cy="276446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1B223D27-3E77-468E-B4C1-171FC3C37D09}"/>
              </a:ext>
            </a:extLst>
          </p:cNvPr>
          <p:cNvSpPr/>
          <p:nvPr/>
        </p:nvSpPr>
        <p:spPr>
          <a:xfrm>
            <a:off x="5967322" y="5251419"/>
            <a:ext cx="288032" cy="276446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61611D8-5F45-40DE-AD70-77D1B1D2ECFB}"/>
              </a:ext>
            </a:extLst>
          </p:cNvPr>
          <p:cNvSpPr txBox="1"/>
          <p:nvPr/>
        </p:nvSpPr>
        <p:spPr>
          <a:xfrm>
            <a:off x="4869570" y="4249958"/>
            <a:ext cx="3285602" cy="707886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b="1" dirty="0"/>
              <a:t>Rod</a:t>
            </a:r>
          </a:p>
          <a:p>
            <a:pPr lvl="0"/>
            <a:r>
              <a:rPr lang="en-GB" sz="1200" b="1" dirty="0">
                <a:solidFill>
                  <a:prstClr val="black"/>
                </a:solidFill>
              </a:rPr>
              <a:t>One dimension is negligible, like a pole or beam.</a:t>
            </a:r>
            <a:endParaRPr lang="en-GB" sz="1400" b="1" dirty="0">
              <a:solidFill>
                <a:prstClr val="black"/>
              </a:solidFill>
            </a:endParaRPr>
          </a:p>
          <a:p>
            <a:r>
              <a:rPr lang="en-GB" sz="1200" dirty="0"/>
              <a:t>Means: Mass is concentrated along line. Rigid.</a:t>
            </a:r>
            <a:endParaRPr lang="en-GB" sz="9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DAB4E86-E00A-4CAC-BC86-B9CE19DBEB93}"/>
              </a:ext>
            </a:extLst>
          </p:cNvPr>
          <p:cNvSpPr txBox="1"/>
          <p:nvPr/>
        </p:nvSpPr>
        <p:spPr>
          <a:xfrm>
            <a:off x="861600" y="5385928"/>
            <a:ext cx="2063745" cy="1261884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b="1" dirty="0"/>
              <a:t>Peg/Support</a:t>
            </a:r>
          </a:p>
          <a:p>
            <a:pPr lvl="0"/>
            <a:r>
              <a:rPr lang="en-GB" sz="1200" b="1" dirty="0">
                <a:solidFill>
                  <a:prstClr val="black"/>
                </a:solidFill>
              </a:rPr>
              <a:t>A support from which a body can be suspended or rested.</a:t>
            </a:r>
            <a:endParaRPr lang="en-GB" sz="1400" b="1" dirty="0">
              <a:solidFill>
                <a:prstClr val="black"/>
              </a:solidFill>
            </a:endParaRPr>
          </a:p>
          <a:p>
            <a:r>
              <a:rPr lang="en-GB" sz="1200" dirty="0"/>
              <a:t>Means: Dimensionless and fixed. Can be rough or smooth depending on question.</a:t>
            </a:r>
            <a:endParaRPr lang="en-GB" sz="900" dirty="0"/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22F76FEE-34A3-4214-BAA2-164ECB43BF2D}"/>
              </a:ext>
            </a:extLst>
          </p:cNvPr>
          <p:cNvCxnSpPr>
            <a:cxnSpLocks/>
          </p:cNvCxnSpPr>
          <p:nvPr/>
        </p:nvCxnSpPr>
        <p:spPr>
          <a:xfrm flipH="1">
            <a:off x="4391246" y="4661437"/>
            <a:ext cx="475034" cy="4421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D51A3C38-94B3-435D-B52F-FF61FD1D28BA}"/>
              </a:ext>
            </a:extLst>
          </p:cNvPr>
          <p:cNvCxnSpPr>
            <a:cxnSpLocks/>
          </p:cNvCxnSpPr>
          <p:nvPr/>
        </p:nvCxnSpPr>
        <p:spPr>
          <a:xfrm flipV="1">
            <a:off x="2981248" y="5635256"/>
            <a:ext cx="357375" cy="3603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AE57F4B6-F7DD-40A9-BB3F-51C2B6D09E27}"/>
              </a:ext>
            </a:extLst>
          </p:cNvPr>
          <p:cNvSpPr txBox="1"/>
          <p:nvPr/>
        </p:nvSpPr>
        <p:spPr>
          <a:xfrm>
            <a:off x="7596336" y="2060848"/>
            <a:ext cx="1296144" cy="83099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200" b="1" dirty="0" err="1"/>
              <a:t>Fro</a:t>
            </a:r>
            <a:r>
              <a:rPr lang="en-GB" sz="1200" b="1" dirty="0"/>
              <a:t> Tip:</a:t>
            </a:r>
            <a:r>
              <a:rPr lang="en-GB" sz="1200" dirty="0"/>
              <a:t> Particularly make note of underlined text!</a:t>
            </a:r>
          </a:p>
        </p:txBody>
      </p:sp>
    </p:spTree>
    <p:extLst>
      <p:ext uri="{BB962C8B-B14F-4D97-AF65-F5344CB8AC3E}">
        <p14:creationId xmlns:p14="http://schemas.microsoft.com/office/powerpoint/2010/main" val="3808051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3" grpId="0" animBg="1"/>
      <p:bldP spid="26" grpId="0" animBg="1"/>
      <p:bldP spid="27" grpId="0" animBg="1"/>
      <p:bldP spid="28" grpId="0" animBg="1"/>
      <p:bldP spid="35" grpId="0" animBg="1"/>
      <p:bldP spid="38" grpId="0" animBg="1"/>
      <p:bldP spid="42" grpId="0" animBg="1"/>
      <p:bldP spid="44" grpId="0" animBg="1"/>
      <p:bldP spid="45" grpId="0" animBg="1"/>
      <p:bldP spid="46" grpId="0" animBg="1"/>
      <p:bldP spid="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59209DA-E5DD-4497-BE83-3B288840F7FA}"/>
              </a:ext>
            </a:extLst>
          </p:cNvPr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>
              <a:extLst>
                <a:ext uri="{FF2B5EF4-FFF2-40B4-BE49-F238E27FC236}">
                  <a16:creationId xmlns:a16="http://schemas.microsoft.com/office/drawing/2014/main" id="{B290EE7E-8C99-4054-A35A-27095B78EA4D}"/>
                </a:ext>
              </a:extLst>
            </p:cNvPr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>
                  <a:latin typeface="+mj-lt"/>
                </a:rPr>
                <a:t>SI units</a:t>
              </a:r>
              <a:endParaRPr lang="en-GB" sz="3200" dirty="0"/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EA926120-D5BE-4DCB-BCFF-B0D322F06FF2}"/>
                </a:ext>
              </a:extLst>
            </p:cNvPr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6ED1DE5-2C29-45AB-BF7D-24B869FE78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17135"/>
              </p:ext>
            </p:extLst>
          </p:nvPr>
        </p:nvGraphicFramePr>
        <p:xfrm>
          <a:off x="1333500" y="1955800"/>
          <a:ext cx="6289231" cy="2865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25231">
                  <a:extLst>
                    <a:ext uri="{9D8B030D-6E8A-4147-A177-3AD203B41FA5}">
                      <a16:colId xmlns:a16="http://schemas.microsoft.com/office/drawing/2014/main" val="61303071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88542641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358832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Quantity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Symbol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1928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Mass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kilogram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863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Length/Displacement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metre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212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Seconds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403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Speed/Velocity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metres per second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 s</a:t>
                      </a:r>
                      <a:r>
                        <a:rPr lang="en-GB" baseline="30000" dirty="0"/>
                        <a:t>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33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Acceleration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metres per second per second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m s</a:t>
                      </a:r>
                      <a:r>
                        <a:rPr lang="en-GB" baseline="30000" dirty="0"/>
                        <a:t>-2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3841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Force/Weight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newton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 (= kg m s</a:t>
                      </a:r>
                      <a:r>
                        <a:rPr lang="en-GB" baseline="30000" dirty="0"/>
                        <a:t>-2</a:t>
                      </a:r>
                      <a:r>
                        <a:rPr lang="en-GB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27314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43BD72A-9F42-4FDE-8ED1-DB2BFC5E5E98}"/>
              </a:ext>
            </a:extLst>
          </p:cNvPr>
          <p:cNvSpPr txBox="1"/>
          <p:nvPr/>
        </p:nvSpPr>
        <p:spPr>
          <a:xfrm>
            <a:off x="430871" y="852323"/>
            <a:ext cx="8094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SI units are a standard system of units, used internationally (“</a:t>
            </a:r>
            <a:r>
              <a:rPr lang="en-GB" dirty="0" err="1"/>
              <a:t>Syst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è</a:t>
            </a:r>
            <a:r>
              <a:rPr lang="en-GB" dirty="0" err="1"/>
              <a:t>me</a:t>
            </a:r>
            <a:r>
              <a:rPr lang="en-GB" dirty="0"/>
              <a:t> International </a:t>
            </a:r>
            <a:r>
              <a:rPr lang="en-GB" dirty="0" err="1"/>
              <a:t>d’unit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é</a:t>
            </a:r>
            <a:r>
              <a:rPr lang="en-GB" dirty="0" err="1"/>
              <a:t>s</a:t>
            </a:r>
            <a:r>
              <a:rPr lang="en-GB" dirty="0"/>
              <a:t>”). These are the ones you will use: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0053C49-B8F6-4CAD-9B4F-3B42643AF80B}"/>
                  </a:ext>
                </a:extLst>
              </p:cNvPr>
              <p:cNvSpPr txBox="1"/>
              <p:nvPr/>
            </p:nvSpPr>
            <p:spPr>
              <a:xfrm>
                <a:off x="5679158" y="5396434"/>
                <a:ext cx="2518544" cy="523220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This unit is consistent with force being mass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1400" dirty="0"/>
                  <a:t> acceleration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0053C49-B8F6-4CAD-9B4F-3B42643AF8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9158" y="5396434"/>
                <a:ext cx="2518544" cy="523220"/>
              </a:xfrm>
              <a:prstGeom prst="rect">
                <a:avLst/>
              </a:prstGeom>
              <a:blipFill>
                <a:blip r:embed="rId2"/>
                <a:stretch>
                  <a:fillRect l="-240" r="-1199"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0B71DBB-C74D-4EF1-A8F4-1F0226608BD5}"/>
              </a:ext>
            </a:extLst>
          </p:cNvPr>
          <p:cNvCxnSpPr>
            <a:cxnSpLocks/>
            <a:stCxn id="7" idx="0"/>
          </p:cNvCxnSpPr>
          <p:nvPr/>
        </p:nvCxnSpPr>
        <p:spPr>
          <a:xfrm flipH="1" flipV="1">
            <a:off x="6419702" y="4895702"/>
            <a:ext cx="518728" cy="5007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2488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59209DA-E5DD-4497-BE83-3B288840F7FA}"/>
              </a:ext>
            </a:extLst>
          </p:cNvPr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32">
                  <a:extLst>
                    <a:ext uri="{FF2B5EF4-FFF2-40B4-BE49-F238E27FC236}">
                      <a16:creationId xmlns:a16="http://schemas.microsoft.com/office/drawing/2014/main" id="{B290EE7E-8C99-4054-A35A-27095B78EA4D}"/>
                    </a:ext>
                  </a:extLst>
                </p:cNvPr>
                <p:cNvSpPr txBox="1"/>
                <p:nvPr/>
              </p:nvSpPr>
              <p:spPr>
                <a:xfrm>
                  <a:off x="0" y="13335"/>
                  <a:ext cx="9144000" cy="599127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wrap="square" lIns="324000" rtlCol="0">
                  <a:sp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GB" sz="3200" dirty="0">
                      <a:latin typeface="+mj-lt"/>
                    </a:rPr>
                    <a:t>Vectors </a:t>
                  </a:r>
                  <a14:m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↔</m:t>
                      </m:r>
                    </m:oMath>
                  </a14:m>
                  <a:r>
                    <a:rPr lang="en-GB" sz="3200" dirty="0"/>
                    <a:t> Scalars</a:t>
                  </a:r>
                </a:p>
              </p:txBody>
            </p:sp>
          </mc:Choice>
          <mc:Fallback xmlns="">
            <p:sp>
              <p:nvSpPr>
                <p:cNvPr id="3" name="TextBox 32">
                  <a:extLst>
                    <a:ext uri="{FF2B5EF4-FFF2-40B4-BE49-F238E27FC236}">
                      <a16:creationId xmlns:a16="http://schemas.microsoft.com/office/drawing/2014/main" id="{B290EE7E-8C99-4054-A35A-27095B78EA4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0" y="13335"/>
                  <a:ext cx="9144000" cy="599127"/>
                </a:xfrm>
                <a:prstGeom prst="rect">
                  <a:avLst/>
                </a:prstGeom>
                <a:blipFill>
                  <a:blip r:embed="rId2"/>
                  <a:stretch>
                    <a:fillRect t="-12245" b="-31633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EA926120-D5BE-4DCB-BCFF-B0D322F06FF2}"/>
                </a:ext>
              </a:extLst>
            </p:cNvPr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A48684AB-1B02-4027-BBFF-D25F48D5350F}"/>
              </a:ext>
            </a:extLst>
          </p:cNvPr>
          <p:cNvSpPr txBox="1"/>
          <p:nvPr/>
        </p:nvSpPr>
        <p:spPr>
          <a:xfrm>
            <a:off x="235293" y="5207218"/>
            <a:ext cx="1889519" cy="138499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200" b="1" dirty="0" err="1"/>
              <a:t>Fro</a:t>
            </a:r>
            <a:r>
              <a:rPr lang="en-GB" sz="1200" b="1" dirty="0"/>
              <a:t> Note</a:t>
            </a:r>
            <a:r>
              <a:rPr lang="en-GB" sz="1200" dirty="0"/>
              <a:t>: 1-dimensional vectors are still different from scalars. Consider the displacement on a 1-dimensional line in a particular direction. If we’d gone backwards 3 units…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9D30A0-DC71-4F2F-B7A8-90CC63AAA49A}"/>
              </a:ext>
            </a:extLst>
          </p:cNvPr>
          <p:cNvSpPr txBox="1"/>
          <p:nvPr/>
        </p:nvSpPr>
        <p:spPr>
          <a:xfrm>
            <a:off x="213544" y="726728"/>
            <a:ext cx="5912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 Mechanics you will often need to convert to/from the scalar form of a quantity and the vector form.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7469349-CCE5-4351-B68E-AB902AF53BDD}"/>
              </a:ext>
            </a:extLst>
          </p:cNvPr>
          <p:cNvSpPr/>
          <p:nvPr/>
        </p:nvSpPr>
        <p:spPr>
          <a:xfrm>
            <a:off x="816437" y="3043370"/>
            <a:ext cx="137244" cy="14019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B2760B7-A2D6-49F7-AF80-5087F5D29D86}"/>
              </a:ext>
            </a:extLst>
          </p:cNvPr>
          <p:cNvSpPr/>
          <p:nvPr/>
        </p:nvSpPr>
        <p:spPr>
          <a:xfrm>
            <a:off x="1870759" y="1774272"/>
            <a:ext cx="137244" cy="14019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066104D-B819-4673-9BE4-F2643DFAB5BE}"/>
                  </a:ext>
                </a:extLst>
              </p:cNvPr>
              <p:cNvSpPr txBox="1"/>
              <p:nvPr/>
            </p:nvSpPr>
            <p:spPr>
              <a:xfrm>
                <a:off x="549670" y="3119770"/>
                <a:ext cx="4252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066104D-B819-4673-9BE4-F2643DFAB5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670" y="3119770"/>
                <a:ext cx="425276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A94EF91-5A5D-4098-BC75-5A798A1F6D0F}"/>
                  </a:ext>
                </a:extLst>
              </p:cNvPr>
              <p:cNvSpPr txBox="1"/>
              <p:nvPr/>
            </p:nvSpPr>
            <p:spPr>
              <a:xfrm>
                <a:off x="1932283" y="1495119"/>
                <a:ext cx="4252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A94EF91-5A5D-4098-BC75-5A798A1F6D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2283" y="1495119"/>
                <a:ext cx="425276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30D5C82-52F5-478C-8954-645157E1708D}"/>
              </a:ext>
            </a:extLst>
          </p:cNvPr>
          <p:cNvCxnSpPr>
            <a:cxnSpLocks/>
            <a:stCxn id="7" idx="7"/>
            <a:endCxn id="8" idx="3"/>
          </p:cNvCxnSpPr>
          <p:nvPr/>
        </p:nvCxnSpPr>
        <p:spPr>
          <a:xfrm flipV="1">
            <a:off x="933582" y="1893937"/>
            <a:ext cx="957276" cy="11699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69B1982-63C9-4FCB-83BC-1395E3939C36}"/>
              </a:ext>
            </a:extLst>
          </p:cNvPr>
          <p:cNvSpPr txBox="1"/>
          <p:nvPr/>
        </p:nvSpPr>
        <p:spPr>
          <a:xfrm>
            <a:off x="1057538" y="2046807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211263E-917C-4350-8679-747C0347B272}"/>
              </a:ext>
            </a:extLst>
          </p:cNvPr>
          <p:cNvSpPr txBox="1"/>
          <p:nvPr/>
        </p:nvSpPr>
        <p:spPr>
          <a:xfrm>
            <a:off x="184964" y="3570072"/>
            <a:ext cx="2269212" cy="1354217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GB" b="1" dirty="0">
                <a:latin typeface="Wingdings" panose="05000000000000000000" pitchFamily="2" charset="2"/>
              </a:rPr>
              <a:t>!</a:t>
            </a:r>
            <a:r>
              <a:rPr lang="en-GB" b="1" dirty="0"/>
              <a:t> A scalar quantity has magnitude (i.e. size) only.</a:t>
            </a:r>
          </a:p>
          <a:p>
            <a:r>
              <a:rPr lang="en-GB" sz="1400" dirty="0"/>
              <a:t>The 5m is a distance.</a:t>
            </a:r>
          </a:p>
          <a:p>
            <a:r>
              <a:rPr lang="en-GB" sz="1400" dirty="0"/>
              <a:t>The value is </a:t>
            </a:r>
            <a:r>
              <a:rPr lang="en-GB" sz="1400" u="sng" dirty="0"/>
              <a:t>always positive</a:t>
            </a:r>
            <a:r>
              <a:rPr lang="en-GB" sz="1400" dirty="0"/>
              <a:t>.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B929313-76C1-4E20-9047-A9501E6DE729}"/>
              </a:ext>
            </a:extLst>
          </p:cNvPr>
          <p:cNvSpPr/>
          <p:nvPr/>
        </p:nvSpPr>
        <p:spPr>
          <a:xfrm>
            <a:off x="3067894" y="3099239"/>
            <a:ext cx="137244" cy="14019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91C6FE9-C01D-4FC5-9DD1-31B7E2842022}"/>
              </a:ext>
            </a:extLst>
          </p:cNvPr>
          <p:cNvSpPr/>
          <p:nvPr/>
        </p:nvSpPr>
        <p:spPr>
          <a:xfrm>
            <a:off x="4122216" y="1830141"/>
            <a:ext cx="137244" cy="14019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77C5E0B-7414-4725-A91B-E3468F3064D1}"/>
                  </a:ext>
                </a:extLst>
              </p:cNvPr>
              <p:cNvSpPr txBox="1"/>
              <p:nvPr/>
            </p:nvSpPr>
            <p:spPr>
              <a:xfrm>
                <a:off x="2801127" y="3175639"/>
                <a:ext cx="4252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77C5E0B-7414-4725-A91B-E3468F3064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1127" y="3175639"/>
                <a:ext cx="425276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6CC0062-D448-48FC-864B-179E9F10ACBB}"/>
                  </a:ext>
                </a:extLst>
              </p:cNvPr>
              <p:cNvSpPr txBox="1"/>
              <p:nvPr/>
            </p:nvSpPr>
            <p:spPr>
              <a:xfrm>
                <a:off x="4183740" y="1550988"/>
                <a:ext cx="4252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6CC0062-D448-48FC-864B-179E9F10AC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3740" y="1550988"/>
                <a:ext cx="425276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B079EF9-184B-4C38-BB12-FCF8BDA3ACDE}"/>
              </a:ext>
            </a:extLst>
          </p:cNvPr>
          <p:cNvCxnSpPr>
            <a:cxnSpLocks/>
            <a:stCxn id="21" idx="7"/>
            <a:endCxn id="22" idx="3"/>
          </p:cNvCxnSpPr>
          <p:nvPr/>
        </p:nvCxnSpPr>
        <p:spPr>
          <a:xfrm flipV="1">
            <a:off x="3185039" y="1949806"/>
            <a:ext cx="957276" cy="11699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1C59942-520D-4E31-9048-60CBF0DD5572}"/>
                  </a:ext>
                </a:extLst>
              </p:cNvPr>
              <p:cNvSpPr txBox="1"/>
              <p:nvPr/>
            </p:nvSpPr>
            <p:spPr>
              <a:xfrm>
                <a:off x="3085711" y="1985718"/>
                <a:ext cx="720080" cy="5524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1C59942-520D-4E31-9048-60CBF0DD55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5711" y="1985718"/>
                <a:ext cx="720080" cy="55245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5EA631AE-39DB-4A3B-B18C-E41AFEE8568A}"/>
              </a:ext>
            </a:extLst>
          </p:cNvPr>
          <p:cNvSpPr/>
          <p:nvPr/>
        </p:nvSpPr>
        <p:spPr>
          <a:xfrm rot="2273264">
            <a:off x="3606996" y="2463765"/>
            <a:ext cx="126803" cy="122038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2E38A97-453C-4FA7-8797-ACA193E0F3A5}"/>
              </a:ext>
            </a:extLst>
          </p:cNvPr>
          <p:cNvSpPr txBox="1"/>
          <p:nvPr/>
        </p:nvSpPr>
        <p:spPr>
          <a:xfrm>
            <a:off x="2555776" y="3574918"/>
            <a:ext cx="2702024" cy="1077218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GB" b="1" dirty="0">
                <a:latin typeface="Wingdings" panose="05000000000000000000" pitchFamily="2" charset="2"/>
              </a:rPr>
              <a:t>!</a:t>
            </a:r>
            <a:r>
              <a:rPr lang="en-GB" b="1" dirty="0"/>
              <a:t> A vector quantity also has direction.</a:t>
            </a:r>
          </a:p>
          <a:p>
            <a:r>
              <a:rPr lang="en-GB" sz="1400" dirty="0"/>
              <a:t>The vector equivalent of distance is </a:t>
            </a:r>
            <a:r>
              <a:rPr lang="en-GB" sz="1400" u="sng" dirty="0"/>
              <a:t>displacement</a:t>
            </a:r>
            <a:r>
              <a:rPr lang="en-GB" sz="1400" dirty="0"/>
              <a:t>.</a:t>
            </a:r>
          </a:p>
        </p:txBody>
      </p: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BD137D9B-D80C-4013-A3A2-6DFA25536E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273430"/>
              </p:ext>
            </p:extLst>
          </p:nvPr>
        </p:nvGraphicFramePr>
        <p:xfrm>
          <a:off x="5630012" y="1273881"/>
          <a:ext cx="3283268" cy="111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63824">
                  <a:extLst>
                    <a:ext uri="{9D8B030D-6E8A-4147-A177-3AD203B41FA5}">
                      <a16:colId xmlns:a16="http://schemas.microsoft.com/office/drawing/2014/main" val="733010966"/>
                    </a:ext>
                  </a:extLst>
                </a:gridCol>
                <a:gridCol w="1819444">
                  <a:extLst>
                    <a:ext uri="{9D8B030D-6E8A-4147-A177-3AD203B41FA5}">
                      <a16:colId xmlns:a16="http://schemas.microsoft.com/office/drawing/2014/main" val="14340570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Scalar 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Vector Form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361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Displacement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275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Speed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Velocity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187531"/>
                  </a:ext>
                </a:extLst>
              </a:tr>
            </a:tbl>
          </a:graphicData>
        </a:graphic>
      </p:graphicFrame>
      <p:sp>
        <p:nvSpPr>
          <p:cNvPr id="32" name="Rectangle 31">
            <a:extLst>
              <a:ext uri="{FF2B5EF4-FFF2-40B4-BE49-F238E27FC236}">
                <a16:creationId xmlns:a16="http://schemas.microsoft.com/office/drawing/2014/main" id="{7C067B11-872C-42EA-BEBE-06623D921D8A}"/>
              </a:ext>
            </a:extLst>
          </p:cNvPr>
          <p:cNvSpPr/>
          <p:nvPr/>
        </p:nvSpPr>
        <p:spPr>
          <a:xfrm>
            <a:off x="7096127" y="2025238"/>
            <a:ext cx="1797785" cy="36624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54C5ABA-BB95-4DED-9D49-AFB1D663C87C}"/>
              </a:ext>
            </a:extLst>
          </p:cNvPr>
          <p:cNvSpPr/>
          <p:nvPr/>
        </p:nvSpPr>
        <p:spPr>
          <a:xfrm>
            <a:off x="7096126" y="1629481"/>
            <a:ext cx="1797785" cy="39067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54ABDEC-D261-4134-960D-FE755EEA38C9}"/>
              </a:ext>
            </a:extLst>
          </p:cNvPr>
          <p:cNvSpPr txBox="1"/>
          <p:nvPr/>
        </p:nvSpPr>
        <p:spPr>
          <a:xfrm>
            <a:off x="5630012" y="2660617"/>
            <a:ext cx="31646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Other quantities which can be vectors or scalars:</a:t>
            </a:r>
          </a:p>
          <a:p>
            <a:r>
              <a:rPr lang="en-GB" b="1" dirty="0"/>
              <a:t>Force, acceleration</a:t>
            </a:r>
          </a:p>
          <a:p>
            <a:endParaRPr lang="en-GB" dirty="0"/>
          </a:p>
          <a:p>
            <a:r>
              <a:rPr lang="en-GB" dirty="0"/>
              <a:t>Quantities which can only be scalars:</a:t>
            </a:r>
          </a:p>
          <a:p>
            <a:r>
              <a:rPr lang="en-GB" b="1" dirty="0"/>
              <a:t>Time, mass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57AD590-6623-4AF2-A56C-228940A62FA7}"/>
              </a:ext>
            </a:extLst>
          </p:cNvPr>
          <p:cNvSpPr/>
          <p:nvPr/>
        </p:nvSpPr>
        <p:spPr>
          <a:xfrm>
            <a:off x="5694132" y="3281853"/>
            <a:ext cx="2869580" cy="3923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2497C3A-332A-47D6-B9A7-9A33AE13C140}"/>
              </a:ext>
            </a:extLst>
          </p:cNvPr>
          <p:cNvSpPr/>
          <p:nvPr/>
        </p:nvSpPr>
        <p:spPr>
          <a:xfrm>
            <a:off x="5694132" y="4376617"/>
            <a:ext cx="2869580" cy="3923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03E4778B-91D4-4DF8-8621-1B93C647DB99}"/>
              </a:ext>
            </a:extLst>
          </p:cNvPr>
          <p:cNvSpPr/>
          <p:nvPr/>
        </p:nvSpPr>
        <p:spPr>
          <a:xfrm>
            <a:off x="3224246" y="5738204"/>
            <a:ext cx="137244" cy="14019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268CB41A-1CED-4642-9DB4-2B75E2BA89DB}"/>
                  </a:ext>
                </a:extLst>
              </p:cNvPr>
              <p:cNvSpPr txBox="1"/>
              <p:nvPr/>
            </p:nvSpPr>
            <p:spPr>
              <a:xfrm>
                <a:off x="4891599" y="5864931"/>
                <a:ext cx="83599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𝑆𝑡𝑎𝑟𝑡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268CB41A-1CED-4642-9DB4-2B75E2BA89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1599" y="5864931"/>
                <a:ext cx="835999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Oval 39">
            <a:extLst>
              <a:ext uri="{FF2B5EF4-FFF2-40B4-BE49-F238E27FC236}">
                <a16:creationId xmlns:a16="http://schemas.microsoft.com/office/drawing/2014/main" id="{BA58876D-9942-417D-A3AE-F9BA8F24A53E}"/>
              </a:ext>
            </a:extLst>
          </p:cNvPr>
          <p:cNvSpPr/>
          <p:nvPr/>
        </p:nvSpPr>
        <p:spPr>
          <a:xfrm>
            <a:off x="4929687" y="5735368"/>
            <a:ext cx="137244" cy="14019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F963736-8163-4961-A5C1-46C4A787A235}"/>
                  </a:ext>
                </a:extLst>
              </p:cNvPr>
              <p:cNvSpPr txBox="1"/>
              <p:nvPr/>
            </p:nvSpPr>
            <p:spPr>
              <a:xfrm>
                <a:off x="2461878" y="5875564"/>
                <a:ext cx="83599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𝐹𝑖𝑛𝑖𝑠h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F963736-8163-4961-A5C1-46C4A787A2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1878" y="5875564"/>
                <a:ext cx="835999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B855C98-FF16-4771-AA2D-79F96E9AC104}"/>
              </a:ext>
            </a:extLst>
          </p:cNvPr>
          <p:cNvCxnSpPr/>
          <p:nvPr/>
        </p:nvCxnSpPr>
        <p:spPr>
          <a:xfrm>
            <a:off x="3305542" y="6534189"/>
            <a:ext cx="1660870" cy="0"/>
          </a:xfrm>
          <a:prstGeom prst="straightConnector1">
            <a:avLst/>
          </a:prstGeom>
          <a:ln>
            <a:prstDash val="lg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604D4763-F367-4012-AAB0-2075BA05E40E}"/>
              </a:ext>
            </a:extLst>
          </p:cNvPr>
          <p:cNvSpPr txBox="1"/>
          <p:nvPr/>
        </p:nvSpPr>
        <p:spPr>
          <a:xfrm>
            <a:off x="3924385" y="6197389"/>
            <a:ext cx="630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/>
                </a:solidFill>
              </a:rPr>
              <a:t>3m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D6DF87AD-CFD0-452A-AA54-206A17E18F0F}"/>
              </a:ext>
            </a:extLst>
          </p:cNvPr>
          <p:cNvGrpSpPr/>
          <p:nvPr/>
        </p:nvGrpSpPr>
        <p:grpSpPr>
          <a:xfrm rot="5400000">
            <a:off x="4130980" y="5266176"/>
            <a:ext cx="4767" cy="433392"/>
            <a:chOff x="3668883" y="5990736"/>
            <a:chExt cx="4767" cy="433392"/>
          </a:xfrm>
        </p:grpSpPr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361BE22D-0C87-4826-AE2D-2A13C3297A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69734" y="6134446"/>
              <a:ext cx="347" cy="15972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D7E18C09-50F1-4FFF-9097-25C567023D48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3454571" y="6205048"/>
              <a:ext cx="433392" cy="4767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ABC816C1-7AE2-46C8-9A64-DC25DA0FC5FB}"/>
              </a:ext>
            </a:extLst>
          </p:cNvPr>
          <p:cNvSpPr txBox="1"/>
          <p:nvPr/>
        </p:nvSpPr>
        <p:spPr>
          <a:xfrm>
            <a:off x="3410157" y="5096608"/>
            <a:ext cx="20352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Positive direction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CAAF074-81EE-4127-99A0-AE2DDCA13AFC}"/>
              </a:ext>
            </a:extLst>
          </p:cNvPr>
          <p:cNvSpPr txBox="1"/>
          <p:nvPr/>
        </p:nvSpPr>
        <p:spPr>
          <a:xfrm>
            <a:off x="5887516" y="5233558"/>
            <a:ext cx="3040584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Distance: </a:t>
            </a:r>
            <a:r>
              <a:rPr lang="en-GB" sz="2400" b="1" dirty="0"/>
              <a:t>3m</a:t>
            </a:r>
          </a:p>
          <a:p>
            <a:r>
              <a:rPr lang="en-GB" sz="2400" dirty="0"/>
              <a:t>Displacement: </a:t>
            </a:r>
            <a:r>
              <a:rPr lang="en-GB" sz="2400" b="1" dirty="0"/>
              <a:t>-3m</a:t>
            </a:r>
          </a:p>
          <a:p>
            <a:endParaRPr lang="en-GB" sz="1100" b="1" dirty="0"/>
          </a:p>
          <a:p>
            <a:r>
              <a:rPr lang="en-GB" sz="1000" dirty="0"/>
              <a:t>Note: we don’t write the brackets around 1D vectors. So 1D vectors look like scalars, except they’re allowed to be positive or negative.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DAABF32D-F184-4BAC-B9E7-F33BDB405E28}"/>
              </a:ext>
            </a:extLst>
          </p:cNvPr>
          <p:cNvCxnSpPr/>
          <p:nvPr/>
        </p:nvCxnSpPr>
        <p:spPr>
          <a:xfrm>
            <a:off x="0" y="5096608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567B6A79-A7DD-42EC-8AAC-549A6243C98A}"/>
              </a:ext>
            </a:extLst>
          </p:cNvPr>
          <p:cNvSpPr/>
          <p:nvPr/>
        </p:nvSpPr>
        <p:spPr>
          <a:xfrm>
            <a:off x="7188924" y="5228108"/>
            <a:ext cx="1605744" cy="3923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4D96BC9-82CD-402E-82C4-0078CC093B26}"/>
              </a:ext>
            </a:extLst>
          </p:cNvPr>
          <p:cNvSpPr/>
          <p:nvPr/>
        </p:nvSpPr>
        <p:spPr>
          <a:xfrm>
            <a:off x="7797800" y="5632771"/>
            <a:ext cx="996868" cy="3923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08962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</p:childTnLst>
        </p:cTn>
      </p:par>
    </p:tnLst>
    <p:bldLst>
      <p:bldP spid="5" grpId="0" animBg="1"/>
      <p:bldP spid="21" grpId="0" animBg="1"/>
      <p:bldP spid="22" grpId="0" animBg="1"/>
      <p:bldP spid="23" grpId="0"/>
      <p:bldP spid="24" grpId="0"/>
      <p:bldP spid="26" grpId="0"/>
      <p:bldP spid="29" grpId="0" animBg="1"/>
      <p:bldP spid="30" grpId="0" animBg="1"/>
      <p:bldP spid="32" grpId="0" animBg="1"/>
      <p:bldP spid="32" grpId="1" animBg="1"/>
      <p:bldP spid="33" grpId="0" animBg="1"/>
      <p:bldP spid="33" grpId="1" animBg="1"/>
      <p:bldP spid="34" grpId="0"/>
      <p:bldP spid="35" grpId="0" animBg="1"/>
      <p:bldP spid="35" grpId="1" animBg="1"/>
      <p:bldP spid="36" grpId="0" animBg="1"/>
      <p:bldP spid="36" grpId="1" animBg="1"/>
      <p:bldP spid="38" grpId="0" animBg="1"/>
      <p:bldP spid="39" grpId="0"/>
      <p:bldP spid="40" grpId="0" animBg="1"/>
      <p:bldP spid="41" grpId="0"/>
      <p:bldP spid="44" grpId="0"/>
      <p:bldP spid="50" grpId="0"/>
      <p:bldP spid="51" grpId="0"/>
      <p:bldP spid="54" grpId="0" animBg="1"/>
      <p:bldP spid="54" grpId="1" animBg="1"/>
      <p:bldP spid="55" grpId="0" animBg="1"/>
      <p:bldP spid="5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02129BC-1DCD-45E0-B738-9222774DDBCF}"/>
              </a:ext>
            </a:extLst>
          </p:cNvPr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32">
                  <a:extLst>
                    <a:ext uri="{FF2B5EF4-FFF2-40B4-BE49-F238E27FC236}">
                      <a16:creationId xmlns:a16="http://schemas.microsoft.com/office/drawing/2014/main" id="{F3537726-8236-4BA5-B6C0-6598C0875AB2}"/>
                    </a:ext>
                  </a:extLst>
                </p:cNvPr>
                <p:cNvSpPr txBox="1"/>
                <p:nvPr/>
              </p:nvSpPr>
              <p:spPr>
                <a:xfrm>
                  <a:off x="0" y="13335"/>
                  <a:ext cx="9144000" cy="599127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wrap="square" lIns="324000" rtlCol="0">
                  <a:sp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GB" sz="3200" dirty="0">
                      <a:latin typeface="+mj-lt"/>
                    </a:rPr>
                    <a:t>Vectors </a:t>
                  </a:r>
                  <a14:m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↔</m:t>
                      </m:r>
                    </m:oMath>
                  </a14:m>
                  <a:r>
                    <a:rPr lang="en-GB" sz="3200" dirty="0"/>
                    <a:t> Scalars</a:t>
                  </a:r>
                </a:p>
              </p:txBody>
            </p:sp>
          </mc:Choice>
          <mc:Fallback xmlns="">
            <p:sp>
              <p:nvSpPr>
                <p:cNvPr id="3" name="TextBox 32">
                  <a:extLst>
                    <a:ext uri="{FF2B5EF4-FFF2-40B4-BE49-F238E27FC236}">
                      <a16:creationId xmlns:a16="http://schemas.microsoft.com/office/drawing/2014/main" id="{F3537726-8236-4BA5-B6C0-6598C0875AB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0" y="13335"/>
                  <a:ext cx="9144000" cy="599127"/>
                </a:xfrm>
                <a:prstGeom prst="rect">
                  <a:avLst/>
                </a:prstGeom>
                <a:blipFill>
                  <a:blip r:embed="rId2"/>
                  <a:stretch>
                    <a:fillRect t="-12245" b="-31633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59EB1642-68D8-42C4-82F9-575D5C31FC88}"/>
                </a:ext>
              </a:extLst>
            </p:cNvPr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5" name="Oval 4">
            <a:extLst>
              <a:ext uri="{FF2B5EF4-FFF2-40B4-BE49-F238E27FC236}">
                <a16:creationId xmlns:a16="http://schemas.microsoft.com/office/drawing/2014/main" id="{90B0B528-9DEB-4CE0-927A-1FCE0311094E}"/>
              </a:ext>
            </a:extLst>
          </p:cNvPr>
          <p:cNvSpPr/>
          <p:nvPr/>
        </p:nvSpPr>
        <p:spPr>
          <a:xfrm>
            <a:off x="843823" y="2960893"/>
            <a:ext cx="137244" cy="14019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B3FA21A-A276-4682-959E-40651E667BE6}"/>
              </a:ext>
            </a:extLst>
          </p:cNvPr>
          <p:cNvSpPr/>
          <p:nvPr/>
        </p:nvSpPr>
        <p:spPr>
          <a:xfrm>
            <a:off x="1898145" y="1691795"/>
            <a:ext cx="137244" cy="14019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BAE7BFA-552D-4438-A8F8-0F60928FF7E4}"/>
                  </a:ext>
                </a:extLst>
              </p:cNvPr>
              <p:cNvSpPr txBox="1"/>
              <p:nvPr/>
            </p:nvSpPr>
            <p:spPr>
              <a:xfrm>
                <a:off x="577056" y="3037293"/>
                <a:ext cx="4252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BAE7BFA-552D-4438-A8F8-0F60928FF7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056" y="3037293"/>
                <a:ext cx="425276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54B304F-B261-448D-9A2C-F72FA92636AC}"/>
                  </a:ext>
                </a:extLst>
              </p:cNvPr>
              <p:cNvSpPr txBox="1"/>
              <p:nvPr/>
            </p:nvSpPr>
            <p:spPr>
              <a:xfrm>
                <a:off x="1959669" y="1412642"/>
                <a:ext cx="4252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54B304F-B261-448D-9A2C-F72FA92636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9669" y="1412642"/>
                <a:ext cx="425276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3D92F58-3E80-4535-AEE8-A520E3342767}"/>
              </a:ext>
            </a:extLst>
          </p:cNvPr>
          <p:cNvCxnSpPr>
            <a:cxnSpLocks/>
            <a:stCxn id="5" idx="7"/>
            <a:endCxn id="6" idx="3"/>
          </p:cNvCxnSpPr>
          <p:nvPr/>
        </p:nvCxnSpPr>
        <p:spPr>
          <a:xfrm flipV="1">
            <a:off x="960968" y="1811460"/>
            <a:ext cx="957276" cy="11699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56CF1BE-A532-4DBD-966B-A7FAC5CD3CBF}"/>
              </a:ext>
            </a:extLst>
          </p:cNvPr>
          <p:cNvSpPr txBox="1"/>
          <p:nvPr/>
        </p:nvSpPr>
        <p:spPr>
          <a:xfrm>
            <a:off x="983324" y="190083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208A06A-082D-4F06-8A4C-884A94579C10}"/>
              </a:ext>
            </a:extLst>
          </p:cNvPr>
          <p:cNvSpPr txBox="1"/>
          <p:nvPr/>
        </p:nvSpPr>
        <p:spPr>
          <a:xfrm>
            <a:off x="395536" y="908720"/>
            <a:ext cx="1872208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Scalar Form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F1074882-60E4-4627-BD61-410B8F0473AC}"/>
              </a:ext>
            </a:extLst>
          </p:cNvPr>
          <p:cNvSpPr/>
          <p:nvPr/>
        </p:nvSpPr>
        <p:spPr>
          <a:xfrm rot="2273264">
            <a:off x="1401803" y="2314201"/>
            <a:ext cx="126803" cy="122038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5D6B376-2AE5-49D4-BAA5-CD1B91DA9E44}"/>
              </a:ext>
            </a:extLst>
          </p:cNvPr>
          <p:cNvCxnSpPr/>
          <p:nvPr/>
        </p:nvCxnSpPr>
        <p:spPr>
          <a:xfrm>
            <a:off x="996307" y="3055369"/>
            <a:ext cx="105432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8266988-6F23-4239-831F-D4FB844B48EA}"/>
              </a:ext>
            </a:extLst>
          </p:cNvPr>
          <p:cNvCxnSpPr>
            <a:cxnSpLocks/>
            <a:endCxn id="6" idx="4"/>
          </p:cNvCxnSpPr>
          <p:nvPr/>
        </p:nvCxnSpPr>
        <p:spPr>
          <a:xfrm flipH="1" flipV="1">
            <a:off x="1966767" y="1831991"/>
            <a:ext cx="26661" cy="1226465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12B89E-B0E6-40B3-936C-32E63E4868B7}"/>
              </a:ext>
            </a:extLst>
          </p:cNvPr>
          <p:cNvSpPr/>
          <p:nvPr/>
        </p:nvSpPr>
        <p:spPr>
          <a:xfrm>
            <a:off x="1139988" y="2791756"/>
            <a:ext cx="129540" cy="266700"/>
          </a:xfrm>
          <a:custGeom>
            <a:avLst/>
            <a:gdLst>
              <a:gd name="connsiteX0" fmla="*/ 129540 w 129540"/>
              <a:gd name="connsiteY0" fmla="*/ 266700 h 266700"/>
              <a:gd name="connsiteX1" fmla="*/ 114300 w 129540"/>
              <a:gd name="connsiteY1" fmla="*/ 152400 h 266700"/>
              <a:gd name="connsiteX2" fmla="*/ 68580 w 129540"/>
              <a:gd name="connsiteY2" fmla="*/ 60960 h 266700"/>
              <a:gd name="connsiteX3" fmla="*/ 0 w 129540"/>
              <a:gd name="connsiteY3" fmla="*/ 0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540" h="266700">
                <a:moveTo>
                  <a:pt x="129540" y="266700"/>
                </a:moveTo>
                <a:cubicBezTo>
                  <a:pt x="127000" y="226695"/>
                  <a:pt x="124460" y="186690"/>
                  <a:pt x="114300" y="152400"/>
                </a:cubicBezTo>
                <a:cubicBezTo>
                  <a:pt x="104140" y="118110"/>
                  <a:pt x="87630" y="86360"/>
                  <a:pt x="68580" y="60960"/>
                </a:cubicBezTo>
                <a:cubicBezTo>
                  <a:pt x="49530" y="35560"/>
                  <a:pt x="24765" y="17780"/>
                  <a:pt x="0" y="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D1E1706-43F6-49F8-82AB-38BC67F85906}"/>
                  </a:ext>
                </a:extLst>
              </p:cNvPr>
              <p:cNvSpPr txBox="1"/>
              <p:nvPr/>
            </p:nvSpPr>
            <p:spPr>
              <a:xfrm>
                <a:off x="1224974" y="2671364"/>
                <a:ext cx="304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60°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D1E1706-43F6-49F8-82AB-38BC67F859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4974" y="2671364"/>
                <a:ext cx="304881" cy="369332"/>
              </a:xfrm>
              <a:prstGeom prst="rect">
                <a:avLst/>
              </a:prstGeom>
              <a:blipFill>
                <a:blip r:embed="rId5"/>
                <a:stretch>
                  <a:fillRect r="-6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>
            <a:extLst>
              <a:ext uri="{FF2B5EF4-FFF2-40B4-BE49-F238E27FC236}">
                <a16:creationId xmlns:a16="http://schemas.microsoft.com/office/drawing/2014/main" id="{523D42A2-3AC8-4EAD-8458-91F6302BD96B}"/>
              </a:ext>
            </a:extLst>
          </p:cNvPr>
          <p:cNvSpPr txBox="1"/>
          <p:nvPr/>
        </p:nvSpPr>
        <p:spPr>
          <a:xfrm>
            <a:off x="2417713" y="908720"/>
            <a:ext cx="2515794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Vector Form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7775D7E-FD19-448E-B315-028B38041B9D}"/>
                  </a:ext>
                </a:extLst>
              </p:cNvPr>
              <p:cNvSpPr txBox="1"/>
              <p:nvPr/>
            </p:nvSpPr>
            <p:spPr>
              <a:xfrm>
                <a:off x="5542935" y="1529734"/>
                <a:ext cx="3024336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To convert to vector form, just use basic trigonometry to find the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-change and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dirty="0"/>
                  <a:t>-change.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7775D7E-FD19-448E-B315-028B38041B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935" y="1529734"/>
                <a:ext cx="3024336" cy="923330"/>
              </a:xfrm>
              <a:prstGeom prst="rect">
                <a:avLst/>
              </a:prstGeom>
              <a:blipFill>
                <a:blip r:embed="rId6"/>
                <a:stretch>
                  <a:fillRect l="-1613" t="-3974" r="-2218" b="-99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3733606-18A3-4824-B40B-B12E03138490}"/>
                  </a:ext>
                </a:extLst>
              </p:cNvPr>
              <p:cNvSpPr txBox="1"/>
              <p:nvPr/>
            </p:nvSpPr>
            <p:spPr>
              <a:xfrm>
                <a:off x="2406665" y="1910750"/>
                <a:ext cx="2516210" cy="5598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func>
                                  <m:func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b="0" i="0" smtClean="0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60°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func>
                                  <m:func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b="0" i="0" smtClean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60°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2.5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4.33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3733606-18A3-4824-B40B-B12E031384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6665" y="1910750"/>
                <a:ext cx="2516210" cy="55989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3DE176BC-21A2-4EF1-A561-B556B5970706}"/>
              </a:ext>
            </a:extLst>
          </p:cNvPr>
          <p:cNvSpPr txBox="1"/>
          <p:nvPr/>
        </p:nvSpPr>
        <p:spPr>
          <a:xfrm>
            <a:off x="5657484" y="3922351"/>
            <a:ext cx="3024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To convert scalar form, just find the </a:t>
            </a:r>
            <a:r>
              <a:rPr lang="en-GB" b="1" dirty="0"/>
              <a:t>magnitude</a:t>
            </a:r>
            <a:r>
              <a:rPr lang="en-GB" dirty="0"/>
              <a:t> of the vector using Pythagoras.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7AE19210-AD24-45CA-9A9B-38ED11366CDD}"/>
                  </a:ext>
                </a:extLst>
              </p:cNvPr>
              <p:cNvSpPr txBox="1"/>
              <p:nvPr/>
            </p:nvSpPr>
            <p:spPr>
              <a:xfrm>
                <a:off x="2810702" y="3973657"/>
                <a:ext cx="1973949" cy="8350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0" dirty="0">
                    <a:latin typeface="+mj-lt"/>
                  </a:rPr>
                  <a:t>Velocity: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−12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7AE19210-AD24-45CA-9A9B-38ED11366C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0702" y="3973657"/>
                <a:ext cx="1973949" cy="835037"/>
              </a:xfrm>
              <a:prstGeom prst="rect">
                <a:avLst/>
              </a:prstGeom>
              <a:blipFill>
                <a:blip r:embed="rId8"/>
                <a:stretch>
                  <a:fillRect l="-2469" t="-43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A0B4374-746E-4F89-A593-2BCC87F5F618}"/>
                  </a:ext>
                </a:extLst>
              </p:cNvPr>
              <p:cNvSpPr txBox="1"/>
              <p:nvPr/>
            </p:nvSpPr>
            <p:spPr>
              <a:xfrm>
                <a:off x="361509" y="3986871"/>
                <a:ext cx="2417608" cy="981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0" dirty="0">
                    <a:latin typeface="+mj-lt"/>
                  </a:rPr>
                  <a:t>Speed: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−12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=13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A0B4374-746E-4F89-A593-2BCC87F5F6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509" y="3986871"/>
                <a:ext cx="2417608" cy="981744"/>
              </a:xfrm>
              <a:prstGeom prst="rect">
                <a:avLst/>
              </a:prstGeom>
              <a:blipFill>
                <a:blip r:embed="rId9"/>
                <a:stretch>
                  <a:fillRect l="-2015" t="-31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angle 26">
            <a:extLst>
              <a:ext uri="{FF2B5EF4-FFF2-40B4-BE49-F238E27FC236}">
                <a16:creationId xmlns:a16="http://schemas.microsoft.com/office/drawing/2014/main" id="{797FDC3E-1BC4-4153-A910-26AFE2B572A9}"/>
              </a:ext>
            </a:extLst>
          </p:cNvPr>
          <p:cNvSpPr/>
          <p:nvPr/>
        </p:nvSpPr>
        <p:spPr>
          <a:xfrm>
            <a:off x="2407168" y="1491258"/>
            <a:ext cx="2526340" cy="162408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B30D5C8-6EA8-42C0-AC7F-FF965A58DA58}"/>
              </a:ext>
            </a:extLst>
          </p:cNvPr>
          <p:cNvSpPr/>
          <p:nvPr/>
        </p:nvSpPr>
        <p:spPr>
          <a:xfrm>
            <a:off x="307143" y="3753082"/>
            <a:ext cx="2074551" cy="13080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63E94DD-DE7E-479A-8D19-6738DC934184}"/>
              </a:ext>
            </a:extLst>
          </p:cNvPr>
          <p:cNvCxnSpPr/>
          <p:nvPr/>
        </p:nvCxnSpPr>
        <p:spPr>
          <a:xfrm>
            <a:off x="384904" y="3467644"/>
            <a:ext cx="44313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FDD7275-21DC-4790-A603-11640B8EDB19}"/>
              </a:ext>
            </a:extLst>
          </p:cNvPr>
          <p:cNvCxnSpPr/>
          <p:nvPr/>
        </p:nvCxnSpPr>
        <p:spPr>
          <a:xfrm>
            <a:off x="384904" y="5195836"/>
            <a:ext cx="44313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041374D-087C-4DAB-B09E-52EC032A60FC}"/>
              </a:ext>
            </a:extLst>
          </p:cNvPr>
          <p:cNvCxnSpPr>
            <a:cxnSpLocks/>
          </p:cNvCxnSpPr>
          <p:nvPr/>
        </p:nvCxnSpPr>
        <p:spPr>
          <a:xfrm flipH="1" flipV="1">
            <a:off x="870098" y="5562897"/>
            <a:ext cx="958702" cy="10055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A756EA9-7A45-4ECA-8B58-2889EE40E11F}"/>
              </a:ext>
            </a:extLst>
          </p:cNvPr>
          <p:cNvCxnSpPr>
            <a:cxnSpLocks/>
          </p:cNvCxnSpPr>
          <p:nvPr/>
        </p:nvCxnSpPr>
        <p:spPr>
          <a:xfrm>
            <a:off x="850605" y="5550195"/>
            <a:ext cx="1019920" cy="3826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EC165C0-D0B7-4C2D-8FED-18E638DE5859}"/>
              </a:ext>
            </a:extLst>
          </p:cNvPr>
          <p:cNvCxnSpPr>
            <a:cxnSpLocks/>
          </p:cNvCxnSpPr>
          <p:nvPr/>
        </p:nvCxnSpPr>
        <p:spPr>
          <a:xfrm>
            <a:off x="1851837" y="5565435"/>
            <a:ext cx="7443" cy="1003005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CEE0F678-DE3E-4255-927F-C72C2A19D338}"/>
              </a:ext>
            </a:extLst>
          </p:cNvPr>
          <p:cNvSpPr/>
          <p:nvPr/>
        </p:nvSpPr>
        <p:spPr>
          <a:xfrm rot="8020965">
            <a:off x="1271637" y="5989920"/>
            <a:ext cx="126803" cy="122038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1D265B88-9CD0-4AEB-A66F-9C1E83652E6D}"/>
                  </a:ext>
                </a:extLst>
              </p:cNvPr>
              <p:cNvSpPr txBox="1"/>
              <p:nvPr/>
            </p:nvSpPr>
            <p:spPr>
              <a:xfrm>
                <a:off x="1179089" y="5547983"/>
                <a:ext cx="304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45°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1D265B88-9CD0-4AEB-A66F-9C1E83652E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9089" y="5547983"/>
                <a:ext cx="304881" cy="369332"/>
              </a:xfrm>
              <a:prstGeom prst="rect">
                <a:avLst/>
              </a:prstGeom>
              <a:blipFill>
                <a:blip r:embed="rId10"/>
                <a:stretch>
                  <a:fillRect r="-7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B4729F1B-3910-48CC-A91C-8BA1A20C633E}"/>
              </a:ext>
            </a:extLst>
          </p:cNvPr>
          <p:cNvSpPr/>
          <p:nvPr/>
        </p:nvSpPr>
        <p:spPr>
          <a:xfrm>
            <a:off x="1123950" y="5549900"/>
            <a:ext cx="133350" cy="279400"/>
          </a:xfrm>
          <a:custGeom>
            <a:avLst/>
            <a:gdLst>
              <a:gd name="connsiteX0" fmla="*/ 0 w 133350"/>
              <a:gd name="connsiteY0" fmla="*/ 279400 h 279400"/>
              <a:gd name="connsiteX1" fmla="*/ 101600 w 133350"/>
              <a:gd name="connsiteY1" fmla="*/ 133350 h 279400"/>
              <a:gd name="connsiteX2" fmla="*/ 133350 w 133350"/>
              <a:gd name="connsiteY2" fmla="*/ 0 h 27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3350" h="279400">
                <a:moveTo>
                  <a:pt x="0" y="279400"/>
                </a:moveTo>
                <a:cubicBezTo>
                  <a:pt x="39687" y="229658"/>
                  <a:pt x="79375" y="179917"/>
                  <a:pt x="101600" y="133350"/>
                </a:cubicBezTo>
                <a:cubicBezTo>
                  <a:pt x="123825" y="86783"/>
                  <a:pt x="128587" y="43391"/>
                  <a:pt x="133350" y="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67463E2-6E5E-4215-9664-6D10ACB11D77}"/>
                  </a:ext>
                </a:extLst>
              </p:cNvPr>
              <p:cNvSpPr txBox="1"/>
              <p:nvPr/>
            </p:nvSpPr>
            <p:spPr>
              <a:xfrm>
                <a:off x="880062" y="6078229"/>
                <a:ext cx="5105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8 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67463E2-6E5E-4215-9664-6D10ACB11D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062" y="6078229"/>
                <a:ext cx="510588" cy="369332"/>
              </a:xfrm>
              <a:prstGeom prst="rect">
                <a:avLst/>
              </a:prstGeom>
              <a:blipFill>
                <a:blip r:embed="rId11"/>
                <a:stretch>
                  <a:fillRect r="-23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9FA6F7C-67AF-4071-997D-1CFA128F4F41}"/>
                  </a:ext>
                </a:extLst>
              </p:cNvPr>
              <p:cNvSpPr txBox="1"/>
              <p:nvPr/>
            </p:nvSpPr>
            <p:spPr>
              <a:xfrm>
                <a:off x="2315539" y="5480627"/>
                <a:ext cx="3102281" cy="991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0" dirty="0">
                    <a:latin typeface="+mj-lt"/>
                  </a:rPr>
                  <a:t>Force vector: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𝑐𝑜𝑠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45°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−8</m:t>
                                </m:r>
                                <m:func>
                                  <m:func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b="0" i="0" smtClean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45°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rad>
                              </m:e>
                            </m:mr>
                            <m:m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−4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rad>
                              </m:e>
                            </m:mr>
                          </m:m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9FA6F7C-67AF-4071-997D-1CFA128F4F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5539" y="5480627"/>
                <a:ext cx="3102281" cy="991682"/>
              </a:xfrm>
              <a:prstGeom prst="rect">
                <a:avLst/>
              </a:prstGeom>
              <a:blipFill>
                <a:blip r:embed="rId12"/>
                <a:stretch>
                  <a:fillRect l="-1768" t="-30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12CA0447-CB1F-4911-B14C-605689FADB40}"/>
                  </a:ext>
                </a:extLst>
              </p:cNvPr>
              <p:cNvSpPr txBox="1"/>
              <p:nvPr/>
            </p:nvSpPr>
            <p:spPr>
              <a:xfrm>
                <a:off x="6216599" y="5785293"/>
                <a:ext cx="1512168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In the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1400" dirty="0"/>
                  <a:t>-direction the force is acting downwards.</a:t>
                </a: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12CA0447-CB1F-4911-B14C-605689FADB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6599" y="5785293"/>
                <a:ext cx="1512168" cy="738664"/>
              </a:xfrm>
              <a:prstGeom prst="rect">
                <a:avLst/>
              </a:prstGeom>
              <a:blipFill>
                <a:blip r:embed="rId13"/>
                <a:stretch>
                  <a:fillRect l="-1210" t="-1653" r="-403" b="-82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8EDF4184-6DB9-4990-89FC-077133EC295E}"/>
              </a:ext>
            </a:extLst>
          </p:cNvPr>
          <p:cNvCxnSpPr>
            <a:cxnSpLocks/>
          </p:cNvCxnSpPr>
          <p:nvPr/>
        </p:nvCxnSpPr>
        <p:spPr>
          <a:xfrm flipH="1" flipV="1">
            <a:off x="5263116" y="6315740"/>
            <a:ext cx="871870" cy="744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Rectangle 50">
            <a:extLst>
              <a:ext uri="{FF2B5EF4-FFF2-40B4-BE49-F238E27FC236}">
                <a16:creationId xmlns:a16="http://schemas.microsoft.com/office/drawing/2014/main" id="{0A05BC20-1DCB-4983-A425-9D6DABC04C87}"/>
              </a:ext>
            </a:extLst>
          </p:cNvPr>
          <p:cNvSpPr/>
          <p:nvPr/>
        </p:nvSpPr>
        <p:spPr>
          <a:xfrm>
            <a:off x="2415786" y="5339164"/>
            <a:ext cx="2741005" cy="13080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7483308D-A89B-4C60-94AE-181BC4A094BF}"/>
                  </a:ext>
                </a:extLst>
              </p:cNvPr>
              <p:cNvSpPr txBox="1"/>
              <p:nvPr/>
            </p:nvSpPr>
            <p:spPr>
              <a:xfrm>
                <a:off x="5634150" y="2513177"/>
                <a:ext cx="2922487" cy="646331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sz="1200" b="1" dirty="0" err="1"/>
                  <a:t>Fro</a:t>
                </a:r>
                <a:r>
                  <a:rPr lang="en-GB" sz="1200" b="1" dirty="0"/>
                  <a:t> Speed Tip</a:t>
                </a:r>
                <a:r>
                  <a:rPr lang="en-GB" sz="1200" dirty="0"/>
                  <a:t>: If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200" dirty="0"/>
                  <a:t> is the magnitude, use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𝑥</m:t>
                    </m:r>
                    <m:func>
                      <m:funcPr>
                        <m:ctrlPr>
                          <a:rPr lang="en-GB" sz="12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2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</m:func>
                  </m:oMath>
                </a14:m>
                <a:r>
                  <a:rPr lang="en-GB" sz="1200" dirty="0"/>
                  <a:t> for the side adjacent to the angle and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𝑥</m:t>
                    </m:r>
                    <m:func>
                      <m:funcPr>
                        <m:ctrlPr>
                          <a:rPr lang="en-GB" sz="12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2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</m:func>
                  </m:oMath>
                </a14:m>
                <a:r>
                  <a:rPr lang="en-GB" sz="1200" dirty="0"/>
                  <a:t> for the side opposite it.</a:t>
                </a:r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7483308D-A89B-4C60-94AE-181BC4A094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4150" y="2513177"/>
                <a:ext cx="2922487" cy="646331"/>
              </a:xfrm>
              <a:prstGeom prst="rect">
                <a:avLst/>
              </a:prstGeom>
              <a:blipFill>
                <a:blip r:embed="rId14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9601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48" grpId="0"/>
      <p:bldP spid="5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DA3C954-413B-4D21-A3D5-6F883EE31874}"/>
              </a:ext>
            </a:extLst>
          </p:cNvPr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>
              <a:extLst>
                <a:ext uri="{FF2B5EF4-FFF2-40B4-BE49-F238E27FC236}">
                  <a16:creationId xmlns:a16="http://schemas.microsoft.com/office/drawing/2014/main" id="{E6B93BC1-D738-4D3F-B5F2-3C20DDC0B372}"/>
                </a:ext>
              </a:extLst>
            </p:cNvPr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>
                  <a:latin typeface="+mj-lt"/>
                </a:rPr>
                <a:t>Further Examples</a:t>
              </a:r>
              <a:endParaRPr lang="en-GB" sz="3200" dirty="0"/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8E05FBD2-AFB5-47F8-9BFC-5AC13A9D58E6}"/>
                </a:ext>
              </a:extLst>
            </p:cNvPr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5" name="Oval 4">
            <a:extLst>
              <a:ext uri="{FF2B5EF4-FFF2-40B4-BE49-F238E27FC236}">
                <a16:creationId xmlns:a16="http://schemas.microsoft.com/office/drawing/2014/main" id="{AA8AF942-A2ED-4D06-AF60-8841615271F5}"/>
              </a:ext>
            </a:extLst>
          </p:cNvPr>
          <p:cNvSpPr/>
          <p:nvPr/>
        </p:nvSpPr>
        <p:spPr>
          <a:xfrm>
            <a:off x="569503" y="2724673"/>
            <a:ext cx="137244" cy="14019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D9A65E4-F90C-4F28-BAA6-54765393CDA3}"/>
              </a:ext>
            </a:extLst>
          </p:cNvPr>
          <p:cNvSpPr/>
          <p:nvPr/>
        </p:nvSpPr>
        <p:spPr>
          <a:xfrm>
            <a:off x="1829565" y="1729895"/>
            <a:ext cx="137244" cy="14019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691D3D2-2F68-4F60-A869-E19658355303}"/>
              </a:ext>
            </a:extLst>
          </p:cNvPr>
          <p:cNvCxnSpPr>
            <a:cxnSpLocks/>
          </p:cNvCxnSpPr>
          <p:nvPr/>
        </p:nvCxnSpPr>
        <p:spPr>
          <a:xfrm flipH="1">
            <a:off x="662940" y="1851660"/>
            <a:ext cx="1196340" cy="9067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D63869D4-E783-4D9F-AB12-AE911539A067}"/>
              </a:ext>
            </a:extLst>
          </p:cNvPr>
          <p:cNvSpPr txBox="1"/>
          <p:nvPr/>
        </p:nvSpPr>
        <p:spPr>
          <a:xfrm>
            <a:off x="861404" y="190845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 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5C8A09-AFB5-4338-A612-5CD40EED15C2}"/>
              </a:ext>
            </a:extLst>
          </p:cNvPr>
          <p:cNvSpPr txBox="1"/>
          <p:nvPr/>
        </p:nvSpPr>
        <p:spPr>
          <a:xfrm>
            <a:off x="395536" y="908720"/>
            <a:ext cx="1872208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Scalar Form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0B0A4B76-2C13-4BBF-B03B-C08436519065}"/>
              </a:ext>
            </a:extLst>
          </p:cNvPr>
          <p:cNvSpPr/>
          <p:nvPr/>
        </p:nvSpPr>
        <p:spPr>
          <a:xfrm rot="14024858">
            <a:off x="1181925" y="2275953"/>
            <a:ext cx="126803" cy="122038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B0D8DEB-5FE0-49B6-A6AA-A5C64FEAB582}"/>
              </a:ext>
            </a:extLst>
          </p:cNvPr>
          <p:cNvCxnSpPr>
            <a:cxnSpLocks/>
          </p:cNvCxnSpPr>
          <p:nvPr/>
        </p:nvCxnSpPr>
        <p:spPr>
          <a:xfrm flipV="1">
            <a:off x="1885950" y="1879601"/>
            <a:ext cx="6350" cy="965199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983C90-04B9-4032-9F8E-85944E90489B}"/>
              </a:ext>
            </a:extLst>
          </p:cNvPr>
          <p:cNvSpPr/>
          <p:nvPr/>
        </p:nvSpPr>
        <p:spPr>
          <a:xfrm rot="9377514">
            <a:off x="1701328" y="1966258"/>
            <a:ext cx="129540" cy="266700"/>
          </a:xfrm>
          <a:custGeom>
            <a:avLst/>
            <a:gdLst>
              <a:gd name="connsiteX0" fmla="*/ 129540 w 129540"/>
              <a:gd name="connsiteY0" fmla="*/ 266700 h 266700"/>
              <a:gd name="connsiteX1" fmla="*/ 114300 w 129540"/>
              <a:gd name="connsiteY1" fmla="*/ 152400 h 266700"/>
              <a:gd name="connsiteX2" fmla="*/ 68580 w 129540"/>
              <a:gd name="connsiteY2" fmla="*/ 60960 h 266700"/>
              <a:gd name="connsiteX3" fmla="*/ 0 w 129540"/>
              <a:gd name="connsiteY3" fmla="*/ 0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540" h="266700">
                <a:moveTo>
                  <a:pt x="129540" y="266700"/>
                </a:moveTo>
                <a:cubicBezTo>
                  <a:pt x="127000" y="226695"/>
                  <a:pt x="124460" y="186690"/>
                  <a:pt x="114300" y="152400"/>
                </a:cubicBezTo>
                <a:cubicBezTo>
                  <a:pt x="104140" y="118110"/>
                  <a:pt x="87630" y="86360"/>
                  <a:pt x="68580" y="60960"/>
                </a:cubicBezTo>
                <a:cubicBezTo>
                  <a:pt x="49530" y="35560"/>
                  <a:pt x="24765" y="17780"/>
                  <a:pt x="0" y="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2C3CFED-121C-4900-B9E8-0EFB08ED81FB}"/>
                  </a:ext>
                </a:extLst>
              </p:cNvPr>
              <p:cNvSpPr txBox="1"/>
              <p:nvPr/>
            </p:nvSpPr>
            <p:spPr>
              <a:xfrm>
                <a:off x="1401504" y="2118914"/>
                <a:ext cx="304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60°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2C3CFED-121C-4900-B9E8-0EFB08ED81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1504" y="2118914"/>
                <a:ext cx="304881" cy="369332"/>
              </a:xfrm>
              <a:prstGeom prst="rect">
                <a:avLst/>
              </a:prstGeom>
              <a:blipFill>
                <a:blip r:embed="rId2"/>
                <a:stretch>
                  <a:fillRect r="-6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004CA2DD-0079-408A-942C-03B58538B830}"/>
              </a:ext>
            </a:extLst>
          </p:cNvPr>
          <p:cNvSpPr txBox="1"/>
          <p:nvPr/>
        </p:nvSpPr>
        <p:spPr>
          <a:xfrm>
            <a:off x="2417713" y="908720"/>
            <a:ext cx="2664650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Vector Form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DBEAEB1-22EC-466F-829A-CB1BC1BA5D4D}"/>
                  </a:ext>
                </a:extLst>
              </p:cNvPr>
              <p:cNvSpPr txBox="1"/>
              <p:nvPr/>
            </p:nvSpPr>
            <p:spPr>
              <a:xfrm>
                <a:off x="2264736" y="1857587"/>
                <a:ext cx="2817628" cy="6231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  <m:func>
                                  <m:func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b="0" i="0" smtClean="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60°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  <m:func>
                                  <m:func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b="0" i="0" smtClean="0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60°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rad>
                              </m:e>
                            </m:mr>
                            <m:m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DBEAEB1-22EC-466F-829A-CB1BC1BA5D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4736" y="1857587"/>
                <a:ext cx="2817628" cy="62311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81E455F-E0C5-45A1-BAA9-71F1685B1DE5}"/>
                  </a:ext>
                </a:extLst>
              </p:cNvPr>
              <p:cNvSpPr txBox="1"/>
              <p:nvPr/>
            </p:nvSpPr>
            <p:spPr>
              <a:xfrm>
                <a:off x="2810702" y="4111880"/>
                <a:ext cx="19739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−8</m:t>
                          </m:r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𝒋</m:t>
                          </m:r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81E455F-E0C5-45A1-BAA9-71F1685B1D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0702" y="4111880"/>
                <a:ext cx="1973949" cy="369332"/>
              </a:xfrm>
              <a:prstGeom prst="rect">
                <a:avLst/>
              </a:prstGeom>
              <a:blipFill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D27AD63-43B4-496F-825F-AD17DB847016}"/>
                  </a:ext>
                </a:extLst>
              </p:cNvPr>
              <p:cNvSpPr txBox="1"/>
              <p:nvPr/>
            </p:nvSpPr>
            <p:spPr>
              <a:xfrm>
                <a:off x="361509" y="3986871"/>
                <a:ext cx="2417608" cy="7047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−8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=10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D27AD63-43B4-496F-825F-AD17DB8470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509" y="3986871"/>
                <a:ext cx="2417608" cy="70474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>
            <a:extLst>
              <a:ext uri="{FF2B5EF4-FFF2-40B4-BE49-F238E27FC236}">
                <a16:creationId xmlns:a16="http://schemas.microsoft.com/office/drawing/2014/main" id="{791DDCFB-F75B-4D11-8F06-94177C463DFE}"/>
              </a:ext>
            </a:extLst>
          </p:cNvPr>
          <p:cNvSpPr/>
          <p:nvPr/>
        </p:nvSpPr>
        <p:spPr>
          <a:xfrm>
            <a:off x="2387156" y="1408353"/>
            <a:ext cx="2695207" cy="162408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5CD953F-3F82-4F3A-9CD4-DB8C516A0B28}"/>
              </a:ext>
            </a:extLst>
          </p:cNvPr>
          <p:cNvSpPr/>
          <p:nvPr/>
        </p:nvSpPr>
        <p:spPr>
          <a:xfrm>
            <a:off x="342586" y="3641207"/>
            <a:ext cx="2074551" cy="13080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FEDCCFD-5815-481B-97E1-9174AF9BDD1E}"/>
              </a:ext>
            </a:extLst>
          </p:cNvPr>
          <p:cNvCxnSpPr/>
          <p:nvPr/>
        </p:nvCxnSpPr>
        <p:spPr>
          <a:xfrm>
            <a:off x="384904" y="3467644"/>
            <a:ext cx="44313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CFB9DBC-7CBE-4B62-AC06-34D7B0DC0D96}"/>
              </a:ext>
            </a:extLst>
          </p:cNvPr>
          <p:cNvCxnSpPr/>
          <p:nvPr/>
        </p:nvCxnSpPr>
        <p:spPr>
          <a:xfrm>
            <a:off x="384904" y="5195836"/>
            <a:ext cx="44313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1AF2591-43F8-4B8B-906B-85A75AA4A1CE}"/>
              </a:ext>
            </a:extLst>
          </p:cNvPr>
          <p:cNvCxnSpPr>
            <a:cxnSpLocks/>
          </p:cNvCxnSpPr>
          <p:nvPr/>
        </p:nvCxnSpPr>
        <p:spPr>
          <a:xfrm flipH="1" flipV="1">
            <a:off x="542926" y="5667376"/>
            <a:ext cx="1238249" cy="6953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A3AF441-1606-4CCC-8A49-8AB1E81D11B7}"/>
              </a:ext>
            </a:extLst>
          </p:cNvPr>
          <p:cNvCxnSpPr>
            <a:cxnSpLocks/>
          </p:cNvCxnSpPr>
          <p:nvPr/>
        </p:nvCxnSpPr>
        <p:spPr>
          <a:xfrm>
            <a:off x="545805" y="5654970"/>
            <a:ext cx="1019920" cy="3826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9B0FF017-518D-47FF-A7E1-D7E9468C50E0}"/>
              </a:ext>
            </a:extLst>
          </p:cNvPr>
          <p:cNvSpPr/>
          <p:nvPr/>
        </p:nvSpPr>
        <p:spPr>
          <a:xfrm rot="17730793">
            <a:off x="1193070" y="5997274"/>
            <a:ext cx="124464" cy="148264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89D8A23-444E-4AD7-965B-E620D2BEF713}"/>
                  </a:ext>
                </a:extLst>
              </p:cNvPr>
              <p:cNvSpPr txBox="1"/>
              <p:nvPr/>
            </p:nvSpPr>
            <p:spPr>
              <a:xfrm>
                <a:off x="1112414" y="5652758"/>
                <a:ext cx="304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30°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89D8A23-444E-4AD7-965B-E620D2BEF7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2414" y="5652758"/>
                <a:ext cx="304881" cy="369332"/>
              </a:xfrm>
              <a:prstGeom prst="rect">
                <a:avLst/>
              </a:prstGeom>
              <a:blipFill>
                <a:blip r:embed="rId6"/>
                <a:stretch>
                  <a:fillRect r="-7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16AF95C-21A5-4974-BADF-D1B706EEDFC7}"/>
              </a:ext>
            </a:extLst>
          </p:cNvPr>
          <p:cNvSpPr/>
          <p:nvPr/>
        </p:nvSpPr>
        <p:spPr>
          <a:xfrm>
            <a:off x="1019175" y="5654675"/>
            <a:ext cx="133350" cy="279400"/>
          </a:xfrm>
          <a:custGeom>
            <a:avLst/>
            <a:gdLst>
              <a:gd name="connsiteX0" fmla="*/ 0 w 133350"/>
              <a:gd name="connsiteY0" fmla="*/ 279400 h 279400"/>
              <a:gd name="connsiteX1" fmla="*/ 101600 w 133350"/>
              <a:gd name="connsiteY1" fmla="*/ 133350 h 279400"/>
              <a:gd name="connsiteX2" fmla="*/ 133350 w 133350"/>
              <a:gd name="connsiteY2" fmla="*/ 0 h 27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3350" h="279400">
                <a:moveTo>
                  <a:pt x="0" y="279400"/>
                </a:moveTo>
                <a:cubicBezTo>
                  <a:pt x="39687" y="229658"/>
                  <a:pt x="79375" y="179917"/>
                  <a:pt x="101600" y="133350"/>
                </a:cubicBezTo>
                <a:cubicBezTo>
                  <a:pt x="123825" y="86783"/>
                  <a:pt x="128587" y="43391"/>
                  <a:pt x="133350" y="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B3563560-7BDE-46E2-8EB1-9D883F62CE56}"/>
                  </a:ext>
                </a:extLst>
              </p:cNvPr>
              <p:cNvSpPr txBox="1"/>
              <p:nvPr/>
            </p:nvSpPr>
            <p:spPr>
              <a:xfrm>
                <a:off x="802002" y="6075377"/>
                <a:ext cx="5105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4 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B3563560-7BDE-46E2-8EB1-9D883F62CE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002" y="6075377"/>
                <a:ext cx="510588" cy="369332"/>
              </a:xfrm>
              <a:prstGeom prst="rect">
                <a:avLst/>
              </a:prstGeom>
              <a:blipFill>
                <a:blip r:embed="rId7"/>
                <a:stretch>
                  <a:fillRect r="-36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C3A5A7E-FA2C-47E0-939F-F4B5B3169E93}"/>
                  </a:ext>
                </a:extLst>
              </p:cNvPr>
              <p:cNvSpPr txBox="1"/>
              <p:nvPr/>
            </p:nvSpPr>
            <p:spPr>
              <a:xfrm>
                <a:off x="2149476" y="5442527"/>
                <a:ext cx="3392170" cy="9718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0" dirty="0">
                    <a:latin typeface="+mj-lt"/>
                  </a:rPr>
                  <a:t>Displacement: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−4</m:t>
                          </m:r>
                          <m:func>
                            <m:func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30°</m:t>
                              </m:r>
                            </m:e>
                          </m:func>
                        </m:e>
                      </m:d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𝒊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func>
                            <m:func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30°</m:t>
                              </m:r>
                            </m:e>
                          </m:func>
                        </m:e>
                      </m:d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𝒋</m:t>
                      </m:r>
                    </m:oMath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𝒋</m:t>
                          </m:r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C3A5A7E-FA2C-47E0-939F-F4B5B3169E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9476" y="5442527"/>
                <a:ext cx="3392170" cy="971869"/>
              </a:xfrm>
              <a:prstGeom prst="rect">
                <a:avLst/>
              </a:prstGeom>
              <a:blipFill>
                <a:blip r:embed="rId8"/>
                <a:stretch>
                  <a:fillRect l="-1619" t="-3774" b="-37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tangle 32">
            <a:extLst>
              <a:ext uri="{FF2B5EF4-FFF2-40B4-BE49-F238E27FC236}">
                <a16:creationId xmlns:a16="http://schemas.microsoft.com/office/drawing/2014/main" id="{D06E42B3-7B8E-41D4-BA87-E68888DC813E}"/>
              </a:ext>
            </a:extLst>
          </p:cNvPr>
          <p:cNvSpPr/>
          <p:nvPr/>
        </p:nvSpPr>
        <p:spPr>
          <a:xfrm>
            <a:off x="2265356" y="5324577"/>
            <a:ext cx="2965891" cy="13080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8A2CB55-5AA7-42A4-872B-6BD4A74AB283}"/>
              </a:ext>
            </a:extLst>
          </p:cNvPr>
          <p:cNvCxnSpPr>
            <a:cxnSpLocks/>
          </p:cNvCxnSpPr>
          <p:nvPr/>
        </p:nvCxnSpPr>
        <p:spPr>
          <a:xfrm>
            <a:off x="679450" y="2838450"/>
            <a:ext cx="1212850" cy="6351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30EDFF03-B508-46CA-8446-2D72834A2371}"/>
                  </a:ext>
                </a:extLst>
              </p:cNvPr>
              <p:cNvSpPr txBox="1"/>
              <p:nvPr/>
            </p:nvSpPr>
            <p:spPr>
              <a:xfrm>
                <a:off x="5676757" y="3364761"/>
                <a:ext cx="3095103" cy="1692964"/>
              </a:xfrm>
              <a:prstGeom prst="rect">
                <a:avLst/>
              </a:prstGeom>
              <a:solidFill>
                <a:schemeClr val="bg1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/>
                  <a:t>Recall from Pure Year 1 that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GB" sz="1200" b="1" i="1" smtClean="0">
                        <a:latin typeface="Cambria Math" panose="02040503050406030204" pitchFamily="18" charset="0"/>
                      </a:rPr>
                      <m:t>𝒊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−8</m:t>
                    </m:r>
                    <m:r>
                      <a:rPr lang="en-GB" sz="1200" b="1" i="1" smtClean="0">
                        <a:latin typeface="Cambria Math" panose="02040503050406030204" pitchFamily="18" charset="0"/>
                      </a:rPr>
                      <m:t>𝒋</m:t>
                    </m:r>
                  </m:oMath>
                </a14:m>
                <a:r>
                  <a:rPr lang="en-GB" sz="1200" dirty="0"/>
                  <a:t> is another way of writing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  <m:t>−8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GB" sz="1200" dirty="0"/>
                  <a:t>, where </a:t>
                </a:r>
                <a14:m>
                  <m:oMath xmlns:m="http://schemas.openxmlformats.org/officeDocument/2006/math">
                    <m:r>
                      <a:rPr lang="en-GB" sz="1200" b="1" i="1" smtClean="0">
                        <a:latin typeface="Cambria Math" panose="02040503050406030204" pitchFamily="18" charset="0"/>
                      </a:rPr>
                      <m:t>𝒊</m:t>
                    </m:r>
                  </m:oMath>
                </a14:m>
                <a:r>
                  <a:rPr lang="en-GB" sz="1200" dirty="0"/>
                  <a:t> and </a:t>
                </a:r>
                <a14:m>
                  <m:oMath xmlns:m="http://schemas.openxmlformats.org/officeDocument/2006/math">
                    <m:r>
                      <a:rPr lang="en-GB" sz="1200" b="1" i="1" smtClean="0">
                        <a:latin typeface="Cambria Math" panose="02040503050406030204" pitchFamily="18" charset="0"/>
                      </a:rPr>
                      <m:t>𝒋</m:t>
                    </m:r>
                  </m:oMath>
                </a14:m>
                <a:r>
                  <a:rPr lang="en-GB" sz="1200" dirty="0"/>
                  <a:t> are unit vectors in the positive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200" dirty="0"/>
                  <a:t> and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1200" dirty="0"/>
                  <a:t> directions.</a:t>
                </a:r>
              </a:p>
              <a:p>
                <a:endParaRPr lang="en-GB" sz="1200" dirty="0"/>
              </a:p>
              <a:p>
                <a:endParaRPr lang="en-GB" sz="1200" dirty="0"/>
              </a:p>
              <a:p>
                <a:endParaRPr lang="en-GB" sz="1200" dirty="0"/>
              </a:p>
              <a:p>
                <a:endParaRPr lang="en-GB" sz="1200" dirty="0"/>
              </a:p>
              <a:p>
                <a:endParaRPr lang="en-GB" sz="1200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30EDFF03-B508-46CA-8446-2D72834A23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6757" y="3364761"/>
                <a:ext cx="3095103" cy="169296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CC1EEA2-AAED-4927-9745-EDC570F740CB}"/>
              </a:ext>
            </a:extLst>
          </p:cNvPr>
          <p:cNvCxnSpPr/>
          <p:nvPr/>
        </p:nvCxnSpPr>
        <p:spPr>
          <a:xfrm flipV="1">
            <a:off x="6817300" y="4196941"/>
            <a:ext cx="0" cy="6852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0C8DC38C-244C-4523-A1BC-F9881E7B2843}"/>
              </a:ext>
            </a:extLst>
          </p:cNvPr>
          <p:cNvCxnSpPr>
            <a:cxnSpLocks/>
          </p:cNvCxnSpPr>
          <p:nvPr/>
        </p:nvCxnSpPr>
        <p:spPr>
          <a:xfrm>
            <a:off x="6817300" y="4882213"/>
            <a:ext cx="7790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4C13118B-9377-4A5D-867B-84D75BB18E99}"/>
                  </a:ext>
                </a:extLst>
              </p:cNvPr>
              <p:cNvSpPr txBox="1"/>
              <p:nvPr/>
            </p:nvSpPr>
            <p:spPr>
              <a:xfrm>
                <a:off x="6639024" y="4081388"/>
                <a:ext cx="14401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1" i="1" smtClean="0">
                          <a:latin typeface="Cambria Math" panose="02040503050406030204" pitchFamily="18" charset="0"/>
                        </a:rPr>
                        <m:t>𝒊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4C13118B-9377-4A5D-867B-84D75BB18E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9024" y="4081388"/>
                <a:ext cx="144016" cy="261610"/>
              </a:xfrm>
              <a:prstGeom prst="rect">
                <a:avLst/>
              </a:prstGeom>
              <a:blipFill>
                <a:blip r:embed="rId10"/>
                <a:stretch>
                  <a:fillRect r="-208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99D40F6F-891F-483A-BB08-142A63DA9D55}"/>
                  </a:ext>
                </a:extLst>
              </p:cNvPr>
              <p:cNvSpPr txBox="1"/>
              <p:nvPr/>
            </p:nvSpPr>
            <p:spPr>
              <a:xfrm>
                <a:off x="7565391" y="4751408"/>
                <a:ext cx="14401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1" i="1" smtClean="0">
                          <a:latin typeface="Cambria Math" panose="02040503050406030204" pitchFamily="18" charset="0"/>
                        </a:rPr>
                        <m:t>𝒋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99D40F6F-891F-483A-BB08-142A63DA9D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5391" y="4751408"/>
                <a:ext cx="144016" cy="261610"/>
              </a:xfrm>
              <a:prstGeom prst="rect">
                <a:avLst/>
              </a:prstGeom>
              <a:blipFill>
                <a:blip r:embed="rId11"/>
                <a:stretch>
                  <a:fillRect r="-33333" b="-69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8957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D63AC93-3221-4DAB-AA04-D004911601EF}"/>
              </a:ext>
            </a:extLst>
          </p:cNvPr>
          <p:cNvCxnSpPr/>
          <p:nvPr/>
        </p:nvCxnSpPr>
        <p:spPr>
          <a:xfrm>
            <a:off x="7783995" y="5805264"/>
            <a:ext cx="1108485" cy="28803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DD2EEF92-1E97-48CA-91CD-7273DB654B88}"/>
              </a:ext>
            </a:extLst>
          </p:cNvPr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>
              <a:extLst>
                <a:ext uri="{FF2B5EF4-FFF2-40B4-BE49-F238E27FC236}">
                  <a16:creationId xmlns:a16="http://schemas.microsoft.com/office/drawing/2014/main" id="{3083C691-099F-4B2F-958F-87FF51D0C92D}"/>
                </a:ext>
              </a:extLst>
            </p:cNvPr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>
                  <a:latin typeface="+mj-lt"/>
                </a:rPr>
                <a:t>Test Your Understanding</a:t>
              </a:r>
              <a:endParaRPr lang="en-GB" sz="3200" dirty="0"/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EE7BDFA4-1833-48DB-B27C-FDB0FF14CAD8}"/>
                </a:ext>
              </a:extLst>
            </p:cNvPr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C0742E8-F741-44C2-BAAE-6334BF5E8C7F}"/>
                  </a:ext>
                </a:extLst>
              </p:cNvPr>
              <p:cNvSpPr txBox="1"/>
              <p:nvPr/>
            </p:nvSpPr>
            <p:spPr>
              <a:xfrm>
                <a:off x="395536" y="908720"/>
                <a:ext cx="7776864" cy="1477328"/>
              </a:xfrm>
              <a:prstGeom prst="rect">
                <a:avLst/>
              </a:prstGeom>
              <a:solidFill>
                <a:schemeClr val="bg1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[Textbook] A man walks from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to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 and then from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 to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GB" dirty="0"/>
                  <a:t>.</a:t>
                </a:r>
              </a:p>
              <a:p>
                <a:r>
                  <a:rPr lang="en-GB" dirty="0"/>
                  <a:t>His displacement from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to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 is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GB" b="1" i="1" smtClean="0">
                        <a:latin typeface="Cambria Math" panose="02040503050406030204" pitchFamily="18" charset="0"/>
                      </a:rPr>
                      <m:t>𝒊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+4</m:t>
                    </m:r>
                    <m:r>
                      <a:rPr lang="en-GB" b="1" i="1" smtClean="0">
                        <a:latin typeface="Cambria Math" panose="02040503050406030204" pitchFamily="18" charset="0"/>
                      </a:rPr>
                      <m:t>𝒋</m:t>
                    </m:r>
                  </m:oMath>
                </a14:m>
                <a:r>
                  <a:rPr lang="en-GB" dirty="0"/>
                  <a:t> m.</a:t>
                </a:r>
              </a:p>
              <a:p>
                <a:r>
                  <a:rPr lang="en-GB" dirty="0"/>
                  <a:t>His displacement from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 to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GB" dirty="0"/>
                  <a:t> is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GB" b="1" i="1" smtClean="0">
                        <a:latin typeface="Cambria Math" panose="02040503050406030204" pitchFamily="18" charset="0"/>
                      </a:rPr>
                      <m:t>𝒊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−12</m:t>
                    </m:r>
                    <m:r>
                      <a:rPr lang="en-GB" b="1" i="1" smtClean="0">
                        <a:latin typeface="Cambria Math" panose="02040503050406030204" pitchFamily="18" charset="0"/>
                      </a:rPr>
                      <m:t>𝒋</m:t>
                    </m:r>
                  </m:oMath>
                </a14:m>
                <a:r>
                  <a:rPr lang="en-GB" dirty="0"/>
                  <a:t> m.</a:t>
                </a:r>
              </a:p>
              <a:p>
                <a:pPr marL="342900" indent="-342900">
                  <a:buAutoNum type="alphaLcParenBoth"/>
                </a:pPr>
                <a:r>
                  <a:rPr lang="en-GB" dirty="0"/>
                  <a:t>What is the magnitude of the displacement from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to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GB" dirty="0"/>
                  <a:t>?</a:t>
                </a:r>
              </a:p>
              <a:p>
                <a:pPr marL="342900" indent="-342900">
                  <a:buAutoNum type="alphaLcParenBoth"/>
                </a:pPr>
                <a:r>
                  <a:rPr lang="en-GB" dirty="0"/>
                  <a:t>What is the total distance the man has walked in getting from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to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GB" dirty="0"/>
                  <a:t>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C0742E8-F741-44C2-BAAE-6334BF5E8C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908720"/>
                <a:ext cx="7776864" cy="1477328"/>
              </a:xfrm>
              <a:prstGeom prst="rect">
                <a:avLst/>
              </a:prstGeom>
              <a:blipFill>
                <a:blip r:embed="rId2"/>
                <a:stretch>
                  <a:fillRect b="-373"/>
                </a:stretch>
              </a:blip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>
            <a:extLst>
              <a:ext uri="{FF2B5EF4-FFF2-40B4-BE49-F238E27FC236}">
                <a16:creationId xmlns:a16="http://schemas.microsoft.com/office/drawing/2014/main" id="{0256E3C1-4C0D-49D6-9134-2C2B9633ED01}"/>
              </a:ext>
            </a:extLst>
          </p:cNvPr>
          <p:cNvGrpSpPr/>
          <p:nvPr/>
        </p:nvGrpSpPr>
        <p:grpSpPr>
          <a:xfrm rot="7903137">
            <a:off x="1243571" y="2960513"/>
            <a:ext cx="1410517" cy="782064"/>
            <a:chOff x="542926" y="5667376"/>
            <a:chExt cx="1238249" cy="695324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DAB52C39-21E7-4BEA-BEED-2F4B3FB178F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42926" y="5667376"/>
              <a:ext cx="1238249" cy="69532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79C64485-1755-4B01-9BF7-C3EB7C96A333}"/>
                </a:ext>
              </a:extLst>
            </p:cNvPr>
            <p:cNvSpPr/>
            <p:nvPr/>
          </p:nvSpPr>
          <p:spPr>
            <a:xfrm rot="17730793">
              <a:off x="1088953" y="5930588"/>
              <a:ext cx="124464" cy="148264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EF9A741D-7E4A-4190-A9EF-B0C0896B44FE}"/>
              </a:ext>
            </a:extLst>
          </p:cNvPr>
          <p:cNvGrpSpPr/>
          <p:nvPr/>
        </p:nvGrpSpPr>
        <p:grpSpPr>
          <a:xfrm rot="13127827">
            <a:off x="2305025" y="3439044"/>
            <a:ext cx="1410517" cy="782064"/>
            <a:chOff x="542926" y="5667376"/>
            <a:chExt cx="1238249" cy="695324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DDBAA4A-255C-49F5-ADCB-F993184B42A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42926" y="5667376"/>
              <a:ext cx="1238249" cy="69532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FA10175F-0CBF-4C27-A86C-5253E6AE56AC}"/>
                </a:ext>
              </a:extLst>
            </p:cNvPr>
            <p:cNvSpPr/>
            <p:nvPr/>
          </p:nvSpPr>
          <p:spPr>
            <a:xfrm rot="17730793">
              <a:off x="1088953" y="5930588"/>
              <a:ext cx="124464" cy="148264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3BF7D6-8E1A-4649-8563-C9F7C12ACC7C}"/>
              </a:ext>
            </a:extLst>
          </p:cNvPr>
          <p:cNvGrpSpPr/>
          <p:nvPr/>
        </p:nvGrpSpPr>
        <p:grpSpPr>
          <a:xfrm rot="10635891">
            <a:off x="1196714" y="3565608"/>
            <a:ext cx="2086339" cy="1056773"/>
            <a:chOff x="542926" y="5667376"/>
            <a:chExt cx="1238249" cy="695324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12DC960-B4AB-4C25-80C8-F954F9BA2E6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42926" y="5667376"/>
              <a:ext cx="1238249" cy="69532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A9E0D95E-ED88-4142-95AB-E366DBB2F076}"/>
                </a:ext>
              </a:extLst>
            </p:cNvPr>
            <p:cNvSpPr/>
            <p:nvPr/>
          </p:nvSpPr>
          <p:spPr>
            <a:xfrm rot="17730793">
              <a:off x="1139853" y="5981493"/>
              <a:ext cx="90537" cy="85749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BC165E9-3E3B-4725-8C2C-D89B9AD03448}"/>
                  </a:ext>
                </a:extLst>
              </p:cNvPr>
              <p:cNvSpPr txBox="1"/>
              <p:nvPr/>
            </p:nvSpPr>
            <p:spPr>
              <a:xfrm>
                <a:off x="1321643" y="2868132"/>
                <a:ext cx="95560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𝒊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+4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𝒋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BC165E9-3E3B-4725-8C2C-D89B9AD034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1643" y="2868132"/>
                <a:ext cx="955601" cy="369332"/>
              </a:xfrm>
              <a:prstGeom prst="rect">
                <a:avLst/>
              </a:prstGeom>
              <a:blipFill>
                <a:blip r:embed="rId3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CB2AA1B-57EA-43AD-85A2-35615B915C7A}"/>
                  </a:ext>
                </a:extLst>
              </p:cNvPr>
              <p:cNvSpPr txBox="1"/>
              <p:nvPr/>
            </p:nvSpPr>
            <p:spPr>
              <a:xfrm>
                <a:off x="2933433" y="3395986"/>
                <a:ext cx="113564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𝒊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−12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𝒋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CB2AA1B-57EA-43AD-85A2-35615B915C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3433" y="3395986"/>
                <a:ext cx="1135647" cy="369332"/>
              </a:xfrm>
              <a:prstGeom prst="rect">
                <a:avLst/>
              </a:prstGeom>
              <a:blipFill>
                <a:blip r:embed="rId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45B7B8B-23C8-4180-B96A-7ADDC915A2CF}"/>
                  </a:ext>
                </a:extLst>
              </p:cNvPr>
              <p:cNvSpPr txBox="1"/>
              <p:nvPr/>
            </p:nvSpPr>
            <p:spPr>
              <a:xfrm>
                <a:off x="889529" y="3456621"/>
                <a:ext cx="25347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45B7B8B-23C8-4180-B96A-7ADDC915A2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29" y="3456621"/>
                <a:ext cx="253472" cy="369332"/>
              </a:xfrm>
              <a:prstGeom prst="rect">
                <a:avLst/>
              </a:prstGeom>
              <a:blipFill>
                <a:blip r:embed="rId5"/>
                <a:stretch>
                  <a:fillRect r="-23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3C8C9D3-0B1D-4CD8-89E8-E5A45035769A}"/>
                  </a:ext>
                </a:extLst>
              </p:cNvPr>
              <p:cNvSpPr txBox="1"/>
              <p:nvPr/>
            </p:nvSpPr>
            <p:spPr>
              <a:xfrm>
                <a:off x="2606115" y="2745931"/>
                <a:ext cx="25347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3C8C9D3-0B1D-4CD8-89E8-E5A4503576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6115" y="2745931"/>
                <a:ext cx="253472" cy="369332"/>
              </a:xfrm>
              <a:prstGeom prst="rect">
                <a:avLst/>
              </a:prstGeom>
              <a:blipFill>
                <a:blip r:embed="rId6"/>
                <a:stretch>
                  <a:fillRect r="-292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04DD4434-E856-4D1E-B8D9-2DAB37FA6317}"/>
                  </a:ext>
                </a:extLst>
              </p:cNvPr>
              <p:cNvSpPr txBox="1"/>
              <p:nvPr/>
            </p:nvSpPr>
            <p:spPr>
              <a:xfrm>
                <a:off x="3210030" y="4529300"/>
                <a:ext cx="25347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04DD4434-E856-4D1E-B8D9-2DAB37FA63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0030" y="4529300"/>
                <a:ext cx="253472" cy="369332"/>
              </a:xfrm>
              <a:prstGeom prst="rect">
                <a:avLst/>
              </a:prstGeom>
              <a:blipFill>
                <a:blip r:embed="rId7"/>
                <a:stretch>
                  <a:fillRect r="-243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E68BE2E-340E-411B-A855-EE0C493D10C6}"/>
                  </a:ext>
                </a:extLst>
              </p:cNvPr>
              <p:cNvSpPr txBox="1"/>
              <p:nvPr/>
            </p:nvSpPr>
            <p:spPr>
              <a:xfrm>
                <a:off x="4648494" y="2622771"/>
                <a:ext cx="3135501" cy="25419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𝐴𝐶</m:t>
                          </m:r>
                        </m:e>
                      </m:acc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𝐴𝐵</m:t>
                          </m:r>
                        </m:e>
                      </m:acc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𝐵𝐶</m:t>
                          </m:r>
                        </m:e>
                      </m:acc>
                    </m:oMath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=11</m:t>
                      </m:r>
                      <m:r>
                        <a:rPr lang="en-GB" sz="1400" b="1" i="1" smtClean="0">
                          <a:latin typeface="Cambria Math" panose="02040503050406030204" pitchFamily="18" charset="0"/>
                        </a:rPr>
                        <m:t>𝒊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−8</m:t>
                      </m:r>
                      <m:r>
                        <a:rPr lang="en-GB" sz="1400" b="1" i="1" smtClean="0">
                          <a:latin typeface="Cambria Math" panose="02040503050406030204" pitchFamily="18" charset="0"/>
                        </a:rPr>
                        <m:t>𝒋</m:t>
                      </m:r>
                    </m:oMath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𝐴𝐶</m:t>
                              </m:r>
                            </m:e>
                          </m:acc>
                        </m:e>
                      </m:d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=13.6 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𝑘𝑚</m:t>
                      </m:r>
                    </m:oMath>
                  </m:oMathPara>
                </a14:m>
                <a:endParaRPr lang="en-GB" sz="1400" dirty="0"/>
              </a:p>
              <a:p>
                <a:endParaRPr lang="en-GB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</a:rPr>
                                <m:t>𝐴𝐵</m:t>
                              </m:r>
                            </m:e>
                          </m:acc>
                        </m:e>
                      </m:d>
                      <m:r>
                        <a:rPr lang="en-GB" sz="1400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1400" i="1">
                          <a:latin typeface="Cambria Math" panose="02040503050406030204" pitchFamily="18" charset="0"/>
                        </a:rPr>
                        <m:t>=7.21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𝑘𝑚</m:t>
                      </m:r>
                    </m:oMath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</a:rPr>
                                <m:t>𝐵𝐶</m:t>
                              </m:r>
                            </m:e>
                          </m:acc>
                        </m:e>
                      </m:d>
                      <m:r>
                        <a:rPr lang="en-GB" sz="1400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1400" i="1">
                          <a:latin typeface="Cambria Math" panose="02040503050406030204" pitchFamily="18" charset="0"/>
                        </a:rPr>
                        <m:t>=13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𝑘𝑚</m:t>
                      </m:r>
                    </m:oMath>
                  </m:oMathPara>
                </a14:m>
                <a:endParaRPr lang="en-GB" sz="1400" dirty="0"/>
              </a:p>
              <a:p>
                <a:endParaRPr lang="en-GB" sz="1400" dirty="0"/>
              </a:p>
              <a:p>
                <a:r>
                  <a:rPr lang="en-GB" sz="1400" dirty="0"/>
                  <a:t>Total distance: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7.21+13=20.21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𝑘𝑚</m:t>
                      </m:r>
                    </m:oMath>
                  </m:oMathPara>
                </a14:m>
                <a:endParaRPr lang="en-GB" sz="1400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E68BE2E-340E-411B-A855-EE0C493D10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494" y="2622771"/>
                <a:ext cx="3135501" cy="2541914"/>
              </a:xfrm>
              <a:prstGeom prst="rect">
                <a:avLst/>
              </a:prstGeom>
              <a:blipFill>
                <a:blip r:embed="rId8"/>
                <a:stretch>
                  <a:fillRect l="-58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 22">
            <a:extLst>
              <a:ext uri="{FF2B5EF4-FFF2-40B4-BE49-F238E27FC236}">
                <a16:creationId xmlns:a16="http://schemas.microsoft.com/office/drawing/2014/main" id="{B3E8773A-5E46-4872-B936-D2BAAEAE57A1}"/>
              </a:ext>
            </a:extLst>
          </p:cNvPr>
          <p:cNvSpPr/>
          <p:nvPr/>
        </p:nvSpPr>
        <p:spPr>
          <a:xfrm>
            <a:off x="4317876" y="2657737"/>
            <a:ext cx="215670" cy="23792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903CCDA-52AB-4024-A65C-24E5E27951E2}"/>
              </a:ext>
            </a:extLst>
          </p:cNvPr>
          <p:cNvSpPr/>
          <p:nvPr/>
        </p:nvSpPr>
        <p:spPr>
          <a:xfrm>
            <a:off x="4311879" y="3644660"/>
            <a:ext cx="215670" cy="23792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E9D92F5-DC1E-49EB-B4B9-EC7C7CA66F33}"/>
              </a:ext>
            </a:extLst>
          </p:cNvPr>
          <p:cNvSpPr/>
          <p:nvPr/>
        </p:nvSpPr>
        <p:spPr>
          <a:xfrm>
            <a:off x="4515707" y="2657737"/>
            <a:ext cx="2799494" cy="7839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4DD84EC-8506-48C3-917B-07403F28CEB3}"/>
              </a:ext>
            </a:extLst>
          </p:cNvPr>
          <p:cNvSpPr/>
          <p:nvPr/>
        </p:nvSpPr>
        <p:spPr>
          <a:xfrm>
            <a:off x="4527550" y="3640913"/>
            <a:ext cx="2787652" cy="1257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1B3C600-341E-41C0-9593-09348A42672E}"/>
              </a:ext>
            </a:extLst>
          </p:cNvPr>
          <p:cNvSpPr/>
          <p:nvPr/>
        </p:nvSpPr>
        <p:spPr>
          <a:xfrm>
            <a:off x="580523" y="2589359"/>
            <a:ext cx="3381877" cy="230927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 Suitable Diagram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9B67689-C8B2-4BA7-A31D-C0CF74CC1E81}"/>
                  </a:ext>
                </a:extLst>
              </p:cNvPr>
              <p:cNvSpPr txBox="1"/>
              <p:nvPr/>
            </p:nvSpPr>
            <p:spPr>
              <a:xfrm>
                <a:off x="395536" y="5135355"/>
                <a:ext cx="4252958" cy="1106457"/>
              </a:xfrm>
              <a:prstGeom prst="rect">
                <a:avLst/>
              </a:prstGeom>
              <a:solidFill>
                <a:schemeClr val="bg1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A raccoon has a velocity of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GB" dirty="0"/>
                  <a:t>. Determine the angle the trajectory of the raccoon makes with the unit vector </a:t>
                </a:r>
                <a14:m>
                  <m:oMath xmlns:m="http://schemas.openxmlformats.org/officeDocument/2006/math">
                    <m:r>
                      <a:rPr lang="en-GB" b="1" i="1" smtClean="0">
                        <a:latin typeface="Cambria Math" panose="02040503050406030204" pitchFamily="18" charset="0"/>
                      </a:rPr>
                      <m:t>𝒊</m:t>
                    </m:r>
                  </m:oMath>
                </a14:m>
                <a:r>
                  <a:rPr lang="en-GB" dirty="0"/>
                  <a:t>.</a:t>
                </a: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9B67689-C8B2-4BA7-A31D-C0CF74CC1E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5135355"/>
                <a:ext cx="4252958" cy="1106457"/>
              </a:xfrm>
              <a:prstGeom prst="rect">
                <a:avLst/>
              </a:prstGeom>
              <a:blipFill>
                <a:blip r:embed="rId9"/>
                <a:stretch>
                  <a:fillRect b="-481"/>
                </a:stretch>
              </a:blip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9" name="Picture 28">
            <a:extLst>
              <a:ext uri="{FF2B5EF4-FFF2-40B4-BE49-F238E27FC236}">
                <a16:creationId xmlns:a16="http://schemas.microsoft.com/office/drawing/2014/main" id="{79F261B6-C00C-4643-8AE1-F4E0CF6DCC8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9626" b="92513" l="7143" r="92262">
                        <a14:foregroundMark x1="73214" y1="91979" x2="69048" y2="91979"/>
                        <a14:foregroundMark x1="13095" y1="45455" x2="7738" y2="46524"/>
                        <a14:foregroundMark x1="73810" y1="91979" x2="64881" y2="93048"/>
                        <a14:foregroundMark x1="43452" y1="91979" x2="34524" y2="89305"/>
                        <a14:foregroundMark x1="91071" y1="56150" x2="92262" y2="3529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7324725" y="5295900"/>
            <a:ext cx="813839" cy="779187"/>
          </a:xfrm>
          <a:prstGeom prst="rect">
            <a:avLst/>
          </a:prstGeom>
        </p:spPr>
      </p:pic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BB601F2-2656-4450-A0EF-F90F3F36F9F4}"/>
              </a:ext>
            </a:extLst>
          </p:cNvPr>
          <p:cNvCxnSpPr>
            <a:cxnSpLocks/>
          </p:cNvCxnSpPr>
          <p:nvPr/>
        </p:nvCxnSpPr>
        <p:spPr>
          <a:xfrm flipH="1" flipV="1">
            <a:off x="5219701" y="5425440"/>
            <a:ext cx="1341119" cy="5867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99BD68B0-D5E9-4D5C-8E44-58FD93A60C3E}"/>
              </a:ext>
            </a:extLst>
          </p:cNvPr>
          <p:cNvSpPr txBox="1"/>
          <p:nvPr/>
        </p:nvSpPr>
        <p:spPr>
          <a:xfrm>
            <a:off x="5828105" y="5078799"/>
            <a:ext cx="321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</a:p>
        </p:txBody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EE9A7F6D-B6CD-4BD2-8C93-D40703506EA8}"/>
              </a:ext>
            </a:extLst>
          </p:cNvPr>
          <p:cNvSpPr/>
          <p:nvPr/>
        </p:nvSpPr>
        <p:spPr>
          <a:xfrm rot="7102286">
            <a:off x="6031151" y="5737767"/>
            <a:ext cx="126803" cy="122038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F92BC34-BF79-46F7-AD01-40D1B62C3AE4}"/>
              </a:ext>
            </a:extLst>
          </p:cNvPr>
          <p:cNvCxnSpPr>
            <a:cxnSpLocks/>
          </p:cNvCxnSpPr>
          <p:nvPr/>
        </p:nvCxnSpPr>
        <p:spPr>
          <a:xfrm flipV="1">
            <a:off x="6560551" y="5448300"/>
            <a:ext cx="5349" cy="55034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B95E6458-5FC6-45E2-8CF2-CF025F1F73F5}"/>
              </a:ext>
            </a:extLst>
          </p:cNvPr>
          <p:cNvSpPr/>
          <p:nvPr/>
        </p:nvSpPr>
        <p:spPr>
          <a:xfrm rot="2690418">
            <a:off x="5741552" y="5444157"/>
            <a:ext cx="107188" cy="205215"/>
          </a:xfrm>
          <a:custGeom>
            <a:avLst/>
            <a:gdLst>
              <a:gd name="connsiteX0" fmla="*/ 129540 w 129540"/>
              <a:gd name="connsiteY0" fmla="*/ 266700 h 266700"/>
              <a:gd name="connsiteX1" fmla="*/ 114300 w 129540"/>
              <a:gd name="connsiteY1" fmla="*/ 152400 h 266700"/>
              <a:gd name="connsiteX2" fmla="*/ 68580 w 129540"/>
              <a:gd name="connsiteY2" fmla="*/ 60960 h 266700"/>
              <a:gd name="connsiteX3" fmla="*/ 0 w 129540"/>
              <a:gd name="connsiteY3" fmla="*/ 0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540" h="266700">
                <a:moveTo>
                  <a:pt x="129540" y="266700"/>
                </a:moveTo>
                <a:cubicBezTo>
                  <a:pt x="127000" y="226695"/>
                  <a:pt x="124460" y="186690"/>
                  <a:pt x="114300" y="152400"/>
                </a:cubicBezTo>
                <a:cubicBezTo>
                  <a:pt x="104140" y="118110"/>
                  <a:pt x="87630" y="86360"/>
                  <a:pt x="68580" y="60960"/>
                </a:cubicBezTo>
                <a:cubicBezTo>
                  <a:pt x="49530" y="35560"/>
                  <a:pt x="24765" y="17780"/>
                  <a:pt x="0" y="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FBBA981E-3193-4A58-9B95-42B01CC6E17D}"/>
                  </a:ext>
                </a:extLst>
              </p:cNvPr>
              <p:cNvSpPr txBox="1"/>
              <p:nvPr/>
            </p:nvSpPr>
            <p:spPr>
              <a:xfrm>
                <a:off x="5794804" y="5363590"/>
                <a:ext cx="304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FBBA981E-3193-4A58-9B95-42B01CC6E1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4804" y="5363590"/>
                <a:ext cx="304881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00BD2E0-12ED-45F7-A033-F8EFFF289D4A}"/>
              </a:ext>
            </a:extLst>
          </p:cNvPr>
          <p:cNvCxnSpPr>
            <a:cxnSpLocks/>
          </p:cNvCxnSpPr>
          <p:nvPr/>
        </p:nvCxnSpPr>
        <p:spPr>
          <a:xfrm>
            <a:off x="5252451" y="5420789"/>
            <a:ext cx="1308369" cy="4651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1646D710-F7AE-48E6-B21D-6B2ED90BE787}"/>
              </a:ext>
            </a:extLst>
          </p:cNvPr>
          <p:cNvSpPr txBox="1"/>
          <p:nvPr/>
        </p:nvSpPr>
        <p:spPr>
          <a:xfrm>
            <a:off x="6536655" y="5496878"/>
            <a:ext cx="321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5177B10-89FE-434C-A39D-AF8F3CDD28A2}"/>
              </a:ext>
            </a:extLst>
          </p:cNvPr>
          <p:cNvSpPr txBox="1"/>
          <p:nvPr/>
        </p:nvSpPr>
        <p:spPr>
          <a:xfrm>
            <a:off x="7130559" y="5104128"/>
            <a:ext cx="11743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Raccoon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298C81C6-2990-432D-915F-A5E49B4E11BB}"/>
                  </a:ext>
                </a:extLst>
              </p:cNvPr>
              <p:cNvSpPr txBox="1"/>
              <p:nvPr/>
            </p:nvSpPr>
            <p:spPr>
              <a:xfrm>
                <a:off x="4652865" y="6007121"/>
                <a:ext cx="2794614" cy="5763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sz="1400" b="0" i="0" smtClean="0">
                                  <a:latin typeface="Cambria Math" panose="02040503050406030204" pitchFamily="18" charset="0"/>
                                </a:rPr>
                                <m:t>tan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=18.4° 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𝑠𝑓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298C81C6-2990-432D-915F-A5E49B4E11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2865" y="6007121"/>
                <a:ext cx="2794614" cy="57637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Rectangle 50">
            <a:extLst>
              <a:ext uri="{FF2B5EF4-FFF2-40B4-BE49-F238E27FC236}">
                <a16:creationId xmlns:a16="http://schemas.microsoft.com/office/drawing/2014/main" id="{7D7C24B1-0AEE-428E-A9AA-C01768E58A9E}"/>
              </a:ext>
            </a:extLst>
          </p:cNvPr>
          <p:cNvSpPr/>
          <p:nvPr/>
        </p:nvSpPr>
        <p:spPr>
          <a:xfrm>
            <a:off x="4853993" y="5132269"/>
            <a:ext cx="2301719" cy="150244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9B1FC5E1-050F-40C9-9EFD-4D33D28E9512}"/>
              </a:ext>
            </a:extLst>
          </p:cNvPr>
          <p:cNvCxnSpPr>
            <a:cxnSpLocks/>
          </p:cNvCxnSpPr>
          <p:nvPr/>
        </p:nvCxnSpPr>
        <p:spPr>
          <a:xfrm>
            <a:off x="-47" y="5013176"/>
            <a:ext cx="914404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8225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5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19717</TotalTime>
  <Words>1069</Words>
  <Application>Microsoft Office PowerPoint</Application>
  <PresentationFormat>On-screen Show (4:3)</PresentationFormat>
  <Paragraphs>221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Wingdings</vt:lpstr>
      <vt:lpstr>Office Theme</vt:lpstr>
      <vt:lpstr>MechYr1 Chapter 8 :: Introduction to Mechanics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Frost J</dc:creator>
  <cp:lastModifiedBy>Wall, Martin</cp:lastModifiedBy>
  <cp:revision>736</cp:revision>
  <dcterms:created xsi:type="dcterms:W3CDTF">2013-02-28T07:36:55Z</dcterms:created>
  <dcterms:modified xsi:type="dcterms:W3CDTF">2019-11-26T14:45:41Z</dcterms:modified>
</cp:coreProperties>
</file>