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691" r:id="rId3"/>
    <p:sldId id="483" r:id="rId4"/>
    <p:sldId id="666" r:id="rId5"/>
    <p:sldId id="667" r:id="rId6"/>
    <p:sldId id="668" r:id="rId7"/>
    <p:sldId id="669" r:id="rId8"/>
    <p:sldId id="673" r:id="rId9"/>
    <p:sldId id="530" r:id="rId10"/>
    <p:sldId id="670" r:id="rId11"/>
    <p:sldId id="671" r:id="rId12"/>
    <p:sldId id="672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1" r:id="rId21"/>
    <p:sldId id="682" r:id="rId22"/>
    <p:sldId id="684" r:id="rId23"/>
    <p:sldId id="683" r:id="rId24"/>
    <p:sldId id="685" r:id="rId25"/>
    <p:sldId id="686" r:id="rId26"/>
    <p:sldId id="687" r:id="rId27"/>
    <p:sldId id="689" r:id="rId28"/>
    <p:sldId id="688" r:id="rId29"/>
    <p:sldId id="6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8534" autoAdjust="0"/>
  </p:normalViewPr>
  <p:slideViewPr>
    <p:cSldViewPr>
      <p:cViewPr varScale="1">
        <p:scale>
          <a:sx n="88" d="100"/>
          <a:sy n="88" d="100"/>
        </p:scale>
        <p:origin x="1195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208.png"/><Relationship Id="rId3" Type="http://schemas.openxmlformats.org/officeDocument/2006/relationships/image" Target="../media/image321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01.png"/><Relationship Id="rId5" Type="http://schemas.openxmlformats.org/officeDocument/2006/relationships/image" Target="../media/image341.png"/><Relationship Id="rId15" Type="http://schemas.openxmlformats.org/officeDocument/2006/relationships/image" Target="../media/image14.png"/><Relationship Id="rId10" Type="http://schemas.openxmlformats.org/officeDocument/2006/relationships/image" Target="../media/image391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2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15.png"/><Relationship Id="rId3" Type="http://schemas.openxmlformats.org/officeDocument/2006/relationships/image" Target="../media/image361.png"/><Relationship Id="rId7" Type="http://schemas.openxmlformats.org/officeDocument/2006/relationships/image" Target="../media/image371.png"/><Relationship Id="rId12" Type="http://schemas.openxmlformats.org/officeDocument/2006/relationships/image" Target="../media/image4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451.png"/><Relationship Id="rId5" Type="http://schemas.openxmlformats.org/officeDocument/2006/relationships/image" Target="../media/image321.png"/><Relationship Id="rId10" Type="http://schemas.openxmlformats.org/officeDocument/2006/relationships/image" Target="../media/image401.png"/><Relationship Id="rId4" Type="http://schemas.openxmlformats.org/officeDocument/2006/relationships/image" Target="../media/image211.png"/><Relationship Id="rId9" Type="http://schemas.openxmlformats.org/officeDocument/2006/relationships/image" Target="../media/image39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8" Type="http://schemas.openxmlformats.org/officeDocument/2006/relationships/image" Target="../media/image401.png"/><Relationship Id="rId3" Type="http://schemas.openxmlformats.org/officeDocument/2006/relationships/image" Target="../media/image321.png"/><Relationship Id="rId7" Type="http://schemas.openxmlformats.org/officeDocument/2006/relationships/image" Target="../media/image391.png"/><Relationship Id="rId1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90.png"/><Relationship Id="rId4" Type="http://schemas.openxmlformats.org/officeDocument/2006/relationships/image" Target="../media/image341.png"/><Relationship Id="rId9" Type="http://schemas.openxmlformats.org/officeDocument/2006/relationships/image" Target="../media/image480.png"/><Relationship Id="rId14" Type="http://schemas.openxmlformats.org/officeDocument/2006/relationships/image" Target="../media/image2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12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31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3.png"/><Relationship Id="rId26" Type="http://schemas.openxmlformats.org/officeDocument/2006/relationships/image" Target="../media/image262.png"/><Relationship Id="rId3" Type="http://schemas.openxmlformats.org/officeDocument/2006/relationships/image" Target="../media/image236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2.png"/><Relationship Id="rId25" Type="http://schemas.openxmlformats.org/officeDocument/2006/relationships/image" Target="../media/image261.png"/><Relationship Id="rId2" Type="http://schemas.openxmlformats.org/officeDocument/2006/relationships/image" Target="../media/image235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5.png"/><Relationship Id="rId5" Type="http://schemas.openxmlformats.org/officeDocument/2006/relationships/image" Target="../media/image238.png"/><Relationship Id="rId15" Type="http://schemas.openxmlformats.org/officeDocument/2006/relationships/image" Target="../media/image249.png"/><Relationship Id="rId23" Type="http://schemas.openxmlformats.org/officeDocument/2006/relationships/image" Target="../media/image258.png"/><Relationship Id="rId10" Type="http://schemas.openxmlformats.org/officeDocument/2006/relationships/image" Target="../media/image244.png"/><Relationship Id="rId19" Type="http://schemas.openxmlformats.org/officeDocument/2006/relationships/image" Target="../media/image254.png"/><Relationship Id="rId4" Type="http://schemas.openxmlformats.org/officeDocument/2006/relationships/image" Target="../media/image237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7" Type="http://schemas.openxmlformats.org/officeDocument/2006/relationships/image" Target="../media/image268.png"/><Relationship Id="rId12" Type="http://schemas.openxmlformats.org/officeDocument/2006/relationships/image" Target="../media/image27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3.png"/><Relationship Id="rId10" Type="http://schemas.openxmlformats.org/officeDocument/2006/relationships/image" Target="../media/image272.png"/><Relationship Id="rId14" Type="http://schemas.openxmlformats.org/officeDocument/2006/relationships/image" Target="../media/image2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2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1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7.png"/><Relationship Id="rId7" Type="http://schemas.openxmlformats.org/officeDocument/2006/relationships/image" Target="../media/image29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19.png"/><Relationship Id="rId5" Type="http://schemas.openxmlformats.org/officeDocument/2006/relationships/image" Target="../media/image298.png"/><Relationship Id="rId10" Type="http://schemas.openxmlformats.org/officeDocument/2006/relationships/image" Target="../media/image18.png"/><Relationship Id="rId4" Type="http://schemas.openxmlformats.org/officeDocument/2006/relationships/image" Target="../media/image540.png"/><Relationship Id="rId9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78.png"/><Relationship Id="rId4" Type="http://schemas.openxmlformats.org/officeDocument/2006/relationships/image" Target="../media/image81.png"/><Relationship Id="rId9" Type="http://schemas.openxmlformats.org/officeDocument/2006/relationships/image" Target="../media/image760.png"/><Relationship Id="rId14" Type="http://schemas.openxmlformats.org/officeDocument/2006/relationships/image" Target="../media/image7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1.png"/><Relationship Id="rId4" Type="http://schemas.openxmlformats.org/officeDocument/2006/relationships/image" Target="../media/image60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0.jpeg"/><Relationship Id="rId7" Type="http://schemas.openxmlformats.org/officeDocument/2006/relationships/image" Target="../media/image250.png"/><Relationship Id="rId12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1.png"/><Relationship Id="rId18" Type="http://schemas.openxmlformats.org/officeDocument/2006/relationships/image" Target="../media/image4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206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6 :: </a:t>
            </a:r>
            <a:r>
              <a:rPr lang="en-GB" dirty="0"/>
              <a:t>Trigonometry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6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start with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consider what happens when we reciprocate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blipFill>
                <a:blip r:embed="rId2"/>
                <a:stretch>
                  <a:fillRect l="-553" t="-4717" r="-110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 flipV="1">
            <a:off x="3969614" y="1521761"/>
            <a:ext cx="16630" cy="47875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1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663547" y="2952521"/>
            <a:ext cx="4560983" cy="2027107"/>
          </a:xfrm>
          <a:custGeom>
            <a:avLst/>
            <a:gdLst>
              <a:gd name="connsiteX0" fmla="*/ 0 w 4318612"/>
              <a:gd name="connsiteY0" fmla="*/ 925417 h 2016087"/>
              <a:gd name="connsiteX1" fmla="*/ 1035586 w 4318612"/>
              <a:gd name="connsiteY1" fmla="*/ 0 h 2016087"/>
              <a:gd name="connsiteX2" fmla="*/ 2269475 w 4318612"/>
              <a:gd name="connsiteY2" fmla="*/ 925417 h 2016087"/>
              <a:gd name="connsiteX3" fmla="*/ 3316077 w 4318612"/>
              <a:gd name="connsiteY3" fmla="*/ 2016087 h 2016087"/>
              <a:gd name="connsiteX4" fmla="*/ 4318612 w 4318612"/>
              <a:gd name="connsiteY4" fmla="*/ 925417 h 2016087"/>
              <a:gd name="connsiteX0" fmla="*/ 0 w 4560983"/>
              <a:gd name="connsiteY0" fmla="*/ 925417 h 2016090"/>
              <a:gd name="connsiteX1" fmla="*/ 1035586 w 4560983"/>
              <a:gd name="connsiteY1" fmla="*/ 0 h 2016090"/>
              <a:gd name="connsiteX2" fmla="*/ 2269475 w 4560983"/>
              <a:gd name="connsiteY2" fmla="*/ 925417 h 2016090"/>
              <a:gd name="connsiteX3" fmla="*/ 3316077 w 4560983"/>
              <a:gd name="connsiteY3" fmla="*/ 2016087 h 2016090"/>
              <a:gd name="connsiteX4" fmla="*/ 4560983 w 4560983"/>
              <a:gd name="connsiteY4" fmla="*/ 914400 h 2016090"/>
              <a:gd name="connsiteX0" fmla="*/ 0 w 4560983"/>
              <a:gd name="connsiteY0" fmla="*/ 925417 h 2027107"/>
              <a:gd name="connsiteX1" fmla="*/ 1035586 w 4560983"/>
              <a:gd name="connsiteY1" fmla="*/ 0 h 2027107"/>
              <a:gd name="connsiteX2" fmla="*/ 2269475 w 4560983"/>
              <a:gd name="connsiteY2" fmla="*/ 925417 h 2027107"/>
              <a:gd name="connsiteX3" fmla="*/ 3470313 w 4560983"/>
              <a:gd name="connsiteY3" fmla="*/ 2027104 h 2027107"/>
              <a:gd name="connsiteX4" fmla="*/ 4560983 w 4560983"/>
              <a:gd name="connsiteY4" fmla="*/ 914400 h 2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0983" h="2027107">
                <a:moveTo>
                  <a:pt x="0" y="925417"/>
                </a:moveTo>
                <a:cubicBezTo>
                  <a:pt x="328670" y="462708"/>
                  <a:pt x="657340" y="0"/>
                  <a:pt x="1035586" y="0"/>
                </a:cubicBezTo>
                <a:cubicBezTo>
                  <a:pt x="1413832" y="0"/>
                  <a:pt x="1863687" y="587566"/>
                  <a:pt x="2269475" y="925417"/>
                </a:cubicBezTo>
                <a:cubicBezTo>
                  <a:pt x="2675263" y="1263268"/>
                  <a:pt x="3088395" y="2028940"/>
                  <a:pt x="3470313" y="2027104"/>
                </a:cubicBezTo>
                <a:cubicBezTo>
                  <a:pt x="3852231" y="2025268"/>
                  <a:pt x="4230477" y="1459735"/>
                  <a:pt x="4560983" y="914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707614" y="1454226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230176" y="1521761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0800000">
            <a:off x="4039574" y="4968607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86490" y="1728681"/>
            <a:ext cx="2220924" cy="1211466"/>
            <a:chOff x="86490" y="1728681"/>
            <a:chExt cx="2220924" cy="1211466"/>
          </a:xfrm>
        </p:grpSpPr>
        <p:sp>
          <p:nvSpPr>
            <p:cNvPr id="40" name="TextBox 39"/>
            <p:cNvSpPr txBox="1"/>
            <p:nvPr/>
          </p:nvSpPr>
          <p:spPr>
            <a:xfrm>
              <a:off x="86490" y="1728681"/>
              <a:ext cx="1351574" cy="107721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It touches here because the reciprocal of 1 is 1.</a:t>
              </a:r>
            </a:p>
          </p:txBody>
        </p:sp>
        <p:cxnSp>
          <p:nvCxnSpPr>
            <p:cNvPr id="42" name="Straight Arrow Connector 41"/>
            <p:cNvCxnSpPr>
              <a:stCxn id="40" idx="3"/>
            </p:cNvCxnSpPr>
            <p:nvPr/>
          </p:nvCxnSpPr>
          <p:spPr>
            <a:xfrm>
              <a:off x="1438064" y="2267290"/>
              <a:ext cx="869350" cy="6728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69452" y="1958994"/>
            <a:ext cx="1991105" cy="1662610"/>
            <a:chOff x="-225813" y="1728681"/>
            <a:chExt cx="1991105" cy="1662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</m:oMath>
                  </a14:m>
                  <a:r>
                    <a:rPr lang="en-GB" sz="1600" dirty="0"/>
                    <a:t> isn’t defined for multiples of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sz="1600" dirty="0"/>
                    <a:t> because we can’t divide by 0. We get an asymptote.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cxnSpLocks/>
              <a:stCxn id="46" idx="1"/>
            </p:cNvCxnSpPr>
            <p:nvPr/>
          </p:nvCxnSpPr>
          <p:spPr>
            <a:xfrm flipH="1">
              <a:off x="-225813" y="2513511"/>
              <a:ext cx="312302" cy="87778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518527" y="1838070"/>
            <a:ext cx="2326360" cy="4894845"/>
            <a:chOff x="-461792" y="-1451777"/>
            <a:chExt cx="2326360" cy="4894845"/>
          </a:xfrm>
        </p:grpSpPr>
        <p:sp>
          <p:nvSpPr>
            <p:cNvPr id="51" name="TextBox 50"/>
            <p:cNvSpPr txBox="1"/>
            <p:nvPr/>
          </p:nvSpPr>
          <p:spPr>
            <a:xfrm>
              <a:off x="-461792" y="2058073"/>
              <a:ext cx="1893791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Reciprocating preserves sign. When we divide by a small positive number, we get a very large positive number.</a:t>
              </a:r>
            </a:p>
          </p:txBody>
        </p:sp>
        <p:cxnSp>
          <p:nvCxnSpPr>
            <p:cNvPr id="52" name="Straight Arrow Connector 51"/>
            <p:cNvCxnSpPr>
              <a:stCxn id="51" idx="0"/>
            </p:cNvCxnSpPr>
            <p:nvPr/>
          </p:nvCxnSpPr>
          <p:spPr>
            <a:xfrm flipV="1">
              <a:off x="485104" y="-1451777"/>
              <a:ext cx="1379464" cy="35098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/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  <a:blipFill>
                <a:blip r:embed="rId15"/>
                <a:stretch>
                  <a:fillRect l="-129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86D3D005-414A-4226-8C8B-36E12D6538F0}"/>
              </a:ext>
            </a:extLst>
          </p:cNvPr>
          <p:cNvSpPr/>
          <p:nvPr/>
        </p:nvSpPr>
        <p:spPr>
          <a:xfrm>
            <a:off x="6744351" y="4815983"/>
            <a:ext cx="2202858" cy="305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934336-8C71-4273-90C7-ABB3BB7C069A}"/>
              </a:ext>
            </a:extLst>
          </p:cNvPr>
          <p:cNvSpPr/>
          <p:nvPr/>
        </p:nvSpPr>
        <p:spPr>
          <a:xfrm>
            <a:off x="6744351" y="5121670"/>
            <a:ext cx="2196449" cy="332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/>
      <p:bldP spid="10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4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1663547" y="2963537"/>
            <a:ext cx="4572000" cy="1918156"/>
          </a:xfrm>
          <a:custGeom>
            <a:avLst/>
            <a:gdLst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415229 w 4572000"/>
              <a:gd name="connsiteY12" fmla="*/ 881350 h 1918156"/>
              <a:gd name="connsiteX13" fmla="*/ 3745735 w 4572000"/>
              <a:gd name="connsiteY13" fmla="*/ 396608 h 1918156"/>
              <a:gd name="connsiteX14" fmla="*/ 4043190 w 4572000"/>
              <a:gd name="connsiteY14" fmla="*/ 187287 h 1918156"/>
              <a:gd name="connsiteX15" fmla="*/ 4572000 w 4572000"/>
              <a:gd name="connsiteY15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27095 w 4572000"/>
              <a:gd name="connsiteY11" fmla="*/ 958468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0" h="1918156">
                <a:moveTo>
                  <a:pt x="0" y="0"/>
                </a:moveTo>
                <a:cubicBezTo>
                  <a:pt x="64265" y="6427"/>
                  <a:pt x="128530" y="12854"/>
                  <a:pt x="220337" y="44068"/>
                </a:cubicBezTo>
                <a:cubicBezTo>
                  <a:pt x="312144" y="75282"/>
                  <a:pt x="446183" y="121186"/>
                  <a:pt x="550843" y="187287"/>
                </a:cubicBezTo>
                <a:cubicBezTo>
                  <a:pt x="655503" y="253388"/>
                  <a:pt x="756492" y="319490"/>
                  <a:pt x="848299" y="440675"/>
                </a:cubicBezTo>
                <a:cubicBezTo>
                  <a:pt x="940106" y="561860"/>
                  <a:pt x="1041094" y="787706"/>
                  <a:pt x="1101687" y="914400"/>
                </a:cubicBezTo>
                <a:cubicBezTo>
                  <a:pt x="1162280" y="1041094"/>
                  <a:pt x="1143918" y="1070473"/>
                  <a:pt x="1211855" y="1200839"/>
                </a:cubicBezTo>
                <a:cubicBezTo>
                  <a:pt x="1279792" y="1331205"/>
                  <a:pt x="1411995" y="1584593"/>
                  <a:pt x="1509311" y="1696598"/>
                </a:cubicBezTo>
                <a:cubicBezTo>
                  <a:pt x="1606627" y="1808603"/>
                  <a:pt x="1678236" y="1836145"/>
                  <a:pt x="1795749" y="1872868"/>
                </a:cubicBezTo>
                <a:cubicBezTo>
                  <a:pt x="1913262" y="1909591"/>
                  <a:pt x="2074843" y="1922444"/>
                  <a:pt x="2214390" y="1916935"/>
                </a:cubicBezTo>
                <a:cubicBezTo>
                  <a:pt x="2353937" y="1911426"/>
                  <a:pt x="2500829" y="1909590"/>
                  <a:pt x="2633031" y="1839817"/>
                </a:cubicBezTo>
                <a:cubicBezTo>
                  <a:pt x="2765233" y="1770044"/>
                  <a:pt x="2891928" y="1645185"/>
                  <a:pt x="3007605" y="1498294"/>
                </a:cubicBezTo>
                <a:cubicBezTo>
                  <a:pt x="3123282" y="1351403"/>
                  <a:pt x="3204073" y="1142082"/>
                  <a:pt x="3327095" y="958468"/>
                </a:cubicBezTo>
                <a:cubicBezTo>
                  <a:pt x="3450117" y="774854"/>
                  <a:pt x="3626386" y="525138"/>
                  <a:pt x="3745735" y="396608"/>
                </a:cubicBezTo>
                <a:cubicBezTo>
                  <a:pt x="3865084" y="268078"/>
                  <a:pt x="3905479" y="242371"/>
                  <a:pt x="4043190" y="187287"/>
                </a:cubicBezTo>
                <a:cubicBezTo>
                  <a:pt x="4180901" y="132203"/>
                  <a:pt x="4376450" y="99152"/>
                  <a:pt x="4572000" y="6610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1674564" y="1344198"/>
            <a:ext cx="4527932" cy="5067619"/>
            <a:chOff x="1674564" y="1344198"/>
            <a:chExt cx="4527932" cy="506761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/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  <a:blipFill>
                <a:blip r:embed="rId13"/>
                <a:stretch>
                  <a:fillRect l="-1180"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93DFF13-A53C-431F-9818-ADACC9D377DC}"/>
              </a:ext>
            </a:extLst>
          </p:cNvPr>
          <p:cNvSpPr/>
          <p:nvPr/>
        </p:nvSpPr>
        <p:spPr>
          <a:xfrm>
            <a:off x="6389557" y="4815281"/>
            <a:ext cx="2494383" cy="407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5382F5-548F-4B34-8031-78A4848E4DBC}"/>
              </a:ext>
            </a:extLst>
          </p:cNvPr>
          <p:cNvSpPr/>
          <p:nvPr/>
        </p:nvSpPr>
        <p:spPr>
          <a:xfrm>
            <a:off x="6389557" y="5236770"/>
            <a:ext cx="2487743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Brosketch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1266" t="-4673" r="-1266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8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2821010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39559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663547" y="1366092"/>
            <a:ext cx="1101687" cy="2478795"/>
          </a:xfrm>
          <a:custGeom>
            <a:avLst/>
            <a:gdLst>
              <a:gd name="connsiteX0" fmla="*/ 0 w 1101687"/>
              <a:gd name="connsiteY0" fmla="*/ 2478795 h 2478795"/>
              <a:gd name="connsiteX1" fmla="*/ 396607 w 1101687"/>
              <a:gd name="connsiteY1" fmla="*/ 2203373 h 2478795"/>
              <a:gd name="connsiteX2" fmla="*/ 738130 w 1101687"/>
              <a:gd name="connsiteY2" fmla="*/ 1784732 h 2478795"/>
              <a:gd name="connsiteX3" fmla="*/ 969484 w 1101687"/>
              <a:gd name="connsiteY3" fmla="*/ 1101686 h 2478795"/>
              <a:gd name="connsiteX4" fmla="*/ 1079653 w 1101687"/>
              <a:gd name="connsiteY4" fmla="*/ 297455 h 2478795"/>
              <a:gd name="connsiteX5" fmla="*/ 1101687 w 1101687"/>
              <a:gd name="connsiteY5" fmla="*/ 0 h 24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87" h="2478795">
                <a:moveTo>
                  <a:pt x="0" y="2478795"/>
                </a:moveTo>
                <a:cubicBezTo>
                  <a:pt x="136792" y="2398922"/>
                  <a:pt x="273585" y="2319050"/>
                  <a:pt x="396607" y="2203373"/>
                </a:cubicBezTo>
                <a:cubicBezTo>
                  <a:pt x="519629" y="2087696"/>
                  <a:pt x="642651" y="1968346"/>
                  <a:pt x="738130" y="1784732"/>
                </a:cubicBezTo>
                <a:cubicBezTo>
                  <a:pt x="833609" y="1601118"/>
                  <a:pt x="912564" y="1349565"/>
                  <a:pt x="969484" y="1101686"/>
                </a:cubicBezTo>
                <a:cubicBezTo>
                  <a:pt x="1026404" y="853807"/>
                  <a:pt x="1057619" y="481069"/>
                  <a:pt x="1079653" y="297455"/>
                </a:cubicBezTo>
                <a:cubicBezTo>
                  <a:pt x="1101687" y="113841"/>
                  <a:pt x="1101687" y="56920"/>
                  <a:pt x="110168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853369" y="1344058"/>
            <a:ext cx="2049137" cy="4759287"/>
          </a:xfrm>
          <a:custGeom>
            <a:avLst/>
            <a:gdLst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43209 w 2071171"/>
              <a:gd name="connsiteY5" fmla="*/ 2060154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1994052 w 2071171"/>
              <a:gd name="connsiteY7" fmla="*/ 672029 h 4583017"/>
              <a:gd name="connsiteX8" fmla="*/ 2071171 w 2071171"/>
              <a:gd name="connsiteY8" fmla="*/ 0 h 4583017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94052 w 2071171"/>
              <a:gd name="connsiteY7" fmla="*/ 925417 h 4836405"/>
              <a:gd name="connsiteX8" fmla="*/ 2071171 w 2071171"/>
              <a:gd name="connsiteY8" fmla="*/ 0 h 4836405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61001 w 2071171"/>
              <a:gd name="connsiteY7" fmla="*/ 991518 h 4836405"/>
              <a:gd name="connsiteX8" fmla="*/ 2071171 w 2071171"/>
              <a:gd name="connsiteY8" fmla="*/ 0 h 4836405"/>
              <a:gd name="connsiteX0" fmla="*/ 0 w 2049137"/>
              <a:gd name="connsiteY0" fmla="*/ 4759287 h 4759287"/>
              <a:gd name="connsiteX1" fmla="*/ 132202 w 2049137"/>
              <a:gd name="connsiteY1" fmla="*/ 3933022 h 4759287"/>
              <a:gd name="connsiteX2" fmla="*/ 385590 w 2049137"/>
              <a:gd name="connsiteY2" fmla="*/ 3161841 h 4759287"/>
              <a:gd name="connsiteX3" fmla="*/ 727113 w 2049137"/>
              <a:gd name="connsiteY3" fmla="*/ 2754217 h 4759287"/>
              <a:gd name="connsiteX4" fmla="*/ 1057619 w 2049137"/>
              <a:gd name="connsiteY4" fmla="*/ 2522862 h 4759287"/>
              <a:gd name="connsiteX5" fmla="*/ 1421176 w 2049137"/>
              <a:gd name="connsiteY5" fmla="*/ 2225407 h 4759287"/>
              <a:gd name="connsiteX6" fmla="*/ 1729648 w 2049137"/>
              <a:gd name="connsiteY6" fmla="*/ 1861850 h 4759287"/>
              <a:gd name="connsiteX7" fmla="*/ 1961001 w 2049137"/>
              <a:gd name="connsiteY7" fmla="*/ 914400 h 4759287"/>
              <a:gd name="connsiteX8" fmla="*/ 2049137 w 2049137"/>
              <a:gd name="connsiteY8" fmla="*/ 0 h 475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137" h="4759287">
                <a:moveTo>
                  <a:pt x="0" y="4759287"/>
                </a:moveTo>
                <a:cubicBezTo>
                  <a:pt x="33968" y="4479275"/>
                  <a:pt x="67937" y="4199263"/>
                  <a:pt x="132202" y="3933022"/>
                </a:cubicBezTo>
                <a:cubicBezTo>
                  <a:pt x="196467" y="3666781"/>
                  <a:pt x="286438" y="3358308"/>
                  <a:pt x="385590" y="3161841"/>
                </a:cubicBezTo>
                <a:cubicBezTo>
                  <a:pt x="484742" y="2965374"/>
                  <a:pt x="615108" y="2860713"/>
                  <a:pt x="727113" y="2754217"/>
                </a:cubicBezTo>
                <a:cubicBezTo>
                  <a:pt x="839118" y="2647721"/>
                  <a:pt x="941942" y="2610997"/>
                  <a:pt x="1057619" y="2522862"/>
                </a:cubicBezTo>
                <a:cubicBezTo>
                  <a:pt x="1173296" y="2434727"/>
                  <a:pt x="1309171" y="2335576"/>
                  <a:pt x="1421176" y="2225407"/>
                </a:cubicBezTo>
                <a:cubicBezTo>
                  <a:pt x="1533181" y="2115238"/>
                  <a:pt x="1639677" y="2080351"/>
                  <a:pt x="1729648" y="1861850"/>
                </a:cubicBezTo>
                <a:cubicBezTo>
                  <a:pt x="1819619" y="1643349"/>
                  <a:pt x="1907753" y="1224708"/>
                  <a:pt x="1961001" y="914400"/>
                </a:cubicBezTo>
                <a:cubicBezTo>
                  <a:pt x="2014249" y="604092"/>
                  <a:pt x="2046382" y="484742"/>
                  <a:pt x="204913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990641" y="3866920"/>
            <a:ext cx="1167788" cy="2357610"/>
          </a:xfrm>
          <a:custGeom>
            <a:avLst/>
            <a:gdLst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83046 w 1167788"/>
              <a:gd name="connsiteY3" fmla="*/ 407625 h 2357610"/>
              <a:gd name="connsiteX4" fmla="*/ 1167788 w 1167788"/>
              <a:gd name="connsiteY4" fmla="*/ 0 h 2357610"/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49995 w 1167788"/>
              <a:gd name="connsiteY3" fmla="*/ 374575 h 2357610"/>
              <a:gd name="connsiteX4" fmla="*/ 1167788 w 1167788"/>
              <a:gd name="connsiteY4" fmla="*/ 0 h 23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88" h="2357610">
                <a:moveTo>
                  <a:pt x="0" y="2357610"/>
                </a:moveTo>
                <a:cubicBezTo>
                  <a:pt x="14689" y="2063827"/>
                  <a:pt x="29378" y="1770044"/>
                  <a:pt x="66101" y="1531345"/>
                </a:cubicBezTo>
                <a:cubicBezTo>
                  <a:pt x="102824" y="1292646"/>
                  <a:pt x="123021" y="1118212"/>
                  <a:pt x="220337" y="925417"/>
                </a:cubicBezTo>
                <a:cubicBezTo>
                  <a:pt x="317653" y="732622"/>
                  <a:pt x="492087" y="528811"/>
                  <a:pt x="649995" y="374575"/>
                </a:cubicBezTo>
                <a:cubicBezTo>
                  <a:pt x="807903" y="220339"/>
                  <a:pt x="1004371" y="126694"/>
                  <a:pt x="116778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729648" y="1351126"/>
            <a:ext cx="4422161" cy="4991528"/>
            <a:chOff x="1729648" y="1351126"/>
            <a:chExt cx="4422161" cy="499152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25009" y="135112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38568" y="13855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1729648" y="1410159"/>
              <a:ext cx="2159306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86215" y="1398313"/>
              <a:ext cx="2084079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/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Extra Insight:</a:t>
                </a:r>
                <a:r>
                  <a:rPr lang="en-GB" sz="1400" dirty="0"/>
                  <a:t> We might spot that the graph is </a:t>
                </a:r>
                <a:r>
                  <a:rPr lang="en-GB" sz="1400" b="1" dirty="0"/>
                  <a:t>symmetrical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1400" dirty="0"/>
                  <a:t>, etc. This is not a coincidence: the ‘proper’ definition of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⁡(60°)</m:t>
                    </m:r>
                  </m:oMath>
                </a14:m>
                <a:r>
                  <a:rPr lang="en-GB" sz="1400" dirty="0"/>
                  <a:t> for example,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being symmetrical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blipFill>
                <a:blip r:embed="rId12"/>
                <a:stretch>
                  <a:fillRect l="-756" t="-287" b="-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/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  <a:blipFill>
                <a:blip r:embed="rId14"/>
                <a:stretch>
                  <a:fillRect l="-113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E7E2BB4-C43E-4933-B040-9BDD9E4118BD}"/>
              </a:ext>
            </a:extLst>
          </p:cNvPr>
          <p:cNvSpPr/>
          <p:nvPr/>
        </p:nvSpPr>
        <p:spPr>
          <a:xfrm>
            <a:off x="6683835" y="2156078"/>
            <a:ext cx="2106338" cy="310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432394-27CD-4CAA-A863-F8E58ADFEC39}"/>
              </a:ext>
            </a:extLst>
          </p:cNvPr>
          <p:cNvSpPr/>
          <p:nvPr/>
        </p:nvSpPr>
        <p:spPr>
          <a:xfrm>
            <a:off x="6683835" y="2478071"/>
            <a:ext cx="2106338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C54EC1-8592-43E9-9505-20EAD33FA6E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7B87550-3AAD-455F-BB25-483E296917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932C41-677C-47A1-885A-EEAF6868C58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</a:t>
                </a:r>
              </a:p>
              <a:p>
                <a:r>
                  <a:rPr lang="en-GB" dirty="0"/>
                  <a:t>a)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On the same axes, sketch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c) State the number of solutions to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9A5D2C-D7A4-447D-B23C-AF7597763504}"/>
              </a:ext>
            </a:extLst>
          </p:cNvPr>
          <p:cNvCxnSpPr/>
          <p:nvPr/>
        </p:nvCxnSpPr>
        <p:spPr>
          <a:xfrm>
            <a:off x="1363267" y="4476639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8165FF-E8CD-4ADF-BD61-CD56BD0723AD}"/>
              </a:ext>
            </a:extLst>
          </p:cNvPr>
          <p:cNvCxnSpPr>
            <a:cxnSpLocks/>
          </p:cNvCxnSpPr>
          <p:nvPr/>
        </p:nvCxnSpPr>
        <p:spPr>
          <a:xfrm flipH="1" flipV="1">
            <a:off x="3670300" y="2590800"/>
            <a:ext cx="2" cy="4013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/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/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/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/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blipFill>
                <a:blip r:embed="rId6"/>
                <a:stretch>
                  <a:fillRect r="-4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/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blipFill>
                <a:blip r:embed="rId7"/>
                <a:stretch>
                  <a:fillRect r="-43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/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/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blipFill>
                <a:blip r:embed="rId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/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blipFill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30">
            <a:extLst>
              <a:ext uri="{FF2B5EF4-FFF2-40B4-BE49-F238E27FC236}">
                <a16:creationId xmlns:a16="http://schemas.microsoft.com/office/drawing/2014/main" id="{B5F9197F-C854-41CF-AF27-AE0ED33D96A3}"/>
              </a:ext>
            </a:extLst>
          </p:cNvPr>
          <p:cNvSpPr/>
          <p:nvPr/>
        </p:nvSpPr>
        <p:spPr>
          <a:xfrm>
            <a:off x="3733800" y="2610938"/>
            <a:ext cx="2105887" cy="1084762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A2B9D317-3B08-404E-9211-177CE706DCAC}"/>
              </a:ext>
            </a:extLst>
          </p:cNvPr>
          <p:cNvSpPr/>
          <p:nvPr/>
        </p:nvSpPr>
        <p:spPr>
          <a:xfrm rot="10800000">
            <a:off x="1449673" y="5503019"/>
            <a:ext cx="2137273" cy="1139081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/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376F0C-921E-4C65-9B78-D7E382EC994D}"/>
              </a:ext>
            </a:extLst>
          </p:cNvPr>
          <p:cNvCxnSpPr>
            <a:cxnSpLocks/>
          </p:cNvCxnSpPr>
          <p:nvPr/>
        </p:nvCxnSpPr>
        <p:spPr>
          <a:xfrm flipV="1">
            <a:off x="1480457" y="3512457"/>
            <a:ext cx="4426857" cy="1915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/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/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lines do not intersect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b="1" dirty="0"/>
                  <a:t> so there are no solutions.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blipFill>
                <a:blip r:embed="rId14"/>
                <a:stretch>
                  <a:fillRect l="-1727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3DFA95F-F0C4-49E3-967E-8C59A8AB72E9}"/>
              </a:ext>
            </a:extLst>
          </p:cNvPr>
          <p:cNvSpPr/>
          <p:nvPr/>
        </p:nvSpPr>
        <p:spPr>
          <a:xfrm>
            <a:off x="283624" y="2018666"/>
            <a:ext cx="8236115" cy="4623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8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FAF21B-2883-43E7-B31C-B260A667FB8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BF09E9A-DA61-4771-877D-B8884547BA1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89741F-8A53-4D3D-A2F1-4180928B08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177F27-1405-4A6C-9B90-032BA93B1CBB}"/>
              </a:ext>
            </a:extLst>
          </p:cNvPr>
          <p:cNvCxnSpPr>
            <a:cxnSpLocks/>
          </p:cNvCxnSpPr>
          <p:nvPr/>
        </p:nvCxnSpPr>
        <p:spPr>
          <a:xfrm flipV="1">
            <a:off x="549567" y="2779760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B1D5E3-5EE8-40AC-9D22-367B70BCD81C}"/>
              </a:ext>
            </a:extLst>
          </p:cNvPr>
          <p:cNvCxnSpPr>
            <a:cxnSpLocks/>
          </p:cNvCxnSpPr>
          <p:nvPr/>
        </p:nvCxnSpPr>
        <p:spPr>
          <a:xfrm flipH="1" flipV="1">
            <a:off x="562267" y="1708600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/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/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5D665-4224-4FE7-8A94-F2884050C645}"/>
              </a:ext>
            </a:extLst>
          </p:cNvPr>
          <p:cNvGrpSpPr/>
          <p:nvPr/>
        </p:nvGrpSpPr>
        <p:grpSpPr>
          <a:xfrm>
            <a:off x="569664" y="1534407"/>
            <a:ext cx="2676099" cy="2580392"/>
            <a:chOff x="1674564" y="1399142"/>
            <a:chExt cx="5857222" cy="50126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75DE75-79DD-4240-A581-993D5AC156B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EE9E67-27D7-4B27-A592-8E7A267E4146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135CC6-ACF9-49A7-BA88-5578FE131349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98FBEC7-CF19-4DB6-9B1A-95F7CE9E4816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DCA44C7-6BC6-41F4-856A-DC362A2F38EE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/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/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/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/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blipFill>
                <a:blip r:embed="rId8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/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blipFill>
                <a:blip r:embed="rId9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/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blipFill>
                <a:blip r:embed="rId10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/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blipFill>
                <a:blip r:embed="rId11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1DE44D86-E41A-4279-B9D0-E0679446380D}"/>
              </a:ext>
            </a:extLst>
          </p:cNvPr>
          <p:cNvSpPr/>
          <p:nvPr/>
        </p:nvSpPr>
        <p:spPr>
          <a:xfrm>
            <a:off x="3707904" y="2492896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2EC848-8CD2-486A-B58D-8B60E036316C}"/>
              </a:ext>
            </a:extLst>
          </p:cNvPr>
          <p:cNvCxnSpPr>
            <a:cxnSpLocks/>
          </p:cNvCxnSpPr>
          <p:nvPr/>
        </p:nvCxnSpPr>
        <p:spPr>
          <a:xfrm flipV="1">
            <a:off x="4960390" y="2727768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3BEB06-0370-49AE-99D9-82E48EA2AD99}"/>
              </a:ext>
            </a:extLst>
          </p:cNvPr>
          <p:cNvCxnSpPr>
            <a:cxnSpLocks/>
          </p:cNvCxnSpPr>
          <p:nvPr/>
        </p:nvCxnSpPr>
        <p:spPr>
          <a:xfrm flipH="1" flipV="1">
            <a:off x="4973090" y="1656608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/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/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91D9EF-659D-4971-92BB-1008D6ED651C}"/>
              </a:ext>
            </a:extLst>
          </p:cNvPr>
          <p:cNvGrpSpPr/>
          <p:nvPr/>
        </p:nvGrpSpPr>
        <p:grpSpPr>
          <a:xfrm>
            <a:off x="4980488" y="1505544"/>
            <a:ext cx="1235270" cy="2557263"/>
            <a:chOff x="1674564" y="1444073"/>
            <a:chExt cx="5663871" cy="496774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37F6AA-6FDA-41CA-B041-62DE2A94799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42A953-042A-4927-B69D-E946A4BA046A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A580F9C-851D-432B-A916-D7CCAE626EAD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CD34A920-BA46-4ADE-B358-6F6B88524167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00724D0B-1943-405B-9713-ABEC64C56A44}"/>
                </a:ext>
              </a:extLst>
            </p:cNvPr>
            <p:cNvSpPr/>
            <p:nvPr/>
          </p:nvSpPr>
          <p:spPr>
            <a:xfrm rot="10800000">
              <a:off x="5267264" y="1463243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/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blipFill>
                <a:blip r:embed="rId14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/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/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/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/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/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E396AC2-B006-48B5-921A-040B486B306E}"/>
              </a:ext>
            </a:extLst>
          </p:cNvPr>
          <p:cNvGrpSpPr/>
          <p:nvPr/>
        </p:nvGrpSpPr>
        <p:grpSpPr>
          <a:xfrm>
            <a:off x="6260685" y="1514351"/>
            <a:ext cx="1479666" cy="2580392"/>
            <a:chOff x="2757002" y="1399142"/>
            <a:chExt cx="6784466" cy="501267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E5182F-8206-4524-9F29-49453F84E135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2952465-EE56-459B-B7CA-E9DCBA555DA9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151A226-CE8A-4E96-B2DB-19CDCF9E263D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F9600373-2801-44E7-ABAF-2C72E00E3D88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/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89D70CB-2D73-4AC5-BDCA-EECDE6B12E16}"/>
              </a:ext>
            </a:extLst>
          </p:cNvPr>
          <p:cNvSpPr/>
          <p:nvPr/>
        </p:nvSpPr>
        <p:spPr>
          <a:xfrm rot="8820941">
            <a:off x="5617422" y="4441940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D830F9B-DED4-43CA-8253-6496EDC8B27A}"/>
              </a:ext>
            </a:extLst>
          </p:cNvPr>
          <p:cNvCxnSpPr>
            <a:cxnSpLocks/>
          </p:cNvCxnSpPr>
          <p:nvPr/>
        </p:nvCxnSpPr>
        <p:spPr>
          <a:xfrm flipV="1">
            <a:off x="2777035" y="5367993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FE7BB-BDA2-4D75-BB7B-D49D2840744F}"/>
              </a:ext>
            </a:extLst>
          </p:cNvPr>
          <p:cNvCxnSpPr>
            <a:cxnSpLocks/>
          </p:cNvCxnSpPr>
          <p:nvPr/>
        </p:nvCxnSpPr>
        <p:spPr>
          <a:xfrm flipH="1" flipV="1">
            <a:off x="2789735" y="4296833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/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B9F20D3-9016-4180-B469-5F52A4CB7636}"/>
              </a:ext>
            </a:extLst>
          </p:cNvPr>
          <p:cNvGrpSpPr/>
          <p:nvPr/>
        </p:nvGrpSpPr>
        <p:grpSpPr>
          <a:xfrm>
            <a:off x="2768558" y="4145769"/>
            <a:ext cx="1263844" cy="2557263"/>
            <a:chOff x="1543544" y="1444073"/>
            <a:chExt cx="5794886" cy="496774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E5A03F-427B-4C9B-9AF0-4F5A3BC5CBF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C5E8821-2BB4-414D-857D-64F23E9B96AC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946E143B-A8CE-49D0-924A-A8A7F9E8D0C2}"/>
                </a:ext>
              </a:extLst>
            </p:cNvPr>
            <p:cNvSpPr/>
            <p:nvPr/>
          </p:nvSpPr>
          <p:spPr>
            <a:xfrm>
              <a:off x="1543544" y="1627973"/>
              <a:ext cx="1024570" cy="2175699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866932EC-379B-4F78-8E9D-B433B4F12DEF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96DE579-46BD-4D92-AFF1-39E567E6E606}"/>
                </a:ext>
              </a:extLst>
            </p:cNvPr>
            <p:cNvSpPr/>
            <p:nvPr/>
          </p:nvSpPr>
          <p:spPr>
            <a:xfrm rot="10800000">
              <a:off x="5267259" y="1663148"/>
              <a:ext cx="2071171" cy="2127254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/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blipFill>
                <a:blip r:embed="rId25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/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/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/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/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/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6872BED-B493-48A5-B865-1C488151C27D}"/>
              </a:ext>
            </a:extLst>
          </p:cNvPr>
          <p:cNvGrpSpPr/>
          <p:nvPr/>
        </p:nvGrpSpPr>
        <p:grpSpPr>
          <a:xfrm>
            <a:off x="4077330" y="4177705"/>
            <a:ext cx="1923420" cy="2557263"/>
            <a:chOff x="2757002" y="1444073"/>
            <a:chExt cx="8819138" cy="496774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C448A15-2E1E-4A18-9C98-004C774BB3D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7B8943C-189D-445E-AD66-C550D299A4B3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9A2DA9C-ADDA-4E6A-B0C0-C1FE186C9013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9A912C3B-CEF8-47C8-A2A7-E864C6F7AE2B}"/>
                </a:ext>
              </a:extLst>
            </p:cNvPr>
            <p:cNvSpPr/>
            <p:nvPr/>
          </p:nvSpPr>
          <p:spPr>
            <a:xfrm>
              <a:off x="5155105" y="1675491"/>
              <a:ext cx="1134738" cy="2101765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/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92A9555-E6FF-4DBE-A0E6-88BE264EF4C0}"/>
              </a:ext>
            </a:extLst>
          </p:cNvPr>
          <p:cNvSpPr txBox="1"/>
          <p:nvPr/>
        </p:nvSpPr>
        <p:spPr>
          <a:xfrm>
            <a:off x="6190456" y="5122713"/>
            <a:ext cx="210672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Draw the transformations stage by stage, unless you feel comfortable doing multiple transformations at once.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6EB2A-2538-4151-A261-80A93944C3F6}"/>
              </a:ext>
            </a:extLst>
          </p:cNvPr>
          <p:cNvSpPr/>
          <p:nvPr/>
        </p:nvSpPr>
        <p:spPr>
          <a:xfrm>
            <a:off x="310828" y="1175490"/>
            <a:ext cx="8208912" cy="5553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148-149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E5F0D8-683B-44B1-936D-23B317FD6F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Using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D206C61-DB03-4880-8C75-12F8D23A6D5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243BDE-73E8-4741-9722-213AB0AD8AD9}"/>
              </a:ext>
            </a:extLst>
          </p:cNvPr>
          <p:cNvSpPr txBox="1"/>
          <p:nvPr/>
        </p:nvSpPr>
        <p:spPr>
          <a:xfrm>
            <a:off x="250393" y="7345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in the exam usually come in two flavours: (a) ‘</a:t>
            </a:r>
            <a:r>
              <a:rPr lang="en-GB" dirty="0" err="1"/>
              <a:t>provey</a:t>
            </a:r>
            <a:r>
              <a:rPr lang="en-GB" dirty="0"/>
              <a:t>’ questions requiring to prove some identity and (b)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/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1: </a:t>
                </a:r>
                <a:r>
                  <a:rPr lang="en-GB" sz="1600" dirty="0"/>
                  <a:t>Get everything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first (using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  <a:blipFill>
                <a:blip r:embed="rId10"/>
                <a:stretch>
                  <a:fillRect l="-932" t="-474" b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/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2: </a:t>
                </a:r>
                <a:r>
                  <a:rPr lang="en-GB" sz="1600" dirty="0"/>
                  <a:t>Whenever you have algebraic fractions being added/subtracted, whether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combine them into one (as we can typically then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  <a:blipFill>
                <a:blip r:embed="rId11"/>
                <a:stretch>
                  <a:fillRect l="-475" t="-649" b="-6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/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/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/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/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Multiply top and bottom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blipFill>
                <a:blip r:embed="rId14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71ABE-EA25-40A6-8578-50E1AC41B013}"/>
              </a:ext>
            </a:extLst>
          </p:cNvPr>
          <p:cNvCxnSpPr/>
          <p:nvPr/>
        </p:nvCxnSpPr>
        <p:spPr>
          <a:xfrm flipV="1">
            <a:off x="6706840" y="5810102"/>
            <a:ext cx="125760" cy="23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2A87F-A57B-40D4-A3B4-1D67F066416A}"/>
              </a:ext>
            </a:extLst>
          </p:cNvPr>
          <p:cNvSpPr/>
          <p:nvPr/>
        </p:nvSpPr>
        <p:spPr>
          <a:xfrm>
            <a:off x="196404" y="426769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46A913-E1B0-470F-93F2-1D8B9780D6FE}"/>
              </a:ext>
            </a:extLst>
          </p:cNvPr>
          <p:cNvSpPr/>
          <p:nvPr/>
        </p:nvSpPr>
        <p:spPr>
          <a:xfrm>
            <a:off x="196404" y="507960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6AADE7-D85C-4044-8880-F06585234A95}"/>
              </a:ext>
            </a:extLst>
          </p:cNvPr>
          <p:cNvSpPr/>
          <p:nvPr/>
        </p:nvSpPr>
        <p:spPr>
          <a:xfrm>
            <a:off x="4419042" y="412368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C32978-1D97-4153-92D5-ACCF4F3B8EF8}"/>
              </a:ext>
            </a:extLst>
          </p:cNvPr>
          <p:cNvSpPr/>
          <p:nvPr/>
        </p:nvSpPr>
        <p:spPr>
          <a:xfrm>
            <a:off x="484435" y="4256314"/>
            <a:ext cx="3549467" cy="684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301B4-ABED-4C6F-8556-34CE4437328C}"/>
              </a:ext>
            </a:extLst>
          </p:cNvPr>
          <p:cNvSpPr/>
          <p:nvPr/>
        </p:nvSpPr>
        <p:spPr>
          <a:xfrm>
            <a:off x="488007" y="5076032"/>
            <a:ext cx="3549467" cy="1667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3890B-85BD-45BD-8C52-B58893C9EC73}"/>
              </a:ext>
            </a:extLst>
          </p:cNvPr>
          <p:cNvSpPr/>
          <p:nvPr/>
        </p:nvSpPr>
        <p:spPr>
          <a:xfrm>
            <a:off x="4689624" y="4114800"/>
            <a:ext cx="3549467" cy="2628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80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9118DF-5C67-421F-B666-A3C8A52079F9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3A7690-835F-4FAA-8B67-0B4F7CB83EB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EBA4BD-C9AA-4517-B424-BA41D143CA0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/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𝐋𝐇𝐒</m:t>
                      </m:r>
                      <m:r>
                        <a:rPr lang="en-GB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/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𝑜𝑠𝑒𝑐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𝐋𝐇𝐒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𝐬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18F39B-22F1-41FD-BF4B-F735F2477C6C}"/>
              </a:ext>
            </a:extLst>
          </p:cNvPr>
          <p:cNvSpPr txBox="1"/>
          <p:nvPr/>
        </p:nvSpPr>
        <p:spPr>
          <a:xfrm>
            <a:off x="448180" y="941980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3627-099B-47B6-ACE2-9CFD1A5B14CF}"/>
              </a:ext>
            </a:extLst>
          </p:cNvPr>
          <p:cNvSpPr txBox="1"/>
          <p:nvPr/>
        </p:nvSpPr>
        <p:spPr>
          <a:xfrm>
            <a:off x="2462169" y="4108945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9B824-0B8B-4D3E-B618-A5A76F749509}"/>
              </a:ext>
            </a:extLst>
          </p:cNvPr>
          <p:cNvSpPr/>
          <p:nvPr/>
        </p:nvSpPr>
        <p:spPr>
          <a:xfrm>
            <a:off x="827584" y="1249758"/>
            <a:ext cx="3240360" cy="2035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C97A0-9073-4A8E-B56A-38437EE9F51F}"/>
              </a:ext>
            </a:extLst>
          </p:cNvPr>
          <p:cNvSpPr/>
          <p:nvPr/>
        </p:nvSpPr>
        <p:spPr>
          <a:xfrm>
            <a:off x="2943019" y="4487980"/>
            <a:ext cx="5373667" cy="1651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3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34128-CA58-4EAC-8DDF-5C72617A8F74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3E31D72-313A-47C8-857A-81E9470CE7A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Solvey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72A221-9AEF-46D3-A5CC-2E9447E5A1F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/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the following equations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/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/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=113.6°, 246.5°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     0≤2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≤720°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=59.0°, 239.0°, 419.0°, 599.0°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=29.5°, 120°, 210°, 300°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/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5359E50-19EA-43CF-8BE1-726B6175A440}"/>
              </a:ext>
            </a:extLst>
          </p:cNvPr>
          <p:cNvSpPr/>
          <p:nvPr/>
        </p:nvSpPr>
        <p:spPr>
          <a:xfrm>
            <a:off x="253940" y="2424434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1C3BC-5AB2-4143-9F9F-250A0FAA80A0}"/>
              </a:ext>
            </a:extLst>
          </p:cNvPr>
          <p:cNvSpPr/>
          <p:nvPr/>
        </p:nvSpPr>
        <p:spPr>
          <a:xfrm>
            <a:off x="253940" y="3521208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D03DC-C88E-4B56-B6C0-3AE7494A63F6}"/>
              </a:ext>
            </a:extLst>
          </p:cNvPr>
          <p:cNvSpPr/>
          <p:nvPr/>
        </p:nvSpPr>
        <p:spPr>
          <a:xfrm>
            <a:off x="469964" y="3521208"/>
            <a:ext cx="3605840" cy="1465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A6A156-630C-4EE6-8219-359656C4CE3D}"/>
              </a:ext>
            </a:extLst>
          </p:cNvPr>
          <p:cNvGrpSpPr/>
          <p:nvPr/>
        </p:nvGrpSpPr>
        <p:grpSpPr>
          <a:xfrm>
            <a:off x="4861074" y="3031352"/>
            <a:ext cx="3819528" cy="3027128"/>
            <a:chOff x="1354647" y="1337976"/>
            <a:chExt cx="5873578" cy="500467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8E12BD-7436-4AE5-B909-7A0E3BE89E4E}"/>
                </a:ext>
              </a:extLst>
            </p:cNvPr>
            <p:cNvCxnSpPr/>
            <p:nvPr/>
          </p:nvCxnSpPr>
          <p:spPr>
            <a:xfrm>
              <a:off x="1654467" y="3853327"/>
              <a:ext cx="5304612" cy="118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6397AFE-6289-4816-A97F-DAD219D57946}"/>
                </a:ext>
              </a:extLst>
            </p:cNvPr>
            <p:cNvCxnSpPr/>
            <p:nvPr/>
          </p:nvCxnSpPr>
          <p:spPr>
            <a:xfrm flipV="1">
              <a:off x="1654467" y="2318200"/>
              <a:ext cx="0" cy="2933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/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blipFill>
                  <a:blip r:embed="rId6"/>
                  <a:stretch>
                    <a:fillRect r="-45946" b="-79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/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blipFill>
                  <a:blip r:embed="rId7"/>
                  <a:stretch>
                    <a:fillRect r="-29730" b="-4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/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blipFill>
                  <a:blip r:embed="rId8"/>
                  <a:stretch>
                    <a:fillRect r="-64865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/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blipFill>
                  <a:blip r:embed="rId9"/>
                  <a:stretch>
                    <a:fillRect r="-48649"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C3B4D7-0564-4CD2-901E-8D8CAF2D4FD5}"/>
                </a:ext>
              </a:extLst>
            </p:cNvPr>
            <p:cNvCxnSpPr/>
            <p:nvPr/>
          </p:nvCxnSpPr>
          <p:spPr>
            <a:xfrm flipV="1">
              <a:off x="2821010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E2D6D-677F-4CD6-982E-770C041A5F84}"/>
                </a:ext>
              </a:extLst>
            </p:cNvPr>
            <p:cNvCxnSpPr/>
            <p:nvPr/>
          </p:nvCxnSpPr>
          <p:spPr>
            <a:xfrm flipV="1">
              <a:off x="4939559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BD1E0C3-07FD-41F5-8CAD-FFA4AA52703F}"/>
                </a:ext>
              </a:extLst>
            </p:cNvPr>
            <p:cNvSpPr/>
            <p:nvPr/>
          </p:nvSpPr>
          <p:spPr>
            <a:xfrm>
              <a:off x="1663547" y="1366092"/>
              <a:ext cx="1101687" cy="2478795"/>
            </a:xfrm>
            <a:custGeom>
              <a:avLst/>
              <a:gdLst>
                <a:gd name="connsiteX0" fmla="*/ 0 w 1101687"/>
                <a:gd name="connsiteY0" fmla="*/ 2478795 h 2478795"/>
                <a:gd name="connsiteX1" fmla="*/ 396607 w 1101687"/>
                <a:gd name="connsiteY1" fmla="*/ 2203373 h 2478795"/>
                <a:gd name="connsiteX2" fmla="*/ 738130 w 1101687"/>
                <a:gd name="connsiteY2" fmla="*/ 1784732 h 2478795"/>
                <a:gd name="connsiteX3" fmla="*/ 969484 w 1101687"/>
                <a:gd name="connsiteY3" fmla="*/ 1101686 h 2478795"/>
                <a:gd name="connsiteX4" fmla="*/ 1079653 w 1101687"/>
                <a:gd name="connsiteY4" fmla="*/ 297455 h 2478795"/>
                <a:gd name="connsiteX5" fmla="*/ 1101687 w 1101687"/>
                <a:gd name="connsiteY5" fmla="*/ 0 h 24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687" h="2478795">
                  <a:moveTo>
                    <a:pt x="0" y="2478795"/>
                  </a:moveTo>
                  <a:cubicBezTo>
                    <a:pt x="136792" y="2398922"/>
                    <a:pt x="273585" y="2319050"/>
                    <a:pt x="396607" y="2203373"/>
                  </a:cubicBezTo>
                  <a:cubicBezTo>
                    <a:pt x="519629" y="2087696"/>
                    <a:pt x="642651" y="1968346"/>
                    <a:pt x="738130" y="1784732"/>
                  </a:cubicBezTo>
                  <a:cubicBezTo>
                    <a:pt x="833609" y="1601118"/>
                    <a:pt x="912564" y="1349565"/>
                    <a:pt x="969484" y="1101686"/>
                  </a:cubicBezTo>
                  <a:cubicBezTo>
                    <a:pt x="1026404" y="853807"/>
                    <a:pt x="1057619" y="481069"/>
                    <a:pt x="1079653" y="297455"/>
                  </a:cubicBezTo>
                  <a:cubicBezTo>
                    <a:pt x="1101687" y="113841"/>
                    <a:pt x="1101687" y="56920"/>
                    <a:pt x="110168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7DAEBE8-9534-42D3-807A-FE475544CEF4}"/>
                </a:ext>
              </a:extLst>
            </p:cNvPr>
            <p:cNvSpPr/>
            <p:nvPr/>
          </p:nvSpPr>
          <p:spPr>
            <a:xfrm>
              <a:off x="2853369" y="1344058"/>
              <a:ext cx="2049137" cy="4759287"/>
            </a:xfrm>
            <a:custGeom>
              <a:avLst/>
              <a:gdLst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43209 w 2071171"/>
                <a:gd name="connsiteY5" fmla="*/ 2060154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1994052 w 2071171"/>
                <a:gd name="connsiteY7" fmla="*/ 672029 h 4583017"/>
                <a:gd name="connsiteX8" fmla="*/ 2071171 w 2071171"/>
                <a:gd name="connsiteY8" fmla="*/ 0 h 4583017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94052 w 2071171"/>
                <a:gd name="connsiteY7" fmla="*/ 925417 h 4836405"/>
                <a:gd name="connsiteX8" fmla="*/ 2071171 w 2071171"/>
                <a:gd name="connsiteY8" fmla="*/ 0 h 4836405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61001 w 2071171"/>
                <a:gd name="connsiteY7" fmla="*/ 991518 h 4836405"/>
                <a:gd name="connsiteX8" fmla="*/ 2071171 w 2071171"/>
                <a:gd name="connsiteY8" fmla="*/ 0 h 4836405"/>
                <a:gd name="connsiteX0" fmla="*/ 0 w 2049137"/>
                <a:gd name="connsiteY0" fmla="*/ 4759287 h 4759287"/>
                <a:gd name="connsiteX1" fmla="*/ 132202 w 2049137"/>
                <a:gd name="connsiteY1" fmla="*/ 3933022 h 4759287"/>
                <a:gd name="connsiteX2" fmla="*/ 385590 w 2049137"/>
                <a:gd name="connsiteY2" fmla="*/ 3161841 h 4759287"/>
                <a:gd name="connsiteX3" fmla="*/ 727113 w 2049137"/>
                <a:gd name="connsiteY3" fmla="*/ 2754217 h 4759287"/>
                <a:gd name="connsiteX4" fmla="*/ 1057619 w 2049137"/>
                <a:gd name="connsiteY4" fmla="*/ 2522862 h 4759287"/>
                <a:gd name="connsiteX5" fmla="*/ 1421176 w 2049137"/>
                <a:gd name="connsiteY5" fmla="*/ 2225407 h 4759287"/>
                <a:gd name="connsiteX6" fmla="*/ 1729648 w 2049137"/>
                <a:gd name="connsiteY6" fmla="*/ 1861850 h 4759287"/>
                <a:gd name="connsiteX7" fmla="*/ 1961001 w 2049137"/>
                <a:gd name="connsiteY7" fmla="*/ 914400 h 4759287"/>
                <a:gd name="connsiteX8" fmla="*/ 2049137 w 2049137"/>
                <a:gd name="connsiteY8" fmla="*/ 0 h 47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137" h="4759287">
                  <a:moveTo>
                    <a:pt x="0" y="4759287"/>
                  </a:moveTo>
                  <a:cubicBezTo>
                    <a:pt x="33968" y="4479275"/>
                    <a:pt x="67937" y="4199263"/>
                    <a:pt x="132202" y="3933022"/>
                  </a:cubicBezTo>
                  <a:cubicBezTo>
                    <a:pt x="196467" y="3666781"/>
                    <a:pt x="286438" y="3358308"/>
                    <a:pt x="385590" y="3161841"/>
                  </a:cubicBezTo>
                  <a:cubicBezTo>
                    <a:pt x="484742" y="2965374"/>
                    <a:pt x="615108" y="2860713"/>
                    <a:pt x="727113" y="2754217"/>
                  </a:cubicBezTo>
                  <a:cubicBezTo>
                    <a:pt x="839118" y="2647721"/>
                    <a:pt x="941942" y="2610997"/>
                    <a:pt x="1057619" y="2522862"/>
                  </a:cubicBezTo>
                  <a:cubicBezTo>
                    <a:pt x="1173296" y="2434727"/>
                    <a:pt x="1309171" y="2335576"/>
                    <a:pt x="1421176" y="2225407"/>
                  </a:cubicBezTo>
                  <a:cubicBezTo>
                    <a:pt x="1533181" y="2115238"/>
                    <a:pt x="1639677" y="2080351"/>
                    <a:pt x="1729648" y="1861850"/>
                  </a:cubicBezTo>
                  <a:cubicBezTo>
                    <a:pt x="1819619" y="1643349"/>
                    <a:pt x="1907753" y="1224708"/>
                    <a:pt x="1961001" y="914400"/>
                  </a:cubicBezTo>
                  <a:cubicBezTo>
                    <a:pt x="2014249" y="604092"/>
                    <a:pt x="2046382" y="484742"/>
                    <a:pt x="204913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50CCDF4-A663-456F-A5BF-1151A4AB0177}"/>
                </a:ext>
              </a:extLst>
            </p:cNvPr>
            <p:cNvSpPr/>
            <p:nvPr/>
          </p:nvSpPr>
          <p:spPr>
            <a:xfrm>
              <a:off x="4990641" y="3866920"/>
              <a:ext cx="1167788" cy="2357610"/>
            </a:xfrm>
            <a:custGeom>
              <a:avLst/>
              <a:gdLst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83046 w 1167788"/>
                <a:gd name="connsiteY3" fmla="*/ 407625 h 2357610"/>
                <a:gd name="connsiteX4" fmla="*/ 1167788 w 1167788"/>
                <a:gd name="connsiteY4" fmla="*/ 0 h 2357610"/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49995 w 1167788"/>
                <a:gd name="connsiteY3" fmla="*/ 374575 h 2357610"/>
                <a:gd name="connsiteX4" fmla="*/ 1167788 w 1167788"/>
                <a:gd name="connsiteY4" fmla="*/ 0 h 235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788" h="2357610">
                  <a:moveTo>
                    <a:pt x="0" y="2357610"/>
                  </a:moveTo>
                  <a:cubicBezTo>
                    <a:pt x="14689" y="2063827"/>
                    <a:pt x="29378" y="1770044"/>
                    <a:pt x="66101" y="1531345"/>
                  </a:cubicBezTo>
                  <a:cubicBezTo>
                    <a:pt x="102824" y="1292646"/>
                    <a:pt x="123021" y="1118212"/>
                    <a:pt x="220337" y="925417"/>
                  </a:cubicBezTo>
                  <a:cubicBezTo>
                    <a:pt x="317653" y="732622"/>
                    <a:pt x="492087" y="528811"/>
                    <a:pt x="649995" y="374575"/>
                  </a:cubicBezTo>
                  <a:cubicBezTo>
                    <a:pt x="807903" y="220339"/>
                    <a:pt x="1004371" y="126694"/>
                    <a:pt x="1167788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8D7D43-EE76-4D3B-8686-2ED7BCE22D24}"/>
                </a:ext>
              </a:extLst>
            </p:cNvPr>
            <p:cNvGrpSpPr/>
            <p:nvPr/>
          </p:nvGrpSpPr>
          <p:grpSpPr>
            <a:xfrm>
              <a:off x="1729648" y="1351126"/>
              <a:ext cx="4648932" cy="4991528"/>
              <a:chOff x="1729648" y="1351126"/>
              <a:chExt cx="4648932" cy="49915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32317D-F0DE-4A7E-9877-4B1E70407ED6}"/>
                  </a:ext>
                </a:extLst>
              </p:cNvPr>
              <p:cNvCxnSpPr/>
              <p:nvPr/>
            </p:nvCxnSpPr>
            <p:spPr>
              <a:xfrm flipV="1">
                <a:off x="3925009" y="1351126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2167B-AAD2-4C20-875E-6BFB9C93D85A}"/>
                  </a:ext>
                </a:extLst>
              </p:cNvPr>
              <p:cNvCxnSpPr/>
              <p:nvPr/>
            </p:nvCxnSpPr>
            <p:spPr>
              <a:xfrm flipV="1">
                <a:off x="6138568" y="1385573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7DB4B2C2-BCFF-4911-ABD6-DC514E332B88}"/>
                  </a:ext>
                </a:extLst>
              </p:cNvPr>
              <p:cNvSpPr/>
              <p:nvPr/>
            </p:nvSpPr>
            <p:spPr>
              <a:xfrm>
                <a:off x="1729648" y="1410159"/>
                <a:ext cx="2159306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915AA8D-9E4C-4A56-BF42-128BB73C1D03}"/>
                  </a:ext>
                </a:extLst>
              </p:cNvPr>
              <p:cNvSpPr/>
              <p:nvPr/>
            </p:nvSpPr>
            <p:spPr>
              <a:xfrm>
                <a:off x="3986215" y="1398313"/>
                <a:ext cx="2084079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/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oMath>
                      </m:oMathPara>
                    </a14:m>
                    <a:endParaRPr lang="en-GB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/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/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blipFill>
                  <a:blip r:embed="rId12"/>
                  <a:stretch>
                    <a:fillRect r="-162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/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blipFill>
                  <a:blip r:embed="rId13"/>
                  <a:stretch>
                    <a:fillRect r="-5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/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can’t reciprocate 0. However, the value tends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GB" sz="1200" dirty="0"/>
                  <a:t>, which coincides with the asymptotes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6DF38F3F-8A63-461E-9267-B555AC6F2980}"/>
              </a:ext>
            </a:extLst>
          </p:cNvPr>
          <p:cNvSpPr/>
          <p:nvPr/>
        </p:nvSpPr>
        <p:spPr>
          <a:xfrm>
            <a:off x="4692043" y="1235050"/>
            <a:ext cx="4016022" cy="500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282AC-184F-4CAF-A36F-B1A6B6A6FA79}"/>
              </a:ext>
            </a:extLst>
          </p:cNvPr>
          <p:cNvSpPr txBox="1"/>
          <p:nvPr/>
        </p:nvSpPr>
        <p:spPr>
          <a:xfrm>
            <a:off x="2319261" y="2505721"/>
            <a:ext cx="163605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Reciprocate both sides.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443BEE-B5FA-4527-8A7B-C09D0E2F69F0}"/>
              </a:ext>
            </a:extLst>
          </p:cNvPr>
          <p:cNvSpPr/>
          <p:nvPr/>
        </p:nvSpPr>
        <p:spPr>
          <a:xfrm>
            <a:off x="469964" y="2426003"/>
            <a:ext cx="3605840" cy="783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12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380235-1FB0-4D76-93FD-69B8DC6D7DE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4AE7C4-6490-48A2-9289-12008BF122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3B352F-84C7-462D-A7EB-5125B7BB0A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/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/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&lt;1080°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=30°, 150°, 390°, 510°,750°, 870°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=10°, 50°,130°, 170°,250°,290°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F8526CC-57B7-40F1-9DDF-BD6F326841BA}"/>
              </a:ext>
            </a:extLst>
          </p:cNvPr>
          <p:cNvSpPr/>
          <p:nvPr/>
        </p:nvSpPr>
        <p:spPr>
          <a:xfrm>
            <a:off x="512494" y="1676155"/>
            <a:ext cx="4935188" cy="196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883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5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New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20608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just two new identities you need to know: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556792" y="4797152"/>
            <a:ext cx="2412268" cy="1777894"/>
            <a:chOff x="3995936" y="2011146"/>
            <a:chExt cx="5676900" cy="3787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3408363"/>
              <a:ext cx="5676900" cy="23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11146"/>
              <a:ext cx="1440160" cy="16385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1240" y="77598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C2 you knew: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915816" y="2788744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5816" y="3412826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60232" y="2318556"/>
            <a:ext cx="2376264" cy="1815882"/>
            <a:chOff x="6660232" y="2318556"/>
            <a:chExt cx="2376264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/>
                    <a:t>Fro Tip: </a:t>
                  </a:r>
                  <a:r>
                    <a:rPr lang="en-GB" sz="1400" dirty="0"/>
                    <a:t>I used to misremember this as “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Then I imagined the Queen coming back from holiday, saying “One is tanned”, i.e. the 1 goes with the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  <a:blipFill>
                  <a:blip r:embed="rId9"/>
                  <a:stretch>
                    <a:fillRect l="-310" r="-310" b="-23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6" idx="1"/>
            </p:cNvCxnSpPr>
            <p:nvPr/>
          </p:nvCxnSpPr>
          <p:spPr>
            <a:xfrm flipH="1" flipV="1">
              <a:off x="6660232" y="2986450"/>
              <a:ext cx="432048" cy="2400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423361" y="3950673"/>
            <a:ext cx="2395052" cy="1822645"/>
            <a:chOff x="6423361" y="3950673"/>
            <a:chExt cx="2395052" cy="1822645"/>
          </a:xfrm>
        </p:grpSpPr>
        <p:cxnSp>
          <p:nvCxnSpPr>
            <p:cNvPr id="23" name="Straight Arrow Connector 22"/>
            <p:cNvCxnSpPr>
              <a:stCxn id="19" idx="0"/>
            </p:cNvCxnSpPr>
            <p:nvPr/>
          </p:nvCxnSpPr>
          <p:spPr>
            <a:xfrm flipH="1" flipV="1">
              <a:off x="6423361" y="3950673"/>
              <a:ext cx="1422944" cy="6530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74197" y="4603767"/>
              <a:ext cx="1944216" cy="116955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Tip: </a:t>
              </a:r>
              <a:r>
                <a:rPr lang="en-GB" sz="1400" dirty="0"/>
                <a:t>I remember this one by starting with the above, and slapping ‘co’ on front of each trig function.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/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/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/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Tip: </a:t>
                </a:r>
                <a:r>
                  <a:rPr lang="en-GB" sz="1400" dirty="0"/>
                  <a:t>This has been asked in an exam before! </a:t>
                </a:r>
                <a:r>
                  <a:rPr lang="en-GB" sz="1400" u="sng" dirty="0"/>
                  <a:t>You must explicitly show each term being divided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u="sng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u="sng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  <a:blipFill>
                <a:blip r:embed="rId12"/>
                <a:stretch>
                  <a:fillRect l="-268" r="-1609" b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4125CA-3F66-452F-B556-CC31605D89BF}"/>
              </a:ext>
            </a:extLst>
          </p:cNvPr>
          <p:cNvCxnSpPr>
            <a:cxnSpLocks/>
          </p:cNvCxnSpPr>
          <p:nvPr/>
        </p:nvCxnSpPr>
        <p:spPr>
          <a:xfrm flipH="1" flipV="1">
            <a:off x="3454400" y="5617029"/>
            <a:ext cx="988305" cy="271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3.05556E-6 3.33333E-6 L 3.1835 0.01273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6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6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0285B8-6618-430B-B6C6-7847EB8E0E5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A6CD04-84BB-432D-A11C-2A7D97495E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CFF96C-7A45-4A28-A3F0-55B447D4ED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/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𝑜𝑠𝑒𝑐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/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  <m:r>
                                        <a:rPr lang="en-GB" b="1">
                                          <a:latin typeface="Cambria Math" panose="02040503050406030204" pitchFamily="18" charset="0"/>
                                        </a:rPr>
                                        <m:t>𝐨𝐬𝐞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𝒄𝒐𝒕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𝐜𝐨𝐬𝐞𝐜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𝐜𝐨𝐬𝐞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3D76D83-E3A2-4E50-B30D-727CB5BFD02E}"/>
              </a:ext>
            </a:extLst>
          </p:cNvPr>
          <p:cNvSpPr/>
          <p:nvPr/>
        </p:nvSpPr>
        <p:spPr>
          <a:xfrm>
            <a:off x="322964" y="1309327"/>
            <a:ext cx="4969116" cy="1908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/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/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/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just like in C2; if you had say a mixture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: you’d change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in order to get a quadratic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  <a:blipFill>
                <a:blip r:embed="rId6"/>
                <a:stretch>
                  <a:fillRect l="-240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D3AA589-E7FF-4B65-B75D-7E337C6AA688}"/>
              </a:ext>
            </a:extLst>
          </p:cNvPr>
          <p:cNvSpPr/>
          <p:nvPr/>
        </p:nvSpPr>
        <p:spPr>
          <a:xfrm>
            <a:off x="332205" y="3887784"/>
            <a:ext cx="5602110" cy="2380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5881"/>
            <a:ext cx="654367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18250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 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+2=0     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     →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71269" y="2627627"/>
            <a:ext cx="5095934" cy="132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&lt;2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2+2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𝟓𝟓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𝟓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𝟕𝟎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𝟎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𝟕𝟖𝟓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𝟑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𝟗𝟑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blipFill rotWithShape="1">
                <a:blip r:embed="rId5"/>
                <a:stretch>
                  <a:fillRect l="-841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3508" y="414908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1720" y="4936182"/>
            <a:ext cx="3672408" cy="1916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156-157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2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need to know how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sz="1400" dirty="0"/>
                  <a:t>(Yes, you could be asked in an exam!)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680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267744" y="399476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63113" y="1652530"/>
            <a:ext cx="7191" cy="461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blipFill rotWithShape="1">
                <a:blip r:embed="rId9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3106757" y="2644222"/>
            <a:ext cx="3316077" cy="2765060"/>
          </a:xfrm>
          <a:custGeom>
            <a:avLst/>
            <a:gdLst>
              <a:gd name="connsiteX0" fmla="*/ 0 w 3316077"/>
              <a:gd name="connsiteY0" fmla="*/ 2765060 h 2765060"/>
              <a:gd name="connsiteX1" fmla="*/ 672029 w 3316077"/>
              <a:gd name="connsiteY1" fmla="*/ 2478621 h 2765060"/>
              <a:gd name="connsiteX2" fmla="*/ 1355074 w 3316077"/>
              <a:gd name="connsiteY2" fmla="*/ 1905744 h 2765060"/>
              <a:gd name="connsiteX3" fmla="*/ 1916935 w 3316077"/>
              <a:gd name="connsiteY3" fmla="*/ 925243 h 2765060"/>
              <a:gd name="connsiteX4" fmla="*/ 2423710 w 3316077"/>
              <a:gd name="connsiteY4" fmla="*/ 286265 h 2765060"/>
              <a:gd name="connsiteX5" fmla="*/ 2985571 w 3316077"/>
              <a:gd name="connsiteY5" fmla="*/ 32877 h 2765060"/>
              <a:gd name="connsiteX6" fmla="*/ 3316077 w 3316077"/>
              <a:gd name="connsiteY6" fmla="*/ 10843 h 276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077" h="2765060">
                <a:moveTo>
                  <a:pt x="0" y="2765060"/>
                </a:moveTo>
                <a:cubicBezTo>
                  <a:pt x="223091" y="2693450"/>
                  <a:pt x="446183" y="2621840"/>
                  <a:pt x="672029" y="2478621"/>
                </a:cubicBezTo>
                <a:cubicBezTo>
                  <a:pt x="897875" y="2335402"/>
                  <a:pt x="1147590" y="2164640"/>
                  <a:pt x="1355074" y="1905744"/>
                </a:cubicBezTo>
                <a:cubicBezTo>
                  <a:pt x="1562558" y="1646848"/>
                  <a:pt x="1738829" y="1195156"/>
                  <a:pt x="1916935" y="925243"/>
                </a:cubicBezTo>
                <a:cubicBezTo>
                  <a:pt x="2095041" y="655330"/>
                  <a:pt x="2245604" y="434993"/>
                  <a:pt x="2423710" y="286265"/>
                </a:cubicBezTo>
                <a:cubicBezTo>
                  <a:pt x="2601816" y="137537"/>
                  <a:pt x="2836843" y="78781"/>
                  <a:pt x="2985571" y="32877"/>
                </a:cubicBezTo>
                <a:cubicBezTo>
                  <a:pt x="3134299" y="-13027"/>
                  <a:pt x="3225188" y="-1092"/>
                  <a:pt x="3316077" y="108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have to restrict the domain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before we can find the inverse. Why?</a:t>
                </a:r>
              </a:p>
              <a:p>
                <a:r>
                  <a:rPr lang="en-GB" sz="1600" b="1" dirty="0"/>
                  <a:t>Because only one-to-one functions have an inverse. By restricting the domain it is now one-to-one.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6918" y="2601283"/>
            <a:ext cx="2614586" cy="90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85392" y="1914602"/>
            <a:ext cx="3013177" cy="4283788"/>
            <a:chOff x="3185392" y="1914602"/>
            <a:chExt cx="3013177" cy="4283788"/>
          </a:xfrm>
        </p:grpSpPr>
        <p:sp>
          <p:nvSpPr>
            <p:cNvPr id="41" name="Freeform 40"/>
            <p:cNvSpPr/>
            <p:nvPr/>
          </p:nvSpPr>
          <p:spPr>
            <a:xfrm rot="5400000" flipV="1">
              <a:off x="3145712" y="2612236"/>
              <a:ext cx="3316077" cy="2765060"/>
            </a:xfrm>
            <a:custGeom>
              <a:avLst/>
              <a:gdLst>
                <a:gd name="connsiteX0" fmla="*/ 0 w 3316077"/>
                <a:gd name="connsiteY0" fmla="*/ 2765060 h 2765060"/>
                <a:gd name="connsiteX1" fmla="*/ 672029 w 3316077"/>
                <a:gd name="connsiteY1" fmla="*/ 2478621 h 2765060"/>
                <a:gd name="connsiteX2" fmla="*/ 1355074 w 3316077"/>
                <a:gd name="connsiteY2" fmla="*/ 1905744 h 2765060"/>
                <a:gd name="connsiteX3" fmla="*/ 1916935 w 3316077"/>
                <a:gd name="connsiteY3" fmla="*/ 925243 h 2765060"/>
                <a:gd name="connsiteX4" fmla="*/ 2423710 w 3316077"/>
                <a:gd name="connsiteY4" fmla="*/ 286265 h 2765060"/>
                <a:gd name="connsiteX5" fmla="*/ 2985571 w 3316077"/>
                <a:gd name="connsiteY5" fmla="*/ 32877 h 2765060"/>
                <a:gd name="connsiteX6" fmla="*/ 3316077 w 3316077"/>
                <a:gd name="connsiteY6" fmla="*/ 10843 h 27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077" h="2765060">
                  <a:moveTo>
                    <a:pt x="0" y="2765060"/>
                  </a:moveTo>
                  <a:cubicBezTo>
                    <a:pt x="223091" y="2693450"/>
                    <a:pt x="446183" y="2621840"/>
                    <a:pt x="672029" y="2478621"/>
                  </a:cubicBezTo>
                  <a:cubicBezTo>
                    <a:pt x="897875" y="2335402"/>
                    <a:pt x="1147590" y="2164640"/>
                    <a:pt x="1355074" y="1905744"/>
                  </a:cubicBezTo>
                  <a:cubicBezTo>
                    <a:pt x="1562558" y="1646848"/>
                    <a:pt x="1738829" y="1195156"/>
                    <a:pt x="1916935" y="925243"/>
                  </a:cubicBezTo>
                  <a:cubicBezTo>
                    <a:pt x="2095041" y="655330"/>
                    <a:pt x="2245604" y="434993"/>
                    <a:pt x="2423710" y="286265"/>
                  </a:cubicBezTo>
                  <a:cubicBezTo>
                    <a:pt x="2601816" y="137537"/>
                    <a:pt x="2836843" y="78781"/>
                    <a:pt x="2985571" y="32877"/>
                  </a:cubicBezTo>
                  <a:cubicBezTo>
                    <a:pt x="3134299" y="-13027"/>
                    <a:pt x="3225188" y="-1092"/>
                    <a:pt x="3316077" y="10843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17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𝒂𝒓𝒄𝒔𝒊𝒏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16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32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pascal.net.ru/ArcCos/ArcC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808312" cy="41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24.net/images/graph-of-inverse-tangent-f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2596" cy="33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9102" y="53076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this graph has asymptotes.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757176"/>
            <a:ext cx="3456384" cy="4223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890" y="1757174"/>
            <a:ext cx="4320589" cy="422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15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8F894-E4FD-4238-96F9-16175150CF3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F72226C-E5AE-4504-8B71-8953C0B0B02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Evaluating inverse trig functions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213F0F-5614-4BCD-BF03-670573CCD2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/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Work out, in radians, the values of: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/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can simply use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buttons on your calculator.</a:t>
                </a:r>
              </a:p>
              <a:p>
                <a:r>
                  <a:rPr lang="en-GB" sz="1400" dirty="0"/>
                  <a:t>If you don’t have a calculator, just use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400" dirty="0"/>
                  <a:t> graphs backwards.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  <a:blipFill>
                <a:blip r:embed="rId3"/>
                <a:stretch>
                  <a:fillRect l="-204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/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C43A59F-A2A2-4C74-8135-67FC56208ECE}"/>
              </a:ext>
            </a:extLst>
          </p:cNvPr>
          <p:cNvSpPr/>
          <p:nvPr/>
        </p:nvSpPr>
        <p:spPr>
          <a:xfrm>
            <a:off x="1798149" y="2616200"/>
            <a:ext cx="3896950" cy="740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6AA4-2278-464C-919C-87441EB11CFA}"/>
              </a:ext>
            </a:extLst>
          </p:cNvPr>
          <p:cNvSpPr/>
          <p:nvPr/>
        </p:nvSpPr>
        <p:spPr>
          <a:xfrm>
            <a:off x="1798149" y="3335418"/>
            <a:ext cx="3896950" cy="365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26A609-C8DF-4A73-A07B-29196BE9F09B}"/>
              </a:ext>
            </a:extLst>
          </p:cNvPr>
          <p:cNvSpPr/>
          <p:nvPr/>
        </p:nvSpPr>
        <p:spPr>
          <a:xfrm>
            <a:off x="1798149" y="3684156"/>
            <a:ext cx="3896950" cy="736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5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7497"/>
            <a:ext cx="6953250" cy="2009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83348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2007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One Final Problem…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90035" y="3429000"/>
            <a:ext cx="4793010" cy="2926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4528" y="3424546"/>
            <a:ext cx="151216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Fewer than 10% of candidates got this part right.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189692" y="3246301"/>
            <a:ext cx="354836" cy="5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160-161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9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Understanding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draw their graphs.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  <a:blipFill>
                <a:blip r:embed="rId3"/>
                <a:stretch>
                  <a:fillRect l="-105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“</a:t>
                </a:r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&lt;2</m:t>
                    </m:r>
                    <m:r>
                      <a:rPr lang="en-GB" i="1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2</m:t>
                      </m:r>
                      <m:r>
                        <a:rPr lang="en-GB" i="1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7659" y="4198599"/>
            <a:ext cx="34946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‘</a:t>
            </a:r>
            <a:r>
              <a:rPr lang="en-GB" dirty="0" err="1"/>
              <a:t>Provey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small,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blipFill>
                <a:blip r:embed="rId1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trig functions and their domains/ranges.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2162294" y="5953982"/>
            <a:ext cx="46085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Teacher Note</a:t>
            </a:r>
            <a:r>
              <a:rPr lang="en-GB" dirty="0"/>
              <a:t>: There is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new member of the trig family…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3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r="-10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12556" y="11069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and best. Like the ‘Classic Cola’ of trig functions*.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4655" y="19565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latter form is particularly useful for differentiation (see Chp9)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Be careful: the -1 here doesn’t mean a power of -1 UNLIKE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above. This is an unfortunate historical accident.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𝑎𝑟𝑐𝑐𝑜𝑠</m:t>
                    </m:r>
                  </m:oMath>
                </a14:m>
                <a:r>
                  <a:rPr lang="en-GB" dirty="0"/>
                  <a:t> is an alternative notation we’ll see later this chapter.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blipFill>
                <a:blip r:embed="rId6"/>
                <a:stretch>
                  <a:fillRect l="-1421" t="-2083" r="-124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84655" y="4802992"/>
            <a:ext cx="330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convenient way of representing the reciprocal of the trig functions.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04A9-423C-47DE-A563-FE27BACA5D5B}"/>
              </a:ext>
            </a:extLst>
          </p:cNvPr>
          <p:cNvSpPr txBox="1"/>
          <p:nvPr/>
        </p:nvSpPr>
        <p:spPr>
          <a:xfrm>
            <a:off x="1562178" y="635286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Actually, I’ll contradict this in the ‘Just For Your Interest’ slides coming up soon.</a:t>
            </a:r>
          </a:p>
        </p:txBody>
      </p:sp>
    </p:spTree>
    <p:extLst>
      <p:ext uri="{BB962C8B-B14F-4D97-AF65-F5344CB8AC3E}">
        <p14:creationId xmlns:p14="http://schemas.microsoft.com/office/powerpoint/2010/main" val="297316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Reciprocal 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6926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𝑜𝑟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To remember these, look at the </a:t>
                </a:r>
                <a:r>
                  <a:rPr lang="en-GB" b="1" u="sng" dirty="0"/>
                  <a:t>3</a:t>
                </a:r>
                <a:r>
                  <a:rPr lang="en-GB" b="1" u="sng" baseline="30000" dirty="0"/>
                  <a:t>rd</a:t>
                </a:r>
                <a:r>
                  <a:rPr lang="en-GB" b="1" u="sng" dirty="0"/>
                  <a:t>  letter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dirty="0"/>
                  <a:t>’s 3</a:t>
                </a:r>
                <a:r>
                  <a:rPr lang="en-GB" baseline="30000" dirty="0"/>
                  <a:t>rd</a:t>
                </a:r>
                <a:r>
                  <a:rPr lang="en-GB" dirty="0"/>
                  <a:t> is ‘c’ so it’s 1 over </a:t>
                </a:r>
                <a:r>
                  <a:rPr lang="en-GB" b="1" dirty="0"/>
                  <a:t>cos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  <a:blipFill>
                <a:blip r:embed="rId5"/>
                <a:stretch>
                  <a:fillRect l="-1097" t="-1923" r="-164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20072" y="131391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secant</a:t>
            </a:r>
            <a:r>
              <a:rPr lang="en-GB" dirty="0"/>
              <a:t>”</a:t>
            </a:r>
          </a:p>
          <a:p>
            <a:r>
              <a:rPr lang="en-GB" dirty="0"/>
              <a:t>Pronounced “</a:t>
            </a:r>
            <a:r>
              <a:rPr lang="en-GB" dirty="0" err="1"/>
              <a:t>sehk</a:t>
            </a:r>
            <a:r>
              <a:rPr lang="en-GB" dirty="0"/>
              <a:t>” in shortened form or “sea-Kant” in full.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4192" y="2906983"/>
            <a:ext cx="36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cosecant</a:t>
            </a:r>
            <a:r>
              <a:rPr lang="en-GB" dirty="0"/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540" y="4526307"/>
            <a:ext cx="391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cotangent</a:t>
            </a:r>
            <a:r>
              <a:rPr lang="en-GB" dirty="0"/>
              <a:t>”</a:t>
            </a:r>
          </a:p>
          <a:p>
            <a:r>
              <a:rPr lang="en-GB" dirty="0"/>
              <a:t>In shortened form, rhymes with “pot”.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/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typically use this version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when doing proof questions.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  <a:blipFill>
                <a:blip r:embed="rId7"/>
                <a:stretch>
                  <a:fillRect l="-985" t="-3101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A4687F-B446-4A4C-AB2A-C5B5971CF8E7}"/>
              </a:ext>
            </a:extLst>
          </p:cNvPr>
          <p:cNvCxnSpPr/>
          <p:nvPr/>
        </p:nvCxnSpPr>
        <p:spPr>
          <a:xfrm flipV="1">
            <a:off x="3275856" y="5473559"/>
            <a:ext cx="288032" cy="38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6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e 6">
            <a:extLst>
              <a:ext uri="{FF2B5EF4-FFF2-40B4-BE49-F238E27FC236}">
                <a16:creationId xmlns:a16="http://schemas.microsoft.com/office/drawing/2014/main" id="{65077DFE-2302-4142-89D9-B43F0C48022C}"/>
              </a:ext>
            </a:extLst>
          </p:cNvPr>
          <p:cNvSpPr/>
          <p:nvPr/>
        </p:nvSpPr>
        <p:spPr>
          <a:xfrm>
            <a:off x="-242709" y="2766874"/>
            <a:ext cx="7200000" cy="7200000"/>
          </a:xfrm>
          <a:prstGeom prst="pie">
            <a:avLst>
              <a:gd name="adj1" fmla="val 19300724"/>
              <a:gd name="adj2" fmla="val 8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FEB705-5DFB-45A8-A808-4C4461BBA584}"/>
              </a:ext>
            </a:extLst>
          </p:cNvPr>
          <p:cNvSpPr/>
          <p:nvPr/>
        </p:nvSpPr>
        <p:spPr>
          <a:xfrm>
            <a:off x="0" y="1818168"/>
            <a:ext cx="4295553" cy="246675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Is ‘tangent’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800" dirty="0"/>
                  <a:t>) in trigonometry related to the ‘tangent’ of a circle?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blipFill>
                <a:blip r:embed="rId2"/>
                <a:stretch>
                  <a:fillRect l="-591" t="-6410" r="-2165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00" y="783549"/>
            <a:ext cx="787689" cy="9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/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common myth is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are the ‘core’ trigonometric functions.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  <a:blipFill>
                <a:blip r:embed="rId4"/>
                <a:stretch>
                  <a:fillRect l="-1061" t="-4630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562A73C-05EE-4479-BD42-888B8983C8CC}"/>
              </a:ext>
            </a:extLst>
          </p:cNvPr>
          <p:cNvSpPr txBox="1"/>
          <p:nvPr/>
        </p:nvSpPr>
        <p:spPr>
          <a:xfrm>
            <a:off x="364830" y="1911806"/>
            <a:ext cx="3540642" cy="116955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tangent is a </a:t>
            </a:r>
            <a:r>
              <a:rPr lang="en-GB" sz="1400" b="1" dirty="0"/>
              <a:t>trigonometric</a:t>
            </a:r>
            <a:r>
              <a:rPr lang="en-GB" sz="1400" dirty="0"/>
              <a:t> </a:t>
            </a:r>
            <a:r>
              <a:rPr lang="en-GB" sz="1400" b="1" dirty="0"/>
              <a:t>function</a:t>
            </a:r>
            <a:r>
              <a:rPr lang="en-GB" sz="1400" dirty="0"/>
              <a:t> (which inputs an angle and gives you the ratio between the opposite and adjacent sides of a right-angled triangle), but </a:t>
            </a:r>
            <a:r>
              <a:rPr lang="en-GB" sz="1400" b="1" dirty="0"/>
              <a:t>also a line which touches a circle</a:t>
            </a:r>
            <a:r>
              <a:rPr lang="en-GB" sz="1400" dirty="0"/>
              <a:t>. Are they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/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5910204-CFC8-4D89-904F-00861BF92936}"/>
              </a:ext>
            </a:extLst>
          </p:cNvPr>
          <p:cNvSpPr/>
          <p:nvPr/>
        </p:nvSpPr>
        <p:spPr>
          <a:xfrm>
            <a:off x="2595157" y="3407642"/>
            <a:ext cx="659219" cy="672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21FA55-0DF4-40EB-AE2C-137B574D61EE}"/>
              </a:ext>
            </a:extLst>
          </p:cNvPr>
          <p:cNvCxnSpPr>
            <a:cxnSpLocks/>
          </p:cNvCxnSpPr>
          <p:nvPr/>
        </p:nvCxnSpPr>
        <p:spPr>
          <a:xfrm>
            <a:off x="2604240" y="3319872"/>
            <a:ext cx="851343" cy="2121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264B70-3C6C-4EF9-8D26-75FF971675BA}"/>
              </a:ext>
            </a:extLst>
          </p:cNvPr>
          <p:cNvSpPr txBox="1"/>
          <p:nvPr/>
        </p:nvSpPr>
        <p:spPr>
          <a:xfrm rot="899600">
            <a:off x="2676525" y="3213100"/>
            <a:ext cx="793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tangent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903EBC-C8EB-4360-95A3-30F700D01583}"/>
              </a:ext>
            </a:extLst>
          </p:cNvPr>
          <p:cNvSpPr txBox="1"/>
          <p:nvPr/>
        </p:nvSpPr>
        <p:spPr>
          <a:xfrm>
            <a:off x="2124075" y="3206750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CF6A28-9103-4EBF-B652-2E7C17631AFD}"/>
              </a:ext>
            </a:extLst>
          </p:cNvPr>
          <p:cNvSpPr txBox="1"/>
          <p:nvPr/>
        </p:nvSpPr>
        <p:spPr>
          <a:xfrm>
            <a:off x="3470275" y="304136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2C9346-BA08-4220-AC5E-60CAF786BB69}"/>
              </a:ext>
            </a:extLst>
          </p:cNvPr>
          <p:cNvSpPr txBox="1"/>
          <p:nvPr/>
        </p:nvSpPr>
        <p:spPr>
          <a:xfrm>
            <a:off x="815975" y="313380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07EE00-1AB9-4C05-A841-EBFA114B05A9}"/>
              </a:ext>
            </a:extLst>
          </p:cNvPr>
          <p:cNvSpPr txBox="1"/>
          <p:nvPr/>
        </p:nvSpPr>
        <p:spPr>
          <a:xfrm>
            <a:off x="1833433" y="3746974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04B4C32-9901-4E6F-8AD9-6A19EE8B71F9}"/>
              </a:ext>
            </a:extLst>
          </p:cNvPr>
          <p:cNvSpPr/>
          <p:nvPr/>
        </p:nvSpPr>
        <p:spPr>
          <a:xfrm>
            <a:off x="4061637" y="2179675"/>
            <a:ext cx="616687" cy="3402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/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Actually, they’re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</m:oMath>
                </a14:m>
                <a:r>
                  <a:rPr lang="en-GB" dirty="0"/>
                  <a:t>!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blipFill>
                <a:blip r:embed="rId6"/>
                <a:stretch>
                  <a:fillRect l="-141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D67B63E-25D0-4687-8343-C7C321F9990A}"/>
              </a:ext>
            </a:extLst>
          </p:cNvPr>
          <p:cNvSpPr/>
          <p:nvPr/>
        </p:nvSpPr>
        <p:spPr>
          <a:xfrm flipH="1">
            <a:off x="3364047" y="3526065"/>
            <a:ext cx="3600000" cy="2839147"/>
          </a:xfrm>
          <a:prstGeom prst="rt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E86413AE-81F1-471C-BC0B-23CFD3B27075}"/>
              </a:ext>
            </a:extLst>
          </p:cNvPr>
          <p:cNvSpPr/>
          <p:nvPr/>
        </p:nvSpPr>
        <p:spPr>
          <a:xfrm>
            <a:off x="4123371" y="5775478"/>
            <a:ext cx="171802" cy="609600"/>
          </a:xfrm>
          <a:custGeom>
            <a:avLst/>
            <a:gdLst>
              <a:gd name="connsiteX0" fmla="*/ 0 w 171802"/>
              <a:gd name="connsiteY0" fmla="*/ 0 h 609600"/>
              <a:gd name="connsiteX1" fmla="*/ 95250 w 171802"/>
              <a:gd name="connsiteY1" fmla="*/ 180975 h 609600"/>
              <a:gd name="connsiteX2" fmla="*/ 161925 w 171802"/>
              <a:gd name="connsiteY2" fmla="*/ 438150 h 609600"/>
              <a:gd name="connsiteX3" fmla="*/ 171450 w 171802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02" h="609600">
                <a:moveTo>
                  <a:pt x="0" y="0"/>
                </a:moveTo>
                <a:cubicBezTo>
                  <a:pt x="34131" y="53975"/>
                  <a:pt x="68263" y="107950"/>
                  <a:pt x="95250" y="180975"/>
                </a:cubicBezTo>
                <a:cubicBezTo>
                  <a:pt x="122238" y="254000"/>
                  <a:pt x="149225" y="366713"/>
                  <a:pt x="161925" y="438150"/>
                </a:cubicBezTo>
                <a:cubicBezTo>
                  <a:pt x="174625" y="509587"/>
                  <a:pt x="171450" y="609600"/>
                  <a:pt x="171450" y="609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/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2C7A3E-1F9A-4876-8A9A-50DF92E2A9A9}"/>
              </a:ext>
            </a:extLst>
          </p:cNvPr>
          <p:cNvCxnSpPr/>
          <p:nvPr/>
        </p:nvCxnSpPr>
        <p:spPr>
          <a:xfrm>
            <a:off x="6172759" y="4174137"/>
            <a:ext cx="0" cy="2191075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A2E5B4-2AF6-462B-804D-E7A5ED38F497}"/>
              </a:ext>
            </a:extLst>
          </p:cNvPr>
          <p:cNvCxnSpPr>
            <a:stCxn id="68" idx="0"/>
          </p:cNvCxnSpPr>
          <p:nvPr/>
        </p:nvCxnSpPr>
        <p:spPr>
          <a:xfrm>
            <a:off x="6964047" y="3526065"/>
            <a:ext cx="0" cy="283914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/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𝒕𝒂𝒏𝒈𝒆𝒏𝒕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blipFill>
                <a:blip r:embed="rId8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/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/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𝒔𝒆𝒄𝒂𝒏𝒕</m:t>
                      </m:r>
                    </m:oMath>
                  </m:oMathPara>
                </a14:m>
                <a:endParaRPr lang="en-GB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C7C8E5A-0525-4BBE-B3EE-6C1EA567BF82}"/>
              </a:ext>
            </a:extLst>
          </p:cNvPr>
          <p:cNvCxnSpPr>
            <a:stCxn id="68" idx="0"/>
            <a:endCxn id="68" idx="4"/>
          </p:cNvCxnSpPr>
          <p:nvPr/>
        </p:nvCxnSpPr>
        <p:spPr>
          <a:xfrm flipH="1">
            <a:off x="3364047" y="3526065"/>
            <a:ext cx="3600000" cy="2839147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6C3AA6-F4C4-42C4-B408-6F03EFD235FA}"/>
              </a:ext>
            </a:extLst>
          </p:cNvPr>
          <p:cNvSpPr txBox="1"/>
          <p:nvPr/>
        </p:nvSpPr>
        <p:spPr>
          <a:xfrm>
            <a:off x="252703" y="4465877"/>
            <a:ext cx="41172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Just as ‘radius’ can refer either to </a:t>
            </a:r>
            <a:r>
              <a:rPr lang="en-GB" sz="1600" b="1" dirty="0"/>
              <a:t>the line itself</a:t>
            </a:r>
            <a:r>
              <a:rPr lang="en-GB" sz="1600" dirty="0"/>
              <a:t> </a:t>
            </a:r>
            <a:r>
              <a:rPr lang="en-GB" sz="1600" u="sng" dirty="0"/>
              <a:t>or</a:t>
            </a:r>
            <a:r>
              <a:rPr lang="en-GB" sz="1600" dirty="0"/>
              <a:t> its </a:t>
            </a:r>
            <a:r>
              <a:rPr lang="en-GB" sz="1600" b="1" dirty="0"/>
              <a:t>length</a:t>
            </a:r>
            <a:r>
              <a:rPr lang="en-GB" sz="1600" dirty="0"/>
              <a:t>, we have names for other special lines, which can also refer to their lengths: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031B70-7660-4EF9-A97E-E999EF506BFF}"/>
              </a:ext>
            </a:extLst>
          </p:cNvPr>
          <p:cNvCxnSpPr>
            <a:cxnSpLocks/>
          </p:cNvCxnSpPr>
          <p:nvPr/>
        </p:nvCxnSpPr>
        <p:spPr>
          <a:xfrm flipH="1">
            <a:off x="3403600" y="6375400"/>
            <a:ext cx="3556000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/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𝒓𝒂𝒅𝒊𝒖𝒔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row: Right 91">
            <a:extLst>
              <a:ext uri="{FF2B5EF4-FFF2-40B4-BE49-F238E27FC236}">
                <a16:creationId xmlns:a16="http://schemas.microsoft.com/office/drawing/2014/main" id="{DE397759-E553-40F2-97C7-CB15E100E44A}"/>
              </a:ext>
            </a:extLst>
          </p:cNvPr>
          <p:cNvSpPr/>
          <p:nvPr/>
        </p:nvSpPr>
        <p:spPr>
          <a:xfrm rot="8322494">
            <a:off x="3091894" y="3697846"/>
            <a:ext cx="1775123" cy="198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FE2B24-2463-4777-959E-37B6E1B3769A}"/>
              </a:ext>
            </a:extLst>
          </p:cNvPr>
          <p:cNvSpPr txBox="1"/>
          <p:nvPr/>
        </p:nvSpPr>
        <p:spPr>
          <a:xfrm>
            <a:off x="7301970" y="3299882"/>
            <a:ext cx="178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tangent</a:t>
            </a:r>
            <a:r>
              <a:rPr lang="en-GB" sz="1200" dirty="0"/>
              <a:t> is </a:t>
            </a:r>
            <a:r>
              <a:rPr lang="en-GB" sz="1200" i="1" dirty="0"/>
              <a:t>a line which </a:t>
            </a:r>
            <a:r>
              <a:rPr lang="en-GB" sz="1200" i="1" u="sng" dirty="0"/>
              <a:t>touches</a:t>
            </a:r>
            <a:r>
              <a:rPr lang="en-GB" sz="1200" i="1" dirty="0"/>
              <a:t> the circle</a:t>
            </a:r>
            <a:r>
              <a:rPr lang="en-GB" sz="1200" dirty="0"/>
              <a:t>. We’re interested in the length just between the touching point and where it meets the secant.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A135F-ACD9-4ECB-BF40-1842CC7CF448}"/>
              </a:ext>
            </a:extLst>
          </p:cNvPr>
          <p:cNvSpPr txBox="1"/>
          <p:nvPr/>
        </p:nvSpPr>
        <p:spPr>
          <a:xfrm>
            <a:off x="7164817" y="5714120"/>
            <a:ext cx="183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Sine</a:t>
            </a:r>
            <a:r>
              <a:rPr lang="en-GB" sz="1200" dirty="0"/>
              <a:t> (sort of) comes from the word for ‘bowstring’. It refers to half the line if we doubled up the arc and connected the two ends.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5BF34F-6957-4BD0-BED1-8E1118EAEC2C}"/>
              </a:ext>
            </a:extLst>
          </p:cNvPr>
          <p:cNvSpPr txBox="1"/>
          <p:nvPr/>
        </p:nvSpPr>
        <p:spPr>
          <a:xfrm>
            <a:off x="977900" y="5787603"/>
            <a:ext cx="221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secant</a:t>
            </a:r>
            <a:r>
              <a:rPr lang="en-GB" sz="1200" dirty="0"/>
              <a:t> (shortened to ‘</a:t>
            </a:r>
            <a:r>
              <a:rPr lang="en-GB" sz="1200" i="1" dirty="0"/>
              <a:t>sec</a:t>
            </a:r>
            <a:r>
              <a:rPr lang="en-GB" sz="1200" dirty="0"/>
              <a:t>’) is a line which </a:t>
            </a:r>
            <a:r>
              <a:rPr lang="en-GB" sz="1200" i="1" u="sng" dirty="0"/>
              <a:t>cuts</a:t>
            </a:r>
            <a:r>
              <a:rPr lang="en-GB" sz="1200" dirty="0"/>
              <a:t> the circle. In a trig setting, we’re interested in the length from the circle centre to where it meets the tangent.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4D32A6E2-A744-4EAC-8E93-D315071D2E6A}"/>
              </a:ext>
            </a:extLst>
          </p:cNvPr>
          <p:cNvCxnSpPr/>
          <p:nvPr/>
        </p:nvCxnSpPr>
        <p:spPr>
          <a:xfrm flipV="1">
            <a:off x="3209112" y="5912483"/>
            <a:ext cx="491553" cy="10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DA67BD9-DEDF-4F14-B306-0EFC81554ACA}"/>
              </a:ext>
            </a:extLst>
          </p:cNvPr>
          <p:cNvCxnSpPr>
            <a:cxnSpLocks/>
          </p:cNvCxnSpPr>
          <p:nvPr/>
        </p:nvCxnSpPr>
        <p:spPr>
          <a:xfrm flipH="1" flipV="1">
            <a:off x="6315075" y="5753100"/>
            <a:ext cx="835719" cy="17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28A5D58-9B5F-4BA1-9B40-C7CF4FB95A5D}"/>
              </a:ext>
            </a:extLst>
          </p:cNvPr>
          <p:cNvCxnSpPr>
            <a:cxnSpLocks/>
          </p:cNvCxnSpPr>
          <p:nvPr/>
        </p:nvCxnSpPr>
        <p:spPr>
          <a:xfrm flipH="1">
            <a:off x="7058025" y="3903267"/>
            <a:ext cx="216570" cy="17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CC13C37-79D1-4CE9-A2A5-165CE84215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991" y="2704072"/>
            <a:ext cx="520309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" grpId="0" animBg="1"/>
      <p:bldP spid="59" grpId="0" animBg="1"/>
      <p:bldP spid="66" grpId="0"/>
      <p:bldP spid="68" grpId="0" animBg="1"/>
      <p:bldP spid="69" grpId="0" animBg="1"/>
      <p:bldP spid="70" grpId="0"/>
      <p:bldP spid="73" grpId="0"/>
      <p:bldP spid="74" grpId="0"/>
      <p:bldP spid="75" grpId="0"/>
      <p:bldP spid="86" grpId="0" animBg="1"/>
      <p:bldP spid="91" grpId="0"/>
      <p:bldP spid="92" grpId="0" animBg="1"/>
      <p:bldP spid="90" grpId="0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F3A217-8DA3-4978-AD6B-494CE4E6B2E8}"/>
              </a:ext>
            </a:extLst>
          </p:cNvPr>
          <p:cNvSpPr/>
          <p:nvPr/>
        </p:nvSpPr>
        <p:spPr>
          <a:xfrm>
            <a:off x="0" y="3722824"/>
            <a:ext cx="9129891" cy="313517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/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we let the radius of the sector be 1. Then if 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then this conveniently gives us:</a:t>
                </a:r>
              </a:p>
              <a:p>
                <a:r>
                  <a:rPr lang="en-GB" sz="10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000" dirty="0"/>
                  <a:t> </a:t>
                </a:r>
              </a:p>
              <a:p>
                <a:r>
                  <a:rPr lang="en-GB" sz="1600" dirty="0"/>
                  <a:t>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actually give us the lengths of the sine, tangent and secant respectively.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blipFill>
                <a:blip r:embed="rId2"/>
                <a:stretch>
                  <a:fillRect l="-758" t="-688" r="-253" b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/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“So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2000" dirty="0"/>
                  <a:t> are the ‘core’ trigonometric functions, </a:t>
                </a:r>
                <a:r>
                  <a:rPr lang="en-GB" sz="2000" b="1" dirty="0"/>
                  <a:t>where does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𝒄𝒐𝒔</m:t>
                    </m:r>
                  </m:oMath>
                </a14:m>
                <a:r>
                  <a:rPr lang="en-GB" sz="2000" b="1" dirty="0"/>
                  <a:t> come into the fray</a:t>
                </a:r>
                <a:r>
                  <a:rPr lang="en-GB" sz="2000" dirty="0"/>
                  <a:t>?”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blipFill>
                <a:blip r:embed="rId3"/>
                <a:stretch>
                  <a:fillRect l="-3143" t="-1572" r="-3714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/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/>
                  <a:t>And 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the length of the ‘tangent’ are clearly linked!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C4ABF6-5223-493B-89A1-959B59CE7196}"/>
              </a:ext>
            </a:extLst>
          </p:cNvPr>
          <p:cNvCxnSpPr/>
          <p:nvPr/>
        </p:nvCxnSpPr>
        <p:spPr>
          <a:xfrm>
            <a:off x="0" y="37239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0A929D-9AA4-4EFA-A52D-21D7A4238E92}"/>
              </a:ext>
            </a:extLst>
          </p:cNvPr>
          <p:cNvGrpSpPr/>
          <p:nvPr/>
        </p:nvGrpSpPr>
        <p:grpSpPr>
          <a:xfrm>
            <a:off x="-2305552" y="-111863"/>
            <a:ext cx="6296073" cy="5727810"/>
            <a:chOff x="-3074809" y="-128726"/>
            <a:chExt cx="7672459" cy="7200000"/>
          </a:xfrm>
        </p:grpSpPr>
        <p:sp>
          <p:nvSpPr>
            <p:cNvPr id="15" name="Pie 6">
              <a:extLst>
                <a:ext uri="{FF2B5EF4-FFF2-40B4-BE49-F238E27FC236}">
                  <a16:creationId xmlns:a16="http://schemas.microsoft.com/office/drawing/2014/main" id="{5A309E14-3BBF-43BA-9E90-FDC53D344D0D}"/>
                </a:ext>
              </a:extLst>
            </p:cNvPr>
            <p:cNvSpPr/>
            <p:nvPr/>
          </p:nvSpPr>
          <p:spPr>
            <a:xfrm>
              <a:off x="-3074809" y="-128726"/>
              <a:ext cx="7200000" cy="7200000"/>
            </a:xfrm>
            <a:prstGeom prst="pie">
              <a:avLst>
                <a:gd name="adj1" fmla="val 19355950"/>
                <a:gd name="adj2" fmla="val 858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886BDA39-4BEB-4789-B592-BFA75032902B}"/>
                </a:ext>
              </a:extLst>
            </p:cNvPr>
            <p:cNvSpPr/>
            <p:nvPr/>
          </p:nvSpPr>
          <p:spPr>
            <a:xfrm flipH="1">
              <a:off x="544647" y="611415"/>
              <a:ext cx="3600000" cy="2839147"/>
            </a:xfrm>
            <a:prstGeom prst="rt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6445B49D-3631-49A0-9F4C-1B1BAF91B35E}"/>
                </a:ext>
              </a:extLst>
            </p:cNvPr>
            <p:cNvSpPr/>
            <p:nvPr/>
          </p:nvSpPr>
          <p:spPr>
            <a:xfrm>
              <a:off x="1303971" y="2860828"/>
              <a:ext cx="171802" cy="609600"/>
            </a:xfrm>
            <a:custGeom>
              <a:avLst/>
              <a:gdLst>
                <a:gd name="connsiteX0" fmla="*/ 0 w 171802"/>
                <a:gd name="connsiteY0" fmla="*/ 0 h 609600"/>
                <a:gd name="connsiteX1" fmla="*/ 95250 w 171802"/>
                <a:gd name="connsiteY1" fmla="*/ 180975 h 609600"/>
                <a:gd name="connsiteX2" fmla="*/ 161925 w 171802"/>
                <a:gd name="connsiteY2" fmla="*/ 438150 h 609600"/>
                <a:gd name="connsiteX3" fmla="*/ 171450 w 171802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02" h="609600">
                  <a:moveTo>
                    <a:pt x="0" y="0"/>
                  </a:moveTo>
                  <a:cubicBezTo>
                    <a:pt x="34131" y="53975"/>
                    <a:pt x="68263" y="107950"/>
                    <a:pt x="95250" y="180975"/>
                  </a:cubicBezTo>
                  <a:cubicBezTo>
                    <a:pt x="122238" y="254000"/>
                    <a:pt x="149225" y="366713"/>
                    <a:pt x="161925" y="438150"/>
                  </a:cubicBezTo>
                  <a:cubicBezTo>
                    <a:pt x="174625" y="509587"/>
                    <a:pt x="171450" y="609600"/>
                    <a:pt x="171450" y="6096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/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4B9C425-5BBA-4976-8DEC-A41209B273C9}"/>
                </a:ext>
              </a:extLst>
            </p:cNvPr>
            <p:cNvCxnSpPr/>
            <p:nvPr/>
          </p:nvCxnSpPr>
          <p:spPr>
            <a:xfrm>
              <a:off x="3353359" y="1259487"/>
              <a:ext cx="0" cy="2191075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412884-6668-41D0-87FA-6294ED6BB222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4144647" y="611415"/>
              <a:ext cx="0" cy="2839147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/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𝒕𝒂𝒏𝒈𝒆𝒏𝒕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4000" t="-1235" b="-1172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/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𝒔𝒊𝒏𝒆</m:t>
                        </m:r>
                      </m:oMath>
                    </m:oMathPara>
                  </a14:m>
                  <a:endParaRPr lang="en-GB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309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/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𝒔𝒆𝒄𝒂𝒏𝒕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55" r="-13333" b="-341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64580-853F-4AC3-8FB9-704FFA3C8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316" y="610547"/>
              <a:ext cx="3629204" cy="285759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5DFD16-3360-4E6F-9DF5-68A4613BE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793" y="3460750"/>
              <a:ext cx="3608408" cy="73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/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𝒓𝒂𝒅𝒊𝒖𝒔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/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/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/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C93ED7-B387-4107-979B-13E929FEB578}"/>
                </a:ext>
              </a:extLst>
            </p:cNvPr>
            <p:cNvCxnSpPr/>
            <p:nvPr/>
          </p:nvCxnSpPr>
          <p:spPr>
            <a:xfrm flipV="1">
              <a:off x="360562" y="1033774"/>
              <a:ext cx="2730500" cy="2162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666B67-A61A-4477-9326-3BD6E5DFE837}"/>
                </a:ext>
              </a:extLst>
            </p:cNvPr>
            <p:cNvCxnSpPr>
              <a:cxnSpLocks/>
            </p:cNvCxnSpPr>
            <p:nvPr/>
          </p:nvCxnSpPr>
          <p:spPr>
            <a:xfrm>
              <a:off x="521433" y="3872960"/>
              <a:ext cx="3608253" cy="9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/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7A0A21-3FDA-45DE-B793-EDFA6BE9E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30" y="203459"/>
              <a:ext cx="3560972" cy="2741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/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299978-A9F3-435B-9107-F365676B12B0}"/>
              </a:ext>
            </a:extLst>
          </p:cNvPr>
          <p:cNvGrpSpPr/>
          <p:nvPr/>
        </p:nvGrpSpPr>
        <p:grpSpPr>
          <a:xfrm rot="16200000">
            <a:off x="1100324" y="5202445"/>
            <a:ext cx="1646055" cy="1028003"/>
            <a:chOff x="2373952" y="5601134"/>
            <a:chExt cx="1646055" cy="102800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5CB33CD-9CF7-4EC8-BF2B-4249B9D96B8E}"/>
                </a:ext>
              </a:extLst>
            </p:cNvPr>
            <p:cNvGrpSpPr/>
            <p:nvPr/>
          </p:nvGrpSpPr>
          <p:grpSpPr>
            <a:xfrm>
              <a:off x="2373952" y="5601134"/>
              <a:ext cx="1646055" cy="1025603"/>
              <a:chOff x="2373952" y="5601134"/>
              <a:chExt cx="1646055" cy="102560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B527CAF-BB7F-4D60-B3CB-4FFEE95CA4D7}"/>
                  </a:ext>
                </a:extLst>
              </p:cNvPr>
              <p:cNvGrpSpPr/>
              <p:nvPr/>
            </p:nvGrpSpPr>
            <p:grpSpPr>
              <a:xfrm>
                <a:off x="2375045" y="5601134"/>
                <a:ext cx="1644962" cy="1025603"/>
                <a:chOff x="683568" y="1052736"/>
                <a:chExt cx="2520280" cy="1440160"/>
              </a:xfrm>
            </p:grpSpPr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DDA074CA-96A6-4002-BA02-ABDFA1B3BA06}"/>
                    </a:ext>
                  </a:extLst>
                </p:cNvPr>
                <p:cNvSpPr/>
                <p:nvPr/>
              </p:nvSpPr>
              <p:spPr>
                <a:xfrm>
                  <a:off x="683568" y="1052736"/>
                  <a:ext cx="2520280" cy="1440160"/>
                </a:xfrm>
                <a:prstGeom prst="rt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38B72C9-B1D1-4F85-B9D0-EAEDA4828845}"/>
                    </a:ext>
                  </a:extLst>
                </p:cNvPr>
                <p:cNvSpPr/>
                <p:nvPr/>
              </p:nvSpPr>
              <p:spPr>
                <a:xfrm>
                  <a:off x="683568" y="2204864"/>
                  <a:ext cx="288032" cy="2880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13E963-2BCD-48BB-A083-A1E6644A77FF}"/>
                  </a:ext>
                </a:extLst>
              </p:cNvPr>
              <p:cNvSpPr/>
              <p:nvPr/>
            </p:nvSpPr>
            <p:spPr>
              <a:xfrm>
                <a:off x="2373952" y="5762362"/>
                <a:ext cx="266700" cy="142875"/>
              </a:xfrm>
              <a:custGeom>
                <a:avLst/>
                <a:gdLst>
                  <a:gd name="connsiteX0" fmla="*/ 0 w 266700"/>
                  <a:gd name="connsiteY0" fmla="*/ 142875 h 142875"/>
                  <a:gd name="connsiteX1" fmla="*/ 152400 w 266700"/>
                  <a:gd name="connsiteY1" fmla="*/ 95250 h 142875"/>
                  <a:gd name="connsiteX2" fmla="*/ 266700 w 266700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42875">
                    <a:moveTo>
                      <a:pt x="0" y="142875"/>
                    </a:moveTo>
                    <a:cubicBezTo>
                      <a:pt x="53975" y="130968"/>
                      <a:pt x="107950" y="119062"/>
                      <a:pt x="152400" y="95250"/>
                    </a:cubicBezTo>
                    <a:cubicBezTo>
                      <a:pt x="196850" y="71438"/>
                      <a:pt x="231775" y="35719"/>
                      <a:pt x="266700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9F5EE0-7AEE-4174-AF00-C22802116A10}"/>
                </a:ext>
              </a:extLst>
            </p:cNvPr>
            <p:cNvSpPr/>
            <p:nvPr/>
          </p:nvSpPr>
          <p:spPr>
            <a:xfrm>
              <a:off x="3574102" y="6400537"/>
              <a:ext cx="57150" cy="228600"/>
            </a:xfrm>
            <a:custGeom>
              <a:avLst/>
              <a:gdLst>
                <a:gd name="connsiteX0" fmla="*/ 0 w 57150"/>
                <a:gd name="connsiteY0" fmla="*/ 228600 h 228600"/>
                <a:gd name="connsiteX1" fmla="*/ 9525 w 57150"/>
                <a:gd name="connsiteY1" fmla="*/ 104775 h 228600"/>
                <a:gd name="connsiteX2" fmla="*/ 57150 w 5715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28600">
                  <a:moveTo>
                    <a:pt x="0" y="228600"/>
                  </a:moveTo>
                  <a:cubicBezTo>
                    <a:pt x="0" y="185737"/>
                    <a:pt x="0" y="142875"/>
                    <a:pt x="9525" y="104775"/>
                  </a:cubicBezTo>
                  <a:cubicBezTo>
                    <a:pt x="19050" y="66675"/>
                    <a:pt x="38100" y="33337"/>
                    <a:pt x="5715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/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blipFill>
                <a:blip r:embed="rId1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/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blipFill>
                <a:blip r:embed="rId16"/>
                <a:stretch>
                  <a:fillRect r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/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</a:t>
                </a:r>
                <a:r>
                  <a:rPr lang="en-GB" sz="1600" b="1" dirty="0"/>
                  <a:t>cosine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), “</a:t>
                </a:r>
                <a:r>
                  <a:rPr lang="en-GB" sz="1600" b="1" dirty="0"/>
                  <a:t>cotangent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sz="1600" dirty="0"/>
                  <a:t>) and “</a:t>
                </a:r>
                <a:r>
                  <a:rPr lang="en-GB" sz="1600" b="1" dirty="0"/>
                  <a:t>cosecant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sz="1600" dirty="0"/>
                  <a:t>) are the ‘</a:t>
                </a:r>
                <a:r>
                  <a:rPr lang="en-GB" sz="1600" b="1" dirty="0"/>
                  <a:t>complementary</a:t>
                </a:r>
                <a:r>
                  <a:rPr lang="en-GB" sz="1600" dirty="0"/>
                  <a:t>’ trig functions. Complementary angles add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600" dirty="0"/>
                  <a:t>. </a:t>
                </a:r>
              </a:p>
              <a:p>
                <a:r>
                  <a:rPr lang="en-GB" sz="1600" dirty="0"/>
                  <a:t>The two smaller angles in a right-angled triangle are clearly complementary.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blipFill>
                <a:blip r:embed="rId17"/>
                <a:stretch>
                  <a:fillRect l="-567" t="-2190" r="-851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/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complementary sine (cosine) of an angle is by definition the sine of the complementary angle, 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b="0" dirty="0"/>
                  <a:t>. </a:t>
                </a:r>
                <a:r>
                  <a:rPr lang="en-GB" sz="1400" dirty="0"/>
                  <a:t>Thus: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  <a:blipFill>
                <a:blip r:embed="rId18"/>
                <a:stretch>
                  <a:fillRect l="-216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B2F24C-197F-4D5A-826F-C842C3A72648}"/>
              </a:ext>
            </a:extLst>
          </p:cNvPr>
          <p:cNvCxnSpPr>
            <a:cxnSpLocks/>
          </p:cNvCxnSpPr>
          <p:nvPr/>
        </p:nvCxnSpPr>
        <p:spPr>
          <a:xfrm flipH="1">
            <a:off x="2510971" y="4557486"/>
            <a:ext cx="159658" cy="24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/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(A very common misconception is that 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100" dirty="0"/>
                  <a:t>. While this identity is true, this is not the </a:t>
                </a:r>
                <a:r>
                  <a:rPr lang="en-GB" sz="1100" u="sng" dirty="0"/>
                  <a:t>definition</a:t>
                </a:r>
                <a:r>
                  <a:rPr lang="en-GB" sz="1100" dirty="0"/>
                  <a:t>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/>
                  <a:t>, and is a consequence of the adjacent and opposite swapping when we switch to the complementary angle.)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blipFill>
                <a:blip r:embed="rId19"/>
                <a:stretch>
                  <a:fillRect r="-218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DBE30D08-578B-4DD1-A92D-8FE811932CD7}"/>
              </a:ext>
            </a:extLst>
          </p:cNvPr>
          <p:cNvSpPr/>
          <p:nvPr/>
        </p:nvSpPr>
        <p:spPr>
          <a:xfrm rot="5400000">
            <a:off x="1088553" y="-82117"/>
            <a:ext cx="444028" cy="6269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Calculations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a calculator in A Level exams, but won’t however in STEP, etc. It’s good however to know how to calculate certain values yourself if needed.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𝒔𝒆𝒄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19972" y="1988840"/>
            <a:ext cx="0" cy="36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03648" y="1980276"/>
            <a:ext cx="1584176" cy="728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2717484"/>
            <a:ext cx="1934463" cy="84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5665" y="3558448"/>
            <a:ext cx="1934463" cy="683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7" y="4241493"/>
            <a:ext cx="678541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5720" y="4740934"/>
            <a:ext cx="1232104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2017283"/>
            <a:ext cx="864755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41138"/>
            <a:ext cx="864755" cy="627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3097402"/>
            <a:ext cx="864755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8221" y="3608922"/>
            <a:ext cx="1086027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40887</TotalTime>
  <Words>1606</Words>
  <Application>Microsoft Office PowerPoint</Application>
  <PresentationFormat>On-screen Show (4:3)</PresentationFormat>
  <Paragraphs>361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P2 Chapter 6 ::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994</cp:revision>
  <dcterms:created xsi:type="dcterms:W3CDTF">2013-02-28T07:36:55Z</dcterms:created>
  <dcterms:modified xsi:type="dcterms:W3CDTF">2020-02-05T18:23:35Z</dcterms:modified>
</cp:coreProperties>
</file>