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481" r:id="rId2"/>
    <p:sldId id="533" r:id="rId3"/>
    <p:sldId id="483" r:id="rId4"/>
    <p:sldId id="484" r:id="rId5"/>
    <p:sldId id="508" r:id="rId6"/>
    <p:sldId id="509" r:id="rId7"/>
    <p:sldId id="510" r:id="rId8"/>
    <p:sldId id="511" r:id="rId9"/>
    <p:sldId id="513" r:id="rId10"/>
    <p:sldId id="512" r:id="rId11"/>
    <p:sldId id="514" r:id="rId12"/>
    <p:sldId id="515" r:id="rId13"/>
    <p:sldId id="516" r:id="rId14"/>
    <p:sldId id="517" r:id="rId15"/>
    <p:sldId id="518" r:id="rId16"/>
    <p:sldId id="519" r:id="rId17"/>
    <p:sldId id="521" r:id="rId18"/>
    <p:sldId id="520" r:id="rId19"/>
    <p:sldId id="522" r:id="rId20"/>
    <p:sldId id="524" r:id="rId21"/>
    <p:sldId id="525" r:id="rId22"/>
    <p:sldId id="526" r:id="rId23"/>
    <p:sldId id="527" r:id="rId24"/>
    <p:sldId id="523" r:id="rId25"/>
    <p:sldId id="531" r:id="rId26"/>
    <p:sldId id="532" r:id="rId27"/>
    <p:sldId id="528" r:id="rId28"/>
    <p:sldId id="529" r:id="rId29"/>
    <p:sldId id="53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0" autoAdjust="0"/>
    <p:restoredTop sz="88534" autoAdjust="0"/>
  </p:normalViewPr>
  <p:slideViewPr>
    <p:cSldViewPr>
      <p:cViewPr varScale="1">
        <p:scale>
          <a:sx n="78" d="100"/>
          <a:sy n="78" d="100"/>
        </p:scale>
        <p:origin x="1829" y="43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26/02/2019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2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62664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P2 Chapter 1 :: </a:t>
            </a:r>
            <a:r>
              <a:rPr lang="en-GB" dirty="0"/>
              <a:t>Algebraic Methods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</a:t>
            </a:r>
            <a:r>
              <a:rPr lang="en-GB" dirty="0" smtClean="0"/>
              <a:t>6</a:t>
            </a:r>
            <a:r>
              <a:rPr lang="en-GB" baseline="30000" dirty="0" smtClean="0"/>
              <a:t>th</a:t>
            </a:r>
            <a:r>
              <a:rPr lang="en-GB" dirty="0" smtClean="0"/>
              <a:t> September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DE21266-E977-4E7F-8B7E-66942F8F50B7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1DCD659B-9B0F-4736-B272-47379BEFFD3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2a :: </a:t>
              </a:r>
              <a:r>
                <a:rPr lang="en-GB" sz="3200" dirty="0">
                  <a:latin typeface="+mj-lt"/>
                </a:rPr>
                <a:t>Multiplying/Dividing Algebraic Fractions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94170A7-F542-433D-AE47-C7A950C348C9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AF11CE8-19F9-47E1-B2D1-B64ABFB60542}"/>
              </a:ext>
            </a:extLst>
          </p:cNvPr>
          <p:cNvSpPr txBox="1"/>
          <p:nvPr/>
        </p:nvSpPr>
        <p:spPr>
          <a:xfrm>
            <a:off x="323528" y="836712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As your saw at GCSE level, multiplying algebraic fractions is no different to multiply numeric fractions.</a:t>
            </a:r>
          </a:p>
          <a:p>
            <a:r>
              <a:rPr lang="en-GB" dirty="0"/>
              <a:t>You may however need to </a:t>
            </a:r>
            <a:r>
              <a:rPr lang="en-GB" b="1" dirty="0"/>
              <a:t>cancel common factors, by factorising where possible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6D41DA-4A07-4A84-9502-23ACF922C2FC}"/>
                  </a:ext>
                </a:extLst>
              </p:cNvPr>
              <p:cNvSpPr txBox="1"/>
              <p:nvPr/>
            </p:nvSpPr>
            <p:spPr>
              <a:xfrm>
                <a:off x="683568" y="1997627"/>
                <a:ext cx="6336704" cy="1863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𝒂𝒄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𝒂𝒃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r>
                  <a:rPr lang="en-GB" sz="2400" b="0" dirty="0"/>
                  <a:t/>
                </a:r>
                <a:br>
                  <a:rPr lang="en-GB" sz="2400" b="0" dirty="0"/>
                </a:br>
                <a:endParaRPr lang="en-GB" sz="2400" b="0" dirty="0"/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6D41DA-4A07-4A84-9502-23ACF922C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997627"/>
                <a:ext cx="6336704" cy="18632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4163761-2BA8-44A1-ABF4-8DEEE5BE5FDC}"/>
              </a:ext>
            </a:extLst>
          </p:cNvPr>
          <p:cNvSpPr txBox="1"/>
          <p:nvPr/>
        </p:nvSpPr>
        <p:spPr>
          <a:xfrm>
            <a:off x="323347" y="417296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divide by a fraction, </a:t>
            </a:r>
            <a:r>
              <a:rPr lang="en-GB" b="1" dirty="0"/>
              <a:t>multiply by the reciprocal of the second fraction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F30358-1856-4EE4-BE70-12F1D89CDA90}"/>
                  </a:ext>
                </a:extLst>
              </p:cNvPr>
              <p:cNvSpPr txBox="1"/>
              <p:nvPr/>
            </p:nvSpPr>
            <p:spPr>
              <a:xfrm>
                <a:off x="683568" y="4726447"/>
                <a:ext cx="8228384" cy="1556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+6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−16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d>
                            <m:d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d>
                            <m:d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F30358-1856-4EE4-BE70-12F1D89CD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726447"/>
                <a:ext cx="8228384" cy="15560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F2D085E0-12B3-44CB-BA25-6F9AD4DA22D0}"/>
              </a:ext>
            </a:extLst>
          </p:cNvPr>
          <p:cNvSpPr/>
          <p:nvPr/>
        </p:nvSpPr>
        <p:spPr>
          <a:xfrm>
            <a:off x="1869613" y="1935089"/>
            <a:ext cx="1282661" cy="8321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BEA8B8-242C-4DD7-AF45-5D447C739F4D}"/>
              </a:ext>
            </a:extLst>
          </p:cNvPr>
          <p:cNvSpPr/>
          <p:nvPr/>
        </p:nvSpPr>
        <p:spPr>
          <a:xfrm>
            <a:off x="3181327" y="2929228"/>
            <a:ext cx="3845115" cy="10050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34226D-D7FD-4789-99E8-041B81209CCA}"/>
              </a:ext>
            </a:extLst>
          </p:cNvPr>
          <p:cNvSpPr/>
          <p:nvPr/>
        </p:nvSpPr>
        <p:spPr>
          <a:xfrm>
            <a:off x="1763688" y="4600963"/>
            <a:ext cx="1737501" cy="8132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332F6D-C978-4F0D-86B9-27FC417A91D4}"/>
              </a:ext>
            </a:extLst>
          </p:cNvPr>
          <p:cNvSpPr/>
          <p:nvPr/>
        </p:nvSpPr>
        <p:spPr>
          <a:xfrm>
            <a:off x="3600319" y="5414211"/>
            <a:ext cx="4328492" cy="9023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5187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69ABD34-DE3A-4C72-B753-8715D09AEDA8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FC8395C1-FD53-4728-80E4-28DED49206E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5E74563-6CF2-4AD7-BFC4-4402D80C9AE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125581-FB62-4883-9F66-72365E8F617C}"/>
                  </a:ext>
                </a:extLst>
              </p:cNvPr>
              <p:cNvSpPr txBox="1"/>
              <p:nvPr/>
            </p:nvSpPr>
            <p:spPr>
              <a:xfrm>
                <a:off x="443118" y="1185083"/>
                <a:ext cx="8280920" cy="2390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  <a:p>
                <a:endParaRPr lang="en-GB" sz="2400" dirty="0"/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𝒙𝒚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125581-FB62-4883-9F66-72365E8F6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18" y="1185083"/>
                <a:ext cx="8280920" cy="23909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2A8E099B-EF3E-47B7-8EA9-F9746996365F}"/>
              </a:ext>
            </a:extLst>
          </p:cNvPr>
          <p:cNvSpPr/>
          <p:nvPr/>
        </p:nvSpPr>
        <p:spPr>
          <a:xfrm>
            <a:off x="3818728" y="1008656"/>
            <a:ext cx="4281664" cy="10521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88A8BE-1E5F-4AAC-970B-BC21DCE20EB5}"/>
              </a:ext>
            </a:extLst>
          </p:cNvPr>
          <p:cNvSpPr/>
          <p:nvPr/>
        </p:nvSpPr>
        <p:spPr>
          <a:xfrm>
            <a:off x="3777916" y="2646803"/>
            <a:ext cx="4682516" cy="10521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586FEF-7AE7-4BFD-B313-D81A444629AC}"/>
              </a:ext>
            </a:extLst>
          </p:cNvPr>
          <p:cNvSpPr txBox="1"/>
          <p:nvPr/>
        </p:nvSpPr>
        <p:spPr>
          <a:xfrm>
            <a:off x="611560" y="4293096"/>
            <a:ext cx="5328592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Common student “Crime against Mathematics”: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85443B-AD53-4A9C-B57A-DB81A3A375F0}"/>
                  </a:ext>
                </a:extLst>
              </p:cNvPr>
              <p:cNvSpPr txBox="1"/>
              <p:nvPr/>
            </p:nvSpPr>
            <p:spPr>
              <a:xfrm>
                <a:off x="1778345" y="4998882"/>
                <a:ext cx="3096344" cy="1030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85443B-AD53-4A9C-B57A-DB81A3A37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345" y="4998882"/>
                <a:ext cx="3096344" cy="10305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41D6DC-252A-4E56-95B2-F43EC781916C}"/>
              </a:ext>
            </a:extLst>
          </p:cNvPr>
          <p:cNvCxnSpPr/>
          <p:nvPr/>
        </p:nvCxnSpPr>
        <p:spPr>
          <a:xfrm flipV="1">
            <a:off x="3093921" y="5075082"/>
            <a:ext cx="360040" cy="4465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447B76-5306-43D6-A4C3-3C40F3311407}"/>
              </a:ext>
            </a:extLst>
          </p:cNvPr>
          <p:cNvCxnSpPr/>
          <p:nvPr/>
        </p:nvCxnSpPr>
        <p:spPr>
          <a:xfrm flipV="1">
            <a:off x="2771981" y="5597806"/>
            <a:ext cx="360040" cy="4465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116FC3-1004-4632-B9A9-6A407541BE0A}"/>
                  </a:ext>
                </a:extLst>
              </p:cNvPr>
              <p:cNvSpPr txBox="1"/>
              <p:nvPr/>
            </p:nvSpPr>
            <p:spPr>
              <a:xfrm>
                <a:off x="4644008" y="4869160"/>
                <a:ext cx="1474068" cy="160043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Cancelling in fractions </a:t>
                </a:r>
                <a:r>
                  <a:rPr lang="en-GB" sz="1400" u="sng" dirty="0"/>
                  <a:t>only occurs by dividing</a:t>
                </a:r>
                <a:r>
                  <a:rPr lang="en-GB" sz="1400" dirty="0"/>
                  <a:t>. But the student has </a:t>
                </a:r>
                <a:r>
                  <a:rPr lang="en-GB" sz="1400" u="sng" dirty="0"/>
                  <a:t>subtracted</a:t>
                </a:r>
                <a:r>
                  <a:rPr lang="en-GB" sz="1400" dirty="0"/>
                  <a:t>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in the numerator.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116FC3-1004-4632-B9A9-6A407541B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869160"/>
                <a:ext cx="1474068" cy="1600438"/>
              </a:xfrm>
              <a:prstGeom prst="rect">
                <a:avLst/>
              </a:prstGeom>
              <a:blipFill>
                <a:blip r:embed="rId4"/>
                <a:stretch>
                  <a:fillRect l="-407" b="-2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13FB04E8-36E9-477B-9F60-C9076FA1CF75}"/>
              </a:ext>
            </a:extLst>
          </p:cNvPr>
          <p:cNvSpPr/>
          <p:nvPr/>
        </p:nvSpPr>
        <p:spPr>
          <a:xfrm>
            <a:off x="4644008" y="4869160"/>
            <a:ext cx="1474068" cy="16004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980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6-7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748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81E7C60-8FE6-4D05-BF44-C9A8A2338C8F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F1582CDF-1FE0-4C31-AA4F-67427E700117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2b :: </a:t>
              </a:r>
              <a:r>
                <a:rPr lang="en-GB" sz="3200" dirty="0">
                  <a:latin typeface="+mj-lt"/>
                </a:rPr>
                <a:t>Adding/Subtracting Algebraic Fractions 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0FA3308-C24E-43C9-B2AB-84EDA1C6357E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8F85BA-A1EF-4E13-B24D-D8EA44871361}"/>
                  </a:ext>
                </a:extLst>
              </p:cNvPr>
              <p:cNvSpPr txBox="1"/>
              <p:nvPr/>
            </p:nvSpPr>
            <p:spPr>
              <a:xfrm>
                <a:off x="583658" y="907593"/>
                <a:ext cx="6840760" cy="5383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To add/subtract two fractions, find a common denominator.</a:t>
                </a:r>
              </a:p>
              <a:p>
                <a:endParaRPr lang="en-GB" dirty="0"/>
              </a:p>
              <a:p>
                <a:r>
                  <a:rPr lang="en-GB" dirty="0"/>
                  <a:t>This can be achieved by multiplying the denominators and cross-multiplying the numerators: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b="1" dirty="0"/>
              </a:p>
              <a:p>
                <a:endParaRPr lang="en-GB" dirty="0"/>
              </a:p>
              <a:p>
                <a:r>
                  <a:rPr lang="en-GB" dirty="0"/>
                  <a:t>However, often we should see if first if there are common factors in the denominator </a:t>
                </a:r>
                <a:r>
                  <a:rPr lang="en-GB" b="1" dirty="0"/>
                  <a:t>to avoid multiplying unnecessarily</a:t>
                </a:r>
                <a:r>
                  <a:rPr lang="en-GB" dirty="0"/>
                  <a:t>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+1)(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8F85BA-A1EF-4E13-B24D-D8EA44871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58" y="907593"/>
                <a:ext cx="6840760" cy="5383140"/>
              </a:xfrm>
              <a:prstGeom prst="rect">
                <a:avLst/>
              </a:prstGeom>
              <a:blipFill>
                <a:blip r:embed="rId2"/>
                <a:stretch>
                  <a:fillRect l="-802" t="-680" r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9A46F36-204E-43CA-A519-E441CC29433B}"/>
              </a:ext>
            </a:extLst>
          </p:cNvPr>
          <p:cNvSpPr/>
          <p:nvPr/>
        </p:nvSpPr>
        <p:spPr>
          <a:xfrm>
            <a:off x="2948126" y="2241465"/>
            <a:ext cx="3857545" cy="7295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BE760B-4F0A-4077-B02B-A6859D6BB23D}"/>
              </a:ext>
            </a:extLst>
          </p:cNvPr>
          <p:cNvSpPr/>
          <p:nvPr/>
        </p:nvSpPr>
        <p:spPr>
          <a:xfrm>
            <a:off x="2252055" y="4556119"/>
            <a:ext cx="3940006" cy="17115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1319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24B3A2-4CE7-49A8-A183-7F9AE5CAF32E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3B83F3B9-3A46-45BA-934D-40415CD8519B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DB35004-33A8-4A93-AC30-A0F489CBCFE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B249AE9-2ABD-46A1-8EC4-DCFAFFA64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52736"/>
            <a:ext cx="4684780" cy="21564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682356-216E-46CB-AF10-FBD3F939F25F}"/>
                  </a:ext>
                </a:extLst>
              </p:cNvPr>
              <p:cNvSpPr txBox="1"/>
              <p:nvPr/>
            </p:nvSpPr>
            <p:spPr>
              <a:xfrm>
                <a:off x="6100373" y="1532479"/>
                <a:ext cx="2088232" cy="908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682356-216E-46CB-AF10-FBD3F939F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373" y="1532479"/>
                <a:ext cx="2088232" cy="9089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48EE6B37-CB66-4ECF-BA10-7E8219F4F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996" y="3662831"/>
            <a:ext cx="5291148" cy="15841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E73B32-E400-4DEF-9380-770E92424F03}"/>
                  </a:ext>
                </a:extLst>
              </p:cNvPr>
              <p:cNvSpPr txBox="1"/>
              <p:nvPr/>
            </p:nvSpPr>
            <p:spPr>
              <a:xfrm>
                <a:off x="6140535" y="3898835"/>
                <a:ext cx="2088232" cy="908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E73B32-E400-4DEF-9380-770E92424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535" y="3898835"/>
                <a:ext cx="2088232" cy="9089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C79392C1-A871-4548-A4ED-AA46FA82D977}"/>
              </a:ext>
            </a:extLst>
          </p:cNvPr>
          <p:cNvSpPr/>
          <p:nvPr/>
        </p:nvSpPr>
        <p:spPr>
          <a:xfrm>
            <a:off x="6417040" y="1312551"/>
            <a:ext cx="1783531" cy="13871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AD91C2-0FDF-4EFF-AA51-91215D247B5A}"/>
              </a:ext>
            </a:extLst>
          </p:cNvPr>
          <p:cNvSpPr/>
          <p:nvPr/>
        </p:nvSpPr>
        <p:spPr>
          <a:xfrm>
            <a:off x="6417040" y="3662831"/>
            <a:ext cx="1783531" cy="13871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396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 8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721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613CA69-BEF2-4B55-88A1-D702D690BFCD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9518DCB4-6F9D-406F-8906-DA3C1346392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Partial Fractions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73A2639-7921-4C8B-A23A-CD57B96B98E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9E61E05-7026-457C-946D-9C3BFB99983F}"/>
              </a:ext>
            </a:extLst>
          </p:cNvPr>
          <p:cNvSpPr txBox="1"/>
          <p:nvPr/>
        </p:nvSpPr>
        <p:spPr>
          <a:xfrm>
            <a:off x="410050" y="83671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the </a:t>
            </a:r>
            <a:r>
              <a:rPr lang="en-GB" b="1" dirty="0"/>
              <a:t>denominator is a product of a linear terms</a:t>
            </a:r>
            <a:r>
              <a:rPr lang="en-GB" dirty="0"/>
              <a:t>, it can be split into the sum of ‘partial fractions’, where </a:t>
            </a:r>
            <a:r>
              <a:rPr lang="en-GB" b="1" dirty="0"/>
              <a:t>each denominator is a single linear term</a:t>
            </a:r>
            <a:r>
              <a:rPr lang="en-GB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88E516-3D13-4402-B41E-93CF5A3692F3}"/>
                  </a:ext>
                </a:extLst>
              </p:cNvPr>
              <p:cNvSpPr txBox="1"/>
              <p:nvPr/>
            </p:nvSpPr>
            <p:spPr>
              <a:xfrm>
                <a:off x="1259632" y="1763973"/>
                <a:ext cx="4536504" cy="651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88E516-3D13-4402-B41E-93CF5A369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763973"/>
                <a:ext cx="4536504" cy="6519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EF5EBF-8833-477F-BB00-5A784ED4196B}"/>
                  </a:ext>
                </a:extLst>
              </p:cNvPr>
              <p:cNvSpPr txBox="1"/>
              <p:nvPr/>
            </p:nvSpPr>
            <p:spPr>
              <a:xfrm>
                <a:off x="5727032" y="1720628"/>
                <a:ext cx="3309463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Notation reminder</a:t>
                </a:r>
                <a:r>
                  <a:rPr lang="en-GB" sz="1400" dirty="0"/>
                  <a:t>: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GB" sz="1400" dirty="0"/>
                  <a:t> means ‘equivalent/identical to’, and indicates that both sides are equal for </a:t>
                </a:r>
                <a:r>
                  <a:rPr lang="en-GB" sz="1400" b="1" u="sng" dirty="0"/>
                  <a:t>all</a:t>
                </a:r>
                <a:r>
                  <a:rPr lang="en-GB" sz="1400" dirty="0"/>
                  <a:t> values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EF5EBF-8833-477F-BB00-5A784ED41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032" y="1720628"/>
                <a:ext cx="3309463" cy="738664"/>
              </a:xfrm>
              <a:prstGeom prst="rect">
                <a:avLst/>
              </a:prstGeom>
              <a:blipFill>
                <a:blip r:embed="rId3"/>
                <a:stretch>
                  <a:fillRect l="-183" r="-183" b="-6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1590B97-897B-453C-B8D4-7FBC6F3B2522}"/>
              </a:ext>
            </a:extLst>
          </p:cNvPr>
          <p:cNvSpPr txBox="1"/>
          <p:nvPr/>
        </p:nvSpPr>
        <p:spPr>
          <a:xfrm>
            <a:off x="130077" y="2912549"/>
            <a:ext cx="4309574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b="1" dirty="0"/>
              <a:t>Method 1</a:t>
            </a:r>
            <a:r>
              <a:rPr lang="en-GB" dirty="0"/>
              <a:t>: Substitution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353A67-E0F8-47F2-B221-23996857026D}"/>
              </a:ext>
            </a:extLst>
          </p:cNvPr>
          <p:cNvSpPr txBox="1"/>
          <p:nvPr/>
        </p:nvSpPr>
        <p:spPr>
          <a:xfrm>
            <a:off x="4646511" y="2900517"/>
            <a:ext cx="4299769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b="1" dirty="0"/>
              <a:t>Method 2</a:t>
            </a:r>
            <a:r>
              <a:rPr lang="en-GB" dirty="0"/>
              <a:t>: Comparing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998409-566B-4B02-A819-F9305F7DD5B6}"/>
                  </a:ext>
                </a:extLst>
              </p:cNvPr>
              <p:cNvSpPr txBox="1"/>
              <p:nvPr/>
            </p:nvSpPr>
            <p:spPr>
              <a:xfrm>
                <a:off x="120552" y="3426130"/>
                <a:ext cx="3276364" cy="2067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−2≡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r>
                  <a:rPr lang="en-GB" sz="1600" b="0" dirty="0"/>
                  <a:t/>
                </a:r>
                <a:br>
                  <a:rPr lang="en-GB" sz="1600" b="0" dirty="0"/>
                </a:br>
                <a:endParaRPr lang="en-GB" sz="1600" b="0" dirty="0"/>
              </a:p>
              <a:p>
                <a:r>
                  <a:rPr lang="en-GB" sz="1600" dirty="0"/>
                  <a:t>Let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GB" sz="16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−8=−4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→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Let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6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16=4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GB" sz="1600" i="1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998409-566B-4B02-A819-F9305F7DD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52" y="3426130"/>
                <a:ext cx="3276364" cy="2067104"/>
              </a:xfrm>
              <a:prstGeom prst="rect">
                <a:avLst/>
              </a:prstGeom>
              <a:blipFill>
                <a:blip r:embed="rId4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404BDFD-FC05-434B-A3B7-4800F67EF787}"/>
                  </a:ext>
                </a:extLst>
              </p:cNvPr>
              <p:cNvSpPr txBox="1"/>
              <p:nvPr/>
            </p:nvSpPr>
            <p:spPr>
              <a:xfrm>
                <a:off x="4715653" y="3394813"/>
                <a:ext cx="3276364" cy="3051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−2≡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r>
                  <a:rPr lang="en-GB" sz="1600" b="0" dirty="0"/>
                  <a:t/>
                </a:r>
                <a:br>
                  <a:rPr lang="en-GB" sz="1600" b="0" dirty="0"/>
                </a:br>
                <a:endParaRPr lang="en-GB" sz="1600" b="0" dirty="0"/>
              </a:p>
              <a:p>
                <a:r>
                  <a:rPr lang="en-GB" sz="1600" dirty="0"/>
                  <a:t>Comparing coefficients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terms: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6=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Comparing constant terms: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−2=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Solving simultaneously: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=4,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b="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GB" sz="1600" i="1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404BDFD-FC05-434B-A3B7-4800F67EF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653" y="3394813"/>
                <a:ext cx="3276364" cy="3051989"/>
              </a:xfrm>
              <a:prstGeom prst="rect">
                <a:avLst/>
              </a:prstGeom>
              <a:blipFill>
                <a:blip r:embed="rId5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1380FD6-88BD-47B1-BC42-40E7C3086BCD}"/>
              </a:ext>
            </a:extLst>
          </p:cNvPr>
          <p:cNvSpPr txBox="1"/>
          <p:nvPr/>
        </p:nvSpPr>
        <p:spPr>
          <a:xfrm>
            <a:off x="3183856" y="3451206"/>
            <a:ext cx="1255795" cy="8617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We don’t like fractions, so multiply through by denominator of LHS.</a:t>
            </a:r>
          </a:p>
          <a:p>
            <a:r>
              <a:rPr lang="en-GB" sz="1000" i="1" dirty="0"/>
              <a:t>See note below.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88E42CE-3EB0-49B7-967C-1351E3E82014}"/>
              </a:ext>
            </a:extLst>
          </p:cNvPr>
          <p:cNvCxnSpPr/>
          <p:nvPr/>
        </p:nvCxnSpPr>
        <p:spPr>
          <a:xfrm flipH="1" flipV="1">
            <a:off x="3071137" y="3704637"/>
            <a:ext cx="180020" cy="91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921064-E84C-421C-BF22-90A3435FC73C}"/>
                  </a:ext>
                </a:extLst>
              </p:cNvPr>
              <p:cNvSpPr txBox="1"/>
              <p:nvPr/>
            </p:nvSpPr>
            <p:spPr>
              <a:xfrm>
                <a:off x="3337361" y="4509068"/>
                <a:ext cx="972108" cy="110799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Choose values of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100" dirty="0"/>
                  <a:t> that make one of brackets disappear.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921064-E84C-421C-BF22-90A3435FC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361" y="4509068"/>
                <a:ext cx="972108" cy="1107996"/>
              </a:xfrm>
              <a:prstGeom prst="rect">
                <a:avLst/>
              </a:prstGeom>
              <a:blipFill>
                <a:blip r:embed="rId6"/>
                <a:stretch>
                  <a:fillRect b="-2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DAC5A1-2339-4253-B19E-B55140E0AE9E}"/>
              </a:ext>
            </a:extLst>
          </p:cNvPr>
          <p:cNvCxnSpPr>
            <a:cxnSpLocks/>
          </p:cNvCxnSpPr>
          <p:nvPr/>
        </p:nvCxnSpPr>
        <p:spPr>
          <a:xfrm flipH="1" flipV="1">
            <a:off x="2936374" y="4015540"/>
            <a:ext cx="396373" cy="917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898C223-F918-45C2-952D-56C7807ACE1F}"/>
                  </a:ext>
                </a:extLst>
              </p:cNvPr>
              <p:cNvSpPr txBox="1"/>
              <p:nvPr/>
            </p:nvSpPr>
            <p:spPr>
              <a:xfrm>
                <a:off x="7390982" y="3976897"/>
                <a:ext cx="1555299" cy="154657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050" dirty="0"/>
                  <a:t>If two sides are identical, </a:t>
                </a:r>
                <a14:m>
                  <m:oMath xmlns:m="http://schemas.openxmlformats.org/officeDocument/2006/math"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/>
                  <a:t> terms must match, constant terms must match and so on, e.g. if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+4≡</m:t>
                      </m:r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050" dirty="0"/>
              </a:p>
              <a:p>
                <a:r>
                  <a:rPr lang="en-GB" sz="1050" dirty="0"/>
                  <a:t>Then </a:t>
                </a:r>
                <a14:m>
                  <m:oMath xmlns:m="http://schemas.openxmlformats.org/officeDocument/2006/math"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050" dirty="0"/>
                  <a:t> and </a:t>
                </a:r>
                <a14:m>
                  <m:oMath xmlns:m="http://schemas.openxmlformats.org/officeDocument/2006/math"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1050" dirty="0"/>
                  <a:t>, whereas this is not necessarily true for a normal equality.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898C223-F918-45C2-952D-56C7807AC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982" y="3976897"/>
                <a:ext cx="1555299" cy="1546577"/>
              </a:xfrm>
              <a:prstGeom prst="rect">
                <a:avLst/>
              </a:prstGeom>
              <a:blipFill>
                <a:blip r:embed="rId7"/>
                <a:stretch>
                  <a:fillRect b="-3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FDDFCDE-531D-4670-854F-E6FA75361E41}"/>
              </a:ext>
            </a:extLst>
          </p:cNvPr>
          <p:cNvCxnSpPr>
            <a:stCxn id="19" idx="1"/>
          </p:cNvCxnSpPr>
          <p:nvPr/>
        </p:nvCxnSpPr>
        <p:spPr>
          <a:xfrm flipH="1" flipV="1">
            <a:off x="7163925" y="4003507"/>
            <a:ext cx="227057" cy="746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A71A2C26-2227-4A3D-BC19-2D356FEC21BF}"/>
              </a:ext>
            </a:extLst>
          </p:cNvPr>
          <p:cNvSpPr/>
          <p:nvPr/>
        </p:nvSpPr>
        <p:spPr>
          <a:xfrm>
            <a:off x="4670397" y="3269849"/>
            <a:ext cx="4275884" cy="30150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76C3B63-78FB-4F88-A55D-4EB1A6479568}"/>
                  </a:ext>
                </a:extLst>
              </p:cNvPr>
              <p:cNvSpPr/>
              <p:nvPr/>
            </p:nvSpPr>
            <p:spPr>
              <a:xfrm>
                <a:off x="277702" y="5694289"/>
                <a:ext cx="3925492" cy="109421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200" dirty="0"/>
                  <a:t>When we multiply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GB" sz="1200" dirty="0"/>
                  <a:t>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GB" sz="12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200" dirty="0"/>
                  <a:t> multiplying initially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GB" sz="1200" dirty="0"/>
                  <a:t> cancels out the “over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sz="1200" dirty="0"/>
                  <a:t>”, but we still need to multiply by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GB" sz="1200" dirty="0"/>
                  <a:t>, giving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GB" sz="1200" dirty="0"/>
                  <a:t>. The textbook instead has an intermediate step of adding the fractions on the RHS first, but I feel this is unnecessary.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76C3B63-78FB-4F88-A55D-4EB1A64795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02" y="5694289"/>
                <a:ext cx="3925492" cy="1094210"/>
              </a:xfrm>
              <a:prstGeom prst="rect">
                <a:avLst/>
              </a:prstGeom>
              <a:blipFill>
                <a:blip r:embed="rId8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10C26427-075F-45C1-BED0-F4CEC0563AA3}"/>
              </a:ext>
            </a:extLst>
          </p:cNvPr>
          <p:cNvSpPr/>
          <p:nvPr/>
        </p:nvSpPr>
        <p:spPr>
          <a:xfrm>
            <a:off x="150458" y="3281881"/>
            <a:ext cx="4289193" cy="35066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7445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7F1F75C-60FA-4D77-963C-AF39CFBE248D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FEA9E64-65FA-4C3C-99AD-A4942BF5F7C9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Further Example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C650E31-98B4-4A6D-AA9B-2AF5A33366E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5F16B2-A5C3-4B0B-B756-28B95A328F2E}"/>
                  </a:ext>
                </a:extLst>
              </p:cNvPr>
              <p:cNvSpPr txBox="1"/>
              <p:nvPr/>
            </p:nvSpPr>
            <p:spPr>
              <a:xfrm>
                <a:off x="467544" y="908720"/>
                <a:ext cx="8064896" cy="55278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Given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GB" dirty="0"/>
                  <a:t>, find the values of the constants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5F16B2-A5C3-4B0B-B756-28B95A328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08720"/>
                <a:ext cx="8064896" cy="5527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567825-E782-43D8-8F0D-4F3D88D18F3E}"/>
                  </a:ext>
                </a:extLst>
              </p:cNvPr>
              <p:cNvSpPr txBox="1"/>
              <p:nvPr/>
            </p:nvSpPr>
            <p:spPr>
              <a:xfrm>
                <a:off x="611560" y="1700808"/>
                <a:ext cx="6624736" cy="3536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𝐵𝑥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𝐶𝑥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9=3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−2=−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→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 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567825-E782-43D8-8F0D-4F3D88D18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700808"/>
                <a:ext cx="6624736" cy="3536096"/>
              </a:xfrm>
              <a:prstGeom prst="rect">
                <a:avLst/>
              </a:prstGeom>
              <a:blipFill>
                <a:blip r:embed="rId3"/>
                <a:stretch>
                  <a:fillRect l="-7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6FA3A4D6-5787-4FE5-9716-3AC18F4636C8}"/>
              </a:ext>
            </a:extLst>
          </p:cNvPr>
          <p:cNvSpPr/>
          <p:nvPr/>
        </p:nvSpPr>
        <p:spPr>
          <a:xfrm>
            <a:off x="470448" y="1461500"/>
            <a:ext cx="8061992" cy="40557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628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4D88AC8-FE97-4410-89EC-3639E5F9344C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F002B79B-18BD-4340-BAF8-EC7845CAE45B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4DAFD49-D53F-402B-A2DA-DD201E48B8E8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C4162DD-DD9C-4B73-BC03-2478E2661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12776"/>
            <a:ext cx="6982383" cy="10751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8DCA73-0704-4B7B-8C02-71C88772695B}"/>
              </a:ext>
            </a:extLst>
          </p:cNvPr>
          <p:cNvSpPr txBox="1"/>
          <p:nvPr/>
        </p:nvSpPr>
        <p:spPr>
          <a:xfrm>
            <a:off x="539552" y="1043444"/>
            <a:ext cx="252028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C4 June 2005 Q3a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10ACB9-031C-4944-9C6D-DA03FB070B2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7250"/>
            <a:ext cx="6120680" cy="24316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B179448-A76C-4152-8CDB-46D9A677406D}"/>
              </a:ext>
            </a:extLst>
          </p:cNvPr>
          <p:cNvSpPr/>
          <p:nvPr/>
        </p:nvSpPr>
        <p:spPr>
          <a:xfrm>
            <a:off x="755576" y="2708920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006EBC-3453-487E-A7C1-8CD90EB1D170}"/>
              </a:ext>
            </a:extLst>
          </p:cNvPr>
          <p:cNvSpPr/>
          <p:nvPr/>
        </p:nvSpPr>
        <p:spPr>
          <a:xfrm>
            <a:off x="568152" y="2708920"/>
            <a:ext cx="6953783" cy="27363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082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 11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681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3431879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Repeated linear factors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410" y="764704"/>
                <a:ext cx="8892371" cy="1618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Suppose we wished to express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GB" dirty="0"/>
                  <a:t>. What’s the problem?</a:t>
                </a:r>
              </a:p>
              <a:p>
                <a:endParaRPr lang="en-GB" dirty="0"/>
              </a:p>
              <a:p>
                <a:r>
                  <a:rPr lang="en-GB" b="1" dirty="0"/>
                  <a:t>Because the denominators are the same, we’d get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GB" b="1" dirty="0"/>
                  <a:t>. There’s no constant values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b="1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b="1" dirty="0"/>
                  <a:t> we can choose such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GB" b="1" dirty="0"/>
                  <a:t> because the denominators will still be different.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10" y="764704"/>
                <a:ext cx="8892371" cy="1618841"/>
              </a:xfrm>
              <a:prstGeom prst="rect">
                <a:avLst/>
              </a:prstGeom>
              <a:blipFill rotWithShape="0"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7583" y="2571850"/>
                <a:ext cx="7767015" cy="5598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Split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+14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</m:oMath>
                </a14:m>
                <a:r>
                  <a:rPr lang="en-GB" dirty="0"/>
                  <a:t> into partial fractions.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3" y="2571850"/>
                <a:ext cx="7767015" cy="5598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95536" y="2571849"/>
            <a:ext cx="432048" cy="5598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1410" y="3341796"/>
                <a:ext cx="7920989" cy="687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11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+14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10" y="3341796"/>
                <a:ext cx="7920989" cy="68736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777104" y="3267063"/>
            <a:ext cx="2160240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The problem is resolved by having the factor </a:t>
            </a:r>
            <a:r>
              <a:rPr lang="en-GB" sz="1400" b="1" dirty="0"/>
              <a:t>both squared and non-squared</a:t>
            </a:r>
            <a:r>
              <a:rPr lang="en-GB" sz="14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1410" y="4149080"/>
                <a:ext cx="8641070" cy="2977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11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+14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+5≡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GB" dirty="0"/>
                  <a:t>: 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2=−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    → 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       → 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At this point we could substitute something else (e.g.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) but it’s easier to equate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terms.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11=2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10" y="4149080"/>
                <a:ext cx="8641070" cy="2977033"/>
              </a:xfrm>
              <a:prstGeom prst="rect">
                <a:avLst/>
              </a:prstGeom>
              <a:blipFill rotWithShape="0">
                <a:blip r:embed="rId5"/>
                <a:stretch>
                  <a:fillRect l="-5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87562" y="1391869"/>
            <a:ext cx="8749782" cy="10013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2704" y="4139363"/>
            <a:ext cx="8749782" cy="26020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116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/>
      <p:bldP spid="11" grpId="0" animBg="1"/>
      <p:bldP spid="12" grpId="0" animBg="1"/>
      <p:bldP spid="12" grpId="1" animBg="1"/>
      <p:bldP spid="12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86871"/>
            <a:ext cx="6257925" cy="11525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3528" y="821285"/>
            <a:ext cx="194421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C4 June 2011 Q1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925251"/>
            <a:ext cx="7889975" cy="26642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7000" y="2688560"/>
            <a:ext cx="8749782" cy="3188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56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 13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488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Dealing with Improper Fractions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323528" y="908720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Pure Year 1, we saw that the ‘</a:t>
            </a:r>
            <a:r>
              <a:rPr lang="en-GB" b="1" dirty="0"/>
              <a:t>degree</a:t>
            </a:r>
            <a:r>
              <a:rPr lang="en-GB" dirty="0"/>
              <a:t>’ of a polynomial is the highest power, e.g. a quadratic has degree 2.</a:t>
            </a:r>
          </a:p>
          <a:p>
            <a:endParaRPr lang="en-GB" dirty="0"/>
          </a:p>
          <a:p>
            <a:r>
              <a:rPr lang="en-GB" dirty="0"/>
              <a:t>An algebraic fraction is </a:t>
            </a:r>
            <a:r>
              <a:rPr lang="en-GB" b="1" dirty="0"/>
              <a:t>improper</a:t>
            </a:r>
            <a:r>
              <a:rPr lang="en-GB" dirty="0"/>
              <a:t> if the degree of the numerator is </a:t>
            </a:r>
            <a:r>
              <a:rPr lang="en-GB" b="1" dirty="0"/>
              <a:t>at least </a:t>
            </a:r>
            <a:r>
              <a:rPr lang="en-GB" dirty="0"/>
              <a:t>the degree of the denominator.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5576" y="2276872"/>
                <a:ext cx="2016224" cy="964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276872"/>
                <a:ext cx="2016224" cy="9641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70069" y="2444695"/>
                <a:ext cx="2016224" cy="908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069" y="2444695"/>
                <a:ext cx="2016224" cy="90896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36096" y="2134308"/>
                <a:ext cx="2016224" cy="956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2134308"/>
                <a:ext cx="2016224" cy="9568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61256BA-20DB-4A8D-8C94-B256648E2DCD}"/>
              </a:ext>
            </a:extLst>
          </p:cNvPr>
          <p:cNvSpPr txBox="1"/>
          <p:nvPr/>
        </p:nvSpPr>
        <p:spPr>
          <a:xfrm>
            <a:off x="3563022" y="3778083"/>
            <a:ext cx="2446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 partial fraction is still improper if the degree is the same top and bottom.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BF4083F-4AC0-4FEB-B5FB-1E6E7639EC22}"/>
              </a:ext>
            </a:extLst>
          </p:cNvPr>
          <p:cNvCxnSpPr>
            <a:stCxn id="2" idx="0"/>
          </p:cNvCxnSpPr>
          <p:nvPr/>
        </p:nvCxnSpPr>
        <p:spPr>
          <a:xfrm flipH="1" flipV="1">
            <a:off x="4355976" y="3294276"/>
            <a:ext cx="430317" cy="483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BDE05B-BC32-4A43-92BA-ADCBA05EE2C8}"/>
                  </a:ext>
                </a:extLst>
              </p:cNvPr>
              <p:cNvSpPr txBox="1"/>
              <p:nvPr/>
            </p:nvSpPr>
            <p:spPr>
              <a:xfrm>
                <a:off x="503548" y="5018256"/>
                <a:ext cx="8208912" cy="12229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Questions might take one of two forms: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Do the division to express as a quotient and a remainder, e.g.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 →  1+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Express as partial fractions, e.g.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BDE05B-BC32-4A43-92BA-ADCBA05EE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48" y="5018256"/>
                <a:ext cx="8208912" cy="1222964"/>
              </a:xfrm>
              <a:prstGeom prst="rect">
                <a:avLst/>
              </a:prstGeom>
              <a:blipFill>
                <a:blip r:embed="rId5"/>
                <a:stretch>
                  <a:fillRect l="-519" t="-14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750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FF99EA-A148-4974-891F-974A7E321A3C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442F20E0-0037-4900-8A8F-16DBFCBDF04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Reducing to Quotient and Remainder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521A877-32C1-41B7-90B4-FEA5040AFF3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662281-8C7D-4579-B69F-F572FA61248A}"/>
                  </a:ext>
                </a:extLst>
              </p:cNvPr>
              <p:cNvSpPr txBox="1"/>
              <p:nvPr/>
            </p:nvSpPr>
            <p:spPr>
              <a:xfrm>
                <a:off x="827584" y="908720"/>
                <a:ext cx="7200800" cy="1704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You know for example that as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÷3=2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𝑟𝑒𝑚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1</m:t>
                    </m:r>
                  </m:oMath>
                </a14:m>
                <a:r>
                  <a:rPr lang="en-GB" dirty="0"/>
                  <a:t>, we could write: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Similarly in general: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𝑑𝑖𝑣𝑖𝑠𝑜𝑟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𝑟𝑒𝑚𝑎𝑖𝑛𝑑𝑒𝑟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𝑑𝑖𝑣𝑖𝑠𝑜𝑟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662281-8C7D-4579-B69F-F572FA612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908720"/>
                <a:ext cx="7200800" cy="1704377"/>
              </a:xfrm>
              <a:prstGeom prst="rect">
                <a:avLst/>
              </a:prstGeom>
              <a:blipFill>
                <a:blip r:embed="rId2"/>
                <a:stretch>
                  <a:fillRect l="-762" t="-17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D75992-81B0-4900-81B1-895274421705}"/>
                  </a:ext>
                </a:extLst>
              </p:cNvPr>
              <p:cNvSpPr txBox="1"/>
              <p:nvPr/>
            </p:nvSpPr>
            <p:spPr>
              <a:xfrm>
                <a:off x="466972" y="2983235"/>
                <a:ext cx="8082483" cy="5241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0" dirty="0"/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GB" dirty="0"/>
                  <a:t>, determine the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D75992-81B0-4900-81B1-895274421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72" y="2983235"/>
                <a:ext cx="8082483" cy="5241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434C17-6FCB-401F-AFD9-696BC86A7965}"/>
                  </a:ext>
                </a:extLst>
              </p:cNvPr>
              <p:cNvSpPr txBox="1"/>
              <p:nvPr/>
            </p:nvSpPr>
            <p:spPr>
              <a:xfrm>
                <a:off x="777776" y="3574157"/>
                <a:ext cx="71287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Note first that after dividing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1" dirty="0"/>
                  <a:t>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GB" b="1" dirty="0"/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𝑨𝒙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b="1" dirty="0"/>
                  <a:t> is the quotient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GB" b="1" dirty="0"/>
                  <a:t> the remainder: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434C17-6FCB-401F-AFD9-696BC86A7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76" y="3574157"/>
                <a:ext cx="7128792" cy="646331"/>
              </a:xfrm>
              <a:prstGeom prst="rect">
                <a:avLst/>
              </a:prstGeom>
              <a:blipFill>
                <a:blip r:embed="rId4"/>
                <a:stretch>
                  <a:fillRect l="-770" t="-3774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978F3B-DD28-4105-97E3-F73FF0698322}"/>
                  </a:ext>
                </a:extLst>
              </p:cNvPr>
              <p:cNvSpPr txBox="1"/>
              <p:nvPr/>
            </p:nvSpPr>
            <p:spPr>
              <a:xfrm>
                <a:off x="1971503" y="4725144"/>
                <a:ext cx="14127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978F3B-DD28-4105-97E3-F73FF0698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03" y="4725144"/>
                <a:ext cx="141272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0DACF8-5722-4D47-80B1-B7DA143866E4}"/>
                  </a:ext>
                </a:extLst>
              </p:cNvPr>
              <p:cNvSpPr txBox="1"/>
              <p:nvPr/>
            </p:nvSpPr>
            <p:spPr>
              <a:xfrm>
                <a:off x="769555" y="4725144"/>
                <a:ext cx="11490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0DACF8-5722-4D47-80B1-B7DA14386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55" y="4725144"/>
                <a:ext cx="114905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58610DC-842F-4DF7-BBD1-D0ACEB72AB20}"/>
                  </a:ext>
                </a:extLst>
              </p:cNvPr>
              <p:cNvSpPr txBox="1"/>
              <p:nvPr/>
            </p:nvSpPr>
            <p:spPr>
              <a:xfrm>
                <a:off x="2037124" y="4314404"/>
                <a:ext cx="11490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+ 3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58610DC-842F-4DF7-BBD1-D0ACEB72A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124" y="4314404"/>
                <a:ext cx="114905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4291CF-0BE4-44C4-BE63-1EB0C6D318AD}"/>
                  </a:ext>
                </a:extLst>
              </p:cNvPr>
              <p:cNvSpPr txBox="1"/>
              <p:nvPr/>
            </p:nvSpPr>
            <p:spPr>
              <a:xfrm>
                <a:off x="1991404" y="5048756"/>
                <a:ext cx="11490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4291CF-0BE4-44C4-BE63-1EB0C6D31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404" y="5048756"/>
                <a:ext cx="114905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5C1E56-1E7F-41C6-834A-EF8B01ABE13A}"/>
                  </a:ext>
                </a:extLst>
              </p:cNvPr>
              <p:cNvSpPr txBox="1"/>
              <p:nvPr/>
            </p:nvSpPr>
            <p:spPr>
              <a:xfrm>
                <a:off x="2509564" y="5357128"/>
                <a:ext cx="11490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5C1E56-1E7F-41C6-834A-EF8B01ABE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564" y="5357128"/>
                <a:ext cx="114905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BF2AF6-2E6A-4707-8706-297136C4FF07}"/>
                  </a:ext>
                </a:extLst>
              </p:cNvPr>
              <p:cNvSpPr txBox="1"/>
              <p:nvPr/>
            </p:nvSpPr>
            <p:spPr>
              <a:xfrm>
                <a:off x="2509192" y="5627400"/>
                <a:ext cx="11490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BF2AF6-2E6A-4707-8706-297136C4F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192" y="5627400"/>
                <a:ext cx="114905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4EF614-583A-4D5F-BC63-1D958F6A8BAD}"/>
                  </a:ext>
                </a:extLst>
              </p:cNvPr>
              <p:cNvSpPr txBox="1"/>
              <p:nvPr/>
            </p:nvSpPr>
            <p:spPr>
              <a:xfrm>
                <a:off x="2798345" y="5920532"/>
                <a:ext cx="11490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4EF614-583A-4D5F-BC63-1D958F6A8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345" y="5920532"/>
                <a:ext cx="114905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5C5521C-295F-42B7-8447-75C6220CA4E3}"/>
              </a:ext>
            </a:extLst>
          </p:cNvPr>
          <p:cNvCxnSpPr/>
          <p:nvPr/>
        </p:nvCxnSpPr>
        <p:spPr>
          <a:xfrm>
            <a:off x="906830" y="5069711"/>
            <a:ext cx="9470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485090-9C33-4DAD-812E-1A6B465911DC}"/>
              </a:ext>
            </a:extLst>
          </p:cNvPr>
          <p:cNvCxnSpPr>
            <a:cxnSpLocks/>
          </p:cNvCxnSpPr>
          <p:nvPr/>
        </p:nvCxnSpPr>
        <p:spPr>
          <a:xfrm>
            <a:off x="1851338" y="4683736"/>
            <a:ext cx="15328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15BC5C-B0FE-4886-9574-164C04214C35}"/>
              </a:ext>
            </a:extLst>
          </p:cNvPr>
          <p:cNvCxnSpPr>
            <a:cxnSpLocks/>
          </p:cNvCxnSpPr>
          <p:nvPr/>
        </p:nvCxnSpPr>
        <p:spPr>
          <a:xfrm flipV="1">
            <a:off x="1851338" y="4683736"/>
            <a:ext cx="0" cy="395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3145EB8-A1D1-4028-B42D-359A023B1023}"/>
              </a:ext>
            </a:extLst>
          </p:cNvPr>
          <p:cNvCxnSpPr>
            <a:cxnSpLocks/>
          </p:cNvCxnSpPr>
          <p:nvPr/>
        </p:nvCxnSpPr>
        <p:spPr>
          <a:xfrm>
            <a:off x="2037124" y="5369804"/>
            <a:ext cx="858476" cy="2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8CFB433-FFC6-4EAF-8E54-EC1B783BF401}"/>
              </a:ext>
            </a:extLst>
          </p:cNvPr>
          <p:cNvCxnSpPr>
            <a:cxnSpLocks/>
          </p:cNvCxnSpPr>
          <p:nvPr/>
        </p:nvCxnSpPr>
        <p:spPr>
          <a:xfrm>
            <a:off x="2525753" y="5938923"/>
            <a:ext cx="858476" cy="2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9EA158F-D862-4540-B724-3B98FE4868FB}"/>
                  </a:ext>
                </a:extLst>
              </p:cNvPr>
              <p:cNvSpPr txBox="1"/>
              <p:nvPr/>
            </p:nvSpPr>
            <p:spPr>
              <a:xfrm>
                <a:off x="4342172" y="4881486"/>
                <a:ext cx="4262276" cy="929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+3−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i.e.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=−15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9EA158F-D862-4540-B724-3B98FE486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172" y="4881486"/>
                <a:ext cx="4262276" cy="929742"/>
              </a:xfrm>
              <a:prstGeom prst="rect">
                <a:avLst/>
              </a:prstGeom>
              <a:blipFill>
                <a:blip r:embed="rId12"/>
                <a:stretch>
                  <a:fillRect l="-1144" b="-98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row: Right 25">
            <a:extLst>
              <a:ext uri="{FF2B5EF4-FFF2-40B4-BE49-F238E27FC236}">
                <a16:creationId xmlns:a16="http://schemas.microsoft.com/office/drawing/2014/main" id="{0A53209E-EAD3-4623-AC01-E80B985B4DEE}"/>
              </a:ext>
            </a:extLst>
          </p:cNvPr>
          <p:cNvSpPr/>
          <p:nvPr/>
        </p:nvSpPr>
        <p:spPr>
          <a:xfrm>
            <a:off x="3658244" y="5229200"/>
            <a:ext cx="518160" cy="1888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BDF0B80-F5FA-46FF-93E7-089099606AB6}"/>
                  </a:ext>
                </a:extLst>
              </p:cNvPr>
              <p:cNvSpPr txBox="1"/>
              <p:nvPr/>
            </p:nvSpPr>
            <p:spPr>
              <a:xfrm>
                <a:off x="4215172" y="5920532"/>
                <a:ext cx="4334284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Tip</a:t>
                </a:r>
                <a:r>
                  <a:rPr lang="en-GB" sz="1400" dirty="0"/>
                  <a:t>: The degree of the quotient is the degree of the original expression minus the degree of the divisor. In this case, the quotient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 has degree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2−1=1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BDF0B80-F5FA-46FF-93E7-089099606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172" y="5920532"/>
                <a:ext cx="4334284" cy="738664"/>
              </a:xfrm>
              <a:prstGeom prst="rect">
                <a:avLst/>
              </a:prstGeom>
              <a:blipFill>
                <a:blip r:embed="rId13"/>
                <a:stretch>
                  <a:fillRect l="-140" b="-6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75D1461A-C96F-41A9-A465-E0294C4202D9}"/>
              </a:ext>
            </a:extLst>
          </p:cNvPr>
          <p:cNvSpPr/>
          <p:nvPr/>
        </p:nvSpPr>
        <p:spPr>
          <a:xfrm>
            <a:off x="466972" y="3507417"/>
            <a:ext cx="8082484" cy="31821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F59E0A-8E9E-4C96-904B-7BDF4D7EC3E2}"/>
              </a:ext>
            </a:extLst>
          </p:cNvPr>
          <p:cNvSpPr txBox="1"/>
          <p:nvPr/>
        </p:nvSpPr>
        <p:spPr>
          <a:xfrm>
            <a:off x="4098521" y="2589670"/>
            <a:ext cx="1214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Quotient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7BE2C04-0AF6-4AA7-BFE3-29B212251538}"/>
              </a:ext>
            </a:extLst>
          </p:cNvPr>
          <p:cNvCxnSpPr>
            <a:cxnSpLocks/>
          </p:cNvCxnSpPr>
          <p:nvPr/>
        </p:nvCxnSpPr>
        <p:spPr>
          <a:xfrm flipH="1" flipV="1">
            <a:off x="4356100" y="2482850"/>
            <a:ext cx="127001" cy="158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34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56367D-8D00-4F8C-8308-45260D1F4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44" y="2916287"/>
            <a:ext cx="4608512" cy="39417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E2F8BA-744E-4141-9BE2-AC9B51D02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44" y="1136070"/>
            <a:ext cx="6846354" cy="1788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32DC24-A8CD-40FD-8756-D0397139C3EE}"/>
              </a:ext>
            </a:extLst>
          </p:cNvPr>
          <p:cNvSpPr txBox="1"/>
          <p:nvPr/>
        </p:nvSpPr>
        <p:spPr>
          <a:xfrm>
            <a:off x="416744" y="766739"/>
            <a:ext cx="252028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C4 June 2013 Q1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582A935-E90B-4CC5-AA48-58899628B900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5" name="TextBox 32">
              <a:extLst>
                <a:ext uri="{FF2B5EF4-FFF2-40B4-BE49-F238E27FC236}">
                  <a16:creationId xmlns:a16="http://schemas.microsoft.com/office/drawing/2014/main" id="{7F78FCDF-FC83-47C8-822A-F9E19EBA9DF3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1E7AF48-BC0C-4821-8D0C-3DE5E3C2FD99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B1FD8F-E18A-4972-9D0D-EF73017EF438}"/>
                  </a:ext>
                </a:extLst>
              </p:cNvPr>
              <p:cNvSpPr txBox="1"/>
              <p:nvPr/>
            </p:nvSpPr>
            <p:spPr>
              <a:xfrm>
                <a:off x="6204868" y="992544"/>
                <a:ext cx="2736304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Tip</a:t>
                </a:r>
                <a:r>
                  <a:rPr lang="en-GB" sz="1400" dirty="0"/>
                  <a:t>: There’s a missing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term in the numerator and missing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term in the denominator. Use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+0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to avoid gaps.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B1FD8F-E18A-4972-9D0D-EF73017EF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868" y="992544"/>
                <a:ext cx="2736304" cy="954107"/>
              </a:xfrm>
              <a:prstGeom prst="rect">
                <a:avLst/>
              </a:prstGeom>
              <a:blipFill>
                <a:blip r:embed="rId4"/>
                <a:stretch>
                  <a:fillRect l="-221" r="-662" b="-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3BE3AD-138A-4848-821B-D999C014488F}"/>
                  </a:ext>
                </a:extLst>
              </p:cNvPr>
              <p:cNvSpPr txBox="1"/>
              <p:nvPr/>
            </p:nvSpPr>
            <p:spPr>
              <a:xfrm>
                <a:off x="5186660" y="4316709"/>
                <a:ext cx="3754512" cy="132273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An alternative (but probably harder) approach is to write: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−5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−4≡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and to then compare coefficients.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3BE3AD-138A-4848-821B-D999C0144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660" y="4316709"/>
                <a:ext cx="3754512" cy="1322734"/>
              </a:xfrm>
              <a:prstGeom prst="rect">
                <a:avLst/>
              </a:prstGeom>
              <a:blipFill>
                <a:blip r:embed="rId5"/>
                <a:stretch>
                  <a:fillRect l="-645" t="-452" b="-40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E2B03D98-2FC3-42DD-AAC9-6B30CFF9DE79}"/>
              </a:ext>
            </a:extLst>
          </p:cNvPr>
          <p:cNvSpPr/>
          <p:nvPr/>
        </p:nvSpPr>
        <p:spPr>
          <a:xfrm>
            <a:off x="416744" y="2925066"/>
            <a:ext cx="8524428" cy="39329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2280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16-17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586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Dealing with Improper Fractions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7583" y="764705"/>
                <a:ext cx="7767015" cy="5598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Split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</m:oMath>
                </a14:m>
                <a:r>
                  <a:rPr lang="en-GB" dirty="0"/>
                  <a:t> into partial fractions.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3" y="764705"/>
                <a:ext cx="7767015" cy="5598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95536" y="764704"/>
            <a:ext cx="432048" cy="5598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8171" y="2132856"/>
                <a:ext cx="3265718" cy="4594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Dividing algebraically gives: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GB" b="0" dirty="0"/>
              </a:p>
              <a:p>
                <a:r>
                  <a:rPr lang="en-GB" dirty="0"/>
                  <a:t>Turn numerator back: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So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d>
                          <m:d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71" y="2132856"/>
                <a:ext cx="3265718" cy="4594784"/>
              </a:xfrm>
              <a:prstGeom prst="rect">
                <a:avLst/>
              </a:prstGeom>
              <a:blipFill rotWithShape="0">
                <a:blip r:embed="rId3"/>
                <a:stretch>
                  <a:fillRect l="-1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23528" y="1628800"/>
            <a:ext cx="324036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Method 1</a:t>
            </a:r>
            <a:r>
              <a:rPr lang="en-GB" dirty="0"/>
              <a:t>: Algebraic Division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7944" y="1628800"/>
            <a:ext cx="452665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Method 2</a:t>
            </a:r>
            <a:r>
              <a:rPr lang="en-GB" dirty="0"/>
              <a:t>: Using One Identity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67944" y="2348880"/>
                <a:ext cx="4464496" cy="3179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Let: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b="0" dirty="0"/>
              </a:p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−2=−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 →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dirty="0"/>
              </a:p>
              <a:p>
                <a:r>
                  <a:rPr lang="en-GB" dirty="0"/>
                  <a:t>Comparing coefficients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:</a:t>
                </a:r>
              </a:p>
              <a:p>
                <a:r>
                  <a:rPr lang="en-GB" dirty="0"/>
                  <a:t>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348880"/>
                <a:ext cx="4464496" cy="3179525"/>
              </a:xfrm>
              <a:prstGeom prst="rect">
                <a:avLst/>
              </a:prstGeom>
              <a:blipFill rotWithShape="0">
                <a:blip r:embed="rId4"/>
                <a:stretch>
                  <a:fillRect l="-1091" t="-9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211960" y="5528405"/>
            <a:ext cx="4176464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b="1" dirty="0" err="1"/>
              <a:t>Bropinion</a:t>
            </a:r>
            <a:r>
              <a:rPr lang="en-GB" sz="1600" dirty="0"/>
              <a:t>: I personally think the second method is easier. And mark schemes present it as “Method 1” – implying more standard!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3528" y="1998132"/>
            <a:ext cx="3240360" cy="47295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67942" y="1998133"/>
            <a:ext cx="4526655" cy="47295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8977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75489"/>
            <a:ext cx="5512612" cy="9361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7544" y="817539"/>
            <a:ext cx="194421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C4 Jan 2013 Q3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348880"/>
            <a:ext cx="7825936" cy="40324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3528" y="2346593"/>
            <a:ext cx="8208912" cy="43810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076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 18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282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76470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Apart from the initial portion on proof, this chapter concerns manipulation of algebraic fractions.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7900" y="1987157"/>
                <a:ext cx="2657996" cy="95218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by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GB" dirty="0"/>
                  <a:t> is an irrational number.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00" y="1987157"/>
                <a:ext cx="2657996" cy="952184"/>
              </a:xfrm>
              <a:prstGeom prst="rect">
                <a:avLst/>
              </a:prstGeom>
              <a:blipFill>
                <a:blip r:embed="rId2"/>
                <a:stretch>
                  <a:fillRect b="-1667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77900" y="1627117"/>
            <a:ext cx="265799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55976" y="1987157"/>
                <a:ext cx="3096344" cy="145392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[Edexcel C3] Express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as a single fraction in its simplest form.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987157"/>
                <a:ext cx="3096344" cy="1453924"/>
              </a:xfrm>
              <a:prstGeom prst="rect">
                <a:avLst/>
              </a:prstGeom>
              <a:blipFill>
                <a:blip r:embed="rId3"/>
                <a:stretch>
                  <a:fillRect b="-37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55976" y="1617825"/>
                <a:ext cx="3096344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2</a:t>
                </a:r>
                <a:r>
                  <a:rPr lang="en-GB" dirty="0"/>
                  <a:t>::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+÷×−</m:t>
                    </m:r>
                  </m:oMath>
                </a14:m>
                <a:r>
                  <a:rPr lang="en-GB" dirty="0"/>
                  <a:t> Algebraic Fractions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617825"/>
                <a:ext cx="3096344" cy="369332"/>
              </a:xfrm>
              <a:prstGeom prst="rect">
                <a:avLst/>
              </a:prstGeom>
              <a:blipFill>
                <a:blip r:embed="rId4"/>
                <a:stretch>
                  <a:fillRect l="-1370" t="-4615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3528" y="4134000"/>
                <a:ext cx="3024336" cy="118583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Express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r>
                  <a:rPr lang="en-GB" dirty="0"/>
                  <a:t> in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are constants.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134000"/>
                <a:ext cx="3024336" cy="1185837"/>
              </a:xfrm>
              <a:prstGeom prst="rect">
                <a:avLst/>
              </a:prstGeom>
              <a:blipFill>
                <a:blip r:embed="rId5"/>
                <a:stretch>
                  <a:fillRect b="-45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23528" y="3492316"/>
            <a:ext cx="302433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Express a fraction using partial fractions.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73860" y="4873560"/>
                <a:ext cx="4005064" cy="120212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Given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+7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find the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860" y="4873560"/>
                <a:ext cx="4005064" cy="1202124"/>
              </a:xfrm>
              <a:prstGeom prst="rect">
                <a:avLst/>
              </a:prstGeom>
              <a:blipFill>
                <a:blip r:embed="rId6"/>
                <a:stretch>
                  <a:fillRect b="-44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173860" y="3930850"/>
            <a:ext cx="4005064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r>
              <a:rPr lang="en-GB" dirty="0"/>
              <a:t>:: Divide algebraic expressions, and convert an improper fraction into partial fraction form.</a:t>
            </a:r>
          </a:p>
        </p:txBody>
      </p:sp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1</a:t>
              </a:r>
              <a:r>
                <a:rPr lang="en-GB" sz="3200" dirty="0">
                  <a:latin typeface="+mj-lt"/>
                </a:rPr>
                <a:t> :: Proof By Contradiction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611560" y="908720"/>
            <a:ext cx="6912768" cy="1477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</a:rPr>
              <a:t>!</a:t>
            </a:r>
            <a:r>
              <a:rPr lang="en-GB" dirty="0"/>
              <a:t> To prove a statement is true by contradiction: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Assume</a:t>
            </a:r>
            <a:r>
              <a:rPr lang="en-GB" dirty="0"/>
              <a:t> that the statement is in fact </a:t>
            </a:r>
            <a:r>
              <a:rPr lang="en-GB" b="1" dirty="0"/>
              <a:t>false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Prove that this would </a:t>
            </a:r>
            <a:r>
              <a:rPr lang="en-GB" b="1" dirty="0"/>
              <a:t>lead to a contradiction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Therefore we were wrong in assuming the statement was false, and therefore it must be true.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1DBE97-480B-475F-A5A7-D1A1FA54DDE1}"/>
              </a:ext>
            </a:extLst>
          </p:cNvPr>
          <p:cNvSpPr txBox="1"/>
          <p:nvPr/>
        </p:nvSpPr>
        <p:spPr>
          <a:xfrm>
            <a:off x="611560" y="2852936"/>
            <a:ext cx="6480720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Prove that there is no greatest odd integer.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E48873-E07F-4BBA-BD6F-00D2563CB7A2}"/>
                  </a:ext>
                </a:extLst>
              </p:cNvPr>
              <p:cNvSpPr txBox="1"/>
              <p:nvPr/>
            </p:nvSpPr>
            <p:spPr>
              <a:xfrm>
                <a:off x="611560" y="3501008"/>
                <a:ext cx="455734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Assume that there is a greatest odd integer,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Then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dirty="0"/>
                  <a:t> is an odd integer which is larger than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This contradicts the assumption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is the greatest odd integer.</a:t>
                </a:r>
              </a:p>
              <a:p>
                <a:endParaRPr lang="en-GB" dirty="0"/>
              </a:p>
              <a:p>
                <a:r>
                  <a:rPr lang="en-GB" dirty="0"/>
                  <a:t>Therefore, there is no greatest odd integer.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E48873-E07F-4BBA-BD6F-00D2563CB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501008"/>
                <a:ext cx="4557340" cy="2308324"/>
              </a:xfrm>
              <a:prstGeom prst="rect">
                <a:avLst/>
              </a:prstGeom>
              <a:blipFill>
                <a:blip r:embed="rId2"/>
                <a:stretch>
                  <a:fillRect l="-1070" t="-1319" b="-31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F7D1A0E3-8A1E-47A7-98EF-DE5CEE231F73}"/>
              </a:ext>
            </a:extLst>
          </p:cNvPr>
          <p:cNvSpPr/>
          <p:nvPr/>
        </p:nvSpPr>
        <p:spPr>
          <a:xfrm>
            <a:off x="555802" y="3367803"/>
            <a:ext cx="4520254" cy="6669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Assumption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EEB392C-7A73-40B4-AD66-D955216898B7}"/>
              </a:ext>
            </a:extLst>
          </p:cNvPr>
          <p:cNvSpPr/>
          <p:nvPr/>
        </p:nvSpPr>
        <p:spPr>
          <a:xfrm>
            <a:off x="555802" y="4032522"/>
            <a:ext cx="4520254" cy="12686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Show contradiction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0E5B19-9C24-426E-A3B1-8CAB64BB4299}"/>
              </a:ext>
            </a:extLst>
          </p:cNvPr>
          <p:cNvSpPr/>
          <p:nvPr/>
        </p:nvSpPr>
        <p:spPr>
          <a:xfrm>
            <a:off x="555802" y="5286444"/>
            <a:ext cx="4520254" cy="6669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Conclusion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227593-1664-45C8-BFF3-1489CFB19E6D}"/>
              </a:ext>
            </a:extLst>
          </p:cNvPr>
          <p:cNvSpPr txBox="1"/>
          <p:nvPr/>
        </p:nvSpPr>
        <p:spPr>
          <a:xfrm>
            <a:off x="5508104" y="3870047"/>
            <a:ext cx="3168352" cy="25853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How to structure/word proof:</a:t>
            </a:r>
          </a:p>
          <a:p>
            <a:pPr marL="342900" indent="-342900">
              <a:buAutoNum type="arabicPeriod"/>
            </a:pPr>
            <a:r>
              <a:rPr lang="en-GB" dirty="0"/>
              <a:t>“Assume that </a:t>
            </a:r>
            <a:r>
              <a:rPr lang="en-GB" i="1" dirty="0"/>
              <a:t>[negation of statement]</a:t>
            </a:r>
            <a:r>
              <a:rPr lang="en-GB" dirty="0"/>
              <a:t>.”</a:t>
            </a:r>
          </a:p>
          <a:p>
            <a:pPr marL="342900" indent="-342900">
              <a:buAutoNum type="arabicPeriod"/>
            </a:pPr>
            <a:r>
              <a:rPr lang="en-GB" dirty="0"/>
              <a:t>[</a:t>
            </a:r>
            <a:r>
              <a:rPr lang="en-GB" i="1" dirty="0"/>
              <a:t>Reasoning followed by…</a:t>
            </a:r>
            <a:r>
              <a:rPr lang="en-GB" dirty="0"/>
              <a:t>] “</a:t>
            </a:r>
            <a:r>
              <a:rPr lang="en-GB" i="1" dirty="0"/>
              <a:t>This contradicts the assumption that</a:t>
            </a:r>
            <a:r>
              <a:rPr lang="en-GB" dirty="0"/>
              <a:t>…” or “</a:t>
            </a:r>
            <a:r>
              <a:rPr lang="en-GB" i="1" dirty="0"/>
              <a:t>This is a contradiction</a:t>
            </a:r>
            <a:r>
              <a:rPr lang="en-GB" dirty="0"/>
              <a:t>”.</a:t>
            </a:r>
          </a:p>
          <a:p>
            <a:pPr marL="342900" indent="-342900">
              <a:buAutoNum type="arabicPeriod"/>
            </a:pPr>
            <a:r>
              <a:rPr lang="en-GB" dirty="0"/>
              <a:t>“Therefore [</a:t>
            </a:r>
            <a:r>
              <a:rPr lang="en-GB" i="1" dirty="0"/>
              <a:t>restate original statement</a:t>
            </a:r>
            <a:r>
              <a:rPr lang="en-GB" dirty="0"/>
              <a:t>].”</a:t>
            </a:r>
          </a:p>
        </p:txBody>
      </p:sp>
    </p:spTree>
    <p:extLst>
      <p:ext uri="{BB962C8B-B14F-4D97-AF65-F5344CB8AC3E}">
        <p14:creationId xmlns:p14="http://schemas.microsoft.com/office/powerpoint/2010/main" val="361783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71260D9-E1A0-4A61-931B-A7138471258E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18BEB7B3-1B94-4D60-ADD8-1F29E9F71AAB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Negating the original statement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924A6DA-340E-4207-8A5A-03E45AF16C6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EF0590-DF83-4A1F-9BE7-65F4D60A457B}"/>
              </a:ext>
            </a:extLst>
          </p:cNvPr>
          <p:cNvSpPr txBox="1"/>
          <p:nvPr/>
        </p:nvSpPr>
        <p:spPr>
          <a:xfrm>
            <a:off x="323528" y="908720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first part of a proof by contradiction requires you to negate the original statement.</a:t>
            </a:r>
          </a:p>
          <a:p>
            <a:r>
              <a:rPr lang="en-GB" dirty="0"/>
              <a:t>What is the negation of each of these statements? </a:t>
            </a:r>
            <a:r>
              <a:rPr lang="en-GB" b="1" i="1" dirty="0"/>
              <a:t>(Click to choose)</a:t>
            </a:r>
          </a:p>
          <a:p>
            <a:endParaRPr lang="en-GB" dirty="0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C03EB27B-4DEC-4729-A971-0DE76B463A88}"/>
              </a:ext>
            </a:extLst>
          </p:cNvPr>
          <p:cNvSpPr/>
          <p:nvPr/>
        </p:nvSpPr>
        <p:spPr>
          <a:xfrm>
            <a:off x="683568" y="1832050"/>
            <a:ext cx="2088232" cy="1080120"/>
          </a:xfrm>
          <a:prstGeom prst="wedgeRectCallout">
            <a:avLst>
              <a:gd name="adj1" fmla="val -47592"/>
              <a:gd name="adj2" fmla="val 742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“There are infinitely many prime numbers.”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E9781F-F5AC-4A79-9A49-CB6E75B89FDC}"/>
              </a:ext>
            </a:extLst>
          </p:cNvPr>
          <p:cNvSpPr/>
          <p:nvPr/>
        </p:nvSpPr>
        <p:spPr>
          <a:xfrm>
            <a:off x="404044" y="3450332"/>
            <a:ext cx="2520280" cy="700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“There are infinitely many non-prime (i.e. composite) numbers.”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66918A-7BFB-4F4D-9C7C-E29EA245C2E5}"/>
              </a:ext>
            </a:extLst>
          </p:cNvPr>
          <p:cNvSpPr/>
          <p:nvPr/>
        </p:nvSpPr>
        <p:spPr>
          <a:xfrm>
            <a:off x="404044" y="4248755"/>
            <a:ext cx="2520280" cy="7202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“There are finitely many prime numbers.”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D18C36-C190-4FE2-8B3E-A2CA846D974B}"/>
              </a:ext>
            </a:extLst>
          </p:cNvPr>
          <p:cNvSpPr/>
          <p:nvPr/>
        </p:nvSpPr>
        <p:spPr>
          <a:xfrm>
            <a:off x="404044" y="5084948"/>
            <a:ext cx="2520280" cy="576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“There are finitely many non-composite numbers.”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40EE51F0-0DD8-4A6A-9338-6348A725DB32}"/>
              </a:ext>
            </a:extLst>
          </p:cNvPr>
          <p:cNvSpPr/>
          <p:nvPr/>
        </p:nvSpPr>
        <p:spPr>
          <a:xfrm>
            <a:off x="3419872" y="1832050"/>
            <a:ext cx="2088232" cy="1080120"/>
          </a:xfrm>
          <a:prstGeom prst="wedgeRectCallout">
            <a:avLst>
              <a:gd name="adj1" fmla="val -47592"/>
              <a:gd name="adj2" fmla="val 742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“All Popes are Catholic.”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86D96C-9410-4780-8EEE-4AC967A40828}"/>
              </a:ext>
            </a:extLst>
          </p:cNvPr>
          <p:cNvSpPr/>
          <p:nvPr/>
        </p:nvSpPr>
        <p:spPr>
          <a:xfrm>
            <a:off x="3491880" y="4221005"/>
            <a:ext cx="2220942" cy="7480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“No Popes are Catholic.”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B09C73-CFBE-4E4B-AF99-AA72B5D05690}"/>
              </a:ext>
            </a:extLst>
          </p:cNvPr>
          <p:cNvSpPr/>
          <p:nvPr/>
        </p:nvSpPr>
        <p:spPr>
          <a:xfrm>
            <a:off x="3491880" y="3450332"/>
            <a:ext cx="2221532" cy="700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“There exists a Pope who is not Catholic.”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90F445-E128-4D0E-94F5-EAC37139A3E8}"/>
              </a:ext>
            </a:extLst>
          </p:cNvPr>
          <p:cNvSpPr/>
          <p:nvPr/>
        </p:nvSpPr>
        <p:spPr>
          <a:xfrm>
            <a:off x="3491880" y="5084948"/>
            <a:ext cx="2232792" cy="576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“Dr Frost is the Pope.”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CE62D12A-1EA6-45D6-94BD-777F68492681}"/>
              </a:ext>
            </a:extLst>
          </p:cNvPr>
          <p:cNvSpPr/>
          <p:nvPr/>
        </p:nvSpPr>
        <p:spPr>
          <a:xfrm>
            <a:off x="6483347" y="1832050"/>
            <a:ext cx="2088232" cy="1080120"/>
          </a:xfrm>
          <a:prstGeom prst="wedgeRectCallout">
            <a:avLst>
              <a:gd name="adj1" fmla="val -47592"/>
              <a:gd name="adj2" fmla="val 742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“If it is raining, my garden is wet.”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3E299B-0F76-4266-AE81-E88943F3E9D3}"/>
              </a:ext>
            </a:extLst>
          </p:cNvPr>
          <p:cNvSpPr/>
          <p:nvPr/>
        </p:nvSpPr>
        <p:spPr>
          <a:xfrm>
            <a:off x="6372199" y="3450332"/>
            <a:ext cx="2310529" cy="700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“If it is not raining, my garden is dry.”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9E4E55-5F38-4652-BF1D-D058AD2FE224}"/>
              </a:ext>
            </a:extLst>
          </p:cNvPr>
          <p:cNvSpPr/>
          <p:nvPr/>
        </p:nvSpPr>
        <p:spPr>
          <a:xfrm>
            <a:off x="6372199" y="5084948"/>
            <a:ext cx="2310530" cy="576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“If it is raining, my garden is not wet.”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0F0744-007B-44BA-BC5E-DDF1DDE5834E}"/>
              </a:ext>
            </a:extLst>
          </p:cNvPr>
          <p:cNvSpPr/>
          <p:nvPr/>
        </p:nvSpPr>
        <p:spPr>
          <a:xfrm>
            <a:off x="6372199" y="4221005"/>
            <a:ext cx="2310530" cy="7480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“If it is not raining, my garden is wet.”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AF484E-D1A9-48C6-8B0E-6805CB8E4517}"/>
              </a:ext>
            </a:extLst>
          </p:cNvPr>
          <p:cNvSpPr txBox="1"/>
          <p:nvPr/>
        </p:nvSpPr>
        <p:spPr>
          <a:xfrm>
            <a:off x="2971801" y="5780838"/>
            <a:ext cx="2947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Comments:</a:t>
            </a:r>
            <a:r>
              <a:rPr lang="en-GB" sz="1200" dirty="0"/>
              <a:t> The negation of “all are” is not “none are”. So the negation of “everyone likes green” </a:t>
            </a:r>
            <a:r>
              <a:rPr lang="en-GB" sz="1200" u="sng" dirty="0"/>
              <a:t>wouldn’t</a:t>
            </a:r>
            <a:r>
              <a:rPr lang="en-GB" sz="1200" dirty="0"/>
              <a:t> be “no one likes green”, but: “not everyone likes green”. Do not confuse a ‘negation’ with the ‘opposite’.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A420D6-8B86-468D-86B9-675AA42150D0}"/>
              </a:ext>
            </a:extLst>
          </p:cNvPr>
          <p:cNvSpPr txBox="1"/>
          <p:nvPr/>
        </p:nvSpPr>
        <p:spPr>
          <a:xfrm>
            <a:off x="6196264" y="5780838"/>
            <a:ext cx="2947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Comments:</a:t>
            </a:r>
            <a:r>
              <a:rPr lang="en-GB" sz="1200" dirty="0"/>
              <a:t> If you have a </a:t>
            </a:r>
            <a:r>
              <a:rPr lang="en-GB" sz="1200" u="sng" dirty="0"/>
              <a:t>conditional</a:t>
            </a:r>
            <a:r>
              <a:rPr lang="en-GB" sz="1200" dirty="0"/>
              <a:t> statement like “</a:t>
            </a:r>
            <a:r>
              <a:rPr lang="en-GB" sz="1200" i="1" dirty="0"/>
              <a:t>If A then B</a:t>
            </a:r>
            <a:r>
              <a:rPr lang="en-GB" sz="1200" dirty="0"/>
              <a:t>”, then the negation is “</a:t>
            </a:r>
            <a:r>
              <a:rPr lang="en-GB" sz="1200" i="1" dirty="0"/>
              <a:t>If A then not B</a:t>
            </a:r>
            <a:r>
              <a:rPr lang="en-GB" sz="1200" dirty="0"/>
              <a:t>”, i.e. the same condition applies, but the implication is negated.  </a:t>
            </a:r>
          </a:p>
        </p:txBody>
      </p:sp>
    </p:spTree>
    <p:extLst>
      <p:ext uri="{BB962C8B-B14F-4D97-AF65-F5344CB8AC3E}">
        <p14:creationId xmlns:p14="http://schemas.microsoft.com/office/powerpoint/2010/main" val="35856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E04023D-3FDD-46D2-83F5-BD476B1B5DE5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40257B13-FA9A-4F8B-A7BC-1E65130AFEA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More 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FD1B62A-9750-4D59-A89E-113D98F0D3E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67F44B-586A-4FA6-97AF-B89F43643ED5}"/>
                  </a:ext>
                </a:extLst>
              </p:cNvPr>
              <p:cNvSpPr txBox="1"/>
              <p:nvPr/>
            </p:nvSpPr>
            <p:spPr>
              <a:xfrm>
                <a:off x="395536" y="806157"/>
                <a:ext cx="6480720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by contradiction that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is even, then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must be even.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67F44B-586A-4FA6-97AF-B89F43643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06157"/>
                <a:ext cx="6480720" cy="369332"/>
              </a:xfrm>
              <a:prstGeom prst="rect">
                <a:avLst/>
              </a:prstGeom>
              <a:blipFill>
                <a:blip r:embed="rId2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8F956F-8986-4125-9980-707BA716A949}"/>
                  </a:ext>
                </a:extLst>
              </p:cNvPr>
              <p:cNvSpPr txBox="1"/>
              <p:nvPr/>
            </p:nvSpPr>
            <p:spPr>
              <a:xfrm>
                <a:off x="395536" y="1412776"/>
                <a:ext cx="4836864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Assume there exists a number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is even, but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is not even.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is odd therefore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 for some integer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=2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which is odd.</a:t>
                </a:r>
              </a:p>
              <a:p>
                <a:endParaRPr lang="en-GB" dirty="0"/>
              </a:p>
              <a:p>
                <a:r>
                  <a:rPr lang="en-GB" dirty="0"/>
                  <a:t>This contradicts the assumption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is even.</a:t>
                </a:r>
              </a:p>
              <a:p>
                <a:endParaRPr lang="en-GB" dirty="0"/>
              </a:p>
              <a:p>
                <a:r>
                  <a:rPr lang="en-GB" dirty="0"/>
                  <a:t>Therefore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is even then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must be even.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8F956F-8986-4125-9980-707BA716A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412776"/>
                <a:ext cx="4836864" cy="3416320"/>
              </a:xfrm>
              <a:prstGeom prst="rect">
                <a:avLst/>
              </a:prstGeom>
              <a:blipFill>
                <a:blip r:embed="rId3"/>
                <a:stretch>
                  <a:fillRect l="-1135" t="-1071" r="-1009" b="-19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43924E8-24E3-4A0D-BDC9-DCD8796D67F2}"/>
              </a:ext>
            </a:extLst>
          </p:cNvPr>
          <p:cNvSpPr txBox="1"/>
          <p:nvPr/>
        </p:nvSpPr>
        <p:spPr>
          <a:xfrm>
            <a:off x="5905690" y="1426515"/>
            <a:ext cx="2592288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Remember the negation of “if A then B” is “if A, then not B”.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9465BE-C4ED-40A2-88B5-08B38153699B}"/>
              </a:ext>
            </a:extLst>
          </p:cNvPr>
          <p:cNvSpPr/>
          <p:nvPr/>
        </p:nvSpPr>
        <p:spPr>
          <a:xfrm>
            <a:off x="387359" y="1323655"/>
            <a:ext cx="4942629" cy="8059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Assumption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D21141-C16D-4574-B42A-A82524F66B03}"/>
              </a:ext>
            </a:extLst>
          </p:cNvPr>
          <p:cNvSpPr/>
          <p:nvPr/>
        </p:nvSpPr>
        <p:spPr>
          <a:xfrm>
            <a:off x="387358" y="2100368"/>
            <a:ext cx="4942629" cy="23367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Show contradiction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6D4452-54AF-4A02-A763-A9108D5D685B}"/>
              </a:ext>
            </a:extLst>
          </p:cNvPr>
          <p:cNvSpPr/>
          <p:nvPr/>
        </p:nvSpPr>
        <p:spPr>
          <a:xfrm>
            <a:off x="387357" y="4437112"/>
            <a:ext cx="4942629" cy="9075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Conclusion</a:t>
            </a:r>
          </a:p>
        </p:txBody>
      </p:sp>
    </p:spTree>
    <p:extLst>
      <p:ext uri="{BB962C8B-B14F-4D97-AF65-F5344CB8AC3E}">
        <p14:creationId xmlns:p14="http://schemas.microsoft.com/office/powerpoint/2010/main" val="180893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5F4CCC9-9DA0-42F2-8793-F728804555E8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0F758901-0966-41D7-8F13-D5D544D8EB19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More 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FBAA5B4-77D4-444D-A849-8E0564453F39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D9225C-76E0-4030-A364-C0A545827F21}"/>
                  </a:ext>
                </a:extLst>
              </p:cNvPr>
              <p:cNvSpPr txBox="1"/>
              <p:nvPr/>
            </p:nvSpPr>
            <p:spPr>
              <a:xfrm>
                <a:off x="395536" y="806157"/>
                <a:ext cx="6480720" cy="39632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by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dirty="0"/>
                  <a:t> is an irrational number.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D9225C-76E0-4030-A364-C0A545827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06157"/>
                <a:ext cx="6480720" cy="396327"/>
              </a:xfrm>
              <a:prstGeom prst="rect">
                <a:avLst/>
              </a:prstGeom>
              <a:blipFill>
                <a:blip r:embed="rId2"/>
                <a:stretch>
                  <a:fillRect b="-449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EE6D0E-3D62-493C-A0C1-BB50AD0614CF}"/>
                  </a:ext>
                </a:extLst>
              </p:cNvPr>
              <p:cNvSpPr txBox="1"/>
              <p:nvPr/>
            </p:nvSpPr>
            <p:spPr>
              <a:xfrm>
                <a:off x="6372200" y="1409514"/>
                <a:ext cx="2592288" cy="255531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A </a:t>
                </a:r>
                <a:r>
                  <a:rPr lang="en-GB" sz="1400" b="1" dirty="0"/>
                  <a:t>rational number </a:t>
                </a:r>
                <a:r>
                  <a:rPr lang="en-GB" sz="1400" dirty="0"/>
                  <a:t>is one that can be expressed in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sz="1400" dirty="0"/>
                  <a:t> 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400" dirty="0"/>
                  <a:t> are integers.</a:t>
                </a:r>
              </a:p>
              <a:p>
                <a:endParaRPr lang="en-GB" sz="1400" dirty="0"/>
              </a:p>
              <a:p>
                <a:r>
                  <a:rPr lang="en-GB" sz="1400" dirty="0"/>
                  <a:t>An </a:t>
                </a:r>
                <a:r>
                  <a:rPr lang="en-GB" sz="1400" b="1" dirty="0"/>
                  <a:t>irrational</a:t>
                </a:r>
                <a:r>
                  <a:rPr lang="en-GB" sz="1400" dirty="0"/>
                  <a:t> number cannot be expressed in this form, e.g.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 </m:t>
                    </m:r>
                    <m:rad>
                      <m:radPr>
                        <m:degHide m:val="on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sz="1400" dirty="0"/>
                  <a:t>.</a:t>
                </a:r>
              </a:p>
              <a:p>
                <a:endParaRPr lang="en-GB" sz="1400" dirty="0"/>
              </a:p>
              <a:p>
                <a:r>
                  <a:rPr lang="en-GB" sz="1400" dirty="0"/>
                  <a:t>The set of all rational numbers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GB" sz="1400" dirty="0"/>
                  <a:t> (real numbers: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1400" dirty="0"/>
                  <a:t>, natural numbers: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GB" sz="1400" dirty="0"/>
                  <a:t>, integers: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GB" sz="1400" dirty="0"/>
                  <a:t>).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EE6D0E-3D62-493C-A0C1-BB50AD061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1409514"/>
                <a:ext cx="2592288" cy="2555315"/>
              </a:xfrm>
              <a:prstGeom prst="rect">
                <a:avLst/>
              </a:prstGeom>
              <a:blipFill>
                <a:blip r:embed="rId3"/>
                <a:stretch>
                  <a:fillRect l="-233" b="-14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1AE909-AD68-4A7E-A41C-6AF8C2512FB9}"/>
                  </a:ext>
                </a:extLst>
              </p:cNvPr>
              <p:cNvSpPr txBox="1"/>
              <p:nvPr/>
            </p:nvSpPr>
            <p:spPr>
              <a:xfrm>
                <a:off x="395536" y="1409514"/>
                <a:ext cx="5328592" cy="4740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Assume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dirty="0"/>
                  <a:t> is a rational number.</a:t>
                </a:r>
              </a:p>
              <a:p>
                <a:r>
                  <a:rPr lang="en-GB" dirty="0"/>
                  <a:t>Then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are integers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dirty="0"/>
                  <a:t> is a fraction in its simplest form.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∴2=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⇒    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Since LHS is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is even, and therefore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is even.</a:t>
                </a:r>
              </a:p>
              <a:p>
                <a:r>
                  <a:rPr lang="en-GB" dirty="0"/>
                  <a:t>Therefore 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is an integer.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Since RHS is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is even, and therefore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is even.</a:t>
                </a:r>
              </a:p>
              <a:p>
                <a:r>
                  <a:rPr lang="en-GB" dirty="0"/>
                  <a:t>But then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are both even, contradicting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dirty="0"/>
                  <a:t> is a fraction in its simplest form.</a:t>
                </a:r>
              </a:p>
              <a:p>
                <a:endParaRPr lang="en-GB" dirty="0"/>
              </a:p>
              <a:p>
                <a:r>
                  <a:rPr lang="en-GB" dirty="0"/>
                  <a:t>Therefore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dirty="0"/>
                  <a:t> is irrational.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1AE909-AD68-4A7E-A41C-6AF8C2512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409514"/>
                <a:ext cx="5328592" cy="4740337"/>
              </a:xfrm>
              <a:prstGeom prst="rect">
                <a:avLst/>
              </a:prstGeom>
              <a:blipFill>
                <a:blip r:embed="rId4"/>
                <a:stretch>
                  <a:fillRect l="-1030" b="-1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4C64DF-4D67-4FE6-890F-2C53C1D2A8CC}"/>
                  </a:ext>
                </a:extLst>
              </p:cNvPr>
              <p:cNvSpPr txBox="1"/>
              <p:nvPr/>
            </p:nvSpPr>
            <p:spPr>
              <a:xfrm>
                <a:off x="6354180" y="4171859"/>
                <a:ext cx="2448272" cy="2326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This is the standard (and well known) proof for the irrationality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sz="1200" dirty="0"/>
                  <a:t>. Here’s Dr Frost’s non-standard but quicker proof:</a:t>
                </a:r>
              </a:p>
              <a:p>
                <a:pPr/>
                <a:r>
                  <a:rPr lang="en-GB" sz="1200" dirty="0"/>
                  <a:t>___________________________</a:t>
                </a:r>
                <a:r>
                  <a:rPr lang="en-GB" sz="1200" b="0" dirty="0"/>
                  <a:t/>
                </a:r>
                <a:br>
                  <a:rPr lang="en-GB" sz="12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  <a:p>
                <a:r>
                  <a:rPr lang="en-GB" sz="1200" dirty="0"/>
                  <a:t>If a number is square then the powers in the prime factorisation are even. The power of 2 on the RHS is therefore even, but odd on the LHS (due to the extra 2). This is a contradiction.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4C64DF-4D67-4FE6-890F-2C53C1D2A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180" y="4171859"/>
                <a:ext cx="2448272" cy="2326342"/>
              </a:xfrm>
              <a:prstGeom prst="rect">
                <a:avLst/>
              </a:prstGeom>
              <a:blipFill>
                <a:blip r:embed="rId5"/>
                <a:stretch>
                  <a:fillRect r="-1493" b="-10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41D514F-5A5A-4CF0-85B0-58427EF31874}"/>
              </a:ext>
            </a:extLst>
          </p:cNvPr>
          <p:cNvCxnSpPr>
            <a:cxnSpLocks/>
          </p:cNvCxnSpPr>
          <p:nvPr/>
        </p:nvCxnSpPr>
        <p:spPr>
          <a:xfrm flipH="1">
            <a:off x="6039853" y="4437112"/>
            <a:ext cx="332347" cy="86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30159BB-C048-483E-8EF8-7EDB2F2F3F16}"/>
              </a:ext>
            </a:extLst>
          </p:cNvPr>
          <p:cNvSpPr/>
          <p:nvPr/>
        </p:nvSpPr>
        <p:spPr>
          <a:xfrm>
            <a:off x="395536" y="1335044"/>
            <a:ext cx="5544616" cy="1184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Assumption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CA9B6A-9724-48F5-9223-B9AA768BB17B}"/>
              </a:ext>
            </a:extLst>
          </p:cNvPr>
          <p:cNvSpPr/>
          <p:nvPr/>
        </p:nvSpPr>
        <p:spPr>
          <a:xfrm>
            <a:off x="395536" y="2503806"/>
            <a:ext cx="5544616" cy="30854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Show contradiction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87CF00-8B8D-4DB4-A8C2-D3C78B1B3328}"/>
              </a:ext>
            </a:extLst>
          </p:cNvPr>
          <p:cNvSpPr/>
          <p:nvPr/>
        </p:nvSpPr>
        <p:spPr>
          <a:xfrm>
            <a:off x="395536" y="5602985"/>
            <a:ext cx="5544616" cy="8059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Conclusion</a:t>
            </a:r>
          </a:p>
        </p:txBody>
      </p:sp>
    </p:spTree>
    <p:extLst>
      <p:ext uri="{BB962C8B-B14F-4D97-AF65-F5344CB8AC3E}">
        <p14:creationId xmlns:p14="http://schemas.microsoft.com/office/powerpoint/2010/main" val="199011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7AE8ACE-743E-447D-A82B-E10F75F0F686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AEB1E8B5-84A5-4EB4-88B2-FAB6EC77CEDB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More 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077625C-6C2B-4A38-8704-914AC97F944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E979063-6E24-42CD-8159-FCE1EFA75824}"/>
              </a:ext>
            </a:extLst>
          </p:cNvPr>
          <p:cNvSpPr txBox="1"/>
          <p:nvPr/>
        </p:nvSpPr>
        <p:spPr>
          <a:xfrm>
            <a:off x="395536" y="806157"/>
            <a:ext cx="6840760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Prove by contradiction that there are infinitely many prime numbers.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1F2747-6213-4246-AE90-B779EF052408}"/>
              </a:ext>
            </a:extLst>
          </p:cNvPr>
          <p:cNvSpPr txBox="1"/>
          <p:nvPr/>
        </p:nvSpPr>
        <p:spPr>
          <a:xfrm>
            <a:off x="6372200" y="1409514"/>
            <a:ext cx="2160240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This proof is courtesy of Euclid, and is one of the earliest known proofs.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B555F0-3E8D-43A6-AD37-052678F2520C}"/>
                  </a:ext>
                </a:extLst>
              </p:cNvPr>
              <p:cNvSpPr txBox="1"/>
              <p:nvPr/>
            </p:nvSpPr>
            <p:spPr>
              <a:xfrm>
                <a:off x="455694" y="1469672"/>
                <a:ext cx="5616624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Assume that there is a finite number of prime numbers.</a:t>
                </a:r>
              </a:p>
              <a:p>
                <a:r>
                  <a:rPr lang="en-GB" dirty="0"/>
                  <a:t>Therefore we can list all the prime numbers: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Consider the number: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×…×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)+1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When you divide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/>
                  <a:t> by any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, the remainder will always be 1.</a:t>
                </a:r>
              </a:p>
              <a:p>
                <a:r>
                  <a:rPr lang="en-GB" dirty="0"/>
                  <a:t>Therefore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/>
                  <a:t> is not divisible by any of these primes.</a:t>
                </a:r>
              </a:p>
              <a:p>
                <a:endParaRPr lang="en-GB" dirty="0"/>
              </a:p>
              <a:p>
                <a:r>
                  <a:rPr lang="en-GB" dirty="0"/>
                  <a:t>Therefore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/>
                  <a:t> must itself be prime, or its prime factorisation contains only primes not in our original list.</a:t>
                </a:r>
              </a:p>
              <a:p>
                <a:r>
                  <a:rPr lang="en-GB" dirty="0"/>
                  <a:t>This contradicts the assumption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contained the list of all prime numbers.</a:t>
                </a:r>
              </a:p>
              <a:p>
                <a:endParaRPr lang="en-GB" dirty="0"/>
              </a:p>
              <a:p>
                <a:r>
                  <a:rPr lang="en-GB" dirty="0"/>
                  <a:t>Therefore, there are an infinite number of primes.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B555F0-3E8D-43A6-AD37-052678F25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94" y="1469672"/>
                <a:ext cx="5616624" cy="4524315"/>
              </a:xfrm>
              <a:prstGeom prst="rect">
                <a:avLst/>
              </a:prstGeom>
              <a:blipFill>
                <a:blip r:embed="rId2"/>
                <a:stretch>
                  <a:fillRect l="-977" t="-674" r="-543" b="-12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5234336D-1D73-4F61-B745-F9723734E434}"/>
              </a:ext>
            </a:extLst>
          </p:cNvPr>
          <p:cNvSpPr/>
          <p:nvPr/>
        </p:nvSpPr>
        <p:spPr>
          <a:xfrm>
            <a:off x="393358" y="1334946"/>
            <a:ext cx="5544616" cy="1184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Assumption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A390CC-6EE4-45D5-89B6-FD5E479E8B92}"/>
              </a:ext>
            </a:extLst>
          </p:cNvPr>
          <p:cNvSpPr/>
          <p:nvPr/>
        </p:nvSpPr>
        <p:spPr>
          <a:xfrm>
            <a:off x="395536" y="2519941"/>
            <a:ext cx="5544616" cy="30830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Show contradiction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2BECBB-4555-4720-B8AC-0C8B82AF3DAA}"/>
              </a:ext>
            </a:extLst>
          </p:cNvPr>
          <p:cNvSpPr/>
          <p:nvPr/>
        </p:nvSpPr>
        <p:spPr>
          <a:xfrm>
            <a:off x="395536" y="5602985"/>
            <a:ext cx="5544616" cy="8059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Conclusion</a:t>
            </a:r>
          </a:p>
        </p:txBody>
      </p:sp>
    </p:spTree>
    <p:extLst>
      <p:ext uri="{BB962C8B-B14F-4D97-AF65-F5344CB8AC3E}">
        <p14:creationId xmlns:p14="http://schemas.microsoft.com/office/powerpoint/2010/main" val="159595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4-5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841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18980</TotalTime>
  <Words>1371</Words>
  <Application>Microsoft Office PowerPoint</Application>
  <PresentationFormat>On-screen Show (4:3)</PresentationFormat>
  <Paragraphs>322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 Math</vt:lpstr>
      <vt:lpstr>Wingdings</vt:lpstr>
      <vt:lpstr>Office Theme</vt:lpstr>
      <vt:lpstr>P2 Chapter 1 :: Algebraic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Wall, Martin</cp:lastModifiedBy>
  <cp:revision>691</cp:revision>
  <dcterms:created xsi:type="dcterms:W3CDTF">2013-02-28T07:36:55Z</dcterms:created>
  <dcterms:modified xsi:type="dcterms:W3CDTF">2019-02-26T12:25:32Z</dcterms:modified>
</cp:coreProperties>
</file>