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481" r:id="rId2"/>
    <p:sldId id="672" r:id="rId3"/>
    <p:sldId id="483" r:id="rId4"/>
    <p:sldId id="618" r:id="rId5"/>
    <p:sldId id="620" r:id="rId6"/>
    <p:sldId id="619" r:id="rId7"/>
    <p:sldId id="621" r:id="rId8"/>
    <p:sldId id="622" r:id="rId9"/>
    <p:sldId id="623" r:id="rId10"/>
    <p:sldId id="624" r:id="rId11"/>
    <p:sldId id="625" r:id="rId12"/>
    <p:sldId id="626" r:id="rId13"/>
    <p:sldId id="627" r:id="rId14"/>
    <p:sldId id="628" r:id="rId15"/>
    <p:sldId id="629" r:id="rId16"/>
    <p:sldId id="630" r:id="rId17"/>
    <p:sldId id="631" r:id="rId18"/>
    <p:sldId id="632" r:id="rId19"/>
    <p:sldId id="633" r:id="rId20"/>
    <p:sldId id="634" r:id="rId21"/>
    <p:sldId id="635" r:id="rId22"/>
    <p:sldId id="637" r:id="rId23"/>
    <p:sldId id="638" r:id="rId24"/>
    <p:sldId id="636" r:id="rId25"/>
    <p:sldId id="639" r:id="rId26"/>
    <p:sldId id="640" r:id="rId27"/>
    <p:sldId id="641" r:id="rId28"/>
    <p:sldId id="642" r:id="rId29"/>
    <p:sldId id="643" r:id="rId30"/>
    <p:sldId id="644" r:id="rId31"/>
    <p:sldId id="645" r:id="rId32"/>
    <p:sldId id="646" r:id="rId33"/>
    <p:sldId id="647" r:id="rId34"/>
    <p:sldId id="648" r:id="rId35"/>
    <p:sldId id="649" r:id="rId36"/>
    <p:sldId id="650" r:id="rId37"/>
    <p:sldId id="651" r:id="rId38"/>
    <p:sldId id="652" r:id="rId39"/>
    <p:sldId id="653" r:id="rId40"/>
    <p:sldId id="654" r:id="rId41"/>
    <p:sldId id="655" r:id="rId42"/>
    <p:sldId id="656" r:id="rId43"/>
    <p:sldId id="657" r:id="rId44"/>
    <p:sldId id="659" r:id="rId45"/>
    <p:sldId id="658" r:id="rId46"/>
    <p:sldId id="660" r:id="rId47"/>
    <p:sldId id="661" r:id="rId48"/>
    <p:sldId id="662" r:id="rId49"/>
    <p:sldId id="664" r:id="rId50"/>
    <p:sldId id="665" r:id="rId51"/>
    <p:sldId id="663" r:id="rId52"/>
    <p:sldId id="667" r:id="rId53"/>
    <p:sldId id="666" r:id="rId54"/>
    <p:sldId id="668" r:id="rId55"/>
    <p:sldId id="670" r:id="rId56"/>
    <p:sldId id="67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88534" autoAdjust="0"/>
  </p:normalViewPr>
  <p:slideViewPr>
    <p:cSldViewPr>
      <p:cViewPr varScale="1">
        <p:scale>
          <a:sx n="80" d="100"/>
          <a:sy n="80" d="100"/>
        </p:scale>
        <p:origin x="948" y="4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14/07/2022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14/07/2022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14/07/2022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rfrostmaths.com/resources/resource.php?rid=163" TargetMode="External"/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83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23.png"/><Relationship Id="rId10" Type="http://schemas.openxmlformats.org/officeDocument/2006/relationships/image" Target="../media/image228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png"/><Relationship Id="rId5" Type="http://schemas.openxmlformats.org/officeDocument/2006/relationships/image" Target="../media/image252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12 :: </a:t>
            </a:r>
            <a:r>
              <a:rPr lang="en-GB" dirty="0"/>
              <a:t>Differentiation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14</a:t>
            </a:r>
            <a:r>
              <a:rPr lang="en-GB" baseline="30000" dirty="0" smtClean="0"/>
              <a:t>th</a:t>
            </a:r>
            <a:r>
              <a:rPr lang="en-GB" dirty="0" smtClean="0"/>
              <a:t> 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261-262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848" y="2086248"/>
            <a:ext cx="578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(Note that Exercise 12A was skipped in these slides)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552" y="2721248"/>
            <a:ext cx="502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forget the ‘Challenge’ question on Page 262!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79712" y="3573016"/>
                <a:ext cx="4752528" cy="158280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Reminder: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 smtClean="0"/>
                  <a:t> both mean the gradient function, also known as the derivative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573016"/>
                <a:ext cx="4752528" cy="1582806"/>
              </a:xfrm>
              <a:prstGeom prst="rect">
                <a:avLst/>
              </a:prstGeom>
              <a:blipFill>
                <a:blip r:embed="rId2"/>
                <a:stretch>
                  <a:fillRect l="-894" t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4" y="6211504"/>
            <a:ext cx="655375" cy="6659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76616" y="6348382"/>
            <a:ext cx="13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ME-WOW!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847345"/>
                <a:ext cx="6192688" cy="119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Why couldn’t we just immediately make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800" dirty="0"/>
                  <a:t> equal to 0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2800" dirty="0"/>
                  <a:t>   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7345"/>
                <a:ext cx="6192688" cy="1195071"/>
              </a:xfrm>
              <a:prstGeom prst="rect">
                <a:avLst/>
              </a:prstGeom>
              <a:blipFill>
                <a:blip r:embed="rId3"/>
                <a:stretch>
                  <a:fillRect l="-98" t="-4592" r="-1476"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/>
          <p:cNvSpPr/>
          <p:nvPr/>
        </p:nvSpPr>
        <p:spPr>
          <a:xfrm>
            <a:off x="4195192" y="3065365"/>
            <a:ext cx="504056" cy="291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Image result for stick man scratching 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22" y="870656"/>
            <a:ext cx="974282" cy="11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89304" y="847345"/>
            <a:ext cx="146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God, not another one of these…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660" y="2497088"/>
                <a:ext cx="3706440" cy="1479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we just stick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in straight away: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Wait, uh oh…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0" y="2497088"/>
                <a:ext cx="3706440" cy="1479123"/>
              </a:xfrm>
              <a:prstGeom prst="rect">
                <a:avLst/>
              </a:prstGeom>
              <a:blipFill>
                <a:blip r:embed="rId5"/>
                <a:stretch>
                  <a:fillRect l="-1480" t="-2479" r="-493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2804" y="2281188"/>
                <a:ext cx="4023816" cy="274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1600" dirty="0"/>
                  <a:t> is known as an </a:t>
                </a:r>
                <a:r>
                  <a:rPr lang="en-GB" sz="1600" b="1" dirty="0"/>
                  <a:t>indeterminate</a:t>
                </a:r>
                <a:r>
                  <a:rPr lang="en-GB" sz="1600" dirty="0"/>
                  <a:t> </a:t>
                </a:r>
                <a:r>
                  <a:rPr lang="en-GB" sz="1600" b="1" dirty="0"/>
                  <a:t>form</a:t>
                </a:r>
                <a:r>
                  <a:rPr lang="en-GB" sz="1600" dirty="0"/>
                  <a:t>. Whereas we know what happens with expressions like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1600" dirty="0"/>
                  <a:t> (i.e. its value tends towards infinity), indeterminate forms are bad because their values are ambiguous, and prevent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𝑙𝑖𝑚</m:t>
                    </m:r>
                  </m:oMath>
                </a14:m>
                <a:r>
                  <a:rPr lang="en-GB" sz="1600" dirty="0"/>
                  <a:t> expressions from being evaluated.</a:t>
                </a:r>
              </a:p>
              <a:p>
                <a:endParaRPr lang="en-GB" sz="400" dirty="0"/>
              </a:p>
              <a:p>
                <a:r>
                  <a:rPr lang="en-GB" sz="1600" dirty="0"/>
                  <a:t>Consider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1600" dirty="0"/>
                  <a:t> for example: 0 divided by anything usually gives 0, but anything divided by 0 is usually infinity. We can see these conflict.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804" y="2281188"/>
                <a:ext cx="4023816" cy="2741391"/>
              </a:xfrm>
              <a:prstGeom prst="rect">
                <a:avLst/>
              </a:prstGeom>
              <a:blipFill>
                <a:blip r:embed="rId6"/>
                <a:stretch>
                  <a:fillRect l="-758" r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/>
          <p:cNvSpPr/>
          <p:nvPr/>
        </p:nvSpPr>
        <p:spPr>
          <a:xfrm rot="5400000">
            <a:off x="6653695" y="5078899"/>
            <a:ext cx="405638" cy="3331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14260" y="5566098"/>
                <a:ext cx="3999811" cy="98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Can you guess some other indeterminate forms, i.e. expressions whose value is ambiguous?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×∞     ∞−∞   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260" y="5566098"/>
                <a:ext cx="3999811" cy="985847"/>
              </a:xfrm>
              <a:prstGeom prst="rect">
                <a:avLst/>
              </a:prstGeom>
              <a:blipFill>
                <a:blip r:embed="rId7"/>
                <a:stretch>
                  <a:fillRect l="-457" t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/>
          <p:cNvSpPr/>
          <p:nvPr/>
        </p:nvSpPr>
        <p:spPr>
          <a:xfrm rot="10800000">
            <a:off x="4472535" y="5554361"/>
            <a:ext cx="405638" cy="3331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996" y="4184474"/>
                <a:ext cx="479292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Thankfully, when indeterminate forms appear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𝑙𝑖𝑚</m:t>
                    </m:r>
                  </m:oMath>
                </a14:m>
                <a:r>
                  <a:rPr lang="en-GB" sz="1400" dirty="0"/>
                  <a:t> expressions, there are variety of techniques to turn the expression into one that doesn’t have any indeterminate forms.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One simple technique, that worked in our example, is to expand and simplify. This gave 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400" dirty="0"/>
                  <a:t> 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r>
                  <a:rPr lang="en-GB" sz="1400" dirty="0"/>
                  <a:t> clearly is fine. Other techniques are more advanced.</a:t>
                </a:r>
              </a:p>
              <a:p>
                <a:r>
                  <a:rPr lang="en-GB" sz="1400" dirty="0"/>
                  <a:t>This is important when sketching harder functions: </a:t>
                </a:r>
                <a:r>
                  <a:rPr lang="en-GB" sz="1200" dirty="0">
                    <a:hlinkClick r:id="rId8"/>
                  </a:rPr>
                  <a:t>http://www.drfrostmaths.com/resources/resource.php?rid=163</a:t>
                </a:r>
                <a:r>
                  <a:rPr lang="en-GB" sz="1200" dirty="0"/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6" y="4184474"/>
                <a:ext cx="4792920" cy="2000548"/>
              </a:xfrm>
              <a:prstGeom prst="rect">
                <a:avLst/>
              </a:prstGeom>
              <a:blipFill>
                <a:blip r:embed="rId9"/>
                <a:stretch>
                  <a:fillRect l="-382" t="-304" b="-1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395660" y="4111427"/>
            <a:ext cx="3512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63032" y="3628065"/>
            <a:ext cx="354" cy="16386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756488" y="6075594"/>
            <a:ext cx="3925" cy="559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90954" y="6034685"/>
            <a:ext cx="3727400" cy="6301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70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6" grpId="0" animBg="1"/>
      <p:bldP spid="7" grpId="0"/>
      <p:bldP spid="10" grpId="0"/>
      <p:bldP spid="12" grpId="0" animBg="1"/>
      <p:bldP spid="13" grpId="0"/>
      <p:bldP spid="14" grpId="0" animBg="1"/>
      <p:bldP spid="15" grpId="0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Differentiating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843" y="762284"/>
                <a:ext cx="71287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Thankfully, there’s a quick way to differentiate terms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(where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 constant) with having to use first principles every time: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3" y="762284"/>
                <a:ext cx="7128792" cy="646331"/>
              </a:xfrm>
              <a:prstGeom prst="rect">
                <a:avLst/>
              </a:prstGeom>
              <a:blipFill>
                <a:blip r:embed="rId3"/>
                <a:stretch>
                  <a:fillRect l="-684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5818" y="1655858"/>
                <a:ext cx="5996098" cy="768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(where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are constants)</a:t>
                </a:r>
              </a:p>
              <a:p>
                <a:r>
                  <a:rPr lang="en-GB" dirty="0"/>
                  <a:t>i.e. multiply by the power and reduce the power by 1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18" y="1655858"/>
                <a:ext cx="5996098" cy="768287"/>
              </a:xfrm>
              <a:prstGeom prst="rect">
                <a:avLst/>
              </a:prstGeom>
              <a:blipFill>
                <a:blip r:embed="rId4"/>
                <a:stretch>
                  <a:fillRect l="-70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9552" y="2708920"/>
            <a:ext cx="165618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2301" y="3261300"/>
                <a:ext cx="2772013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01" y="3261300"/>
                <a:ext cx="2772013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10606" y="333572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Power is 5, so multiply by 5 then reduce power by 5.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3657600" y="3561907"/>
            <a:ext cx="753006" cy="3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0026" y="3946828"/>
                <a:ext cx="331792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6" y="3946828"/>
                <a:ext cx="3317922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3648434" y="4220521"/>
            <a:ext cx="753006" cy="3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85090" y="3861844"/>
                <a:ext cx="3024700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power need not be an integer!</a:t>
                </a:r>
              </a:p>
              <a:p>
                <a:r>
                  <a:rPr lang="en-GB" sz="1400" dirty="0"/>
                  <a:t>Remember to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not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90" y="3861844"/>
                <a:ext cx="3024700" cy="618054"/>
              </a:xfrm>
              <a:prstGeom prst="rect">
                <a:avLst/>
              </a:prstGeom>
              <a:blipFill>
                <a:blip r:embed="rId7"/>
                <a:stretch>
                  <a:fillRect l="-604" t="-1980" b="-2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3915" y="4651914"/>
                <a:ext cx="3033979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5" y="4651914"/>
                <a:ext cx="3033979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6326" y="5363195"/>
                <a:ext cx="4136066" cy="566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6" y="5363195"/>
                <a:ext cx="4136066" cy="5666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23827" y="4511132"/>
                <a:ext cx="3744416" cy="212615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Why would it be incorrect to say that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400" b="1" dirty="0"/>
                  <a:t> differentiates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1400" b="1" dirty="0"/>
                  <a:t>?</a:t>
                </a:r>
              </a:p>
              <a:p>
                <a:r>
                  <a:rPr lang="en-GB" sz="1400" dirty="0"/>
                  <a:t>The rule only works when the base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the power is a constant. Neither is true here!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/>
                  <a:t> is “a power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” whereas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 is an exponential term (which you will encounter more in Chp14), and therefore differentiate differently. You will learn how to differentiate exponential terms in Year 2.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827" y="4511132"/>
                <a:ext cx="3744416" cy="21261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809261" y="3163894"/>
            <a:ext cx="688851" cy="6531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7875" y="3952203"/>
            <a:ext cx="1450237" cy="6531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8376" y="4699679"/>
            <a:ext cx="1259736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95849" y="5335999"/>
            <a:ext cx="582119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3905" y="5357265"/>
            <a:ext cx="1573618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9552" y="6127657"/>
                <a:ext cx="368146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127657"/>
                <a:ext cx="3681461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962127" y="6144897"/>
            <a:ext cx="582119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45220" y="6134264"/>
            <a:ext cx="1332134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92042" y="5114443"/>
            <a:ext cx="3603372" cy="1456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19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7" y="1156054"/>
                <a:ext cx="2772013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1156054"/>
                <a:ext cx="2772013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0700" y="1774300"/>
                <a:ext cx="2899606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00" y="1774300"/>
                <a:ext cx="2899606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7079" y="2572162"/>
                <a:ext cx="4153144" cy="772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79" y="2572162"/>
                <a:ext cx="4153144" cy="772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5693" y="3657103"/>
                <a:ext cx="3823535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93" y="3657103"/>
                <a:ext cx="3823535" cy="61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54898" y="1042174"/>
            <a:ext cx="1196107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2959" y="1774300"/>
            <a:ext cx="1786270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04707" y="2667113"/>
            <a:ext cx="1522647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0428" y="3659866"/>
            <a:ext cx="1828799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2139" y="4542702"/>
                <a:ext cx="449338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9" y="4542702"/>
                <a:ext cx="4493387" cy="618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389227" y="4489699"/>
            <a:ext cx="979223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06592" y="4480841"/>
            <a:ext cx="603962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22774" y="2662052"/>
            <a:ext cx="603962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69" y="1364010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0569" y="1949817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0569" y="2916548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0569" y="3833184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0569" y="4736596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793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Differentiating Multiple Terms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59379" y="1046469"/>
                <a:ext cx="521127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Differentiate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379" y="1046469"/>
                <a:ext cx="5211271" cy="461665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7022" y="2273499"/>
                <a:ext cx="2416300" cy="167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First thing to note:</a:t>
                </a:r>
              </a:p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i.e. </a:t>
                </a:r>
                <a:r>
                  <a:rPr lang="en-GB" sz="1600" b="1" dirty="0"/>
                  <a:t>differentiate each term individually in a sum/subtraction</a:t>
                </a:r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22" y="2273499"/>
                <a:ext cx="2416300" cy="1678023"/>
              </a:xfrm>
              <a:prstGeom prst="rect">
                <a:avLst/>
              </a:prstGeom>
              <a:blipFill>
                <a:blip r:embed="rId3"/>
                <a:stretch>
                  <a:fillRect l="-1515" t="-1091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123728" y="1628800"/>
            <a:ext cx="1224136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43201" y="2483217"/>
                <a:ext cx="2954822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2483217"/>
                <a:ext cx="2954822" cy="793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125434" y="2543447"/>
            <a:ext cx="435934" cy="869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1368" y="2545451"/>
            <a:ext cx="627320" cy="869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9953" y="2543447"/>
            <a:ext cx="627320" cy="869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3" name="Arrow: Down 12"/>
          <p:cNvSpPr/>
          <p:nvPr/>
        </p:nvSpPr>
        <p:spPr>
          <a:xfrm>
            <a:off x="4246484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/>
          <p:cNvSpPr/>
          <p:nvPr/>
        </p:nvSpPr>
        <p:spPr>
          <a:xfrm>
            <a:off x="4851781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/>
          <p:cNvSpPr/>
          <p:nvPr/>
        </p:nvSpPr>
        <p:spPr>
          <a:xfrm>
            <a:off x="5462973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5875" y="4511540"/>
                <a:ext cx="3777780" cy="20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applying the usual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Alternatively, if you compare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it’s clear that the gradient is fixed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75" y="4511540"/>
                <a:ext cx="3777780" cy="2037161"/>
              </a:xfrm>
              <a:prstGeom prst="rect">
                <a:avLst/>
              </a:prstGeom>
              <a:blipFill>
                <a:blip r:embed="rId5"/>
                <a:stretch>
                  <a:fillRect l="-969" b="-2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2743202" y="3540642"/>
            <a:ext cx="2009551" cy="896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24502" y="4582719"/>
                <a:ext cx="3777780" cy="179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applying the usual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Alternatively, if you sketch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/>
                  <a:t>, the line is horizontal, so the gradient is 0.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02" y="4582719"/>
                <a:ext cx="3777780" cy="1790939"/>
              </a:xfrm>
              <a:prstGeom prst="rect">
                <a:avLst/>
              </a:prstGeom>
              <a:blipFill>
                <a:blip r:embed="rId6"/>
                <a:stretch>
                  <a:fillRect l="-969" r="-1939" b="-3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5507665" y="3540642"/>
            <a:ext cx="835609" cy="76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8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8114" y="1134789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14" y="1134789"/>
                <a:ext cx="3782107" cy="618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15117" y="1342745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5117" y="1928552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5117" y="2895283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5117" y="3811919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5117" y="4715331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43147" y="1882850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=4−9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𝟐𝟕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47" y="1882850"/>
                <a:ext cx="3782107" cy="61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43147" y="2630911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47" y="2630911"/>
                <a:ext cx="3782107" cy="618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8113" y="3649369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13" y="3649369"/>
                <a:ext cx="3782107" cy="61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3147" y="4494250"/>
                <a:ext cx="420491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𝒑𝒙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47" y="4494250"/>
                <a:ext cx="4204917" cy="618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657601" y="1022991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34410" y="1818988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19872" y="2628265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19872" y="3598213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49136" y="4443094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90013" y="4090008"/>
                <a:ext cx="1802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(where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is a constant)</a:t>
                </a:r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13" y="4090008"/>
                <a:ext cx="1802387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90012" y="4974189"/>
                <a:ext cx="1802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(where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200" dirty="0"/>
                  <a:t> is a constant)</a:t>
                </a:r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12" y="4974189"/>
                <a:ext cx="180238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Harder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556" y="823185"/>
                <a:ext cx="8432938" cy="12686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700" dirty="0"/>
                  <a:t>Let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700" dirty="0"/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n-GB" sz="1700" dirty="0"/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coordinates of the point on the graph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where the gradient is 8.</a:t>
                </a:r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points where the curve meets the line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17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" y="823185"/>
                <a:ext cx="8432938" cy="12686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5896" y="2431520"/>
                <a:ext cx="3177518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=8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−8=−4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96" y="2431520"/>
                <a:ext cx="3177518" cy="783869"/>
              </a:xfrm>
              <a:prstGeom prst="rect">
                <a:avLst/>
              </a:prstGeom>
              <a:blipFill>
                <a:blip r:embed="rId3"/>
                <a:stretch>
                  <a:fillRect l="-1533" b="-3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30020" y="2671229"/>
                <a:ext cx="37760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Remember that the ‘gradient function’ allows you to find the gradient for a particular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020" y="2671229"/>
                <a:ext cx="3776025" cy="523220"/>
              </a:xfrm>
              <a:prstGeom prst="rect">
                <a:avLst/>
              </a:prstGeom>
              <a:blipFill>
                <a:blip r:embed="rId4"/>
                <a:stretch>
                  <a:fillRect l="-485" t="-2326" r="-161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4040372" y="2924944"/>
            <a:ext cx="675644" cy="30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964" y="3532863"/>
                <a:ext cx="31775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8=8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+3=3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64" y="3532863"/>
                <a:ext cx="3177518" cy="1200329"/>
              </a:xfrm>
              <a:prstGeom prst="rect">
                <a:avLst/>
              </a:prstGeom>
              <a:blipFill>
                <a:blip r:embed="rId5"/>
                <a:stretch>
                  <a:fillRect l="-1533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55591" y="3558810"/>
                <a:ext cx="439271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example is important!</a:t>
                </a:r>
              </a:p>
              <a:p>
                <a:r>
                  <a:rPr lang="en-GB" sz="1400" dirty="0"/>
                  <a:t>Previously you used a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to get the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. This time we’re </a:t>
                </a:r>
                <a:r>
                  <a:rPr lang="en-GB" sz="1400" b="1" dirty="0"/>
                  <a:t>doing the opposite</a:t>
                </a:r>
                <a:r>
                  <a:rPr lang="en-GB" sz="1400" dirty="0"/>
                  <a:t>: using a known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to get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We therefore substitute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for 8.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591" y="3558810"/>
                <a:ext cx="4392715" cy="1169551"/>
              </a:xfrm>
              <a:prstGeom prst="rect">
                <a:avLst/>
              </a:prstGeom>
              <a:blipFill>
                <a:blip r:embed="rId6"/>
                <a:stretch>
                  <a:fillRect l="-417" t="-1042" r="-1111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4035826" y="3742660"/>
            <a:ext cx="578704" cy="28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7526" y="2459163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7525" y="3558810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7525" y="5025754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5895" y="4973860"/>
                <a:ext cx="354965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First find point of intersection: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Solving, we obtain: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b="0" i="0" dirty="0">
                    <a:latin typeface="+mj-lt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95" y="4973860"/>
                <a:ext cx="3549657" cy="1477328"/>
              </a:xfrm>
              <a:prstGeom prst="rect">
                <a:avLst/>
              </a:prstGeom>
              <a:blipFill>
                <a:blip r:embed="rId7"/>
                <a:stretch>
                  <a:fillRect l="-1372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 flipV="1">
            <a:off x="4040372" y="4295554"/>
            <a:ext cx="584791" cy="648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90149" y="4814653"/>
                <a:ext cx="37760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Once you have your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you need to work out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b="1" dirty="0"/>
                  <a:t>Ensure you use the correct equation!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49" y="4814653"/>
                <a:ext cx="3776025" cy="523220"/>
              </a:xfrm>
              <a:prstGeom prst="rect">
                <a:avLst/>
              </a:prstGeom>
              <a:blipFill>
                <a:blip r:embed="rId8"/>
                <a:stretch>
                  <a:fillRect l="-485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73885" y="2459163"/>
            <a:ext cx="3192040" cy="7859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4455" y="3562267"/>
            <a:ext cx="3192040" cy="1168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4455" y="5030916"/>
            <a:ext cx="3480072" cy="14199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39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2" grpId="0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556" y="823185"/>
                <a:ext cx="8432938" cy="11387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700" dirty="0"/>
                  <a:t>Let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700" b="0" dirty="0"/>
              </a:p>
              <a:p>
                <a:pPr marL="342900" indent="-3429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1,−1</m:t>
                        </m:r>
                      </m:e>
                    </m:d>
                  </m:oMath>
                </a14:m>
                <a:endParaRPr lang="en-GB" sz="1700" dirty="0"/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coordinates of the point on the graph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where the gradient is 5.</a:t>
                </a:r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points where the curve meets the line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7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" y="823185"/>
                <a:ext cx="8432938" cy="11387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8396" y="2266420"/>
                <a:ext cx="31775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−4=−2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96" y="2266420"/>
                <a:ext cx="3177518" cy="646331"/>
              </a:xfrm>
              <a:prstGeom prst="rect">
                <a:avLst/>
              </a:prstGeom>
              <a:blipFill>
                <a:blip r:embed="rId3"/>
                <a:stretch>
                  <a:fillRect l="-172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28464" y="3050263"/>
                <a:ext cx="3177518" cy="197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64" y="3050263"/>
                <a:ext cx="3177518" cy="1979516"/>
              </a:xfrm>
              <a:prstGeom prst="rect">
                <a:avLst/>
              </a:prstGeom>
              <a:blipFill>
                <a:blip r:embed="rId4"/>
                <a:stretch>
                  <a:fillRect l="-1727" b="-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40026" y="2294063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0025" y="3101610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5425" y="5254354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85695" y="5227860"/>
                <a:ext cx="35496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+2=2−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Solving: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i="0" dirty="0">
                    <a:latin typeface="+mj-lt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95" y="5227860"/>
                <a:ext cx="3549657" cy="1200329"/>
              </a:xfrm>
              <a:prstGeom prst="rect">
                <a:avLst/>
              </a:prstGeom>
              <a:blipFill>
                <a:blip r:embed="rId5"/>
                <a:stretch>
                  <a:fillRect l="-1546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617464" y="2294063"/>
            <a:ext cx="3192040" cy="677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17464" y="3089837"/>
            <a:ext cx="3192040" cy="19399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2380" y="5244963"/>
            <a:ext cx="3480072" cy="1270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49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265-266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848" y="2086248"/>
            <a:ext cx="578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(Note that Exercise 12C was skipped in these slides)</a:t>
            </a:r>
          </a:p>
        </p:txBody>
      </p:sp>
    </p:spTree>
    <p:extLst>
      <p:ext uri="{BB962C8B-B14F-4D97-AF65-F5344CB8AC3E}">
        <p14:creationId xmlns:p14="http://schemas.microsoft.com/office/powerpoint/2010/main" val="6934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Harder Expressions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2444" y="845220"/>
                <a:ext cx="77768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your expression isn’t a sum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/>
                  <a:t> terms, simply manipulate it until it is!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44" y="845220"/>
                <a:ext cx="7776864" cy="400110"/>
              </a:xfrm>
              <a:prstGeom prst="rect">
                <a:avLst/>
              </a:prstGeom>
              <a:blipFill>
                <a:blip r:embed="rId2"/>
                <a:stretch>
                  <a:fillRect l="-863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0384" y="1683916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1. Turn roots into powers: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2696" y="1620416"/>
                <a:ext cx="432048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696" y="1620416"/>
                <a:ext cx="432048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3548" y="2342725"/>
                <a:ext cx="4320480" cy="67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548" y="2342725"/>
                <a:ext cx="4320480" cy="670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6728" y="3140968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2. Split up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18520" y="3206018"/>
                <a:ext cx="4320480" cy="130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520" y="3206018"/>
                <a:ext cx="4320480" cy="13065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35980" y="4737844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3. Expand out brackets.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47120" y="4686292"/>
                <a:ext cx="4320480" cy="895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120" y="4686292"/>
                <a:ext cx="4320480" cy="8954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52624" y="5794786"/>
            <a:ext cx="298241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4. Beware of numbers in denominators!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58828" y="5962562"/>
                <a:ext cx="432048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→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28" y="5962562"/>
                <a:ext cx="432048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56536" y="5340430"/>
                <a:ext cx="157135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NOT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!!!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536" y="5340430"/>
                <a:ext cx="1571352" cy="369332"/>
              </a:xfrm>
              <a:prstGeom prst="rect">
                <a:avLst/>
              </a:prstGeom>
              <a:blipFill>
                <a:blip r:embed="rId8"/>
                <a:stretch>
                  <a:fillRect l="-2290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5292080" y="5525096"/>
            <a:ext cx="1164456" cy="437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70140" y="2334694"/>
            <a:ext cx="567060" cy="622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70140" y="1623839"/>
            <a:ext cx="541660" cy="622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53880" y="3173842"/>
            <a:ext cx="2404220" cy="775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70140" y="3949699"/>
            <a:ext cx="1938660" cy="571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86660" y="4610779"/>
            <a:ext cx="1396740" cy="4565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78400" y="5054600"/>
            <a:ext cx="1130300" cy="520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12570" y="1623839"/>
            <a:ext cx="695734" cy="622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76906" y="2334694"/>
            <a:ext cx="930393" cy="622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88290" y="5941267"/>
            <a:ext cx="723510" cy="751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45330" y="5893111"/>
            <a:ext cx="925470" cy="751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94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1623345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44984" y="934616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Differentiate the following.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0268" y="1628800"/>
                <a:ext cx="5637956" cy="67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    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68" y="1628800"/>
                <a:ext cx="5637956" cy="6701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4744" y="2531473"/>
                <a:ext cx="5425256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44" y="2531473"/>
                <a:ext cx="5425256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2168" y="3480869"/>
                <a:ext cx="7431732" cy="751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68" y="3480869"/>
                <a:ext cx="7431732" cy="7511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049140" y="1547638"/>
            <a:ext cx="3818260" cy="7383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0960" y="2478389"/>
            <a:ext cx="3818260" cy="7383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73660" y="3455603"/>
            <a:ext cx="5627340" cy="7480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47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267-268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1" y="2060848"/>
                <a:ext cx="7434783" cy="4978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Extension</a:t>
                </a:r>
              </a:p>
              <a:p>
                <a:endParaRPr lang="en-GB" i="1" dirty="0"/>
              </a:p>
              <a:p>
                <a:r>
                  <a:rPr lang="en-GB" i="1" dirty="0"/>
                  <a:t>[MAT 2013 1E]</a:t>
                </a:r>
              </a:p>
              <a:p>
                <a:r>
                  <a:rPr lang="en-GB" dirty="0"/>
                  <a:t>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is a polynomial of degree: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9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8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7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less than 7</a:t>
                </a:r>
              </a:p>
              <a:p>
                <a:pPr marL="342900" indent="-342900">
                  <a:buAutoNum type="alphaUcParenR"/>
                </a:pPr>
                <a:endParaRPr lang="en-GB" dirty="0"/>
              </a:p>
              <a:p>
                <a:r>
                  <a:rPr lang="en-GB" b="1" dirty="0"/>
                  <a:t>Full expansion is not needed. The highest power term in the first polynomial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GB" b="1" dirty="0"/>
                  <a:t>, differentiating twice to give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GB" b="1" dirty="0"/>
                  <a:t>.</a:t>
                </a:r>
              </a:p>
              <a:p>
                <a:r>
                  <a:rPr lang="en-GB" b="1" dirty="0"/>
                  <a:t>The highest power term in the second polynomial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GB" b="1" dirty="0"/>
                  <a:t>, differentiating once to give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GB" b="1" dirty="0"/>
                  <a:t>. These terms cancel leaving a polynomial of order (at most) 6. The answer is (D).</a:t>
                </a:r>
              </a:p>
              <a:p>
                <a:pPr marL="342900" indent="-342900">
                  <a:buAutoNum type="alphaUcParenR"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1" y="2060848"/>
                <a:ext cx="7434783" cy="4978927"/>
              </a:xfrm>
              <a:prstGeom prst="rect">
                <a:avLst/>
              </a:prstGeom>
              <a:blipFill>
                <a:blip r:embed="rId2"/>
                <a:stretch>
                  <a:fillRect l="-738" t="-612" r="-1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47480" y="2098948"/>
            <a:ext cx="482453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This just means “differentiate twice”. We’ll be looking at the ‘second derivative’ later in this chapter.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19400" y="2428875"/>
            <a:ext cx="1038225" cy="517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0191" y="4864996"/>
            <a:ext cx="7541428" cy="1737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0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Finding equations of tangents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467725" y="2812661"/>
            <a:ext cx="3056082" cy="2594264"/>
          </a:xfrm>
          <a:custGeom>
            <a:avLst/>
            <a:gdLst>
              <a:gd name="connsiteX0" fmla="*/ 0 w 3094182"/>
              <a:gd name="connsiteY0" fmla="*/ 2937164 h 2937164"/>
              <a:gd name="connsiteX1" fmla="*/ 655782 w 3094182"/>
              <a:gd name="connsiteY1" fmla="*/ 2835564 h 2937164"/>
              <a:gd name="connsiteX2" fmla="*/ 1246909 w 3094182"/>
              <a:gd name="connsiteY2" fmla="*/ 2669309 h 2937164"/>
              <a:gd name="connsiteX3" fmla="*/ 1764146 w 3094182"/>
              <a:gd name="connsiteY3" fmla="*/ 2401454 h 2937164"/>
              <a:gd name="connsiteX4" fmla="*/ 2235200 w 3094182"/>
              <a:gd name="connsiteY4" fmla="*/ 2013527 h 2937164"/>
              <a:gd name="connsiteX5" fmla="*/ 2715491 w 3094182"/>
              <a:gd name="connsiteY5" fmla="*/ 1339273 h 2937164"/>
              <a:gd name="connsiteX6" fmla="*/ 2983346 w 3094182"/>
              <a:gd name="connsiteY6" fmla="*/ 628073 h 2937164"/>
              <a:gd name="connsiteX7" fmla="*/ 3094182 w 3094182"/>
              <a:gd name="connsiteY7" fmla="*/ 0 h 2937164"/>
              <a:gd name="connsiteX0" fmla="*/ 0 w 3056082"/>
              <a:gd name="connsiteY0" fmla="*/ 2594264 h 2594264"/>
              <a:gd name="connsiteX1" fmla="*/ 655782 w 3056082"/>
              <a:gd name="connsiteY1" fmla="*/ 2492664 h 2594264"/>
              <a:gd name="connsiteX2" fmla="*/ 1246909 w 3056082"/>
              <a:gd name="connsiteY2" fmla="*/ 2326409 h 2594264"/>
              <a:gd name="connsiteX3" fmla="*/ 1764146 w 3056082"/>
              <a:gd name="connsiteY3" fmla="*/ 2058554 h 2594264"/>
              <a:gd name="connsiteX4" fmla="*/ 2235200 w 3056082"/>
              <a:gd name="connsiteY4" fmla="*/ 1670627 h 2594264"/>
              <a:gd name="connsiteX5" fmla="*/ 2715491 w 3056082"/>
              <a:gd name="connsiteY5" fmla="*/ 996373 h 2594264"/>
              <a:gd name="connsiteX6" fmla="*/ 2983346 w 3056082"/>
              <a:gd name="connsiteY6" fmla="*/ 285173 h 2594264"/>
              <a:gd name="connsiteX7" fmla="*/ 3056082 w 3056082"/>
              <a:gd name="connsiteY7" fmla="*/ 0 h 2594264"/>
              <a:gd name="connsiteX0" fmla="*/ 0 w 3056082"/>
              <a:gd name="connsiteY0" fmla="*/ 2594264 h 2594264"/>
              <a:gd name="connsiteX1" fmla="*/ 655782 w 3056082"/>
              <a:gd name="connsiteY1" fmla="*/ 2492664 h 2594264"/>
              <a:gd name="connsiteX2" fmla="*/ 1246909 w 3056082"/>
              <a:gd name="connsiteY2" fmla="*/ 2326409 h 2594264"/>
              <a:gd name="connsiteX3" fmla="*/ 1764146 w 3056082"/>
              <a:gd name="connsiteY3" fmla="*/ 2058554 h 2594264"/>
              <a:gd name="connsiteX4" fmla="*/ 2235200 w 3056082"/>
              <a:gd name="connsiteY4" fmla="*/ 1670627 h 2594264"/>
              <a:gd name="connsiteX5" fmla="*/ 2715491 w 3056082"/>
              <a:gd name="connsiteY5" fmla="*/ 996373 h 2594264"/>
              <a:gd name="connsiteX6" fmla="*/ 2983346 w 3056082"/>
              <a:gd name="connsiteY6" fmla="*/ 285173 h 2594264"/>
              <a:gd name="connsiteX7" fmla="*/ 3056082 w 3056082"/>
              <a:gd name="connsiteY7" fmla="*/ 0 h 259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6082" h="2594264">
                <a:moveTo>
                  <a:pt x="0" y="2594264"/>
                </a:moveTo>
                <a:cubicBezTo>
                  <a:pt x="223982" y="2565785"/>
                  <a:pt x="447964" y="2537307"/>
                  <a:pt x="655782" y="2492664"/>
                </a:cubicBezTo>
                <a:cubicBezTo>
                  <a:pt x="863600" y="2448021"/>
                  <a:pt x="1062182" y="2398761"/>
                  <a:pt x="1246909" y="2326409"/>
                </a:cubicBezTo>
                <a:cubicBezTo>
                  <a:pt x="1431636" y="2254057"/>
                  <a:pt x="1599431" y="2167851"/>
                  <a:pt x="1764146" y="2058554"/>
                </a:cubicBezTo>
                <a:cubicBezTo>
                  <a:pt x="1928861" y="1949257"/>
                  <a:pt x="2076643" y="1847657"/>
                  <a:pt x="2235200" y="1670627"/>
                </a:cubicBezTo>
                <a:cubicBezTo>
                  <a:pt x="2393757" y="1493597"/>
                  <a:pt x="2590800" y="1227282"/>
                  <a:pt x="2715491" y="996373"/>
                </a:cubicBezTo>
                <a:cubicBezTo>
                  <a:pt x="2840182" y="765464"/>
                  <a:pt x="2920231" y="508385"/>
                  <a:pt x="2983346" y="285173"/>
                </a:cubicBezTo>
                <a:cubicBezTo>
                  <a:pt x="3046461" y="61961"/>
                  <a:pt x="3003646" y="221480"/>
                  <a:pt x="3056082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72051" y="473291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17590" y="498030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(3,?)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90" y="4980300"/>
                <a:ext cx="792088" cy="369332"/>
              </a:xfrm>
              <a:prstGeom prst="rect">
                <a:avLst/>
              </a:prstGeom>
              <a:blipFill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0046" y="817503"/>
                <a:ext cx="785436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equation of the </a:t>
                </a:r>
                <a:r>
                  <a:rPr lang="en-GB" sz="2000" b="1" dirty="0"/>
                  <a:t>tangent</a:t>
                </a:r>
                <a:r>
                  <a:rPr lang="en-GB" sz="2000" dirty="0"/>
                  <a:t>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6" y="817503"/>
                <a:ext cx="7854362" cy="400110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837180" y="4002998"/>
            <a:ext cx="3112654" cy="1616363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18837" y="2780253"/>
                <a:ext cx="4105028" cy="26960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</a:rPr>
                  <a:t>Gradient function: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Gradient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: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𝒎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-value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:  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𝟗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So equation of tangent: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837" y="2780253"/>
                <a:ext cx="4105028" cy="2696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543744" y="2780253"/>
            <a:ext cx="936104" cy="5357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99729" y="3529516"/>
            <a:ext cx="9361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99729" y="4139425"/>
            <a:ext cx="9361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4411" y="5106980"/>
            <a:ext cx="205933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418" y="1340768"/>
                <a:ext cx="74428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want to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for the tangent (as it is a straight line!). Therefore we need: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The gradient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8" y="1340768"/>
                <a:ext cx="7442898" cy="1200329"/>
              </a:xfrm>
              <a:prstGeom prst="rect">
                <a:avLst/>
              </a:prstGeom>
              <a:blipFill>
                <a:blip r:embed="rId5"/>
                <a:stretch>
                  <a:fillRect l="-655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 rot="20026094">
            <a:off x="2817628" y="4356833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tangent</a:t>
            </a:r>
          </a:p>
        </p:txBody>
      </p:sp>
    </p:spTree>
    <p:extLst>
      <p:ext uri="{BB962C8B-B14F-4D97-AF65-F5344CB8AC3E}">
        <p14:creationId xmlns:p14="http://schemas.microsoft.com/office/powerpoint/2010/main" val="4937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Finding equations of </a:t>
              </a:r>
              <a:r>
                <a:rPr lang="en-GB" sz="3200" dirty="0" err="1"/>
                <a:t>normals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563418" y="1597891"/>
            <a:ext cx="3094182" cy="2937164"/>
          </a:xfrm>
          <a:custGeom>
            <a:avLst/>
            <a:gdLst>
              <a:gd name="connsiteX0" fmla="*/ 0 w 3094182"/>
              <a:gd name="connsiteY0" fmla="*/ 2937164 h 2937164"/>
              <a:gd name="connsiteX1" fmla="*/ 655782 w 3094182"/>
              <a:gd name="connsiteY1" fmla="*/ 2835564 h 2937164"/>
              <a:gd name="connsiteX2" fmla="*/ 1246909 w 3094182"/>
              <a:gd name="connsiteY2" fmla="*/ 2669309 h 2937164"/>
              <a:gd name="connsiteX3" fmla="*/ 1764146 w 3094182"/>
              <a:gd name="connsiteY3" fmla="*/ 2401454 h 2937164"/>
              <a:gd name="connsiteX4" fmla="*/ 2235200 w 3094182"/>
              <a:gd name="connsiteY4" fmla="*/ 2013527 h 2937164"/>
              <a:gd name="connsiteX5" fmla="*/ 2715491 w 3094182"/>
              <a:gd name="connsiteY5" fmla="*/ 1339273 h 2937164"/>
              <a:gd name="connsiteX6" fmla="*/ 2983346 w 3094182"/>
              <a:gd name="connsiteY6" fmla="*/ 628073 h 2937164"/>
              <a:gd name="connsiteX7" fmla="*/ 3094182 w 3094182"/>
              <a:gd name="connsiteY7" fmla="*/ 0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4182" h="2937164">
                <a:moveTo>
                  <a:pt x="0" y="2937164"/>
                </a:moveTo>
                <a:cubicBezTo>
                  <a:pt x="223982" y="2908685"/>
                  <a:pt x="447964" y="2880207"/>
                  <a:pt x="655782" y="2835564"/>
                </a:cubicBezTo>
                <a:cubicBezTo>
                  <a:pt x="863600" y="2790921"/>
                  <a:pt x="1062182" y="2741661"/>
                  <a:pt x="1246909" y="2669309"/>
                </a:cubicBezTo>
                <a:cubicBezTo>
                  <a:pt x="1431636" y="2596957"/>
                  <a:pt x="1599431" y="2510751"/>
                  <a:pt x="1764146" y="2401454"/>
                </a:cubicBezTo>
                <a:cubicBezTo>
                  <a:pt x="1928861" y="2292157"/>
                  <a:pt x="2076643" y="2190557"/>
                  <a:pt x="2235200" y="2013527"/>
                </a:cubicBezTo>
                <a:cubicBezTo>
                  <a:pt x="2393757" y="1836497"/>
                  <a:pt x="2590800" y="1570182"/>
                  <a:pt x="2715491" y="1339273"/>
                </a:cubicBezTo>
                <a:cubicBezTo>
                  <a:pt x="2840182" y="1108364"/>
                  <a:pt x="2920231" y="851285"/>
                  <a:pt x="2983346" y="628073"/>
                </a:cubicBezTo>
                <a:cubicBezTo>
                  <a:pt x="3046461" y="404861"/>
                  <a:pt x="3070321" y="202430"/>
                  <a:pt x="3094182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267744" y="386104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959" y="842504"/>
                <a:ext cx="799288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equation of the </a:t>
                </a:r>
                <a:r>
                  <a:rPr lang="en-GB" sz="2000" b="1" dirty="0"/>
                  <a:t>normal</a:t>
                </a:r>
                <a:r>
                  <a:rPr lang="en-GB" sz="2000" dirty="0"/>
                  <a:t>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842504"/>
                <a:ext cx="7992888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932873" y="1844824"/>
            <a:ext cx="2198967" cy="31684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1428" y="2317210"/>
                <a:ext cx="4105028" cy="19016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</a:rPr>
                  <a:t>Equation of tangent (from earlier):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Therefore equation of normal: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d>
                        <m:d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2317210"/>
                <a:ext cx="4105028" cy="1901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475534" y="3559391"/>
            <a:ext cx="1353037" cy="659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7406" y="1409083"/>
            <a:ext cx="168185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The </a:t>
            </a:r>
            <a:r>
              <a:rPr lang="en-GB" sz="1600" b="1" dirty="0"/>
              <a:t>normal</a:t>
            </a:r>
            <a:r>
              <a:rPr lang="en-GB" sz="1600" dirty="0"/>
              <a:t> to a curve is the line perpendicular to the tangent.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010093" y="2551814"/>
            <a:ext cx="3327991" cy="2413591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9435175">
            <a:off x="2934586" y="3282945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tangent</a:t>
            </a:r>
          </a:p>
        </p:txBody>
      </p:sp>
      <p:sp>
        <p:nvSpPr>
          <p:cNvPr id="19" name="TextBox 18"/>
          <p:cNvSpPr txBox="1"/>
          <p:nvPr/>
        </p:nvSpPr>
        <p:spPr>
          <a:xfrm rot="3276129">
            <a:off x="1130608" y="3011570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0632" y="4204123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(3,9)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632" y="4204123"/>
                <a:ext cx="79208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70502" y="5370684"/>
            <a:ext cx="482453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Exam Tip</a:t>
            </a:r>
            <a:r>
              <a:rPr lang="en-GB" sz="1600" dirty="0"/>
              <a:t>: A </a:t>
            </a:r>
            <a:r>
              <a:rPr lang="en-GB" sz="1600" b="1" dirty="0"/>
              <a:t>very common error </a:t>
            </a:r>
            <a:r>
              <a:rPr lang="en-GB" sz="1600" dirty="0"/>
              <a:t>is for students to accidentally forget whether the question is asking for the tangent or for the normal.</a:t>
            </a:r>
          </a:p>
        </p:txBody>
      </p:sp>
    </p:spTree>
    <p:extLst>
      <p:ext uri="{BB962C8B-B14F-4D97-AF65-F5344CB8AC3E}">
        <p14:creationId xmlns:p14="http://schemas.microsoft.com/office/powerpoint/2010/main" val="21691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9" y="842504"/>
                <a:ext cx="7992888" cy="40357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equation of the </a:t>
                </a:r>
                <a:r>
                  <a:rPr lang="en-GB" sz="2000" b="1" dirty="0"/>
                  <a:t>normal</a:t>
                </a:r>
                <a:r>
                  <a:rPr lang="en-GB" sz="2000" dirty="0"/>
                  <a:t>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842504"/>
                <a:ext cx="7992888" cy="40357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484784"/>
                <a:ext cx="5544616" cy="3585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=9+3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b="0" dirty="0"/>
                  <a:t>Equation of normal: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−18=−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</m:oMath>
                </a14:m>
                <a:endParaRPr lang="en-GB" b="0" dirty="0"/>
              </a:p>
              <a:p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84784"/>
                <a:ext cx="5544616" cy="3585405"/>
              </a:xfrm>
              <a:prstGeom prst="rect">
                <a:avLst/>
              </a:prstGeom>
              <a:blipFill>
                <a:blip r:embed="rId3"/>
                <a:stretch>
                  <a:fillRect l="-990" t="-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49249" y="2988740"/>
                <a:ext cx="3816424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 err="1"/>
                  <a:t>Fro</a:t>
                </a:r>
                <a:r>
                  <a:rPr lang="en-GB" sz="1600" b="1" dirty="0"/>
                  <a:t> Tip: </a:t>
                </a:r>
                <a:r>
                  <a:rPr lang="en-GB" sz="1600" dirty="0"/>
                  <a:t>I like to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1600" dirty="0"/>
                  <a:t> to make clear to the examiner (and myself) what gradient I’ve found.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249" y="2988740"/>
                <a:ext cx="3816424" cy="830997"/>
              </a:xfrm>
              <a:prstGeom prst="rect">
                <a:avLst/>
              </a:prstGeom>
              <a:blipFill>
                <a:blip r:embed="rId4"/>
                <a:stretch>
                  <a:fillRect l="-635" t="-709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3419872" y="3404239"/>
            <a:ext cx="1029377" cy="9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19916" y="1369085"/>
            <a:ext cx="1594884" cy="659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2028578"/>
            <a:ext cx="2604312" cy="2245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gradient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2210" y="4271786"/>
            <a:ext cx="5145933" cy="659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Final equation</a:t>
            </a:r>
          </a:p>
        </p:txBody>
      </p:sp>
    </p:spTree>
    <p:extLst>
      <p:ext uri="{BB962C8B-B14F-4D97-AF65-F5344CB8AC3E}">
        <p14:creationId xmlns:p14="http://schemas.microsoft.com/office/powerpoint/2010/main" val="25377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269-270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9640" y="1897921"/>
            <a:ext cx="142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7422" y="2397203"/>
                <a:ext cx="457228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[STEP I 2005 Q2]</a:t>
                </a:r>
              </a:p>
              <a:p>
                <a:r>
                  <a:rPr lang="en-GB" sz="1600" dirty="0"/>
                  <a:t>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sz="1600" dirty="0"/>
                  <a:t> and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are non-zero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.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 is the intersection of the tangent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the tangent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.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600" dirty="0"/>
                  <a:t> is the intersection of the normal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the normal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.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are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GB" sz="1600" dirty="0"/>
                  <a:t> lies on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GB" sz="1600" dirty="0"/>
                  <a:t>,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sz="1600" dirty="0"/>
                  <a:t>, and that the quadrilateral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𝑃𝑆𝑄𝑅</m:t>
                    </m:r>
                  </m:oMath>
                </a14:m>
                <a:r>
                  <a:rPr lang="en-GB" sz="1600" dirty="0"/>
                  <a:t> is a rectangle.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Solutions on next slide.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22" y="2397203"/>
                <a:ext cx="4572289" cy="3785652"/>
              </a:xfrm>
              <a:prstGeom prst="rect">
                <a:avLst/>
              </a:prstGeom>
              <a:blipFill>
                <a:blip r:embed="rId2"/>
                <a:stretch>
                  <a:fillRect l="-800" t="-483" b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36096" y="1998129"/>
                <a:ext cx="3384376" cy="4192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[STEP I 2012 Q4]</a:t>
                </a:r>
              </a:p>
              <a:p>
                <a:r>
                  <a:rPr lang="en-GB" sz="1600" dirty="0"/>
                  <a:t>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has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The tangents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the distinct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are positive, intersect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600" dirty="0"/>
                  <a:t> and the normal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these points intersect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/>
                  <a:t>.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600" dirty="0"/>
                  <a:t> is the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In the case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, find the coordinates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/>
                  <a:t>. Show (in this case)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/>
                  <a:t> lie on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are such that the product of their distances from the origin is constant.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98129"/>
                <a:ext cx="3384376" cy="4192494"/>
              </a:xfrm>
              <a:prstGeom prst="rect">
                <a:avLst/>
              </a:prstGeom>
              <a:blipFill>
                <a:blip r:embed="rId3"/>
                <a:stretch>
                  <a:fillRect l="-1081" t="-436" r="-2162" b="-8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39293" y="1135575"/>
                <a:ext cx="2783546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The ‘difference of two cubes’:   </a:t>
                </a:r>
                <a:endParaRPr lang="en-GB" sz="1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400" dirty="0"/>
                  <a:t> </a:t>
                </a:r>
              </a:p>
              <a:p>
                <a:r>
                  <a:rPr lang="en-GB" sz="1400" dirty="0"/>
                  <a:t>will help for both of these.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293" y="1135575"/>
                <a:ext cx="2783546" cy="738664"/>
              </a:xfrm>
              <a:prstGeom prst="rect">
                <a:avLst/>
              </a:prstGeom>
              <a:blipFill>
                <a:blip r:embed="rId4"/>
                <a:stretch>
                  <a:fillRect l="-217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4686300" y="1504907"/>
            <a:ext cx="1352993" cy="53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687340" y="1860698"/>
            <a:ext cx="42531" cy="255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7504" y="2486103"/>
            <a:ext cx="202136" cy="2397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33960" y="2095046"/>
            <a:ext cx="202136" cy="2397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9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Question 1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76" y="640557"/>
            <a:ext cx="5346003" cy="6223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68544" y="706701"/>
                <a:ext cx="3060785" cy="14998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is using something called ‘implicit differentiation’ (Year 2), but you could easily do: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44" y="706701"/>
                <a:ext cx="3060785" cy="1499898"/>
              </a:xfrm>
              <a:prstGeom prst="rect">
                <a:avLst/>
              </a:prstGeom>
              <a:blipFill>
                <a:blip r:embed="rId3"/>
                <a:stretch>
                  <a:fillRect l="-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4774019" y="786809"/>
            <a:ext cx="894525" cy="193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Increasing and Decreasing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: Shape 4"/>
          <p:cNvSpPr/>
          <p:nvPr/>
        </p:nvSpPr>
        <p:spPr>
          <a:xfrm>
            <a:off x="683568" y="1628800"/>
            <a:ext cx="3200400" cy="2604977"/>
          </a:xfrm>
          <a:custGeom>
            <a:avLst/>
            <a:gdLst>
              <a:gd name="connsiteX0" fmla="*/ 0 w 3200400"/>
              <a:gd name="connsiteY0" fmla="*/ 2604977 h 2604977"/>
              <a:gd name="connsiteX1" fmla="*/ 1190846 w 3200400"/>
              <a:gd name="connsiteY1" fmla="*/ 1063256 h 2604977"/>
              <a:gd name="connsiteX2" fmla="*/ 2211572 w 3200400"/>
              <a:gd name="connsiteY2" fmla="*/ 797442 h 2604977"/>
              <a:gd name="connsiteX3" fmla="*/ 2477386 w 3200400"/>
              <a:gd name="connsiteY3" fmla="*/ 712381 h 2604977"/>
              <a:gd name="connsiteX4" fmla="*/ 2849525 w 3200400"/>
              <a:gd name="connsiteY4" fmla="*/ 467833 h 2604977"/>
              <a:gd name="connsiteX5" fmla="*/ 3200400 w 3200400"/>
              <a:gd name="connsiteY5" fmla="*/ 0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2604977">
                <a:moveTo>
                  <a:pt x="0" y="2604977"/>
                </a:moveTo>
                <a:cubicBezTo>
                  <a:pt x="411125" y="1984744"/>
                  <a:pt x="822251" y="1364512"/>
                  <a:pt x="1190846" y="1063256"/>
                </a:cubicBezTo>
                <a:cubicBezTo>
                  <a:pt x="1559441" y="762000"/>
                  <a:pt x="1997149" y="855921"/>
                  <a:pt x="2211572" y="797442"/>
                </a:cubicBezTo>
                <a:cubicBezTo>
                  <a:pt x="2425995" y="738963"/>
                  <a:pt x="2371061" y="767316"/>
                  <a:pt x="2477386" y="712381"/>
                </a:cubicBezTo>
                <a:cubicBezTo>
                  <a:pt x="2583712" y="657446"/>
                  <a:pt x="2729023" y="586563"/>
                  <a:pt x="2849525" y="467833"/>
                </a:cubicBezTo>
                <a:cubicBezTo>
                  <a:pt x="2970027" y="349103"/>
                  <a:pt x="3085213" y="174551"/>
                  <a:pt x="32004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37565" y="2948115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you think it means for a function to be an ‘increasing function’?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1711" y="4583034"/>
                <a:ext cx="2444899" cy="11079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An increasing function is one whose gradient is always at least 0.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600" dirty="0"/>
                  <a:t> for all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1" y="4583034"/>
                <a:ext cx="2444899" cy="1107996"/>
              </a:xfrm>
              <a:prstGeom prst="rect">
                <a:avLst/>
              </a:prstGeom>
              <a:blipFill>
                <a:blip r:embed="rId2"/>
                <a:stretch>
                  <a:fillRect l="-988" t="-1075" b="-2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6931" y="5770946"/>
                <a:ext cx="24489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It would be ‘</a:t>
                </a:r>
                <a:r>
                  <a:rPr lang="en-GB" sz="1400" b="1" u="sng" dirty="0"/>
                  <a:t>strictly</a:t>
                </a:r>
                <a:r>
                  <a:rPr lang="en-GB" sz="1400" b="1" dirty="0"/>
                  <a:t> increasing</a:t>
                </a:r>
                <a:r>
                  <a:rPr lang="en-GB" sz="1400" dirty="0"/>
                  <a:t>’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/>
                  <a:t> for all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i.e. is not allowed to go horizontal.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1" y="5770946"/>
                <a:ext cx="2448936" cy="738664"/>
              </a:xfrm>
              <a:prstGeom prst="rect">
                <a:avLst/>
              </a:prstGeom>
              <a:blipFill>
                <a:blip r:embed="rId3"/>
                <a:stretch>
                  <a:fillRect l="-746" t="-1653" r="-99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/>
          <p:cNvSpPr/>
          <p:nvPr/>
        </p:nvSpPr>
        <p:spPr>
          <a:xfrm>
            <a:off x="4646428" y="1679944"/>
            <a:ext cx="3104707" cy="2349796"/>
          </a:xfrm>
          <a:custGeom>
            <a:avLst/>
            <a:gdLst>
              <a:gd name="connsiteX0" fmla="*/ 0 w 3104707"/>
              <a:gd name="connsiteY0" fmla="*/ 2349796 h 2349796"/>
              <a:gd name="connsiteX1" fmla="*/ 1052623 w 3104707"/>
              <a:gd name="connsiteY1" fmla="*/ 754912 h 2349796"/>
              <a:gd name="connsiteX2" fmla="*/ 2030819 w 3104707"/>
              <a:gd name="connsiteY2" fmla="*/ 1860698 h 2349796"/>
              <a:gd name="connsiteX3" fmla="*/ 3104707 w 3104707"/>
              <a:gd name="connsiteY3" fmla="*/ 0 h 23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707" h="2349796">
                <a:moveTo>
                  <a:pt x="0" y="2349796"/>
                </a:moveTo>
                <a:cubicBezTo>
                  <a:pt x="357076" y="1593112"/>
                  <a:pt x="714153" y="836428"/>
                  <a:pt x="1052623" y="754912"/>
                </a:cubicBezTo>
                <a:cubicBezTo>
                  <a:pt x="1391093" y="673396"/>
                  <a:pt x="1688805" y="1986517"/>
                  <a:pt x="2030819" y="1860698"/>
                </a:cubicBezTo>
                <a:cubicBezTo>
                  <a:pt x="2372833" y="1734879"/>
                  <a:pt x="2738770" y="867439"/>
                  <a:pt x="3104707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24128" y="1484784"/>
            <a:ext cx="0" cy="2940659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8224" y="1477785"/>
            <a:ext cx="0" cy="2940659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6428" y="4425443"/>
            <a:ext cx="93368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6136" y="4399478"/>
            <a:ext cx="710990" cy="240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60232" y="4425443"/>
            <a:ext cx="93368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90645" y="711791"/>
            <a:ext cx="353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function can also be increasing and decreasing in certain intervals.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71399" y="2090326"/>
                <a:ext cx="689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399" y="2090326"/>
                <a:ext cx="6894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5778" y="3502113"/>
                <a:ext cx="916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78" y="3502113"/>
                <a:ext cx="9163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5661764" y="2368263"/>
            <a:ext cx="129436" cy="1272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543496" y="3470219"/>
            <a:ext cx="129436" cy="1272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98962" y="4527332"/>
                <a:ext cx="12811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Increasing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962" y="4527332"/>
                <a:ext cx="1281150" cy="584775"/>
              </a:xfrm>
              <a:prstGeom prst="rect">
                <a:avLst/>
              </a:prstGeom>
              <a:blipFill>
                <a:blip r:embed="rId6"/>
                <a:stretch>
                  <a:fillRect l="-2381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33237" y="4584684"/>
                <a:ext cx="14424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/>
                  <a:t>Decreasing for </a:t>
                </a:r>
                <a:r>
                  <a:rPr lang="en-GB" sz="16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237" y="4584684"/>
                <a:ext cx="1442490" cy="584775"/>
              </a:xfrm>
              <a:prstGeom prst="rect">
                <a:avLst/>
              </a:prstGeom>
              <a:blipFill>
                <a:blip r:embed="rId7"/>
                <a:stretch>
                  <a:fillRect l="-2110" t="-3125" r="-8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75727" y="4564396"/>
                <a:ext cx="12811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Increasing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27" y="4564396"/>
                <a:ext cx="1281150" cy="584775"/>
              </a:xfrm>
              <a:prstGeom prst="rect">
                <a:avLst/>
              </a:prstGeom>
              <a:blipFill>
                <a:blip r:embed="rId8"/>
                <a:stretch>
                  <a:fillRect l="-285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03564" y="5233829"/>
                <a:ext cx="3362491" cy="135421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could also write 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is decreasing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[2,4]</m:t>
                    </m:r>
                  </m:oMath>
                </a14:m>
                <a:r>
                  <a:rPr lang="en-GB" sz="1600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1600" b="1" dirty="0"/>
                  <a:t> represents all the real numbers between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/>
                  <a:t> inclusive, </a:t>
                </a:r>
                <a:r>
                  <a:rPr lang="en-GB" sz="1600" b="1" dirty="0" err="1"/>
                  <a:t>i.e</a:t>
                </a:r>
                <a:r>
                  <a:rPr lang="en-GB" sz="16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64" y="5233829"/>
                <a:ext cx="3362491" cy="1354217"/>
              </a:xfrm>
              <a:prstGeom prst="rect">
                <a:avLst/>
              </a:prstGeom>
              <a:blipFill>
                <a:blip r:embed="rId9"/>
                <a:stretch>
                  <a:fillRect l="-540" t="-442" r="-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285216" y="4531385"/>
            <a:ext cx="1074184" cy="586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4029" y="4533804"/>
            <a:ext cx="1196380" cy="586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23531" y="4533804"/>
            <a:ext cx="1143217" cy="586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48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Show that the function 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/>
                  <a:t> is increasing for all real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959" y="2132856"/>
                <a:ext cx="349796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+21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+9≥0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an increasing function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2132856"/>
                <a:ext cx="3497961" cy="2031325"/>
              </a:xfrm>
              <a:prstGeom prst="rect">
                <a:avLst/>
              </a:prstGeom>
              <a:blipFill>
                <a:blip r:embed="rId3"/>
                <a:stretch>
                  <a:fillRect l="-1394" r="-1568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1560" y="4869160"/>
            <a:ext cx="2673901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Tip</a:t>
            </a:r>
            <a:r>
              <a:rPr lang="en-GB" sz="1600" dirty="0"/>
              <a:t>: To show a quadratic is </a:t>
            </a:r>
            <a:r>
              <a:rPr lang="en-GB" sz="1600" u="sng" dirty="0"/>
              <a:t>always</a:t>
            </a:r>
            <a:r>
              <a:rPr lang="en-GB" sz="1600" dirty="0"/>
              <a:t> positive, </a:t>
            </a:r>
            <a:r>
              <a:rPr lang="en-GB" sz="1600" u="sng" dirty="0"/>
              <a:t>complete the square</a:t>
            </a:r>
            <a:r>
              <a:rPr lang="en-GB" sz="1600" dirty="0"/>
              <a:t>, then indicate the squared term is always at least 0.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958" y="1858166"/>
            <a:ext cx="3641282" cy="2724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3968" y="842503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decreasing.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42503"/>
                <a:ext cx="3633251" cy="1015663"/>
              </a:xfrm>
              <a:prstGeom prst="rect">
                <a:avLst/>
              </a:prstGeom>
              <a:blipFill>
                <a:blip r:embed="rId4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5976" y="1988840"/>
                <a:ext cx="345638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−9≤0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−3≤0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decreasing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[−3,1]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88840"/>
                <a:ext cx="3456384" cy="2585323"/>
              </a:xfrm>
              <a:prstGeom prst="rect">
                <a:avLst/>
              </a:prstGeom>
              <a:blipFill>
                <a:blip r:embed="rId5"/>
                <a:stretch>
                  <a:fillRect l="-1587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9952" y="1849697"/>
            <a:ext cx="3641282" cy="2724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257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Show that the function </a:t>
                </a:r>
                <a:br>
                  <a:rPr lang="en-GB" sz="2000" dirty="0" smtClean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2000" dirty="0"/>
                  <a:t> is increasing for all real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3968" y="842503"/>
                <a:ext cx="397753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−135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decreasing.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42503"/>
                <a:ext cx="3977530" cy="1015663"/>
              </a:xfrm>
              <a:prstGeom prst="rect">
                <a:avLst/>
              </a:prstGeom>
              <a:blipFill>
                <a:blip r:embed="rId3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2204864"/>
                <a:ext cx="31683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+16≥0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an increasing function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3168352" cy="1477328"/>
              </a:xfrm>
              <a:prstGeom prst="rect">
                <a:avLst/>
              </a:prstGeom>
              <a:blipFill>
                <a:blip r:embed="rId4"/>
                <a:stretch>
                  <a:fillRect l="-1734" r="-193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7984" y="2132856"/>
                <a:ext cx="316835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−135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−135≤0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−45≤0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decreasing in the interval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132856"/>
                <a:ext cx="3168352" cy="2585323"/>
              </a:xfrm>
              <a:prstGeom prst="rect">
                <a:avLst/>
              </a:prstGeom>
              <a:blipFill>
                <a:blip r:embed="rId5"/>
                <a:stretch>
                  <a:fillRect l="-1538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53958" y="1858165"/>
            <a:ext cx="3641282" cy="2938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9952" y="1849696"/>
            <a:ext cx="3981546" cy="29474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73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74271" y="1742931"/>
            <a:ext cx="277182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Find the derivative of polynomials.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53480" y="3458482"/>
                <a:ext cx="3509547" cy="80118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4</a:t>
                </a:r>
                <a:r>
                  <a:rPr lang="en-GB" dirty="0"/>
                  <a:t>:: Find and understand the second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80" y="3458482"/>
                <a:ext cx="3509547" cy="801181"/>
              </a:xfrm>
              <a:prstGeom prst="rect">
                <a:avLst/>
              </a:prstGeom>
              <a:blipFill>
                <a:blip r:embed="rId2"/>
                <a:stretch>
                  <a:fillRect l="-1034" t="-2206" r="-1379" b="-2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53479" y="4263184"/>
                <a:ext cx="3509547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79" y="4263184"/>
                <a:ext cx="3509547" cy="524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950033" y="1733811"/>
            <a:ext cx="424847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Find equations of tangents and normal to curves.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843" y="772917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Those who have done either IGCSE Mathematics, IGCSE Further Mathematics or Additional Mathematics would have encountered this content. Otherwise it will be completely new!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45344" y="2398495"/>
                <a:ext cx="424847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3,9</m:t>
                        </m:r>
                      </m:e>
                    </m:d>
                  </m:oMath>
                </a14:m>
                <a:r>
                  <a:rPr lang="en-GB" dirty="0"/>
                  <a:t> lies on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Determine the equation of the tangent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at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344" y="2398495"/>
                <a:ext cx="4248472" cy="923330"/>
              </a:xfrm>
              <a:prstGeom prst="rect">
                <a:avLst/>
              </a:prstGeom>
              <a:blipFill>
                <a:blip r:embed="rId4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21108" y="3123193"/>
            <a:ext cx="330459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Identify increasing and decreasing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1108" y="3769524"/>
                <a:ext cx="3304594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range of values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increasing.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08" y="3769524"/>
                <a:ext cx="3304594" cy="923330"/>
              </a:xfrm>
              <a:prstGeom prst="rect">
                <a:avLst/>
              </a:prstGeom>
              <a:blipFill>
                <a:blip r:embed="rId5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5660" y="4873054"/>
            <a:ext cx="361257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Find stationary points and determine their nature.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4150" y="5519385"/>
                <a:ext cx="3624085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stationary points of </a:t>
                </a:r>
                <a:r>
                  <a:rPr lang="en-GB" b="0" i="1" dirty="0">
                    <a:latin typeface="Cambria Math" panose="02040503050406030204" pitchFamily="18" charset="0"/>
                  </a:rPr>
                  <a:t/>
                </a:r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state whether each is a maximum or minimum point.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50" y="5519385"/>
                <a:ext cx="3624085" cy="923330"/>
              </a:xfrm>
              <a:prstGeom prst="rect">
                <a:avLst/>
              </a:prstGeom>
              <a:blipFill>
                <a:blip r:embed="rId6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1691" y="2407615"/>
                <a:ext cx="2844409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1" y="2407615"/>
                <a:ext cx="2844409" cy="491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411785" y="4905792"/>
            <a:ext cx="361257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  <a:r>
              <a:rPr lang="en-GB" dirty="0"/>
              <a:t>:: Sketch a gradient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99610" y="5275124"/>
                <a:ext cx="362408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Draw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and its gradient function on the same axes.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10" y="5275124"/>
                <a:ext cx="3624085" cy="646331"/>
              </a:xfrm>
              <a:prstGeom prst="rect">
                <a:avLst/>
              </a:prstGeom>
              <a:blipFill>
                <a:blip r:embed="rId8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411785" y="6186667"/>
            <a:ext cx="361257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7</a:t>
            </a:r>
            <a:r>
              <a:rPr lang="en-GB" dirty="0"/>
              <a:t>:: Model real-life problems.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271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Second Order Derivatives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45747" y="79176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you differentiate once, the expression you get is known as the </a:t>
            </a:r>
            <a:r>
              <a:rPr lang="en-GB" b="1" dirty="0"/>
              <a:t>first derivative</a:t>
            </a:r>
            <a:r>
              <a:rPr lang="en-GB" dirty="0"/>
              <a:t>.</a:t>
            </a:r>
          </a:p>
          <a:p>
            <a:r>
              <a:rPr lang="en-GB" dirty="0"/>
              <a:t>Unsurprisingly, when we differentiate a second time, the resulting expression is known as the </a:t>
            </a:r>
            <a:r>
              <a:rPr lang="en-GB" b="1" dirty="0"/>
              <a:t>second derivative</a:t>
            </a:r>
            <a:r>
              <a:rPr lang="en-GB" dirty="0"/>
              <a:t>. And so 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8919" y="3369605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19" y="3369605"/>
                <a:ext cx="1440160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9011" y="2681861"/>
                <a:ext cx="144016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11" y="2681861"/>
                <a:ext cx="144016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9011" y="3547843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11" y="3547843"/>
                <a:ext cx="1440160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61945" y="4164911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945" y="4164911"/>
                <a:ext cx="1440160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19251" y="2681861"/>
                <a:ext cx="144016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251" y="2681861"/>
                <a:ext cx="1440160" cy="648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19251" y="3547843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′′=12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251" y="3547843"/>
                <a:ext cx="14401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22185" y="4164911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185" y="4164911"/>
                <a:ext cx="1440160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38919" y="5292042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19" y="5292042"/>
                <a:ext cx="144016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10688" y="5288809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688" y="5288809"/>
                <a:ext cx="1440160" cy="369332"/>
              </a:xfrm>
              <a:prstGeom prst="rect">
                <a:avLst/>
              </a:prstGeom>
              <a:blipFill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47242" y="5244266"/>
                <a:ext cx="1623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242" y="5244266"/>
                <a:ext cx="1623409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/>
          <p:cNvSpPr/>
          <p:nvPr/>
        </p:nvSpPr>
        <p:spPr>
          <a:xfrm rot="20068808">
            <a:off x="2825916" y="3138602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/>
          <p:cNvSpPr/>
          <p:nvPr/>
        </p:nvSpPr>
        <p:spPr>
          <a:xfrm rot="554370">
            <a:off x="2824434" y="3570724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/>
          <p:cNvSpPr/>
          <p:nvPr/>
        </p:nvSpPr>
        <p:spPr>
          <a:xfrm rot="1979714">
            <a:off x="2733691" y="3976384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/>
          <p:cNvSpPr/>
          <p:nvPr/>
        </p:nvSpPr>
        <p:spPr>
          <a:xfrm>
            <a:off x="4852467" y="2943685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/>
          <p:cNvSpPr/>
          <p:nvPr/>
        </p:nvSpPr>
        <p:spPr>
          <a:xfrm>
            <a:off x="4852467" y="3626795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/>
          <p:cNvSpPr/>
          <p:nvPr/>
        </p:nvSpPr>
        <p:spPr>
          <a:xfrm>
            <a:off x="4872713" y="4295549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/>
          <p:cNvSpPr/>
          <p:nvPr/>
        </p:nvSpPr>
        <p:spPr>
          <a:xfrm>
            <a:off x="2847305" y="5369440"/>
            <a:ext cx="459421" cy="2129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/>
          <p:cNvSpPr/>
          <p:nvPr/>
        </p:nvSpPr>
        <p:spPr>
          <a:xfrm>
            <a:off x="4929031" y="5366984"/>
            <a:ext cx="459421" cy="2129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 rot="19885247">
            <a:off x="2579976" y="2866925"/>
            <a:ext cx="815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Leibniz’s</a:t>
            </a:r>
          </a:p>
        </p:txBody>
      </p:sp>
      <p:sp>
        <p:nvSpPr>
          <p:cNvPr id="25" name="TextBox 24"/>
          <p:cNvSpPr txBox="1"/>
          <p:nvPr/>
        </p:nvSpPr>
        <p:spPr>
          <a:xfrm rot="2086670">
            <a:off x="2420344" y="4167335"/>
            <a:ext cx="90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Newton’s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75274" y="4985302"/>
            <a:ext cx="1061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Lagrange’s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4129" y="1999473"/>
            <a:ext cx="186327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Original Function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97373" y="2004721"/>
            <a:ext cx="165312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First Derivative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0467" y="2004721"/>
            <a:ext cx="194238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Second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5747" y="5861655"/>
                <a:ext cx="8136904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can similarly have the third derivative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), although this is no longer in the A Level syllabus. We’ll see why might use the second derivative soon…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47" y="5861655"/>
                <a:ext cx="8136904" cy="801181"/>
              </a:xfrm>
              <a:prstGeom prst="rect">
                <a:avLst/>
              </a:prstGeom>
              <a:blipFill>
                <a:blip r:embed="rId12"/>
                <a:stretch>
                  <a:fillRect l="-674" b="-11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1140" y="804814"/>
                <a:ext cx="6192688" cy="119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How does the notation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/>
                  <a:t> work?</a:t>
                </a:r>
              </a:p>
              <a:p>
                <a:pPr algn="ctr"/>
                <a:r>
                  <a:rPr lang="en-GB" sz="2800" dirty="0"/>
                  <a:t>Why are the squareds where they are?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40" y="804814"/>
                <a:ext cx="6192688" cy="1195071"/>
              </a:xfrm>
              <a:prstGeom prst="rect">
                <a:avLst/>
              </a:prstGeom>
              <a:blipFill>
                <a:blip r:embed="rId2"/>
                <a:stretch>
                  <a:fillRect b="-13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/>
          <p:cNvSpPr/>
          <p:nvPr/>
        </p:nvSpPr>
        <p:spPr>
          <a:xfrm>
            <a:off x="4397211" y="3086630"/>
            <a:ext cx="504056" cy="291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Image result for stick man scratching 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89" y="870656"/>
            <a:ext cx="974282" cy="11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660" y="2369497"/>
                <a:ext cx="3706440" cy="2291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Then when we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, we’re effectively doing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(by substitution), although this would typically be written: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0" y="2369497"/>
                <a:ext cx="3706440" cy="2291589"/>
              </a:xfrm>
              <a:prstGeom prst="rect">
                <a:avLst/>
              </a:prstGeom>
              <a:blipFill>
                <a:blip r:embed="rId4"/>
                <a:stretch>
                  <a:fillRect l="-1480" t="-1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64480" y="2335828"/>
                <a:ext cx="3706440" cy="212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GB" dirty="0"/>
                  <a:t> notation is quite handy, because it behaves as a function and allows us to write the original expression and the derivative within a single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80" y="2335828"/>
                <a:ext cx="3706440" cy="2125197"/>
              </a:xfrm>
              <a:prstGeom prst="rect">
                <a:avLst/>
              </a:prstGeom>
              <a:blipFill>
                <a:blip r:embed="rId5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Right 22"/>
          <p:cNvSpPr/>
          <p:nvPr/>
        </p:nvSpPr>
        <p:spPr>
          <a:xfrm rot="7777920">
            <a:off x="4930037" y="4315141"/>
            <a:ext cx="504056" cy="291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76039" y="4881205"/>
                <a:ext cx="5892324" cy="1790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Therefore, if we wanted to differentiate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twice, we’d do: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39" y="4881205"/>
                <a:ext cx="5892324" cy="1790618"/>
              </a:xfrm>
              <a:prstGeom prst="rect">
                <a:avLst/>
              </a:prstGeom>
              <a:blipFill>
                <a:blip r:embed="rId6"/>
                <a:stretch>
                  <a:fillRect l="-827" t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852860" y="4760013"/>
            <a:ext cx="3512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44" y="5823184"/>
            <a:ext cx="1037556" cy="105422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83016" y="5891182"/>
            <a:ext cx="13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ME-WOW!</a:t>
            </a:r>
          </a:p>
        </p:txBody>
      </p:sp>
    </p:spTree>
    <p:extLst>
      <p:ext uri="{BB962C8B-B14F-4D97-AF65-F5344CB8AC3E}">
        <p14:creationId xmlns:p14="http://schemas.microsoft.com/office/powerpoint/2010/main" val="405651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2" grpId="0"/>
      <p:bldP spid="23" grpId="0" animBg="1"/>
      <p:bldP spid="24" grpId="0"/>
      <p:bldP spid="30" grpId="0"/>
      <p:bldP spid="3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8" y="842504"/>
                <a:ext cx="3633251" cy="5724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" y="842504"/>
                <a:ext cx="3633251" cy="572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1428" y="842504"/>
                <a:ext cx="3633251" cy="55899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/>
                  <a:t>, find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842504"/>
                <a:ext cx="3633251" cy="558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700808"/>
                <a:ext cx="3096344" cy="2528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This could also be written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3096344" cy="2528513"/>
              </a:xfrm>
              <a:prstGeom prst="rect">
                <a:avLst/>
              </a:prstGeom>
              <a:blipFill>
                <a:blip r:embed="rId4"/>
                <a:stretch>
                  <a:fillRect l="-1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4008" y="1644546"/>
                <a:ext cx="3096344" cy="164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644546"/>
                <a:ext cx="3096344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5927" y="1414968"/>
            <a:ext cx="3641282" cy="352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67412" y="1414968"/>
            <a:ext cx="3641282" cy="352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11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0283" y="885035"/>
                <a:ext cx="5911917" cy="5724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3" y="885035"/>
                <a:ext cx="5911917" cy="572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1844824"/>
                <a:ext cx="5616624" cy="1694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844824"/>
                <a:ext cx="5616624" cy="1694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0282" y="1480194"/>
            <a:ext cx="5911917" cy="2740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6890" y="5103515"/>
            <a:ext cx="621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(Note: For time reasons, I’m skipping Exercise 12H on Page 272)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977" y="5436426"/>
                <a:ext cx="8548576" cy="1281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Also note an error on this page: “</a:t>
                </a:r>
                <a:r>
                  <a:rPr lang="en-GB" sz="1200" i="1" dirty="0"/>
                  <a:t>When you differentiate with respect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i="1" dirty="0"/>
                  <a:t>, you treat any other letters as constants</a:t>
                </a:r>
                <a:r>
                  <a:rPr lang="en-GB" sz="1200" dirty="0"/>
                  <a:t>.”</a:t>
                </a:r>
              </a:p>
              <a:p>
                <a:r>
                  <a:rPr lang="en-GB" sz="1200" dirty="0"/>
                  <a:t>This is emphatically not true – </a:t>
                </a:r>
                <a:r>
                  <a:rPr lang="en-GB" sz="1200" b="1" dirty="0"/>
                  <a:t>it depends on whether the letter is a variable or a constant</a:t>
                </a:r>
                <a:r>
                  <a:rPr lang="en-GB" sz="1200" dirty="0"/>
                  <a:t>.</a:t>
                </a:r>
              </a:p>
              <a:p>
                <a:r>
                  <a:rPr lang="en-GB" sz="1200" dirty="0"/>
                  <a:t>The statement however is true of ‘partial differentiation’ (which is not in the A Level syllabus). In fact in Year 2, you will learn that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GB" sz="1200" dirty="0"/>
                  <a:t>, when differentiated with respect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, gives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, not to just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. What the textbook means is “</a:t>
                </a:r>
                <a:r>
                  <a:rPr lang="en-GB" sz="1200" i="1" dirty="0"/>
                  <a:t>When you differentiate with respect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i="1" dirty="0"/>
                  <a:t>, you treat any letters, </a:t>
                </a:r>
                <a:r>
                  <a:rPr lang="en-GB" sz="1200" i="1" u="sng" dirty="0"/>
                  <a:t>defined to be constants</a:t>
                </a:r>
                <a:r>
                  <a:rPr lang="en-GB" sz="1200" i="1" dirty="0"/>
                  <a:t>, as numbers</a:t>
                </a:r>
                <a:r>
                  <a:rPr lang="en-GB" sz="1200" dirty="0"/>
                  <a:t>.” So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r>
                  <a:rPr lang="en-GB" sz="1200" dirty="0"/>
                  <a:t> would differentiate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, just as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differentiates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1200" dirty="0"/>
                  <a:t>, but ONLY if you were told that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is a constant!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was in fact a variable, we need to use something called the </a:t>
                </a:r>
                <a:r>
                  <a:rPr lang="en-GB" sz="1200" i="1" dirty="0"/>
                  <a:t>product rule </a:t>
                </a:r>
                <a:r>
                  <a:rPr lang="en-GB" sz="1200" dirty="0"/>
                  <a:t>(Year 2 content).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7" y="5436426"/>
                <a:ext cx="8548576" cy="1281698"/>
              </a:xfrm>
              <a:prstGeom prst="rect">
                <a:avLst/>
              </a:prstGeom>
              <a:blipFill>
                <a:blip r:embed="rId4"/>
                <a:stretch>
                  <a:fillRect t="-476"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1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Stationary/Turning Points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990823"/>
                <a:ext cx="669674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 stationary point is where the gradient is 0,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90823"/>
                <a:ext cx="6696744" cy="369332"/>
              </a:xfrm>
              <a:prstGeom prst="rect">
                <a:avLst/>
              </a:prstGeom>
              <a:blipFill>
                <a:blip r:embed="rId2"/>
                <a:stretch>
                  <a:fillRect l="-635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/>
          <p:cNvSpPr/>
          <p:nvPr/>
        </p:nvSpPr>
        <p:spPr>
          <a:xfrm>
            <a:off x="1331640" y="1751851"/>
            <a:ext cx="5497033" cy="1905080"/>
          </a:xfrm>
          <a:custGeom>
            <a:avLst/>
            <a:gdLst>
              <a:gd name="connsiteX0" fmla="*/ 0 w 4954772"/>
              <a:gd name="connsiteY0" fmla="*/ 1070433 h 1549138"/>
              <a:gd name="connsiteX1" fmla="*/ 1307805 w 4954772"/>
              <a:gd name="connsiteY1" fmla="*/ 7177 h 1549138"/>
              <a:gd name="connsiteX2" fmla="*/ 3444949 w 4954772"/>
              <a:gd name="connsiteY2" fmla="*/ 1538266 h 1549138"/>
              <a:gd name="connsiteX3" fmla="*/ 4954772 w 4954772"/>
              <a:gd name="connsiteY3" fmla="*/ 570703 h 1549138"/>
              <a:gd name="connsiteX0" fmla="*/ 0 w 5497033"/>
              <a:gd name="connsiteY0" fmla="*/ 1435395 h 1905080"/>
              <a:gd name="connsiteX1" fmla="*/ 1307805 w 5497033"/>
              <a:gd name="connsiteY1" fmla="*/ 372139 h 1905080"/>
              <a:gd name="connsiteX2" fmla="*/ 3444949 w 5497033"/>
              <a:gd name="connsiteY2" fmla="*/ 1903228 h 1905080"/>
              <a:gd name="connsiteX3" fmla="*/ 5497033 w 5497033"/>
              <a:gd name="connsiteY3" fmla="*/ 0 h 190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7033" h="1905080">
                <a:moveTo>
                  <a:pt x="0" y="1435395"/>
                </a:moveTo>
                <a:cubicBezTo>
                  <a:pt x="366823" y="864781"/>
                  <a:pt x="733647" y="294167"/>
                  <a:pt x="1307805" y="372139"/>
                </a:cubicBezTo>
                <a:cubicBezTo>
                  <a:pt x="1881963" y="450111"/>
                  <a:pt x="2746744" y="1965251"/>
                  <a:pt x="3444949" y="1903228"/>
                </a:cubicBezTo>
                <a:cubicBezTo>
                  <a:pt x="4143154" y="1841205"/>
                  <a:pt x="5046035" y="530742"/>
                  <a:pt x="549703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633678" y="2114011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57490" y="1780513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490" y="1780513"/>
                <a:ext cx="1276785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815916" y="3656931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1428" y="3698038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3698038"/>
                <a:ext cx="1276785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88332" y="16577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Local maximum</a:t>
            </a:r>
          </a:p>
        </p:txBody>
      </p:sp>
      <p:sp>
        <p:nvSpPr>
          <p:cNvPr id="14" name="Oval 13"/>
          <p:cNvSpPr/>
          <p:nvPr/>
        </p:nvSpPr>
        <p:spPr>
          <a:xfrm>
            <a:off x="2487960" y="2042160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67113" y="3579771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987824" y="364815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Local minimum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8647" y="2199436"/>
            <a:ext cx="264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Note:</a:t>
            </a:r>
            <a:r>
              <a:rPr lang="en-GB" sz="1200" dirty="0"/>
              <a:t> It’s called a ‘</a:t>
            </a:r>
            <a:r>
              <a:rPr lang="en-GB" sz="1200" b="1" dirty="0"/>
              <a:t>local</a:t>
            </a:r>
            <a:r>
              <a:rPr lang="en-GB" sz="1200" dirty="0"/>
              <a:t>’ maximum because it’s the function’s largest output within the vicinity. Functions may also have a ‘</a:t>
            </a:r>
            <a:r>
              <a:rPr lang="en-GB" sz="1200" b="1" dirty="0"/>
              <a:t>global</a:t>
            </a:r>
            <a:r>
              <a:rPr lang="en-GB" sz="1200" dirty="0"/>
              <a:t>’ maximum, i.e. the maximum output across the entire function. This particular function doesn’t have a global maximum because the output keeps increasing up to infinity. It similarly has no global minimum, as with all cubics.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4601" y="4402227"/>
                <a:ext cx="7862589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coordinates of the turning points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−135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01" y="4402227"/>
                <a:ext cx="7862589" cy="40011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35395" y="4843053"/>
                <a:ext cx="6970922" cy="179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−135=0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−45=0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=−9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−135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=−400                 → 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5,−400</m:t>
                        </m:r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=−9,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−135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=972   →  (−9,972)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95" y="4843053"/>
                <a:ext cx="6970922" cy="1790939"/>
              </a:xfrm>
              <a:prstGeom prst="rect">
                <a:avLst/>
              </a:prstGeom>
              <a:blipFill>
                <a:blip r:embed="rId6"/>
                <a:stretch>
                  <a:fillRect l="-525" b="-3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63293" y="4802336"/>
            <a:ext cx="7893897" cy="19172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07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8909" y="861585"/>
                <a:ext cx="3741043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least value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09" y="861585"/>
                <a:ext cx="374104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772816"/>
                <a:ext cx="324036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Method 1: Differentiation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+9=5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5 is the minimum value.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3240360" cy="1754326"/>
              </a:xfrm>
              <a:prstGeom prst="rect">
                <a:avLst/>
              </a:prstGeom>
              <a:blipFill>
                <a:blip r:embed="rId3"/>
                <a:stretch>
                  <a:fillRect l="-1695" t="-2083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3908418"/>
                <a:ext cx="353271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Method 2: Completing the square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the minimum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5, and this occurs when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08418"/>
                <a:ext cx="3532718" cy="1754326"/>
              </a:xfrm>
              <a:prstGeom prst="rect">
                <a:avLst/>
              </a:prstGeom>
              <a:blipFill>
                <a:blip r:embed="rId4"/>
                <a:stretch>
                  <a:fillRect l="-1554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8909" y="1562613"/>
            <a:ext cx="3741043" cy="21544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  <a:br>
              <a:rPr lang="en-GB" sz="2800" dirty="0"/>
            </a:br>
            <a:r>
              <a:rPr lang="en-GB" sz="2800" dirty="0"/>
              <a:t>Method 1: Differentiation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908" y="3717032"/>
            <a:ext cx="3741043" cy="21544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  <a:br>
              <a:rPr lang="en-GB" sz="2800" dirty="0"/>
            </a:br>
            <a:r>
              <a:rPr lang="en-GB" sz="2800" dirty="0"/>
              <a:t>Method 2: </a:t>
            </a:r>
            <a:br>
              <a:rPr lang="en-GB" sz="2800" dirty="0"/>
            </a:br>
            <a:r>
              <a:rPr lang="en-GB" sz="2800" dirty="0"/>
              <a:t>Completing the Square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192" y="5997603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Note</a:t>
            </a:r>
            <a:r>
              <a:rPr lang="en-GB" sz="1400" dirty="0"/>
              <a:t>: Method 2 is only applicable for quadratic functions. For others, differentiation must be used.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27984" y="821546"/>
                <a:ext cx="3741043" cy="7309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turning point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821546"/>
                <a:ext cx="3741043" cy="730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30554" y="1706601"/>
                <a:ext cx="3168352" cy="4252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   →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turning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554" y="1706601"/>
                <a:ext cx="3168352" cy="4252703"/>
              </a:xfrm>
              <a:prstGeom prst="rect">
                <a:avLst/>
              </a:prstGeom>
              <a:blipFill>
                <a:blip r:embed="rId6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427984" y="1562613"/>
            <a:ext cx="3741043" cy="49627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97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Points of Inflection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a third type of stationary point (that we’ve encountered previously):</a:t>
            </a:r>
          </a:p>
        </p:txBody>
      </p:sp>
      <p:sp>
        <p:nvSpPr>
          <p:cNvPr id="6" name="Freeform: Shape 5"/>
          <p:cNvSpPr/>
          <p:nvPr/>
        </p:nvSpPr>
        <p:spPr>
          <a:xfrm>
            <a:off x="1403498" y="1775637"/>
            <a:ext cx="3466214" cy="2721935"/>
          </a:xfrm>
          <a:custGeom>
            <a:avLst/>
            <a:gdLst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3" fmla="*/ 3466214 w 3466214"/>
              <a:gd name="connsiteY3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3" fmla="*/ 3466214 w 3466214"/>
              <a:gd name="connsiteY3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6214" h="2721935">
                <a:moveTo>
                  <a:pt x="0" y="2721935"/>
                </a:moveTo>
                <a:cubicBezTo>
                  <a:pt x="400493" y="2016642"/>
                  <a:pt x="1059700" y="1258707"/>
                  <a:pt x="1839432" y="1275907"/>
                </a:cubicBezTo>
                <a:cubicBezTo>
                  <a:pt x="3285460" y="1307805"/>
                  <a:pt x="3242930" y="467832"/>
                  <a:pt x="346621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292896" y="3060308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1434" y="2684280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434" y="2684280"/>
                <a:ext cx="1276785" cy="307777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125914" y="2977825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42823" y="1959363"/>
            <a:ext cx="280831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point of inflection is where the curve changes from convex  concave (or vice versa).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5497033" y="3273977"/>
            <a:ext cx="839972" cy="606907"/>
          </a:xfrm>
          <a:custGeom>
            <a:avLst/>
            <a:gdLst>
              <a:gd name="connsiteX0" fmla="*/ 0 w 839972"/>
              <a:gd name="connsiteY0" fmla="*/ 606907 h 606907"/>
              <a:gd name="connsiteX1" fmla="*/ 372139 w 839972"/>
              <a:gd name="connsiteY1" fmla="*/ 96544 h 606907"/>
              <a:gd name="connsiteX2" fmla="*/ 839972 w 839972"/>
              <a:gd name="connsiteY2" fmla="*/ 851 h 6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972" h="606907">
                <a:moveTo>
                  <a:pt x="0" y="606907"/>
                </a:moveTo>
                <a:cubicBezTo>
                  <a:pt x="116072" y="402230"/>
                  <a:pt x="232144" y="197553"/>
                  <a:pt x="372139" y="96544"/>
                </a:cubicBezTo>
                <a:cubicBezTo>
                  <a:pt x="512134" y="-4465"/>
                  <a:pt x="676053" y="-1807"/>
                  <a:pt x="839972" y="8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/>
          <p:cNvSpPr/>
          <p:nvPr/>
        </p:nvSpPr>
        <p:spPr>
          <a:xfrm rot="11370795">
            <a:off x="6845313" y="3132857"/>
            <a:ext cx="839972" cy="606907"/>
          </a:xfrm>
          <a:custGeom>
            <a:avLst/>
            <a:gdLst>
              <a:gd name="connsiteX0" fmla="*/ 0 w 839972"/>
              <a:gd name="connsiteY0" fmla="*/ 606907 h 606907"/>
              <a:gd name="connsiteX1" fmla="*/ 372139 w 839972"/>
              <a:gd name="connsiteY1" fmla="*/ 96544 h 606907"/>
              <a:gd name="connsiteX2" fmla="*/ 839972 w 839972"/>
              <a:gd name="connsiteY2" fmla="*/ 851 h 6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972" h="606907">
                <a:moveTo>
                  <a:pt x="0" y="606907"/>
                </a:moveTo>
                <a:cubicBezTo>
                  <a:pt x="116072" y="402230"/>
                  <a:pt x="232144" y="197553"/>
                  <a:pt x="372139" y="96544"/>
                </a:cubicBezTo>
                <a:cubicBezTo>
                  <a:pt x="512134" y="-4465"/>
                  <a:pt x="676053" y="-1807"/>
                  <a:pt x="839972" y="8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657913" y="34498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8968" y="3130694"/>
            <a:ext cx="103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concave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3806" y="345749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(the same terms used in optics!)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2823" y="402026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i.e. the line curves in one direction before the point of inflection, then curves in the other direction after.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53833" y="3856486"/>
            <a:ext cx="202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Technically we could label these either way round depending on where we view the curve from. What’s important is that the </a:t>
            </a:r>
            <a:r>
              <a:rPr lang="en-GB" sz="1200" b="1" dirty="0"/>
              <a:t>concavity changes</a:t>
            </a:r>
            <a:r>
              <a:rPr lang="en-GB" sz="1200" dirty="0"/>
              <a:t>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71428" y="3577430"/>
            <a:ext cx="812239" cy="241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19792" y="5694099"/>
            <a:ext cx="7791383" cy="738664"/>
            <a:chOff x="719792" y="5694099"/>
            <a:chExt cx="7791383" cy="738664"/>
          </a:xfrm>
        </p:grpSpPr>
        <p:sp>
          <p:nvSpPr>
            <p:cNvPr id="21" name="Rectangle 20"/>
            <p:cNvSpPr/>
            <p:nvPr/>
          </p:nvSpPr>
          <p:spPr>
            <a:xfrm>
              <a:off x="6638968" y="5694099"/>
              <a:ext cx="1872207" cy="7386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9792" y="5694099"/>
              <a:ext cx="5904656" cy="7386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b="1" dirty="0" err="1"/>
                <a:t>Fro</a:t>
              </a:r>
              <a:r>
                <a:rPr lang="en-GB" sz="1400" b="1" dirty="0"/>
                <a:t> Side Note</a:t>
              </a:r>
              <a:r>
                <a:rPr lang="en-GB" sz="1400" dirty="0"/>
                <a:t>: Not all points of inflection are stationary points, as can be seen in the example on the right.</a:t>
              </a:r>
            </a:p>
            <a:p>
              <a:r>
                <a:rPr lang="en-GB" sz="1400" dirty="0"/>
                <a:t>A point of inflection which </a:t>
              </a:r>
              <a:r>
                <a:rPr lang="en-GB" sz="1400" b="1" u="sng" dirty="0"/>
                <a:t>is</a:t>
              </a:r>
              <a:r>
                <a:rPr lang="en-GB" sz="1400" dirty="0"/>
                <a:t> a stationary point is known as a </a:t>
              </a:r>
              <a:r>
                <a:rPr lang="en-GB" sz="1400" i="1" dirty="0"/>
                <a:t>saddle point</a:t>
              </a:r>
              <a:r>
                <a:rPr lang="en-GB" sz="1400" dirty="0"/>
                <a:t>.</a:t>
              </a: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7099891" y="5732830"/>
              <a:ext cx="564191" cy="617021"/>
            </a:xfrm>
            <a:custGeom>
              <a:avLst/>
              <a:gdLst>
                <a:gd name="connsiteX0" fmla="*/ 0 w 935665"/>
                <a:gd name="connsiteY0" fmla="*/ 574158 h 574158"/>
                <a:gd name="connsiteX1" fmla="*/ 393404 w 935665"/>
                <a:gd name="connsiteY1" fmla="*/ 212651 h 574158"/>
                <a:gd name="connsiteX2" fmla="*/ 723014 w 935665"/>
                <a:gd name="connsiteY2" fmla="*/ 148856 h 574158"/>
                <a:gd name="connsiteX3" fmla="*/ 935665 w 935665"/>
                <a:gd name="connsiteY3" fmla="*/ 0 h 574158"/>
                <a:gd name="connsiteX0" fmla="*/ 0 w 935665"/>
                <a:gd name="connsiteY0" fmla="*/ 574158 h 574158"/>
                <a:gd name="connsiteX1" fmla="*/ 312441 w 935665"/>
                <a:gd name="connsiteY1" fmla="*/ 298376 h 574158"/>
                <a:gd name="connsiteX2" fmla="*/ 723014 w 935665"/>
                <a:gd name="connsiteY2" fmla="*/ 148856 h 574158"/>
                <a:gd name="connsiteX3" fmla="*/ 935665 w 935665"/>
                <a:gd name="connsiteY3" fmla="*/ 0 h 574158"/>
                <a:gd name="connsiteX0" fmla="*/ 0 w 935665"/>
                <a:gd name="connsiteY0" fmla="*/ 574158 h 574158"/>
                <a:gd name="connsiteX1" fmla="*/ 312441 w 935665"/>
                <a:gd name="connsiteY1" fmla="*/ 298376 h 574158"/>
                <a:gd name="connsiteX2" fmla="*/ 637289 w 935665"/>
                <a:gd name="connsiteY2" fmla="*/ 115519 h 574158"/>
                <a:gd name="connsiteX3" fmla="*/ 935665 w 935665"/>
                <a:gd name="connsiteY3" fmla="*/ 0 h 57415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522989 w 821365"/>
                <a:gd name="connsiteY2" fmla="*/ 115519 h 555108"/>
                <a:gd name="connsiteX3" fmla="*/ 821365 w 821365"/>
                <a:gd name="connsiteY3" fmla="*/ 0 h 55510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522989 w 821365"/>
                <a:gd name="connsiteY2" fmla="*/ 115519 h 555108"/>
                <a:gd name="connsiteX3" fmla="*/ 821365 w 821365"/>
                <a:gd name="connsiteY3" fmla="*/ 0 h 55510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432502 w 821365"/>
                <a:gd name="connsiteY2" fmla="*/ 158381 h 555108"/>
                <a:gd name="connsiteX3" fmla="*/ 821365 w 821365"/>
                <a:gd name="connsiteY3" fmla="*/ 0 h 555108"/>
                <a:gd name="connsiteX0" fmla="*/ 0 w 645153"/>
                <a:gd name="connsiteY0" fmla="*/ 607496 h 607496"/>
                <a:gd name="connsiteX1" fmla="*/ 198141 w 645153"/>
                <a:gd name="connsiteY1" fmla="*/ 350764 h 607496"/>
                <a:gd name="connsiteX2" fmla="*/ 432502 w 645153"/>
                <a:gd name="connsiteY2" fmla="*/ 210769 h 607496"/>
                <a:gd name="connsiteX3" fmla="*/ 645153 w 645153"/>
                <a:gd name="connsiteY3" fmla="*/ 0 h 607496"/>
                <a:gd name="connsiteX0" fmla="*/ 0 w 564191"/>
                <a:gd name="connsiteY0" fmla="*/ 617021 h 617021"/>
                <a:gd name="connsiteX1" fmla="*/ 198141 w 564191"/>
                <a:gd name="connsiteY1" fmla="*/ 360289 h 617021"/>
                <a:gd name="connsiteX2" fmla="*/ 432502 w 564191"/>
                <a:gd name="connsiteY2" fmla="*/ 220294 h 617021"/>
                <a:gd name="connsiteX3" fmla="*/ 564191 w 564191"/>
                <a:gd name="connsiteY3" fmla="*/ 0 h 617021"/>
                <a:gd name="connsiteX0" fmla="*/ 0 w 564191"/>
                <a:gd name="connsiteY0" fmla="*/ 617021 h 617021"/>
                <a:gd name="connsiteX1" fmla="*/ 198141 w 564191"/>
                <a:gd name="connsiteY1" fmla="*/ 360289 h 617021"/>
                <a:gd name="connsiteX2" fmla="*/ 432502 w 564191"/>
                <a:gd name="connsiteY2" fmla="*/ 220294 h 617021"/>
                <a:gd name="connsiteX3" fmla="*/ 564191 w 564191"/>
                <a:gd name="connsiteY3" fmla="*/ 0 h 61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191" h="617021">
                  <a:moveTo>
                    <a:pt x="0" y="617021"/>
                  </a:moveTo>
                  <a:cubicBezTo>
                    <a:pt x="93588" y="443134"/>
                    <a:pt x="126057" y="426410"/>
                    <a:pt x="198141" y="360289"/>
                  </a:cubicBezTo>
                  <a:cubicBezTo>
                    <a:pt x="270225" y="294168"/>
                    <a:pt x="371494" y="280342"/>
                    <a:pt x="432502" y="220294"/>
                  </a:cubicBezTo>
                  <a:cubicBezTo>
                    <a:pt x="493510" y="160246"/>
                    <a:pt x="550679" y="56707"/>
                    <a:pt x="56419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963693" y="5815013"/>
              <a:ext cx="894432" cy="43182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 rot="20013073">
                  <a:off x="7305231" y="5815782"/>
                  <a:ext cx="97066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013073">
                  <a:off x="7305231" y="5815782"/>
                  <a:ext cx="970665" cy="2308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/>
            <p:cNvSpPr/>
            <p:nvPr/>
          </p:nvSpPr>
          <p:spPr>
            <a:xfrm>
              <a:off x="7357158" y="5984317"/>
              <a:ext cx="97742" cy="926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42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How do we tell what type of stationary point?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: Shape 4"/>
          <p:cNvSpPr/>
          <p:nvPr/>
        </p:nvSpPr>
        <p:spPr>
          <a:xfrm>
            <a:off x="527472" y="1459384"/>
            <a:ext cx="5541505" cy="2493887"/>
          </a:xfrm>
          <a:custGeom>
            <a:avLst/>
            <a:gdLst>
              <a:gd name="connsiteX0" fmla="*/ 0 w 3715657"/>
              <a:gd name="connsiteY0" fmla="*/ 0 h 1836837"/>
              <a:gd name="connsiteX1" fmla="*/ 928914 w 3715657"/>
              <a:gd name="connsiteY1" fmla="*/ 1814286 h 1836837"/>
              <a:gd name="connsiteX2" fmla="*/ 2032000 w 3715657"/>
              <a:gd name="connsiteY2" fmla="*/ 957943 h 1836837"/>
              <a:gd name="connsiteX3" fmla="*/ 2728686 w 3715657"/>
              <a:gd name="connsiteY3" fmla="*/ 101600 h 1836837"/>
              <a:gd name="connsiteX4" fmla="*/ 3715657 w 3715657"/>
              <a:gd name="connsiteY4" fmla="*/ 1190171 h 1836837"/>
              <a:gd name="connsiteX0" fmla="*/ 0 w 3715657"/>
              <a:gd name="connsiteY0" fmla="*/ 0 h 1831027"/>
              <a:gd name="connsiteX1" fmla="*/ 928914 w 3715657"/>
              <a:gd name="connsiteY1" fmla="*/ 1814286 h 1831027"/>
              <a:gd name="connsiteX2" fmla="*/ 2032000 w 3715657"/>
              <a:gd name="connsiteY2" fmla="*/ 957943 h 1831027"/>
              <a:gd name="connsiteX3" fmla="*/ 2728686 w 3715657"/>
              <a:gd name="connsiteY3" fmla="*/ 101600 h 1831027"/>
              <a:gd name="connsiteX4" fmla="*/ 3715657 w 3715657"/>
              <a:gd name="connsiteY4" fmla="*/ 1190171 h 1831027"/>
              <a:gd name="connsiteX0" fmla="*/ 0 w 3715657"/>
              <a:gd name="connsiteY0" fmla="*/ 0 h 1836776"/>
              <a:gd name="connsiteX1" fmla="*/ 928914 w 3715657"/>
              <a:gd name="connsiteY1" fmla="*/ 1814286 h 1836776"/>
              <a:gd name="connsiteX2" fmla="*/ 2032000 w 3715657"/>
              <a:gd name="connsiteY2" fmla="*/ 957943 h 1836776"/>
              <a:gd name="connsiteX3" fmla="*/ 2931886 w 3715657"/>
              <a:gd name="connsiteY3" fmla="*/ 116114 h 1836776"/>
              <a:gd name="connsiteX4" fmla="*/ 3715657 w 3715657"/>
              <a:gd name="connsiteY4" fmla="*/ 1190171 h 1836776"/>
              <a:gd name="connsiteX0" fmla="*/ 0 w 3715657"/>
              <a:gd name="connsiteY0" fmla="*/ 0 h 1830992"/>
              <a:gd name="connsiteX1" fmla="*/ 928914 w 3715657"/>
              <a:gd name="connsiteY1" fmla="*/ 1814286 h 1830992"/>
              <a:gd name="connsiteX2" fmla="*/ 2032000 w 3715657"/>
              <a:gd name="connsiteY2" fmla="*/ 957943 h 1830992"/>
              <a:gd name="connsiteX3" fmla="*/ 2931886 w 3715657"/>
              <a:gd name="connsiteY3" fmla="*/ 116114 h 1830992"/>
              <a:gd name="connsiteX4" fmla="*/ 3715657 w 3715657"/>
              <a:gd name="connsiteY4" fmla="*/ 1190171 h 183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57" h="1830992">
                <a:moveTo>
                  <a:pt x="0" y="0"/>
                </a:moveTo>
                <a:cubicBezTo>
                  <a:pt x="295124" y="827314"/>
                  <a:pt x="590248" y="1654629"/>
                  <a:pt x="928914" y="1814286"/>
                </a:cubicBezTo>
                <a:cubicBezTo>
                  <a:pt x="1267580" y="1973943"/>
                  <a:pt x="1306287" y="936172"/>
                  <a:pt x="2032000" y="957943"/>
                </a:cubicBezTo>
                <a:cubicBezTo>
                  <a:pt x="2757713" y="979714"/>
                  <a:pt x="2651276" y="77409"/>
                  <a:pt x="2931886" y="116114"/>
                </a:cubicBezTo>
                <a:cubicBezTo>
                  <a:pt x="3212496" y="154819"/>
                  <a:pt x="3362476" y="665238"/>
                  <a:pt x="3715657" y="119017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400316"/>
              </p:ext>
            </p:extLst>
          </p:nvPr>
        </p:nvGraphicFramePr>
        <p:xfrm>
          <a:off x="179512" y="4581128"/>
          <a:ext cx="3528392" cy="2016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Local</a:t>
                      </a:r>
                      <a:r>
                        <a:rPr lang="en-GB" sz="1600" baseline="0" dirty="0"/>
                        <a:t> Minimum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-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24001" y="5662079"/>
            <a:ext cx="606513" cy="46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75656" y="6124579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99792" y="5747657"/>
            <a:ext cx="711065" cy="376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31226" y="3878844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496475" y="2706327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820394" y="1575842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59540" y="4084970"/>
            <a:ext cx="723013" cy="55289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0412"/>
              </p:ext>
            </p:extLst>
          </p:nvPr>
        </p:nvGraphicFramePr>
        <p:xfrm>
          <a:off x="4271538" y="4229210"/>
          <a:ext cx="3528392" cy="2016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Point of Inflection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</a:t>
                      </a:r>
                      <a:r>
                        <a:rPr lang="en-GB" sz="1600" dirty="0" err="1"/>
                        <a:t>p.o.i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4517951" y="5571165"/>
            <a:ext cx="595423" cy="2764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65221" y="5592656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782686" y="5305351"/>
            <a:ext cx="701749" cy="287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489354"/>
              </p:ext>
            </p:extLst>
          </p:nvPr>
        </p:nvGraphicFramePr>
        <p:xfrm>
          <a:off x="5395288" y="1938601"/>
          <a:ext cx="3528392" cy="2016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Local Maximum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31" name="Straight Connector 30"/>
          <p:cNvCxnSpPr/>
          <p:nvPr/>
        </p:nvCxnSpPr>
        <p:spPr>
          <a:xfrm flipV="1">
            <a:off x="5702300" y="3136900"/>
            <a:ext cx="647700" cy="393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94140" y="3136173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924800" y="3124201"/>
            <a:ext cx="749300" cy="406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733800" y="2921000"/>
            <a:ext cx="1018067" cy="1387849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257801" y="1600200"/>
            <a:ext cx="901699" cy="40640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281339" y="5513867"/>
            <a:ext cx="1206680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482008" y="5513867"/>
            <a:ext cx="1206680" cy="105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395288" y="5165304"/>
            <a:ext cx="1206680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95957" y="5165304"/>
            <a:ext cx="1206680" cy="105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16237" y="2896218"/>
            <a:ext cx="1206680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716906" y="2896218"/>
            <a:ext cx="1206680" cy="105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395288" y="2895298"/>
            <a:ext cx="1117944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68831" y="5165304"/>
            <a:ext cx="1117944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63395" y="5513867"/>
            <a:ext cx="1117944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8038" y="732806"/>
            <a:ext cx="41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Look at gradient just before and just after point.</a:t>
            </a:r>
          </a:p>
        </p:txBody>
      </p:sp>
    </p:spTree>
    <p:extLst>
      <p:ext uri="{BB962C8B-B14F-4D97-AF65-F5344CB8AC3E}">
        <p14:creationId xmlns:p14="http://schemas.microsoft.com/office/powerpoint/2010/main" val="21714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How do we tell what type of stationary point?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28038" y="732806"/>
            <a:ext cx="41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Look at gradient just before and just after point.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704" y="1542069"/>
                <a:ext cx="828576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stationary point on the curve with equation 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, and determine whether it is a local maximum, a local minimum or a point of inflection.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04" y="1542069"/>
                <a:ext cx="8285760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0806" y="4160741"/>
                <a:ext cx="8285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Strategy</a:t>
                </a:r>
                <a:r>
                  <a:rPr lang="en-GB" sz="1600" dirty="0"/>
                  <a:t>: Find the gradient for values just before and after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. Let’s try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=1.9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r>
                  <a:rPr lang="en-GB" sz="1600" dirty="0"/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06" y="4160741"/>
                <a:ext cx="8285760" cy="338554"/>
              </a:xfrm>
              <a:prstGeom prst="rect">
                <a:avLst/>
              </a:prstGeom>
              <a:blipFill>
                <a:blip r:embed="rId3"/>
                <a:stretch>
                  <a:fillRect l="-442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633" y="2772201"/>
                <a:ext cx="3455930" cy="117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 ∴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=−48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Stationary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2,−48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3" y="2772201"/>
                <a:ext cx="3455930" cy="1172244"/>
              </a:xfrm>
              <a:prstGeom prst="rect">
                <a:avLst/>
              </a:prstGeom>
              <a:blipFill>
                <a:blip r:embed="rId4"/>
                <a:stretch>
                  <a:fillRect l="-1411" b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84086"/>
                  </p:ext>
                </p:extLst>
              </p:nvPr>
            </p:nvGraphicFramePr>
            <p:xfrm>
              <a:off x="1350485" y="4629312"/>
              <a:ext cx="6096000" cy="1381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2241701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1050771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1782684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6920315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7733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−4.56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5.04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455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Shape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44004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84086"/>
                  </p:ext>
                </p:extLst>
              </p:nvPr>
            </p:nvGraphicFramePr>
            <p:xfrm>
              <a:off x="1350485" y="4629312"/>
              <a:ext cx="6096000" cy="1381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2241701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1050771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1782684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6920315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639" r="-200797" b="-2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800" t="-1639" r="-101600" b="-2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800" t="-1639" r="-1600" b="-2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7733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01639" r="-200797" b="-1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800" t="-101639" r="-101600" b="-1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800" t="-101639" r="-1600" b="-1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14556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Shape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440047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Straight Connector 12"/>
          <p:cNvCxnSpPr/>
          <p:nvPr/>
        </p:nvCxnSpPr>
        <p:spPr>
          <a:xfrm>
            <a:off x="3222693" y="5416700"/>
            <a:ext cx="775149" cy="3780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28897" y="5802845"/>
            <a:ext cx="1152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77516" y="5465136"/>
            <a:ext cx="935665" cy="329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0174" y="6247945"/>
                <a:ext cx="6172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Looking at the shape, we can see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2,−48</m:t>
                        </m:r>
                      </m:e>
                    </m:d>
                  </m:oMath>
                </a14:m>
                <a:r>
                  <a:rPr lang="en-GB" dirty="0"/>
                  <a:t> is a minimum.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74" y="6247945"/>
                <a:ext cx="6172012" cy="369332"/>
              </a:xfrm>
              <a:prstGeom prst="rect">
                <a:avLst/>
              </a:prstGeom>
              <a:blipFill>
                <a:blip r:embed="rId6"/>
                <a:stretch>
                  <a:fillRect l="-889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20174" y="2699657"/>
            <a:ext cx="8346455" cy="1358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Turning Point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0174" y="4531388"/>
            <a:ext cx="8346455" cy="21596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Determine point type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53565" y="4136571"/>
            <a:ext cx="7413063" cy="344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52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89635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For a straight line, the gradient is </a:t>
            </a:r>
            <a:r>
              <a:rPr lang="en-GB" sz="2000" b="1" dirty="0"/>
              <a:t>constant</a:t>
            </a:r>
            <a:r>
              <a:rPr lang="en-GB" sz="2000" dirty="0"/>
              <a:t>: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0947" y="1594884"/>
            <a:ext cx="638755" cy="11942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7896156">
                <a:off x="63002" y="2011170"/>
                <a:ext cx="15472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96156">
                <a:off x="63002" y="2011170"/>
                <a:ext cx="1547286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/>
          <p:cNvSpPr/>
          <p:nvPr/>
        </p:nvSpPr>
        <p:spPr>
          <a:xfrm>
            <a:off x="1381120" y="2090326"/>
            <a:ext cx="569114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10985" y="2032941"/>
                <a:ext cx="1236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85" y="2032941"/>
                <a:ext cx="12362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3389350"/>
                <a:ext cx="316835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However, for a curve </a:t>
                </a:r>
                <a:r>
                  <a:rPr lang="en-GB" sz="2000" b="1" dirty="0"/>
                  <a:t>the gradient varies</a:t>
                </a:r>
                <a:r>
                  <a:rPr lang="en-GB" sz="2000" dirty="0"/>
                  <a:t>. We can no longer have a single value for the gradient; </a:t>
                </a:r>
                <a:r>
                  <a:rPr lang="en-GB" sz="2000" b="1" dirty="0"/>
                  <a:t>we ideally want an expression in terms of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that gives us the gradient for any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(unsurprisingly known as the </a:t>
                </a:r>
                <a:r>
                  <a:rPr lang="en-GB" sz="2000" b="1" u="sng" dirty="0"/>
                  <a:t>gradient function</a:t>
                </a:r>
                <a:r>
                  <a:rPr lang="en-GB" sz="2000" dirty="0"/>
                  <a:t>).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89350"/>
                <a:ext cx="3168352" cy="2862322"/>
              </a:xfrm>
              <a:prstGeom prst="rect">
                <a:avLst/>
              </a:prstGeom>
              <a:blipFill>
                <a:blip r:embed="rId4"/>
                <a:stretch>
                  <a:fillRect l="-2115" t="-1277" r="-3077" b="-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905" y="789635"/>
            <a:ext cx="4924384" cy="325073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3699152" y="1202346"/>
            <a:ext cx="0" cy="4508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80210" y="1041978"/>
            <a:ext cx="340990" cy="7233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87900" y="2228850"/>
            <a:ext cx="501650" cy="6413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11800" y="3086100"/>
            <a:ext cx="463550" cy="3175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91250" y="3454400"/>
            <a:ext cx="438150" cy="63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64350" y="3048000"/>
            <a:ext cx="495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556500" y="2298701"/>
            <a:ext cx="419100" cy="5460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324850" y="1143000"/>
            <a:ext cx="266700" cy="5778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597963"/>
                  </p:ext>
                </p:extLst>
              </p:nvPr>
            </p:nvGraphicFramePr>
            <p:xfrm>
              <a:off x="4097264" y="4097634"/>
              <a:ext cx="454966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7108">
                      <a:extLst>
                        <a:ext uri="{9D8B030D-6E8A-4147-A177-3AD203B41FA5}">
                          <a16:colId xmlns:a16="http://schemas.microsoft.com/office/drawing/2014/main" val="3762797518"/>
                        </a:ext>
                      </a:extLst>
                    </a:gridCol>
                    <a:gridCol w="491480">
                      <a:extLst>
                        <a:ext uri="{9D8B030D-6E8A-4147-A177-3AD203B41FA5}">
                          <a16:colId xmlns:a16="http://schemas.microsoft.com/office/drawing/2014/main" val="4075715404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81321919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701264086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5338145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776592847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4124708633"/>
                        </a:ext>
                      </a:extLst>
                    </a:gridCol>
                    <a:gridCol w="662806">
                      <a:extLst>
                        <a:ext uri="{9D8B030D-6E8A-4147-A177-3AD203B41FA5}">
                          <a16:colId xmlns:a16="http://schemas.microsoft.com/office/drawing/2014/main" val="33228437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454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871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597963"/>
                  </p:ext>
                </p:extLst>
              </p:nvPr>
            </p:nvGraphicFramePr>
            <p:xfrm>
              <a:off x="4097264" y="4097634"/>
              <a:ext cx="454966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7108">
                      <a:extLst>
                        <a:ext uri="{9D8B030D-6E8A-4147-A177-3AD203B41FA5}">
                          <a16:colId xmlns:a16="http://schemas.microsoft.com/office/drawing/2014/main" val="3762797518"/>
                        </a:ext>
                      </a:extLst>
                    </a:gridCol>
                    <a:gridCol w="491480">
                      <a:extLst>
                        <a:ext uri="{9D8B030D-6E8A-4147-A177-3AD203B41FA5}">
                          <a16:colId xmlns:a16="http://schemas.microsoft.com/office/drawing/2014/main" val="4075715404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81321919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701264086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5338145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776592847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4124708633"/>
                        </a:ext>
                      </a:extLst>
                    </a:gridCol>
                    <a:gridCol w="662806">
                      <a:extLst>
                        <a:ext uri="{9D8B030D-6E8A-4147-A177-3AD203B41FA5}">
                          <a16:colId xmlns:a16="http://schemas.microsoft.com/office/drawing/2014/main" val="33228437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41" t="-3279" r="-38141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454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8716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TextBox 46"/>
          <p:cNvSpPr txBox="1"/>
          <p:nvPr/>
        </p:nvSpPr>
        <p:spPr>
          <a:xfrm>
            <a:off x="6551290" y="771525"/>
            <a:ext cx="1495004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At GCSE, you found the gradient of a curve at a particular point by </a:t>
            </a:r>
            <a:r>
              <a:rPr lang="en-GB" sz="1200" b="1" dirty="0"/>
              <a:t>drawing a tangent</a:t>
            </a:r>
            <a:r>
              <a:rPr lang="en-GB" sz="1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02225" y="1639402"/>
                <a:ext cx="8642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225" y="1639402"/>
                <a:ext cx="864220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5052481" y="4450649"/>
            <a:ext cx="479807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32288" y="4450648"/>
            <a:ext cx="43656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963049" y="4450647"/>
            <a:ext cx="43656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399612" y="4449990"/>
            <a:ext cx="497926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97538" y="4449990"/>
            <a:ext cx="509587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05260" y="4449331"/>
            <a:ext cx="56860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973863" y="4449331"/>
            <a:ext cx="657225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52069" y="1169569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069" y="1169569"/>
                <a:ext cx="81825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87111" y="2188620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111" y="2188620"/>
                <a:ext cx="818257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63956" y="2837378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56" y="2837378"/>
                <a:ext cx="818257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81571" y="3116965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571" y="3116965"/>
                <a:ext cx="818257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92965" y="2900254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965" y="2900254"/>
                <a:ext cx="818257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081968" y="2305384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968" y="2305384"/>
                <a:ext cx="818257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915721" y="878660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721" y="878660"/>
                <a:ext cx="81825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91243" y="5171118"/>
                <a:ext cx="49821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By looking at the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the gradient at that point, can you come up with an expression,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the gradient?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𝐹𝑢𝑛𝑐𝑡𝑖𝑜𝑛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43" y="5171118"/>
                <a:ext cx="4982164" cy="1200329"/>
              </a:xfrm>
              <a:prstGeom prst="rect">
                <a:avLst/>
              </a:prstGeom>
              <a:blipFill>
                <a:blip r:embed="rId15"/>
                <a:stretch>
                  <a:fillRect l="-1102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5047470" y="6064351"/>
            <a:ext cx="294796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Oval 64"/>
          <p:cNvSpPr/>
          <p:nvPr/>
        </p:nvSpPr>
        <p:spPr>
          <a:xfrm>
            <a:off x="4311379" y="1383221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985676" y="2503715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5685108" y="3177505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374361" y="3405718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7064899" y="3177253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7719733" y="2500843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8404599" y="1397886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13" grpId="0"/>
      <p:bldP spid="47" grpId="0" animBg="1"/>
      <p:bldP spid="48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4" grpId="1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Method 2</a:t>
              </a:r>
              <a:r>
                <a:rPr lang="en-GB" sz="3200" dirty="0"/>
                <a:t>: Using the second derivative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82089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method of substituting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just before and after is a bit cumbersome.</a:t>
                </a:r>
              </a:p>
              <a:p>
                <a:r>
                  <a:rPr lang="en-GB" dirty="0"/>
                  <a:t>It also has the potential for problems: what if two different types of stationary points are really close together?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208912" cy="1200329"/>
              </a:xfrm>
              <a:prstGeom prst="rect">
                <a:avLst/>
              </a:prstGeom>
              <a:blipFill>
                <a:blip r:embed="rId2"/>
                <a:stretch>
                  <a:fillRect l="-594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4973" y="2103827"/>
                <a:ext cx="3175542" cy="43704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Recall the gradient gives a measure of the </a:t>
                </a:r>
                <a:r>
                  <a:rPr lang="en-GB" b="1" dirty="0"/>
                  <a:t>rate of change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i.e. how much the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 changes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changes.</a:t>
                </a:r>
              </a:p>
              <a:p>
                <a:endParaRPr lang="en-GB" sz="800" dirty="0"/>
              </a:p>
              <a:p>
                <a:r>
                  <a:rPr lang="en-GB" dirty="0"/>
                  <a:t>Thus by differentiating the gradient function, the </a:t>
                </a:r>
                <a:r>
                  <a:rPr lang="en-GB" b="1" u="sng" dirty="0"/>
                  <a:t>second derivative tells us the rate at what the gradient is changing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Thus if the second derivative is positive, the gradient is increasing.</a:t>
                </a:r>
              </a:p>
              <a:p>
                <a:r>
                  <a:rPr lang="en-GB" dirty="0"/>
                  <a:t>If the second derivative is negative, the gradient is decreasing.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3" y="2103827"/>
                <a:ext cx="3175542" cy="4370427"/>
              </a:xfrm>
              <a:prstGeom prst="rect">
                <a:avLst/>
              </a:prstGeom>
              <a:blipFill>
                <a:blip r:embed="rId3"/>
                <a:stretch>
                  <a:fillRect l="-1333" t="-416" b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/>
          <p:cNvSpPr/>
          <p:nvPr/>
        </p:nvSpPr>
        <p:spPr>
          <a:xfrm>
            <a:off x="4832685" y="2666504"/>
            <a:ext cx="2757715" cy="1814607"/>
          </a:xfrm>
          <a:custGeom>
            <a:avLst/>
            <a:gdLst>
              <a:gd name="connsiteX0" fmla="*/ 0 w 2757715"/>
              <a:gd name="connsiteY0" fmla="*/ 1814607 h 1814607"/>
              <a:gd name="connsiteX1" fmla="*/ 1422400 w 2757715"/>
              <a:gd name="connsiteY1" fmla="*/ 321 h 1814607"/>
              <a:gd name="connsiteX2" fmla="*/ 2757715 w 2757715"/>
              <a:gd name="connsiteY2" fmla="*/ 1698492 h 181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715" h="1814607">
                <a:moveTo>
                  <a:pt x="0" y="1814607"/>
                </a:moveTo>
                <a:cubicBezTo>
                  <a:pt x="481390" y="917140"/>
                  <a:pt x="962781" y="19673"/>
                  <a:pt x="1422400" y="321"/>
                </a:cubicBezTo>
                <a:cubicBezTo>
                  <a:pt x="1882019" y="-19032"/>
                  <a:pt x="2319867" y="839730"/>
                  <a:pt x="2757715" y="169849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04521" y="3004457"/>
            <a:ext cx="527022" cy="88618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42577" y="2668428"/>
            <a:ext cx="1137194" cy="220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6609" y="3032647"/>
            <a:ext cx="509219" cy="98781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10743" y="2887504"/>
            <a:ext cx="10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  <a:p>
            <a:pPr algn="ctr"/>
            <a:r>
              <a:rPr lang="en-GB" dirty="0"/>
              <a:t>gradient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91777" y="1951460"/>
            <a:ext cx="10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</a:t>
            </a:r>
          </a:p>
          <a:p>
            <a:pPr algn="ctr"/>
            <a:r>
              <a:rPr lang="en-GB" dirty="0"/>
              <a:t>gradient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6785" y="2880221"/>
            <a:ext cx="10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  <a:p>
            <a:pPr algn="ctr"/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10743" y="4725144"/>
                <a:ext cx="3279657" cy="1756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At a maximum point, we can see that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increases, the gradient is decreasing from a positive value to a negative value.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3" y="4725144"/>
                <a:ext cx="3279657" cy="1756186"/>
              </a:xfrm>
              <a:prstGeom prst="rect">
                <a:avLst/>
              </a:prstGeom>
              <a:blipFill>
                <a:blip r:embed="rId4"/>
                <a:stretch>
                  <a:fillRect l="-1487" t="-1736" r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5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16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Method 2</a:t>
              </a:r>
              <a:r>
                <a:rPr lang="en-GB" sz="3200" dirty="0"/>
                <a:t>: Using the second derivative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8513" y="899142"/>
                <a:ext cx="7733887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Wingdings" panose="05000000000000000000" pitchFamily="2" charset="2"/>
                  </a:rPr>
                  <a:t>!</a:t>
                </a:r>
                <a:r>
                  <a:rPr lang="en-GB" sz="2000" dirty="0"/>
                  <a:t> At a stationary point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000" dirty="0"/>
                  <a:t> the point is a local minimum.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2000" dirty="0"/>
                  <a:t> the point is a local maximum.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 it could be any type of point, so resort to Method 1.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3" y="899142"/>
                <a:ext cx="7733887" cy="1323439"/>
              </a:xfrm>
              <a:prstGeom prst="rect">
                <a:avLst/>
              </a:prstGeom>
              <a:blipFill>
                <a:blip r:embed="rId2"/>
                <a:stretch>
                  <a:fillRect l="-707" t="-1802" b="-5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73327" y="2333594"/>
                <a:ext cx="273630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 will eventually do a ‘Just for your Interest…’ thingy on why we can’t classify the point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and how we could use the </a:t>
                </a:r>
                <a:r>
                  <a:rPr lang="en-GB" sz="1400" b="1" dirty="0"/>
                  <a:t>third derivative</a:t>
                </a:r>
                <a:r>
                  <a:rPr lang="en-GB" sz="1400" dirty="0"/>
                  <a:t>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327" y="2333594"/>
                <a:ext cx="2736304" cy="1169551"/>
              </a:xfrm>
              <a:prstGeom prst="rect">
                <a:avLst/>
              </a:prstGeom>
              <a:blipFill>
                <a:blip r:embed="rId3"/>
                <a:stretch>
                  <a:fillRect l="-668" t="-1042" r="-1336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8302171" y="2075543"/>
            <a:ext cx="287763" cy="25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1732" y="2500012"/>
                <a:ext cx="514700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stationary point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2,−48</m:t>
                        </m:r>
                      </m:e>
                    </m:d>
                  </m:oMath>
                </a14:m>
                <a:r>
                  <a:rPr lang="en-GB" sz="2000" dirty="0"/>
                  <a:t>. Use the second derivative to classify this stationary point.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2" y="2500012"/>
                <a:ext cx="5147000" cy="1015663"/>
              </a:xfrm>
              <a:prstGeom prst="rect">
                <a:avLst/>
              </a:prstGeom>
              <a:blipFill>
                <a:blip r:embed="rId4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5576" y="3816691"/>
                <a:ext cx="5137224" cy="1882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−32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Therefore the stationary point is a minimum point.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16691"/>
                <a:ext cx="5137224" cy="1882888"/>
              </a:xfrm>
              <a:prstGeom prst="rect">
                <a:avLst/>
              </a:prstGeom>
              <a:blipFill>
                <a:blip r:embed="rId5"/>
                <a:stretch>
                  <a:fillRect l="-1068" b="-4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66251" y="4305356"/>
                <a:ext cx="2448272" cy="80118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for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at the stationary point.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251" y="4305356"/>
                <a:ext cx="2448272" cy="801181"/>
              </a:xfrm>
              <a:prstGeom prst="rect">
                <a:avLst/>
              </a:prstGeom>
              <a:blipFill>
                <a:blip r:embed="rId6"/>
                <a:stretch>
                  <a:fillRect l="-1728" r="-1975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383315" y="4746171"/>
            <a:ext cx="1103085" cy="39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74303" y="3540167"/>
            <a:ext cx="7827868" cy="2159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5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86871"/>
            <a:ext cx="6048375" cy="235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67544" y="836712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May 2013 Q9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645024"/>
            <a:ext cx="6248400" cy="3086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35445" y="3598225"/>
            <a:ext cx="5944595" cy="1991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5445" y="5577238"/>
            <a:ext cx="5944595" cy="12593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342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Sketching Graphs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141"/>
                <a:ext cx="7200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All the way back in Chapter 4, we used features such as intercepts with the axes, and behaviour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GB" dirty="0"/>
                  <a:t> in order to sketch graphs.</a:t>
                </a:r>
              </a:p>
              <a:p>
                <a:r>
                  <a:rPr lang="en-GB" dirty="0"/>
                  <a:t>Now we can also find stationary/turning points!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141"/>
                <a:ext cx="7200800" cy="923330"/>
              </a:xfrm>
              <a:prstGeom prst="rect">
                <a:avLst/>
              </a:prstGeom>
              <a:blipFill>
                <a:blip r:embed="rId2"/>
                <a:stretch>
                  <a:fillRect l="-677" t="-3289" r="-254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7559" y="1875898"/>
                <a:ext cx="8695812" cy="5285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[Textbook] By first finding the stationary points, 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+27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59" y="1875898"/>
                <a:ext cx="8695812" cy="528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6989" y="2592868"/>
                <a:ext cx="4033011" cy="405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+27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+81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+81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 →  81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81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GB" b="1" i="1" dirty="0"/>
              </a:p>
              <a:p>
                <a:endParaRPr lang="en-GB" i="1" dirty="0"/>
              </a:p>
              <a:p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→∞,  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→∞ 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→−∞,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→−∞ </m:t>
                    </m:r>
                  </m:oMath>
                </a14:m>
                <a:endParaRPr lang="en-GB" b="1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not defined at </a:t>
                </a:r>
                <a:r>
                  <a:rPr lang="en-GB" b="1" dirty="0"/>
                  <a:t>0</a:t>
                </a:r>
                <a:r>
                  <a:rPr lang="en-GB" dirty="0"/>
                  <a:t>   (due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 term)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89" y="2592868"/>
                <a:ext cx="4033011" cy="4058996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1103" y="6021288"/>
            <a:ext cx="3940858" cy="713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Vertical Asymptotes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1103" y="5307574"/>
                <a:ext cx="3940858" cy="71371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800" dirty="0"/>
                  <a:t>? As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03" y="5307574"/>
                <a:ext cx="3940858" cy="713714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71103" y="2510971"/>
            <a:ext cx="3940858" cy="27966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Turning Points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32040" y="4622366"/>
            <a:ext cx="3312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588224" y="2852936"/>
            <a:ext cx="3076" cy="382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44408" y="44075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4407520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8204" y="247192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204" y="2471926"/>
                <a:ext cx="360040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20805" y="4599385"/>
                <a:ext cx="36004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805" y="4599385"/>
                <a:ext cx="360040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55606" y="341968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606" y="3419688"/>
                <a:ext cx="3600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49280" y="547769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280" y="5477695"/>
                <a:ext cx="360040" cy="369332"/>
              </a:xfrm>
              <a:prstGeom prst="rect">
                <a:avLst/>
              </a:prstGeom>
              <a:blipFill>
                <a:blip r:embed="rId10"/>
                <a:stretch>
                  <a:fillRect r="-30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47790" y="4601101"/>
                <a:ext cx="36004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790" y="4601101"/>
                <a:ext cx="360040" cy="612732"/>
              </a:xfrm>
              <a:prstGeom prst="rect">
                <a:avLst/>
              </a:prstGeom>
              <a:blipFill>
                <a:blip r:embed="rId11"/>
                <a:stretch>
                  <a:fillRect r="-18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/>
          <p:cNvSpPr/>
          <p:nvPr/>
        </p:nvSpPr>
        <p:spPr>
          <a:xfrm>
            <a:off x="6719777" y="2700670"/>
            <a:ext cx="1297172" cy="927626"/>
          </a:xfrm>
          <a:custGeom>
            <a:avLst/>
            <a:gdLst>
              <a:gd name="connsiteX0" fmla="*/ 0 w 1297172"/>
              <a:gd name="connsiteY0" fmla="*/ 0 h 927626"/>
              <a:gd name="connsiteX1" fmla="*/ 563525 w 1297172"/>
              <a:gd name="connsiteY1" fmla="*/ 925032 h 927626"/>
              <a:gd name="connsiteX2" fmla="*/ 1297172 w 1297172"/>
              <a:gd name="connsiteY2" fmla="*/ 223283 h 9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172" h="927626">
                <a:moveTo>
                  <a:pt x="0" y="0"/>
                </a:moveTo>
                <a:cubicBezTo>
                  <a:pt x="173665" y="443909"/>
                  <a:pt x="347330" y="887818"/>
                  <a:pt x="563525" y="925032"/>
                </a:cubicBezTo>
                <a:cubicBezTo>
                  <a:pt x="779720" y="962246"/>
                  <a:pt x="1038446" y="592764"/>
                  <a:pt x="1297172" y="2232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/>
          <p:cNvSpPr/>
          <p:nvPr/>
        </p:nvSpPr>
        <p:spPr>
          <a:xfrm rot="10800000">
            <a:off x="5055518" y="5627761"/>
            <a:ext cx="1297172" cy="927626"/>
          </a:xfrm>
          <a:custGeom>
            <a:avLst/>
            <a:gdLst>
              <a:gd name="connsiteX0" fmla="*/ 0 w 1297172"/>
              <a:gd name="connsiteY0" fmla="*/ 0 h 927626"/>
              <a:gd name="connsiteX1" fmla="*/ 563525 w 1297172"/>
              <a:gd name="connsiteY1" fmla="*/ 925032 h 927626"/>
              <a:gd name="connsiteX2" fmla="*/ 1297172 w 1297172"/>
              <a:gd name="connsiteY2" fmla="*/ 223283 h 9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172" h="927626">
                <a:moveTo>
                  <a:pt x="0" y="0"/>
                </a:moveTo>
                <a:cubicBezTo>
                  <a:pt x="173665" y="443909"/>
                  <a:pt x="347330" y="887818"/>
                  <a:pt x="563525" y="925032"/>
                </a:cubicBezTo>
                <a:cubicBezTo>
                  <a:pt x="779720" y="962246"/>
                  <a:pt x="1038446" y="592764"/>
                  <a:pt x="1297172" y="2232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99960" y="3604260"/>
            <a:ext cx="865" cy="10179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591300" y="3627120"/>
            <a:ext cx="7239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07830" y="5643001"/>
            <a:ext cx="7239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57786" y="4622245"/>
            <a:ext cx="865" cy="10179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375440" y="2510971"/>
            <a:ext cx="4301016" cy="42240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Graph</a:t>
            </a:r>
          </a:p>
        </p:txBody>
      </p:sp>
    </p:spTree>
    <p:extLst>
      <p:ext uri="{BB962C8B-B14F-4D97-AF65-F5344CB8AC3E}">
        <p14:creationId xmlns:p14="http://schemas.microsoft.com/office/powerpoint/2010/main" val="35255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12I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276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57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9852" y="16265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0050" y="1966849"/>
                <a:ext cx="3929721" cy="3222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2014 1C] The cubic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a turning point, that is a minimum,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precisely for</a:t>
                </a:r>
              </a:p>
              <a:p>
                <a:pPr marL="342900" indent="-342900">
                  <a:buAutoNum type="alphaU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b="0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b="0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0" y="1966849"/>
                <a:ext cx="3929721" cy="3222677"/>
              </a:xfrm>
              <a:prstGeom prst="rect">
                <a:avLst/>
              </a:prstGeom>
              <a:blipFill>
                <a:blip r:embed="rId2"/>
                <a:stretch>
                  <a:fillRect l="-1240" t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921" y="4943133"/>
                <a:ext cx="36724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2004 1B]</a:t>
                </a:r>
                <a:r>
                  <a:rPr lang="en-GB" dirty="0"/>
                  <a:t> The smallest value of the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In the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GB" dirty="0"/>
                  <a:t> is what?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21" y="4943133"/>
                <a:ext cx="3672408" cy="1200329"/>
              </a:xfrm>
              <a:prstGeom prst="rect">
                <a:avLst/>
              </a:prstGeom>
              <a:blipFill>
                <a:blip r:embed="rId3"/>
                <a:stretch>
                  <a:fillRect l="-1495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42972" y="1672221"/>
                <a:ext cx="4557486" cy="4995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i="1" dirty="0"/>
                  <a:t>[MAT 2001 1E] </a:t>
                </a:r>
                <a:r>
                  <a:rPr lang="en-GB" sz="1600" dirty="0"/>
                  <a:t>The maximum gradient of the curve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/>
                  <a:t> in the range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≤2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/>
                  <a:t> occurs when: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endParaRPr lang="en-GB" dirty="0"/>
              </a:p>
              <a:p>
                <a:r>
                  <a:rPr lang="en-GB" sz="1600" dirty="0"/>
                  <a:t>[STEP I 2007 Q8] A curve is given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−(8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a real number. Show that this curve touches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2,8</m:t>
                        </m:r>
                      </m:e>
                    </m:d>
                  </m:oMath>
                </a14:m>
                <a:r>
                  <a:rPr lang="en-GB" dirty="0"/>
                  <a:t>. Determine the coordinates of any other point of intersection of the two curves.</a:t>
                </a:r>
              </a:p>
              <a:p>
                <a:r>
                  <a:rPr lang="en-GB" dirty="0"/>
                  <a:t>(</a:t>
                </a:r>
                <a:r>
                  <a:rPr lang="en-GB" dirty="0" err="1"/>
                  <a:t>i</a:t>
                </a:r>
                <a:r>
                  <a:rPr lang="en-GB" dirty="0"/>
                  <a:t>) Sketch on the same axes these two curves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(ii) …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  (iii)  when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972" y="1672221"/>
                <a:ext cx="4557486" cy="4995342"/>
              </a:xfrm>
              <a:prstGeom prst="rect">
                <a:avLst/>
              </a:prstGeom>
              <a:blipFill>
                <a:blip r:embed="rId4"/>
                <a:stretch>
                  <a:fillRect l="-1070" t="-366" r="-936" b="-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46663" y="2869141"/>
                <a:ext cx="2123165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Hint: </a:t>
                </a:r>
                <a:r>
                  <a:rPr lang="en-GB" sz="1600" dirty="0"/>
                  <a:t>When two curves touch, their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values must match, but what else must also match?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663" y="2869141"/>
                <a:ext cx="2123165" cy="1077218"/>
              </a:xfrm>
              <a:prstGeom prst="rect">
                <a:avLst/>
              </a:prstGeom>
              <a:blipFill>
                <a:blip r:embed="rId5"/>
                <a:stretch>
                  <a:fillRect l="-852" t="-556" r="-1420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8100392" y="3933056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7504" y="19958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7504" y="504902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05953" y="1714886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05953" y="4169892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481972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Questions 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9422" y="747649"/>
                <a:ext cx="4341564" cy="5669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2014 1C] The cubic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a turning point, that is a minimum,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precisely for</a:t>
                </a:r>
              </a:p>
              <a:p>
                <a:pPr marL="342900" indent="-342900">
                  <a:buAutoNum type="alphaU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b="0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b="0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When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Therefore there is a turning point for all values of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b="1" dirty="0"/>
                  <a:t>. However, this must be a minimum.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When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If minimum: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  → 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2" y="747649"/>
                <a:ext cx="4341564" cy="5669757"/>
              </a:xfrm>
              <a:prstGeom prst="rect">
                <a:avLst/>
              </a:prstGeom>
              <a:blipFill>
                <a:blip r:embed="rId2"/>
                <a:stretch>
                  <a:fillRect l="-1264" t="-645" r="-1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43872" y="816124"/>
                <a:ext cx="3672408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2004 1B]</a:t>
                </a:r>
                <a:r>
                  <a:rPr lang="en-GB" dirty="0"/>
                  <a:t> The smallest value of the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In the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GB" dirty="0"/>
                  <a:t> is what?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At start of 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872" y="816124"/>
                <a:ext cx="3672408" cy="3139321"/>
              </a:xfrm>
              <a:prstGeom prst="rect">
                <a:avLst/>
              </a:prstGeom>
              <a:blipFill>
                <a:blip r:embed="rId3"/>
                <a:stretch>
                  <a:fillRect l="-1495" t="-1165" b="-2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/>
          <p:cNvSpPr/>
          <p:nvPr/>
        </p:nvSpPr>
        <p:spPr>
          <a:xfrm>
            <a:off x="5569857" y="4080329"/>
            <a:ext cx="2438400" cy="1277257"/>
          </a:xfrm>
          <a:custGeom>
            <a:avLst/>
            <a:gdLst>
              <a:gd name="connsiteX0" fmla="*/ 0 w 2438400"/>
              <a:gd name="connsiteY0" fmla="*/ 1277257 h 1277257"/>
              <a:gd name="connsiteX1" fmla="*/ 870857 w 2438400"/>
              <a:gd name="connsiteY1" fmla="*/ 362857 h 1277257"/>
              <a:gd name="connsiteX2" fmla="*/ 1683657 w 2438400"/>
              <a:gd name="connsiteY2" fmla="*/ 827314 h 1277257"/>
              <a:gd name="connsiteX3" fmla="*/ 2438400 w 2438400"/>
              <a:gd name="connsiteY3" fmla="*/ 0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277257">
                <a:moveTo>
                  <a:pt x="0" y="1277257"/>
                </a:moveTo>
                <a:cubicBezTo>
                  <a:pt x="295123" y="857552"/>
                  <a:pt x="590247" y="437848"/>
                  <a:pt x="870857" y="362857"/>
                </a:cubicBezTo>
                <a:cubicBezTo>
                  <a:pt x="1151467" y="287866"/>
                  <a:pt x="1422400" y="887790"/>
                  <a:pt x="1683657" y="827314"/>
                </a:cubicBezTo>
                <a:cubicBezTo>
                  <a:pt x="1944914" y="766838"/>
                  <a:pt x="2191657" y="383419"/>
                  <a:pt x="24384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10719" y="469398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(0,3)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719" y="4693986"/>
                <a:ext cx="648072" cy="369332"/>
              </a:xfrm>
              <a:prstGeom prst="rect">
                <a:avLst/>
              </a:prstGeom>
              <a:blipFill>
                <a:blip r:embed="rId4"/>
                <a:stretch>
                  <a:fillRect l="-2830" r="-8491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0985" y="402102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(1,8)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985" y="4021028"/>
                <a:ext cx="648072" cy="369332"/>
              </a:xfrm>
              <a:prstGeom prst="rect">
                <a:avLst/>
              </a:prstGeom>
              <a:blipFill>
                <a:blip r:embed="rId5"/>
                <a:stretch>
                  <a:fillRect l="-2804" r="-7477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88268" y="448728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(2,7)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268" y="4487281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 l="-2830" r="-8491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958791" y="5063318"/>
            <a:ext cx="22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Therefore answer is 3.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004" y="8401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88795" y="816124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8771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Questions 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4179" y="766892"/>
                <a:ext cx="4281713" cy="5706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[MAT 2001 1E] The maximum gradient of the curve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/>
                  <a:t> in the range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≤2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/>
                  <a:t> occurs when: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sz="700" dirty="0"/>
              </a:p>
              <a:p>
                <a:r>
                  <a:rPr lang="en-GB" sz="1400" b="1" dirty="0"/>
                  <a:t>Gradient: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 find max value of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Due to the shape of a cubic, we have the a local maximum gradient at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b="1" dirty="0"/>
                  <a:t>and a local minimum at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b="1" dirty="0"/>
                  <a:t>In range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1400" b="1" dirty="0"/>
                  <a:t>, answer must either be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400" b="1" dirty="0"/>
                  <a:t> or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1400" b="1" dirty="0"/>
                  <a:t>. Substituting these into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 yields a higher value for the latter, so answer is (D).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79" y="766892"/>
                <a:ext cx="4281713" cy="5706947"/>
              </a:xfrm>
              <a:prstGeom prst="rect">
                <a:avLst/>
              </a:prstGeom>
              <a:blipFill>
                <a:blip r:embed="rId2"/>
                <a:stretch>
                  <a:fillRect l="-711" t="-321" b="-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47204" y="8528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3805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5750" y="722978"/>
                <a:ext cx="2774082" cy="378565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[STEP I 2007 Q8] A curve is given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−(8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+16)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is a real number. Show that this curve touches the curve with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2,8</m:t>
                        </m:r>
                      </m:e>
                    </m:d>
                  </m:oMath>
                </a14:m>
                <a:r>
                  <a:rPr lang="en-GB" sz="1600" dirty="0"/>
                  <a:t>. Determine the coordinates of any other point of intersection of the two curves.</a:t>
                </a:r>
              </a:p>
              <a:p>
                <a:r>
                  <a:rPr lang="en-GB" sz="1600" dirty="0"/>
                  <a:t>(</a:t>
                </a:r>
                <a:r>
                  <a:rPr lang="en-GB" sz="1600" dirty="0" err="1"/>
                  <a:t>i</a:t>
                </a:r>
                <a:r>
                  <a:rPr lang="en-GB" sz="1600" dirty="0"/>
                  <a:t>) Sketch on the same axes these two curves when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(ii) … when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  </a:t>
                </a:r>
                <a:br>
                  <a:rPr lang="en-GB" sz="1600" dirty="0"/>
                </a:br>
                <a:r>
                  <a:rPr lang="en-GB" sz="1600" dirty="0"/>
                  <a:t>(iii) … when 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722978"/>
                <a:ext cx="2774082" cy="37856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Questions 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222" y="641723"/>
            <a:ext cx="5697088" cy="61827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04" y="7258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7557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Sketching Gradient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6228" y="735112"/>
                <a:ext cx="2749872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new A Level specification specifically mentions being able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If you know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explicitly (e.g. because you differentiated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), you can use your knowledge of sketching straight line/quadratic/cubic graphs.</a:t>
                </a:r>
              </a:p>
              <a:p>
                <a:r>
                  <a:rPr lang="en-GB" dirty="0"/>
                  <a:t>But in other cases </a:t>
                </a:r>
                <a:r>
                  <a:rPr lang="en-GB" b="1" dirty="0"/>
                  <a:t>you won’t be given the function explicitly</a:t>
                </a:r>
                <a:r>
                  <a:rPr lang="en-GB" dirty="0"/>
                  <a:t>, but </a:t>
                </a:r>
                <a:r>
                  <a:rPr lang="en-GB" b="1" dirty="0"/>
                  <a:t>just the sketch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28" y="735112"/>
                <a:ext cx="2749872" cy="4801314"/>
              </a:xfrm>
              <a:prstGeom prst="rect">
                <a:avLst/>
              </a:prstGeom>
              <a:blipFill>
                <a:blip r:embed="rId2"/>
                <a:stretch>
                  <a:fillRect l="-1774" t="-762" r="-1996" b="-11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4837584" y="1184920"/>
            <a:ext cx="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62648" y="3844900"/>
            <a:ext cx="4608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: Shape 10"/>
          <p:cNvSpPr/>
          <p:nvPr/>
        </p:nvSpPr>
        <p:spPr>
          <a:xfrm>
            <a:off x="4356100" y="1549400"/>
            <a:ext cx="3594100" cy="2844838"/>
          </a:xfrm>
          <a:custGeom>
            <a:avLst/>
            <a:gdLst>
              <a:gd name="connsiteX0" fmla="*/ 0 w 3594100"/>
              <a:gd name="connsiteY0" fmla="*/ 0 h 2844838"/>
              <a:gd name="connsiteX1" fmla="*/ 2019300 w 3594100"/>
              <a:gd name="connsiteY1" fmla="*/ 2844800 h 2844838"/>
              <a:gd name="connsiteX2" fmla="*/ 3594100 w 3594100"/>
              <a:gd name="connsiteY2" fmla="*/ 50800 h 284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4100" h="2844838">
                <a:moveTo>
                  <a:pt x="0" y="0"/>
                </a:moveTo>
                <a:cubicBezTo>
                  <a:pt x="710141" y="1418166"/>
                  <a:pt x="1420283" y="2836333"/>
                  <a:pt x="2019300" y="2844800"/>
                </a:cubicBezTo>
                <a:cubicBezTo>
                  <a:pt x="2618317" y="2853267"/>
                  <a:pt x="3106208" y="1452033"/>
                  <a:pt x="3594100" y="50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/>
          <p:cNvSpPr/>
          <p:nvPr/>
        </p:nvSpPr>
        <p:spPr>
          <a:xfrm rot="5400000">
            <a:off x="4770465" y="3725836"/>
            <a:ext cx="434919" cy="233045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20360" y="3666232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360" y="3666232"/>
                <a:ext cx="43328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2420" y="764057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420" y="764057"/>
                <a:ext cx="43328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56508" y="5176367"/>
                <a:ext cx="1625600" cy="7291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Click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508" y="5176367"/>
                <a:ext cx="1625600" cy="729133"/>
              </a:xfrm>
              <a:prstGeom prst="rect">
                <a:avLst/>
              </a:prstGeom>
              <a:blipFill>
                <a:blip r:embed="rId5"/>
                <a:stretch>
                  <a:fillRect r="-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05760" y="5176367"/>
                <a:ext cx="1625600" cy="7291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Click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60" y="5176367"/>
                <a:ext cx="1625600" cy="729133"/>
              </a:xfrm>
              <a:prstGeom prst="rect">
                <a:avLst/>
              </a:prstGeom>
              <a:blipFill>
                <a:blip r:embed="rId6"/>
                <a:stretch>
                  <a:fillRect r="-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377708" y="5176366"/>
                <a:ext cx="1625600" cy="7291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Click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708" y="5176366"/>
                <a:ext cx="1625600" cy="729133"/>
              </a:xfrm>
              <a:prstGeom prst="rect">
                <a:avLst/>
              </a:prstGeom>
              <a:blipFill>
                <a:blip r:embed="rId7"/>
                <a:stretch>
                  <a:fillRect r="-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 rot="5400000">
            <a:off x="6222339" y="4699859"/>
            <a:ext cx="407920" cy="406202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Brace 18"/>
          <p:cNvSpPr/>
          <p:nvPr/>
        </p:nvSpPr>
        <p:spPr>
          <a:xfrm rot="5400000">
            <a:off x="7563777" y="3818798"/>
            <a:ext cx="420618" cy="2155628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7340802">
                <a:off x="6973664" y="1501676"/>
                <a:ext cx="1388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40802">
                <a:off x="6973664" y="1501676"/>
                <a:ext cx="13887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4013200" y="3844900"/>
            <a:ext cx="2405360" cy="7144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13854" y="3121503"/>
            <a:ext cx="2405360" cy="7144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284158" y="3753459"/>
            <a:ext cx="198867" cy="1821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393208" y="1993900"/>
            <a:ext cx="157909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gradient at the turning point is 0.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01552" y="2472730"/>
            <a:ext cx="410348" cy="1108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20637901">
                <a:off x="3841800" y="394280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37901">
                <a:off x="3841800" y="3942804"/>
                <a:ext cx="151216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4318000" y="2108200"/>
            <a:ext cx="974562" cy="189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83408" y="1181100"/>
                <a:ext cx="135049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gradient of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is negative, but increasing.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08" y="1181100"/>
                <a:ext cx="1350492" cy="954107"/>
              </a:xfrm>
              <a:prstGeom prst="rect">
                <a:avLst/>
              </a:prstGeom>
              <a:blipFill>
                <a:blip r:embed="rId10"/>
                <a:stretch>
                  <a:fillRect l="-442" r="-1327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826572" y="2119242"/>
                <a:ext cx="125281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gradient of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is positive, and increasing.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572" y="2119242"/>
                <a:ext cx="1252812" cy="954107"/>
              </a:xfrm>
              <a:prstGeom prst="rect">
                <a:avLst/>
              </a:prstGeom>
              <a:blipFill>
                <a:blip r:embed="rId11"/>
                <a:stretch>
                  <a:fillRect l="-478" r="-3349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7632700" y="2727233"/>
            <a:ext cx="199858" cy="650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/>
      <p:bldP spid="31" grpId="0" animBg="1"/>
      <p:bldP spid="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 Harder One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2267744" y="1484784"/>
            <a:ext cx="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2808" y="4144764"/>
            <a:ext cx="6243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72580" y="1063921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80" y="1063921"/>
                <a:ext cx="43328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/>
          <p:cNvSpPr/>
          <p:nvPr/>
        </p:nvSpPr>
        <p:spPr>
          <a:xfrm>
            <a:off x="1435100" y="1714502"/>
            <a:ext cx="5918199" cy="1999000"/>
          </a:xfrm>
          <a:custGeom>
            <a:avLst/>
            <a:gdLst>
              <a:gd name="connsiteX0" fmla="*/ 0 w 5219700"/>
              <a:gd name="connsiteY0" fmla="*/ 43453 h 3040653"/>
              <a:gd name="connsiteX1" fmla="*/ 1308100 w 5219700"/>
              <a:gd name="connsiteY1" fmla="*/ 1732553 h 3040653"/>
              <a:gd name="connsiteX2" fmla="*/ 2514600 w 5219700"/>
              <a:gd name="connsiteY2" fmla="*/ 907053 h 3040653"/>
              <a:gd name="connsiteX3" fmla="*/ 3302000 w 5219700"/>
              <a:gd name="connsiteY3" fmla="*/ 81553 h 3040653"/>
              <a:gd name="connsiteX4" fmla="*/ 5219700 w 5219700"/>
              <a:gd name="connsiteY4" fmla="*/ 3040653 h 3040653"/>
              <a:gd name="connsiteX0" fmla="*/ 0 w 5219700"/>
              <a:gd name="connsiteY0" fmla="*/ 28459 h 3025659"/>
              <a:gd name="connsiteX1" fmla="*/ 1308100 w 5219700"/>
              <a:gd name="connsiteY1" fmla="*/ 1717559 h 3025659"/>
              <a:gd name="connsiteX2" fmla="*/ 2514600 w 5219700"/>
              <a:gd name="connsiteY2" fmla="*/ 892059 h 3025659"/>
              <a:gd name="connsiteX3" fmla="*/ 3302000 w 5219700"/>
              <a:gd name="connsiteY3" fmla="*/ 66559 h 3025659"/>
              <a:gd name="connsiteX4" fmla="*/ 5219700 w 5219700"/>
              <a:gd name="connsiteY4" fmla="*/ 3025659 h 3025659"/>
              <a:gd name="connsiteX0" fmla="*/ 0 w 5219700"/>
              <a:gd name="connsiteY0" fmla="*/ 0 h 2997200"/>
              <a:gd name="connsiteX1" fmla="*/ 1308100 w 5219700"/>
              <a:gd name="connsiteY1" fmla="*/ 1689100 h 2997200"/>
              <a:gd name="connsiteX2" fmla="*/ 2514600 w 5219700"/>
              <a:gd name="connsiteY2" fmla="*/ 863600 h 2997200"/>
              <a:gd name="connsiteX3" fmla="*/ 3302000 w 5219700"/>
              <a:gd name="connsiteY3" fmla="*/ 38100 h 2997200"/>
              <a:gd name="connsiteX4" fmla="*/ 5219700 w 5219700"/>
              <a:gd name="connsiteY4" fmla="*/ 2997200 h 2997200"/>
              <a:gd name="connsiteX0" fmla="*/ 0 w 5219700"/>
              <a:gd name="connsiteY0" fmla="*/ 0 h 2997200"/>
              <a:gd name="connsiteX1" fmla="*/ 1308100 w 5219700"/>
              <a:gd name="connsiteY1" fmla="*/ 1689100 h 2997200"/>
              <a:gd name="connsiteX2" fmla="*/ 2514600 w 5219700"/>
              <a:gd name="connsiteY2" fmla="*/ 863600 h 2997200"/>
              <a:gd name="connsiteX3" fmla="*/ 3979729 w 5219700"/>
              <a:gd name="connsiteY3" fmla="*/ 25400 h 2997200"/>
              <a:gd name="connsiteX4" fmla="*/ 5219700 w 5219700"/>
              <a:gd name="connsiteY4" fmla="*/ 2997200 h 2997200"/>
              <a:gd name="connsiteX0" fmla="*/ 0 w 5219700"/>
              <a:gd name="connsiteY0" fmla="*/ 0 h 2997200"/>
              <a:gd name="connsiteX1" fmla="*/ 1308100 w 5219700"/>
              <a:gd name="connsiteY1" fmla="*/ 1689100 h 2997200"/>
              <a:gd name="connsiteX2" fmla="*/ 2514600 w 5219700"/>
              <a:gd name="connsiteY2" fmla="*/ 863600 h 2997200"/>
              <a:gd name="connsiteX3" fmla="*/ 3979729 w 5219700"/>
              <a:gd name="connsiteY3" fmla="*/ 25400 h 2997200"/>
              <a:gd name="connsiteX4" fmla="*/ 5219700 w 5219700"/>
              <a:gd name="connsiteY4" fmla="*/ 2997200 h 2997200"/>
              <a:gd name="connsiteX0" fmla="*/ 0 w 5228617"/>
              <a:gd name="connsiteY0" fmla="*/ 0 h 1930400"/>
              <a:gd name="connsiteX1" fmla="*/ 1308100 w 5228617"/>
              <a:gd name="connsiteY1" fmla="*/ 1689100 h 1930400"/>
              <a:gd name="connsiteX2" fmla="*/ 2514600 w 5228617"/>
              <a:gd name="connsiteY2" fmla="*/ 863600 h 1930400"/>
              <a:gd name="connsiteX3" fmla="*/ 3979729 w 5228617"/>
              <a:gd name="connsiteY3" fmla="*/ 25400 h 1930400"/>
              <a:gd name="connsiteX4" fmla="*/ 5228617 w 5228617"/>
              <a:gd name="connsiteY4" fmla="*/ 1930400 h 1930400"/>
              <a:gd name="connsiteX0" fmla="*/ 0 w 5228617"/>
              <a:gd name="connsiteY0" fmla="*/ 0 h 1930400"/>
              <a:gd name="connsiteX1" fmla="*/ 1308100 w 5228617"/>
              <a:gd name="connsiteY1" fmla="*/ 1689100 h 1930400"/>
              <a:gd name="connsiteX2" fmla="*/ 2514600 w 5228617"/>
              <a:gd name="connsiteY2" fmla="*/ 863600 h 1930400"/>
              <a:gd name="connsiteX3" fmla="*/ 3979729 w 5228617"/>
              <a:gd name="connsiteY3" fmla="*/ 25400 h 1930400"/>
              <a:gd name="connsiteX4" fmla="*/ 5228617 w 5228617"/>
              <a:gd name="connsiteY4" fmla="*/ 1930400 h 1930400"/>
              <a:gd name="connsiteX0" fmla="*/ 0 w 5540729"/>
              <a:gd name="connsiteY0" fmla="*/ 0 h 1997075"/>
              <a:gd name="connsiteX1" fmla="*/ 1308100 w 5540729"/>
              <a:gd name="connsiteY1" fmla="*/ 1689100 h 1997075"/>
              <a:gd name="connsiteX2" fmla="*/ 2514600 w 5540729"/>
              <a:gd name="connsiteY2" fmla="*/ 863600 h 1997075"/>
              <a:gd name="connsiteX3" fmla="*/ 3979729 w 5540729"/>
              <a:gd name="connsiteY3" fmla="*/ 25400 h 1997075"/>
              <a:gd name="connsiteX4" fmla="*/ 5540729 w 5540729"/>
              <a:gd name="connsiteY4" fmla="*/ 1997075 h 1997075"/>
              <a:gd name="connsiteX0" fmla="*/ 0 w 5540729"/>
              <a:gd name="connsiteY0" fmla="*/ 0 h 1999000"/>
              <a:gd name="connsiteX1" fmla="*/ 1308100 w 5540729"/>
              <a:gd name="connsiteY1" fmla="*/ 1689100 h 1999000"/>
              <a:gd name="connsiteX2" fmla="*/ 2514600 w 5540729"/>
              <a:gd name="connsiteY2" fmla="*/ 863600 h 1999000"/>
              <a:gd name="connsiteX3" fmla="*/ 3979729 w 5540729"/>
              <a:gd name="connsiteY3" fmla="*/ 25400 h 1999000"/>
              <a:gd name="connsiteX4" fmla="*/ 5540729 w 5540729"/>
              <a:gd name="connsiteY4" fmla="*/ 1997075 h 1999000"/>
              <a:gd name="connsiteX0" fmla="*/ 0 w 5540729"/>
              <a:gd name="connsiteY0" fmla="*/ 1602 h 2000602"/>
              <a:gd name="connsiteX1" fmla="*/ 1308100 w 5540729"/>
              <a:gd name="connsiteY1" fmla="*/ 1690702 h 2000602"/>
              <a:gd name="connsiteX2" fmla="*/ 1902397 w 5540729"/>
              <a:gd name="connsiteY2" fmla="*/ 1039825 h 2000602"/>
              <a:gd name="connsiteX3" fmla="*/ 2514600 w 5540729"/>
              <a:gd name="connsiteY3" fmla="*/ 865202 h 2000602"/>
              <a:gd name="connsiteX4" fmla="*/ 3979729 w 5540729"/>
              <a:gd name="connsiteY4" fmla="*/ 27002 h 2000602"/>
              <a:gd name="connsiteX5" fmla="*/ 5540729 w 5540729"/>
              <a:gd name="connsiteY5" fmla="*/ 1998677 h 2000602"/>
              <a:gd name="connsiteX0" fmla="*/ 0 w 5540729"/>
              <a:gd name="connsiteY0" fmla="*/ 2499 h 2001499"/>
              <a:gd name="connsiteX1" fmla="*/ 1308100 w 5540729"/>
              <a:gd name="connsiteY1" fmla="*/ 1691599 h 2001499"/>
              <a:gd name="connsiteX2" fmla="*/ 1906857 w 5540729"/>
              <a:gd name="connsiteY2" fmla="*/ 1240747 h 2001499"/>
              <a:gd name="connsiteX3" fmla="*/ 2514600 w 5540729"/>
              <a:gd name="connsiteY3" fmla="*/ 866099 h 2001499"/>
              <a:gd name="connsiteX4" fmla="*/ 3979729 w 5540729"/>
              <a:gd name="connsiteY4" fmla="*/ 27899 h 2001499"/>
              <a:gd name="connsiteX5" fmla="*/ 5540729 w 5540729"/>
              <a:gd name="connsiteY5" fmla="*/ 1999574 h 2001499"/>
              <a:gd name="connsiteX0" fmla="*/ 0 w 5540729"/>
              <a:gd name="connsiteY0" fmla="*/ 2499 h 2001499"/>
              <a:gd name="connsiteX1" fmla="*/ 1308100 w 5540729"/>
              <a:gd name="connsiteY1" fmla="*/ 1691599 h 2001499"/>
              <a:gd name="connsiteX2" fmla="*/ 1906857 w 5540729"/>
              <a:gd name="connsiteY2" fmla="*/ 1240747 h 2001499"/>
              <a:gd name="connsiteX3" fmla="*/ 2514600 w 5540729"/>
              <a:gd name="connsiteY3" fmla="*/ 866099 h 2001499"/>
              <a:gd name="connsiteX4" fmla="*/ 3979729 w 5540729"/>
              <a:gd name="connsiteY4" fmla="*/ 27899 h 2001499"/>
              <a:gd name="connsiteX5" fmla="*/ 5540729 w 5540729"/>
              <a:gd name="connsiteY5" fmla="*/ 1999574 h 2001499"/>
              <a:gd name="connsiteX0" fmla="*/ 0 w 5540729"/>
              <a:gd name="connsiteY0" fmla="*/ 2499 h 2001499"/>
              <a:gd name="connsiteX1" fmla="*/ 1308100 w 5540729"/>
              <a:gd name="connsiteY1" fmla="*/ 1691599 h 2001499"/>
              <a:gd name="connsiteX2" fmla="*/ 1906857 w 5540729"/>
              <a:gd name="connsiteY2" fmla="*/ 1240747 h 2001499"/>
              <a:gd name="connsiteX3" fmla="*/ 2514600 w 5540729"/>
              <a:gd name="connsiteY3" fmla="*/ 866099 h 2001499"/>
              <a:gd name="connsiteX4" fmla="*/ 3979729 w 5540729"/>
              <a:gd name="connsiteY4" fmla="*/ 27899 h 2001499"/>
              <a:gd name="connsiteX5" fmla="*/ 5540729 w 5540729"/>
              <a:gd name="connsiteY5" fmla="*/ 1999574 h 2001499"/>
              <a:gd name="connsiteX0" fmla="*/ 0 w 5540729"/>
              <a:gd name="connsiteY0" fmla="*/ 0 h 1999000"/>
              <a:gd name="connsiteX1" fmla="*/ 1308100 w 5540729"/>
              <a:gd name="connsiteY1" fmla="*/ 1689100 h 1999000"/>
              <a:gd name="connsiteX2" fmla="*/ 1906857 w 5540729"/>
              <a:gd name="connsiteY2" fmla="*/ 1238248 h 1999000"/>
              <a:gd name="connsiteX3" fmla="*/ 2514600 w 5540729"/>
              <a:gd name="connsiteY3" fmla="*/ 863600 h 1999000"/>
              <a:gd name="connsiteX4" fmla="*/ 3979729 w 5540729"/>
              <a:gd name="connsiteY4" fmla="*/ 25400 h 1999000"/>
              <a:gd name="connsiteX5" fmla="*/ 5540729 w 5540729"/>
              <a:gd name="connsiteY5" fmla="*/ 1997075 h 19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0729" h="1999000">
                <a:moveTo>
                  <a:pt x="0" y="0"/>
                </a:moveTo>
                <a:cubicBezTo>
                  <a:pt x="444500" y="772583"/>
                  <a:pt x="990291" y="1482725"/>
                  <a:pt x="1308100" y="1689100"/>
                </a:cubicBezTo>
                <a:cubicBezTo>
                  <a:pt x="1625909" y="1895475"/>
                  <a:pt x="1826159" y="1475844"/>
                  <a:pt x="1906857" y="1238248"/>
                </a:cubicBezTo>
                <a:cubicBezTo>
                  <a:pt x="1996472" y="953027"/>
                  <a:pt x="2048735" y="880004"/>
                  <a:pt x="2514600" y="863600"/>
                </a:cubicBezTo>
                <a:cubicBezTo>
                  <a:pt x="2980465" y="847196"/>
                  <a:pt x="3475374" y="-163513"/>
                  <a:pt x="3979729" y="25400"/>
                </a:cubicBezTo>
                <a:cubicBezTo>
                  <a:pt x="4484084" y="214313"/>
                  <a:pt x="4450605" y="2066925"/>
                  <a:pt x="5540729" y="19970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/>
          <p:cNvSpPr/>
          <p:nvPr/>
        </p:nvSpPr>
        <p:spPr>
          <a:xfrm rot="5400000">
            <a:off x="1687540" y="4129063"/>
            <a:ext cx="282519" cy="177800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07008" y="5290667"/>
            <a:ext cx="601192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2817554" y="4865378"/>
            <a:ext cx="269821" cy="318071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Brace 13"/>
          <p:cNvSpPr/>
          <p:nvPr/>
        </p:nvSpPr>
        <p:spPr>
          <a:xfrm rot="5400000">
            <a:off x="3398434" y="4633459"/>
            <a:ext cx="295224" cy="731107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e 14"/>
          <p:cNvSpPr/>
          <p:nvPr/>
        </p:nvSpPr>
        <p:spPr>
          <a:xfrm rot="5400000">
            <a:off x="4058588" y="4747513"/>
            <a:ext cx="320621" cy="503002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/>
          <p:cNvSpPr/>
          <p:nvPr/>
        </p:nvSpPr>
        <p:spPr>
          <a:xfrm rot="5400000">
            <a:off x="4835786" y="4559511"/>
            <a:ext cx="333321" cy="866306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Brace 16"/>
          <p:cNvSpPr/>
          <p:nvPr/>
        </p:nvSpPr>
        <p:spPr>
          <a:xfrm rot="5400000">
            <a:off x="5498345" y="4844247"/>
            <a:ext cx="326974" cy="277787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Brace 17"/>
          <p:cNvSpPr/>
          <p:nvPr/>
        </p:nvSpPr>
        <p:spPr>
          <a:xfrm rot="5400000">
            <a:off x="6334957" y="4433083"/>
            <a:ext cx="333322" cy="1144563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753468" y="5284885"/>
            <a:ext cx="409998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81833" y="5285886"/>
            <a:ext cx="574229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61581" y="5284884"/>
            <a:ext cx="458020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93949" y="5284884"/>
            <a:ext cx="692426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67350" y="5273627"/>
            <a:ext cx="428625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44394" y="5273627"/>
            <a:ext cx="713606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939799" y="3789040"/>
            <a:ext cx="644051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7178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1115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9116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397376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422901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8420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92808" y="4144764"/>
            <a:ext cx="1923008" cy="70663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Freeform: Shape 35"/>
          <p:cNvSpPr/>
          <p:nvPr/>
        </p:nvSpPr>
        <p:spPr>
          <a:xfrm>
            <a:off x="2914650" y="3631698"/>
            <a:ext cx="1123950" cy="521201"/>
          </a:xfrm>
          <a:custGeom>
            <a:avLst/>
            <a:gdLst>
              <a:gd name="connsiteX0" fmla="*/ 0 w 1123950"/>
              <a:gd name="connsiteY0" fmla="*/ 381918 h 381918"/>
              <a:gd name="connsiteX1" fmla="*/ 581025 w 1123950"/>
              <a:gd name="connsiteY1" fmla="*/ 918 h 381918"/>
              <a:gd name="connsiteX2" fmla="*/ 1123950 w 1123950"/>
              <a:gd name="connsiteY2" fmla="*/ 296193 h 381918"/>
              <a:gd name="connsiteX0" fmla="*/ 0 w 1123950"/>
              <a:gd name="connsiteY0" fmla="*/ 381918 h 381918"/>
              <a:gd name="connsiteX1" fmla="*/ 581025 w 1123950"/>
              <a:gd name="connsiteY1" fmla="*/ 918 h 381918"/>
              <a:gd name="connsiteX2" fmla="*/ 1123950 w 1123950"/>
              <a:gd name="connsiteY2" fmla="*/ 296193 h 381918"/>
              <a:gd name="connsiteX0" fmla="*/ 0 w 1123950"/>
              <a:gd name="connsiteY0" fmla="*/ 521201 h 521201"/>
              <a:gd name="connsiteX1" fmla="*/ 581025 w 1123950"/>
              <a:gd name="connsiteY1" fmla="*/ 501 h 521201"/>
              <a:gd name="connsiteX2" fmla="*/ 1123950 w 1123950"/>
              <a:gd name="connsiteY2" fmla="*/ 435476 h 52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521201">
                <a:moveTo>
                  <a:pt x="0" y="521201"/>
                </a:moveTo>
                <a:cubicBezTo>
                  <a:pt x="206375" y="461669"/>
                  <a:pt x="393700" y="14788"/>
                  <a:pt x="581025" y="501"/>
                </a:cubicBezTo>
                <a:cubicBezTo>
                  <a:pt x="768350" y="-13786"/>
                  <a:pt x="946150" y="280695"/>
                  <a:pt x="1123950" y="435476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/>
          <p:cNvSpPr/>
          <p:nvPr/>
        </p:nvSpPr>
        <p:spPr>
          <a:xfrm>
            <a:off x="4019550" y="4019550"/>
            <a:ext cx="428625" cy="123958"/>
          </a:xfrm>
          <a:custGeom>
            <a:avLst/>
            <a:gdLst>
              <a:gd name="connsiteX0" fmla="*/ 0 w 428625"/>
              <a:gd name="connsiteY0" fmla="*/ 19050 h 123958"/>
              <a:gd name="connsiteX1" fmla="*/ 180975 w 428625"/>
              <a:gd name="connsiteY1" fmla="*/ 123825 h 123958"/>
              <a:gd name="connsiteX2" fmla="*/ 428625 w 428625"/>
              <a:gd name="connsiteY2" fmla="*/ 0 h 1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625" h="123958">
                <a:moveTo>
                  <a:pt x="0" y="19050"/>
                </a:moveTo>
                <a:cubicBezTo>
                  <a:pt x="54769" y="73025"/>
                  <a:pt x="109538" y="127000"/>
                  <a:pt x="180975" y="123825"/>
                </a:cubicBezTo>
                <a:cubicBezTo>
                  <a:pt x="252412" y="120650"/>
                  <a:pt x="340518" y="60325"/>
                  <a:pt x="428625" y="0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/>
          <p:cNvSpPr/>
          <p:nvPr/>
        </p:nvSpPr>
        <p:spPr>
          <a:xfrm>
            <a:off x="4429125" y="3809537"/>
            <a:ext cx="1247775" cy="333838"/>
          </a:xfrm>
          <a:custGeom>
            <a:avLst/>
            <a:gdLst>
              <a:gd name="connsiteX0" fmla="*/ 0 w 1104900"/>
              <a:gd name="connsiteY0" fmla="*/ 390965 h 457640"/>
              <a:gd name="connsiteX1" fmla="*/ 619125 w 1104900"/>
              <a:gd name="connsiteY1" fmla="*/ 440 h 457640"/>
              <a:gd name="connsiteX2" fmla="*/ 1104900 w 1104900"/>
              <a:gd name="connsiteY2" fmla="*/ 457640 h 457640"/>
              <a:gd name="connsiteX0" fmla="*/ 0 w 1247775"/>
              <a:gd name="connsiteY0" fmla="*/ 391930 h 515755"/>
              <a:gd name="connsiteX1" fmla="*/ 619125 w 1247775"/>
              <a:gd name="connsiteY1" fmla="*/ 1405 h 515755"/>
              <a:gd name="connsiteX2" fmla="*/ 1247775 w 1247775"/>
              <a:gd name="connsiteY2" fmla="*/ 515755 h 515755"/>
              <a:gd name="connsiteX0" fmla="*/ 0 w 1247775"/>
              <a:gd name="connsiteY0" fmla="*/ 212224 h 336049"/>
              <a:gd name="connsiteX1" fmla="*/ 606425 w 1247775"/>
              <a:gd name="connsiteY1" fmla="*/ 5849 h 336049"/>
              <a:gd name="connsiteX2" fmla="*/ 1247775 w 1247775"/>
              <a:gd name="connsiteY2" fmla="*/ 336049 h 336049"/>
              <a:gd name="connsiteX0" fmla="*/ 0 w 1247775"/>
              <a:gd name="connsiteY0" fmla="*/ 212224 h 336049"/>
              <a:gd name="connsiteX1" fmla="*/ 606425 w 1247775"/>
              <a:gd name="connsiteY1" fmla="*/ 5849 h 336049"/>
              <a:gd name="connsiteX2" fmla="*/ 1247775 w 1247775"/>
              <a:gd name="connsiteY2" fmla="*/ 336049 h 336049"/>
              <a:gd name="connsiteX0" fmla="*/ 0 w 1247775"/>
              <a:gd name="connsiteY0" fmla="*/ 210013 h 333838"/>
              <a:gd name="connsiteX1" fmla="*/ 606425 w 1247775"/>
              <a:gd name="connsiteY1" fmla="*/ 3638 h 333838"/>
              <a:gd name="connsiteX2" fmla="*/ 1247775 w 1247775"/>
              <a:gd name="connsiteY2" fmla="*/ 333838 h 33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775" h="333838">
                <a:moveTo>
                  <a:pt x="0" y="210013"/>
                </a:moveTo>
                <a:cubicBezTo>
                  <a:pt x="217487" y="9194"/>
                  <a:pt x="265113" y="-10650"/>
                  <a:pt x="606425" y="3638"/>
                </a:cubicBezTo>
                <a:cubicBezTo>
                  <a:pt x="935038" y="-20174"/>
                  <a:pt x="1096962" y="110794"/>
                  <a:pt x="1247775" y="333838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: Shape 38"/>
          <p:cNvSpPr/>
          <p:nvPr/>
        </p:nvSpPr>
        <p:spPr>
          <a:xfrm>
            <a:off x="5686425" y="4152900"/>
            <a:ext cx="1495425" cy="496099"/>
          </a:xfrm>
          <a:custGeom>
            <a:avLst/>
            <a:gdLst>
              <a:gd name="connsiteX0" fmla="*/ 0 w 1495425"/>
              <a:gd name="connsiteY0" fmla="*/ 0 h 496099"/>
              <a:gd name="connsiteX1" fmla="*/ 523875 w 1495425"/>
              <a:gd name="connsiteY1" fmla="*/ 495300 h 496099"/>
              <a:gd name="connsiteX2" fmla="*/ 1228725 w 1495425"/>
              <a:gd name="connsiteY2" fmla="*/ 114300 h 496099"/>
              <a:gd name="connsiteX3" fmla="*/ 1495425 w 1495425"/>
              <a:gd name="connsiteY3" fmla="*/ 57150 h 49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25" h="496099">
                <a:moveTo>
                  <a:pt x="0" y="0"/>
                </a:moveTo>
                <a:cubicBezTo>
                  <a:pt x="159544" y="238125"/>
                  <a:pt x="319088" y="476250"/>
                  <a:pt x="523875" y="495300"/>
                </a:cubicBezTo>
                <a:cubicBezTo>
                  <a:pt x="728662" y="514350"/>
                  <a:pt x="1066800" y="187325"/>
                  <a:pt x="1228725" y="114300"/>
                </a:cubicBezTo>
                <a:cubicBezTo>
                  <a:pt x="1390650" y="41275"/>
                  <a:pt x="1443037" y="49212"/>
                  <a:pt x="1495425" y="57150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77643" y="3241496"/>
                <a:ext cx="1388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643" y="3241496"/>
                <a:ext cx="138874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689289" y="4315821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289" y="4315821"/>
                <a:ext cx="1512168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57362" y="935000"/>
            <a:ext cx="102487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negative, but increasing.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84799" y="780470"/>
            <a:ext cx="2231609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Mentally describe the gradient of each section of the curve, starting your mental sentence with “The gradient is…” and using terms like “positive”, “but increasing”, “but not changing”, etc.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95689" y="2382773"/>
            <a:ext cx="768017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0.</a:t>
            </a:r>
            <a:endParaRPr lang="en-GB" sz="1400" dirty="0"/>
          </a:p>
        </p:txBody>
      </p:sp>
      <p:sp>
        <p:nvSpPr>
          <p:cNvPr id="46" name="Oval 45"/>
          <p:cNvSpPr/>
          <p:nvPr/>
        </p:nvSpPr>
        <p:spPr>
          <a:xfrm>
            <a:off x="2845830" y="4059644"/>
            <a:ext cx="162076" cy="14943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5589746" y="4069481"/>
            <a:ext cx="162076" cy="14943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2869698" y="1265803"/>
            <a:ext cx="1234470" cy="8309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positive: initially increases but then decreases.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56310" y="2793450"/>
            <a:ext cx="123447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0, but positive before and after.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33523" y="880376"/>
            <a:ext cx="1234470" cy="8309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positive: initially increases but then decreases.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568" y="2408186"/>
            <a:ext cx="1076850" cy="2769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0.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391631" y="2664666"/>
            <a:ext cx="2369597" cy="43088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Gradient is negative. Initially decreases but then tends towards 0.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2875" y="6069611"/>
                <a:ext cx="3775726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Pro Tip</a:t>
                </a:r>
                <a:r>
                  <a:rPr lang="en-GB" sz="1200" dirty="0"/>
                  <a:t>: The gradient is momentarily not changing so the gradient of the gradient is 0. We get a </a:t>
                </a:r>
                <a:r>
                  <a:rPr lang="en-GB" sz="1200" b="1" dirty="0"/>
                  <a:t>turning point </a:t>
                </a:r>
                <a:r>
                  <a:rPr lang="en-GB" sz="1200" dirty="0"/>
                  <a:t>in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200" dirty="0"/>
                  <a:t> whenever the </a:t>
                </a:r>
                <a:r>
                  <a:rPr lang="en-GB" sz="1200" b="1" dirty="0"/>
                  <a:t>curve has a point of inflection</a:t>
                </a:r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75" y="6069611"/>
                <a:ext cx="3775726" cy="646331"/>
              </a:xfrm>
              <a:prstGeom prst="rect">
                <a:avLst/>
              </a:prstGeom>
              <a:blipFill>
                <a:blip r:embed="rId6"/>
                <a:stretch>
                  <a:fillRect r="-481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V="1">
            <a:off x="2108200" y="3880884"/>
            <a:ext cx="1336749" cy="2212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913321" y="3125972"/>
            <a:ext cx="531628" cy="1648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42803" y="6105690"/>
                <a:ext cx="3943997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Again, on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/>
                  <a:t> this is a point of inflection so the gradient function has a turning point. It is also a stationary point,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. i.e.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/>
                  <a:t> curve touches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-axis.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03" y="6105690"/>
                <a:ext cx="3943997" cy="646331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>
          <a:xfrm flipH="1" flipV="1">
            <a:off x="4199860" y="4231758"/>
            <a:ext cx="650094" cy="1892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97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12428" y="82692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question is then: Is there a method to work out the gradient function without having to draw lots of tangents and hoping that we can spot the rule?</a:t>
            </a:r>
          </a:p>
        </p:txBody>
      </p:sp>
      <p:sp>
        <p:nvSpPr>
          <p:cNvPr id="6" name="Freeform 4"/>
          <p:cNvSpPr/>
          <p:nvPr/>
        </p:nvSpPr>
        <p:spPr>
          <a:xfrm>
            <a:off x="437298" y="2956738"/>
            <a:ext cx="3140854" cy="265491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  <a:gd name="connsiteX0" fmla="*/ 0 w 1740870"/>
              <a:gd name="connsiteY0" fmla="*/ 1637397 h 1637397"/>
              <a:gd name="connsiteX1" fmla="*/ 452759 w 1740870"/>
              <a:gd name="connsiteY1" fmla="*/ 1502797 h 1637397"/>
              <a:gd name="connsiteX2" fmla="*/ 1057058 w 1740870"/>
              <a:gd name="connsiteY2" fmla="*/ 1144988 h 1637397"/>
              <a:gd name="connsiteX3" fmla="*/ 1406915 w 1740870"/>
              <a:gd name="connsiteY3" fmla="*/ 755374 h 1637397"/>
              <a:gd name="connsiteX4" fmla="*/ 1740870 w 1740870"/>
              <a:gd name="connsiteY4" fmla="*/ 0 h 16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870" h="1637397">
                <a:moveTo>
                  <a:pt x="0" y="1637397"/>
                </a:moveTo>
                <a:cubicBezTo>
                  <a:pt x="261068" y="1581075"/>
                  <a:pt x="276583" y="1584865"/>
                  <a:pt x="452759" y="1502797"/>
                </a:cubicBezTo>
                <a:cubicBezTo>
                  <a:pt x="628935" y="1420729"/>
                  <a:pt x="898032" y="1269558"/>
                  <a:pt x="1057058" y="1144988"/>
                </a:cubicBezTo>
                <a:cubicBezTo>
                  <a:pt x="1216084" y="1020418"/>
                  <a:pt x="1292946" y="946205"/>
                  <a:pt x="1406915" y="755374"/>
                </a:cubicBezTo>
                <a:cubicBezTo>
                  <a:pt x="1520884" y="564543"/>
                  <a:pt x="1630877" y="282271"/>
                  <a:pt x="174087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298554" y="473679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08480" y="4921461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5,25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80" y="4921461"/>
                <a:ext cx="94348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17676" y="450780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76" y="4507808"/>
                <a:ext cx="6480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449994" y="4820610"/>
            <a:ext cx="471420" cy="6748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</p:cNvCxnSpPr>
          <p:nvPr/>
        </p:nvCxnSpPr>
        <p:spPr>
          <a:xfrm flipH="1">
            <a:off x="2997614" y="4144722"/>
            <a:ext cx="1588" cy="71311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56110" y="4957294"/>
            <a:ext cx="415689" cy="424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854614" y="3288118"/>
            <a:ext cx="1824990" cy="20993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5258" y="3821001"/>
                <a:ext cx="12129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58" y="3821001"/>
                <a:ext cx="1212997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04336" y="3984057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6,36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336" y="3984057"/>
                <a:ext cx="94348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96897" y="433049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897" y="4330497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443201" y="3975083"/>
            <a:ext cx="366799" cy="4159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37120" y="5639916"/>
                <a:ext cx="2107577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20" y="5639916"/>
                <a:ext cx="2107577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2205070" y="5541847"/>
            <a:ext cx="842930" cy="721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4912" y="1709316"/>
                <a:ext cx="3774548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To approximate the gradient on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/>
                  <a:t>, we could pick a point on the curve just slightly to the right, then find the gradient between the two points: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2" y="1709316"/>
                <a:ext cx="3774548" cy="1077218"/>
              </a:xfrm>
              <a:prstGeom prst="rect">
                <a:avLst/>
              </a:prstGeom>
              <a:blipFill>
                <a:blip r:embed="rId8"/>
                <a:stretch>
                  <a:fillRect l="-642" t="-552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860032" y="1709316"/>
            <a:ext cx="377454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As the second point gets closer and closer, the gradient becomes a better approximation of the true gradient:</a:t>
            </a:r>
          </a:p>
        </p:txBody>
      </p:sp>
      <p:sp>
        <p:nvSpPr>
          <p:cNvPr id="33" name="Freeform 4"/>
          <p:cNvSpPr/>
          <p:nvPr/>
        </p:nvSpPr>
        <p:spPr>
          <a:xfrm>
            <a:off x="4617451" y="2949462"/>
            <a:ext cx="3140854" cy="265491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  <a:gd name="connsiteX0" fmla="*/ 0 w 1740870"/>
              <a:gd name="connsiteY0" fmla="*/ 1637397 h 1637397"/>
              <a:gd name="connsiteX1" fmla="*/ 452759 w 1740870"/>
              <a:gd name="connsiteY1" fmla="*/ 1502797 h 1637397"/>
              <a:gd name="connsiteX2" fmla="*/ 1057058 w 1740870"/>
              <a:gd name="connsiteY2" fmla="*/ 1144988 h 1637397"/>
              <a:gd name="connsiteX3" fmla="*/ 1406915 w 1740870"/>
              <a:gd name="connsiteY3" fmla="*/ 755374 h 1637397"/>
              <a:gd name="connsiteX4" fmla="*/ 1740870 w 1740870"/>
              <a:gd name="connsiteY4" fmla="*/ 0 h 16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870" h="1637397">
                <a:moveTo>
                  <a:pt x="0" y="1637397"/>
                </a:moveTo>
                <a:cubicBezTo>
                  <a:pt x="261068" y="1581075"/>
                  <a:pt x="276583" y="1584865"/>
                  <a:pt x="452759" y="1502797"/>
                </a:cubicBezTo>
                <a:cubicBezTo>
                  <a:pt x="628935" y="1420729"/>
                  <a:pt x="898032" y="1269558"/>
                  <a:pt x="1057058" y="1144988"/>
                </a:cubicBezTo>
                <a:cubicBezTo>
                  <a:pt x="1216084" y="1020418"/>
                  <a:pt x="1292946" y="946205"/>
                  <a:pt x="1406915" y="755374"/>
                </a:cubicBezTo>
                <a:cubicBezTo>
                  <a:pt x="1520884" y="564543"/>
                  <a:pt x="1630877" y="282271"/>
                  <a:pt x="174087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478707" y="472951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88633" y="4914185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5,25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33" y="4914185"/>
                <a:ext cx="9434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96229" y="4583082"/>
                <a:ext cx="6480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0.01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229" y="4583082"/>
                <a:ext cx="648072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6630147" y="4813334"/>
            <a:ext cx="364378" cy="949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4"/>
          </p:cNvCxnSpPr>
          <p:nvPr/>
        </p:nvCxnSpPr>
        <p:spPr>
          <a:xfrm>
            <a:off x="6995205" y="4499396"/>
            <a:ext cx="2495" cy="282154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930900" y="3676650"/>
            <a:ext cx="1943100" cy="16637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22564" y="4214906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5.01,25.1001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564" y="4214906"/>
                <a:ext cx="943482" cy="369332"/>
              </a:xfrm>
              <a:prstGeom prst="rect">
                <a:avLst/>
              </a:prstGeom>
              <a:blipFill>
                <a:blip r:embed="rId11"/>
                <a:stretch>
                  <a:fillRect r="-65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19900" y="4551821"/>
                <a:ext cx="6480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0.1001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900" y="4551821"/>
                <a:ext cx="648072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7702729" y="4057650"/>
            <a:ext cx="771346" cy="6000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53001" y="5708840"/>
                <a:ext cx="240995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0.1001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0.01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=10.01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5708840"/>
                <a:ext cx="2409950" cy="612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5641491" y="5598694"/>
            <a:ext cx="1590624" cy="721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2927194" y="400070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6923197" y="43553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421922" y="5832475"/>
                <a:ext cx="17030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actual gradient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400" dirty="0"/>
                  <a:t> is 10, so this approximation is damn close!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922" y="5832475"/>
                <a:ext cx="1703028" cy="954107"/>
              </a:xfrm>
              <a:prstGeom prst="rect">
                <a:avLst/>
              </a:prstGeom>
              <a:blipFill>
                <a:blip r:embed="rId14"/>
                <a:stretch>
                  <a:fillRect l="-1075" t="-1282" r="-2867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H="1" flipV="1">
            <a:off x="7200900" y="6391275"/>
            <a:ext cx="231746" cy="200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8" grpId="0"/>
      <p:bldP spid="16" grpId="0" animBg="1"/>
      <p:bldP spid="30" grpId="0" animBg="1"/>
      <p:bldP spid="37" grpId="0"/>
      <p:bldP spid="44" grpId="0"/>
      <p:bldP spid="45" grpId="0" animBg="1"/>
      <p:bldP spid="47" grpId="0" animBg="1"/>
      <p:bldP spid="5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2267744" y="1484784"/>
            <a:ext cx="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2808" y="4144764"/>
            <a:ext cx="6243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1100" y="1104070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100" y="1104070"/>
                <a:ext cx="433288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929166" y="3161719"/>
            <a:ext cx="644051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/>
          <p:cNvSpPr/>
          <p:nvPr/>
        </p:nvSpPr>
        <p:spPr>
          <a:xfrm>
            <a:off x="1403498" y="1573619"/>
            <a:ext cx="5922335" cy="2435624"/>
          </a:xfrm>
          <a:custGeom>
            <a:avLst/>
            <a:gdLst>
              <a:gd name="connsiteX0" fmla="*/ 0 w 5922335"/>
              <a:gd name="connsiteY0" fmla="*/ 0 h 2469373"/>
              <a:gd name="connsiteX1" fmla="*/ 2381693 w 5922335"/>
              <a:gd name="connsiteY1" fmla="*/ 2392325 h 2469373"/>
              <a:gd name="connsiteX2" fmla="*/ 5922335 w 5922335"/>
              <a:gd name="connsiteY2" fmla="*/ 1648046 h 2469373"/>
              <a:gd name="connsiteX0" fmla="*/ 0 w 5922335"/>
              <a:gd name="connsiteY0" fmla="*/ 0 h 2435624"/>
              <a:gd name="connsiteX1" fmla="*/ 2381693 w 5922335"/>
              <a:gd name="connsiteY1" fmla="*/ 2392325 h 2435624"/>
              <a:gd name="connsiteX2" fmla="*/ 5922335 w 5922335"/>
              <a:gd name="connsiteY2" fmla="*/ 1648046 h 243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2335" h="2435624">
                <a:moveTo>
                  <a:pt x="0" y="0"/>
                </a:moveTo>
                <a:cubicBezTo>
                  <a:pt x="697318" y="1058825"/>
                  <a:pt x="1394637" y="2117651"/>
                  <a:pt x="2381693" y="2392325"/>
                </a:cubicBezTo>
                <a:cubicBezTo>
                  <a:pt x="3368749" y="2666999"/>
                  <a:pt x="3614184" y="1540834"/>
                  <a:pt x="5922335" y="16480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/>
          <p:cNvSpPr/>
          <p:nvPr/>
        </p:nvSpPr>
        <p:spPr>
          <a:xfrm>
            <a:off x="1456660" y="3867536"/>
            <a:ext cx="5679204" cy="1384948"/>
          </a:xfrm>
          <a:custGeom>
            <a:avLst/>
            <a:gdLst>
              <a:gd name="connsiteX0" fmla="*/ 0 w 5709684"/>
              <a:gd name="connsiteY0" fmla="*/ 1499846 h 1499846"/>
              <a:gd name="connsiteX1" fmla="*/ 2626242 w 5709684"/>
              <a:gd name="connsiteY1" fmla="*/ 394060 h 1499846"/>
              <a:gd name="connsiteX2" fmla="*/ 3668233 w 5709684"/>
              <a:gd name="connsiteY2" fmla="*/ 655 h 1499846"/>
              <a:gd name="connsiteX3" fmla="*/ 5709684 w 5709684"/>
              <a:gd name="connsiteY3" fmla="*/ 319632 h 1499846"/>
              <a:gd name="connsiteX0" fmla="*/ 0 w 5709684"/>
              <a:gd name="connsiteY0" fmla="*/ 1499490 h 1499490"/>
              <a:gd name="connsiteX1" fmla="*/ 2626242 w 5709684"/>
              <a:gd name="connsiteY1" fmla="*/ 393704 h 1499490"/>
              <a:gd name="connsiteX2" fmla="*/ 3668233 w 5709684"/>
              <a:gd name="connsiteY2" fmla="*/ 299 h 1499490"/>
              <a:gd name="connsiteX3" fmla="*/ 5709684 w 5709684"/>
              <a:gd name="connsiteY3" fmla="*/ 319276 h 1499490"/>
              <a:gd name="connsiteX0" fmla="*/ 0 w 5709684"/>
              <a:gd name="connsiteY0" fmla="*/ 1385316 h 1385316"/>
              <a:gd name="connsiteX1" fmla="*/ 2626242 w 5709684"/>
              <a:gd name="connsiteY1" fmla="*/ 279530 h 1385316"/>
              <a:gd name="connsiteX2" fmla="*/ 3637753 w 5709684"/>
              <a:gd name="connsiteY2" fmla="*/ 425 h 1385316"/>
              <a:gd name="connsiteX3" fmla="*/ 5709684 w 5709684"/>
              <a:gd name="connsiteY3" fmla="*/ 205102 h 1385316"/>
              <a:gd name="connsiteX0" fmla="*/ 0 w 5679204"/>
              <a:gd name="connsiteY0" fmla="*/ 1384948 h 1384948"/>
              <a:gd name="connsiteX1" fmla="*/ 2626242 w 5679204"/>
              <a:gd name="connsiteY1" fmla="*/ 279162 h 1384948"/>
              <a:gd name="connsiteX2" fmla="*/ 3637753 w 5679204"/>
              <a:gd name="connsiteY2" fmla="*/ 57 h 1384948"/>
              <a:gd name="connsiteX3" fmla="*/ 5679204 w 5679204"/>
              <a:gd name="connsiteY3" fmla="*/ 250454 h 13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9204" h="1384948">
                <a:moveTo>
                  <a:pt x="0" y="1384948"/>
                </a:moveTo>
                <a:cubicBezTo>
                  <a:pt x="875414" y="1016353"/>
                  <a:pt x="2019950" y="509977"/>
                  <a:pt x="2626242" y="279162"/>
                </a:cubicBezTo>
                <a:cubicBezTo>
                  <a:pt x="3232534" y="48347"/>
                  <a:pt x="3128926" y="4842"/>
                  <a:pt x="3637753" y="57"/>
                </a:cubicBezTo>
                <a:cubicBezTo>
                  <a:pt x="4146580" y="-4728"/>
                  <a:pt x="4777208" y="297414"/>
                  <a:pt x="5679204" y="250454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72212" y="4806419"/>
            <a:ext cx="1031835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Solution 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90564" y="2741766"/>
                <a:ext cx="1388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564" y="2741766"/>
                <a:ext cx="138874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80945" y="3677867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945" y="3677867"/>
                <a:ext cx="1512168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324385" y="2030153"/>
            <a:ext cx="102487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negative, but increasing.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8590" y="3535216"/>
            <a:ext cx="1024870" cy="2769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9665" y="2378719"/>
            <a:ext cx="146508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positive; initially increases but then decreases.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1206" y="4361853"/>
            <a:ext cx="1657519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positive, but tending towards 0.</a:t>
            </a:r>
          </a:p>
        </p:txBody>
      </p:sp>
    </p:spTree>
    <p:extLst>
      <p:ext uri="{BB962C8B-B14F-4D97-AF65-F5344CB8AC3E}">
        <p14:creationId xmlns:p14="http://schemas.microsoft.com/office/powerpoint/2010/main" val="26402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12J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278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57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7152" y="17154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3550" y="2284349"/>
                <a:ext cx="3946050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2015 1B]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a real number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 positive whole number,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GB" dirty="0"/>
                  <a:t>.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are plotted on the same axes, the number of intersections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will: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always be odd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always be even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depend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but not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depend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but not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depend on both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50" y="2284349"/>
                <a:ext cx="3946050" cy="4216539"/>
              </a:xfrm>
              <a:prstGeom prst="rect">
                <a:avLst/>
              </a:prstGeom>
              <a:blipFill>
                <a:blip r:embed="rId2"/>
                <a:stretch>
                  <a:fillRect l="-1391" t="-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20204" y="23768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32524" y="1867847"/>
                <a:ext cx="309634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(Official solution)</a:t>
                </a:r>
              </a:p>
              <a:p>
                <a:r>
                  <a:rPr lang="en-GB" b="1" dirty="0"/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is an even function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b="1" dirty="0"/>
                  <a:t> will be an odd function, and vice versa.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b="1" dirty="0"/>
                  <a:t> will cross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-axis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GB" b="1" dirty="0"/>
                  <a:t> and will have one further intersection 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are greater than 0.</a:t>
                </a:r>
              </a:p>
              <a:p>
                <a:endParaRPr lang="en-GB" b="1" dirty="0"/>
              </a:p>
              <a:p>
                <a:r>
                  <a:rPr lang="en-GB" b="1" dirty="0"/>
                  <a:t>The answer is (b).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524" y="1867847"/>
                <a:ext cx="3096344" cy="2862322"/>
              </a:xfrm>
              <a:prstGeom prst="rect">
                <a:avLst/>
              </a:prstGeom>
              <a:blipFill>
                <a:blip r:embed="rId3"/>
                <a:stretch>
                  <a:fillRect l="-1575" t="-1064" r="-787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124" y="4864968"/>
                <a:ext cx="3251076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that:</a:t>
                </a:r>
              </a:p>
              <a:p>
                <a:r>
                  <a:rPr lang="en-GB" b="1" dirty="0"/>
                  <a:t>Odd function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b="0" dirty="0"/>
              </a:p>
              <a:p>
                <a:r>
                  <a:rPr lang="en-GB" b="1" dirty="0"/>
                  <a:t>Even function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124" y="4864968"/>
                <a:ext cx="3251076" cy="923330"/>
              </a:xfrm>
              <a:prstGeom prst="rect">
                <a:avLst/>
              </a:prstGeom>
              <a:blipFill>
                <a:blip r:embed="rId4"/>
                <a:stretch>
                  <a:fillRect l="-1117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204145" y="1794824"/>
            <a:ext cx="3616327" cy="44424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10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7804" y="2636912"/>
            <a:ext cx="3528392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These are examples of </a:t>
            </a:r>
            <a:r>
              <a:rPr lang="en-GB" b="1" dirty="0"/>
              <a:t>optimisation problems</a:t>
            </a:r>
            <a:r>
              <a:rPr lang="en-GB" dirty="0"/>
              <a:t>: we’re trying to maximise/minimise some quantity by choosing an appropriate value of a variable that we can control.</a:t>
            </a:r>
          </a:p>
        </p:txBody>
      </p:sp>
      <p:grpSp>
        <p:nvGrpSpPr>
          <p:cNvPr id="6" name="Group 5"/>
          <p:cNvGrpSpPr/>
          <p:nvPr/>
        </p:nvGrpSpPr>
        <p:grpSpPr>
          <a:xfrm rot="19612270">
            <a:off x="197931" y="1582482"/>
            <a:ext cx="1512168" cy="1224136"/>
            <a:chOff x="1619672" y="4581128"/>
            <a:chExt cx="2016224" cy="1512168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1619672" y="4581128"/>
              <a:ext cx="2016224" cy="1512168"/>
            </a:xfrm>
            <a:prstGeom prst="snip1Rect">
              <a:avLst>
                <a:gd name="adj" fmla="val 3359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ight Triangle 4"/>
            <p:cNvSpPr/>
            <p:nvPr/>
          </p:nvSpPr>
          <p:spPr>
            <a:xfrm>
              <a:off x="3131840" y="4581128"/>
              <a:ext cx="504056" cy="504056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07703" y="1003243"/>
            <a:ext cx="2951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have a sheet of A4 paper, which we want to fold into a cuboid. What height should we choose for the cuboid in order to maximise the volume?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1916832"/>
            <a:ext cx="684574" cy="100811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59632" y="1772816"/>
            <a:ext cx="468550" cy="68174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1"/>
          </p:cNvCxnSpPr>
          <p:nvPr/>
        </p:nvCxnSpPr>
        <p:spPr>
          <a:xfrm flipV="1">
            <a:off x="107504" y="1646226"/>
            <a:ext cx="940094" cy="63064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8814" y="2060848"/>
            <a:ext cx="1244874" cy="85873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29962" y="4878452"/>
            <a:ext cx="1440160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ie 18"/>
          <p:cNvSpPr/>
          <p:nvPr/>
        </p:nvSpPr>
        <p:spPr>
          <a:xfrm>
            <a:off x="4842030" y="4878452"/>
            <a:ext cx="1656184" cy="1440160"/>
          </a:xfrm>
          <a:prstGeom prst="pie">
            <a:avLst>
              <a:gd name="adj1" fmla="val 16208169"/>
              <a:gd name="adj2" fmla="val 540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42030" y="4446404"/>
                <a:ext cx="324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30" y="4446404"/>
                <a:ext cx="32403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05926" y="5373216"/>
                <a:ext cx="324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926" y="5373216"/>
                <a:ext cx="324036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21654" y="4275901"/>
                <a:ext cx="239426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have 50m of fencing, and want to make a bear pen of the following shape, such that the area is maximised. What should we choose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to be?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654" y="4275901"/>
                <a:ext cx="2394266" cy="2308324"/>
              </a:xfrm>
              <a:prstGeom prst="rect">
                <a:avLst/>
              </a:prstGeom>
              <a:blipFill>
                <a:blip r:embed="rId4"/>
                <a:stretch>
                  <a:fillRect l="-2290" t="-1319" r="-1781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Optimisation Problems/Modelling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/>
          <p:cNvCxnSpPr/>
          <p:nvPr/>
        </p:nvCxnSpPr>
        <p:spPr>
          <a:xfrm>
            <a:off x="1424763" y="2275367"/>
            <a:ext cx="170121" cy="2232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9632" y="2340259"/>
                <a:ext cx="216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340259"/>
                <a:ext cx="216058" cy="276999"/>
              </a:xfrm>
              <a:prstGeom prst="rect">
                <a:avLst/>
              </a:prstGeom>
              <a:blipFill>
                <a:blip r:embed="rId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5739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537246" y="3549650"/>
            <a:ext cx="288032" cy="65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628775" y="3571875"/>
            <a:ext cx="114300" cy="7810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‘Rate of change’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7152" y="824136"/>
                <a:ext cx="7626548" cy="13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Up to now we’ve had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means “the </a:t>
                </a:r>
                <a:r>
                  <a:rPr lang="en-GB" b="1" u="sng" dirty="0"/>
                  <a:t>rate</a:t>
                </a:r>
                <a:r>
                  <a:rPr lang="en-GB" dirty="0"/>
                  <a:t> at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changes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”.</a:t>
                </a:r>
              </a:p>
              <a:p>
                <a:endParaRPr lang="en-GB" dirty="0"/>
              </a:p>
              <a:p>
                <a:r>
                  <a:rPr lang="en-GB" dirty="0"/>
                  <a:t>But we can use similar gradient function notation for other </a:t>
                </a:r>
                <a:r>
                  <a:rPr lang="en-GB" b="1" dirty="0"/>
                  <a:t>physical quantities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52" y="824136"/>
                <a:ext cx="7626548" cy="1322285"/>
              </a:xfrm>
              <a:prstGeom prst="rect">
                <a:avLst/>
              </a:prstGeom>
              <a:blipFill>
                <a:blip r:embed="rId2"/>
                <a:stretch>
                  <a:fillRect l="-719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331640" y="2636912"/>
            <a:ext cx="1728192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1331640" y="2744924"/>
            <a:ext cx="0" cy="17641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59832" y="2744924"/>
            <a:ext cx="0" cy="17641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ylinder 10"/>
          <p:cNvSpPr/>
          <p:nvPr/>
        </p:nvSpPr>
        <p:spPr>
          <a:xfrm>
            <a:off x="1322427" y="4238925"/>
            <a:ext cx="1728192" cy="2016224"/>
          </a:xfrm>
          <a:prstGeom prst="can">
            <a:avLst>
              <a:gd name="adj" fmla="val 1397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>
            <a:off x="1260490" y="4542938"/>
            <a:ext cx="1816573" cy="2090006"/>
          </a:xfrm>
          <a:custGeom>
            <a:avLst/>
            <a:gdLst>
              <a:gd name="connsiteX0" fmla="*/ 22860 w 1828800"/>
              <a:gd name="connsiteY0" fmla="*/ 0 h 1356360"/>
              <a:gd name="connsiteX1" fmla="*/ 464820 w 1828800"/>
              <a:gd name="connsiteY1" fmla="*/ 114300 h 1356360"/>
              <a:gd name="connsiteX2" fmla="*/ 807720 w 1828800"/>
              <a:gd name="connsiteY2" fmla="*/ 167640 h 1356360"/>
              <a:gd name="connsiteX3" fmla="*/ 1127760 w 1828800"/>
              <a:gd name="connsiteY3" fmla="*/ 167640 h 1356360"/>
              <a:gd name="connsiteX4" fmla="*/ 1546860 w 1828800"/>
              <a:gd name="connsiteY4" fmla="*/ 83820 h 1356360"/>
              <a:gd name="connsiteX5" fmla="*/ 1821180 w 1828800"/>
              <a:gd name="connsiteY5" fmla="*/ 0 h 1356360"/>
              <a:gd name="connsiteX6" fmla="*/ 1828800 w 1828800"/>
              <a:gd name="connsiteY6" fmla="*/ 1325880 h 1356360"/>
              <a:gd name="connsiteX7" fmla="*/ 0 w 1828800"/>
              <a:gd name="connsiteY7" fmla="*/ 1356360 h 1356360"/>
              <a:gd name="connsiteX8" fmla="*/ 22860 w 1828800"/>
              <a:gd name="connsiteY8" fmla="*/ 0 h 1356360"/>
              <a:gd name="connsiteX0" fmla="*/ 22860 w 1839433"/>
              <a:gd name="connsiteY0" fmla="*/ 0 h 2048894"/>
              <a:gd name="connsiteX1" fmla="*/ 464820 w 1839433"/>
              <a:gd name="connsiteY1" fmla="*/ 114300 h 2048894"/>
              <a:gd name="connsiteX2" fmla="*/ 807720 w 1839433"/>
              <a:gd name="connsiteY2" fmla="*/ 167640 h 2048894"/>
              <a:gd name="connsiteX3" fmla="*/ 1127760 w 1839433"/>
              <a:gd name="connsiteY3" fmla="*/ 167640 h 2048894"/>
              <a:gd name="connsiteX4" fmla="*/ 1546860 w 1839433"/>
              <a:gd name="connsiteY4" fmla="*/ 83820 h 2048894"/>
              <a:gd name="connsiteX5" fmla="*/ 1821180 w 1839433"/>
              <a:gd name="connsiteY5" fmla="*/ 0 h 2048894"/>
              <a:gd name="connsiteX6" fmla="*/ 1839433 w 1839433"/>
              <a:gd name="connsiteY6" fmla="*/ 2048894 h 2048894"/>
              <a:gd name="connsiteX7" fmla="*/ 0 w 1839433"/>
              <a:gd name="connsiteY7" fmla="*/ 1356360 h 2048894"/>
              <a:gd name="connsiteX8" fmla="*/ 22860 w 1839433"/>
              <a:gd name="connsiteY8" fmla="*/ 0 h 2048894"/>
              <a:gd name="connsiteX0" fmla="*/ 0 w 1816573"/>
              <a:gd name="connsiteY0" fmla="*/ 0 h 2090006"/>
              <a:gd name="connsiteX1" fmla="*/ 441960 w 1816573"/>
              <a:gd name="connsiteY1" fmla="*/ 114300 h 2090006"/>
              <a:gd name="connsiteX2" fmla="*/ 784860 w 1816573"/>
              <a:gd name="connsiteY2" fmla="*/ 167640 h 2090006"/>
              <a:gd name="connsiteX3" fmla="*/ 1104900 w 1816573"/>
              <a:gd name="connsiteY3" fmla="*/ 167640 h 2090006"/>
              <a:gd name="connsiteX4" fmla="*/ 1524000 w 1816573"/>
              <a:gd name="connsiteY4" fmla="*/ 83820 h 2090006"/>
              <a:gd name="connsiteX5" fmla="*/ 1798320 w 1816573"/>
              <a:gd name="connsiteY5" fmla="*/ 0 h 2090006"/>
              <a:gd name="connsiteX6" fmla="*/ 1816573 w 1816573"/>
              <a:gd name="connsiteY6" fmla="*/ 2048894 h 2090006"/>
              <a:gd name="connsiteX7" fmla="*/ 19670 w 1816573"/>
              <a:gd name="connsiteY7" fmla="*/ 2090006 h 2090006"/>
              <a:gd name="connsiteX8" fmla="*/ 0 w 1816573"/>
              <a:gd name="connsiteY8" fmla="*/ 0 h 209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6573" h="2090006">
                <a:moveTo>
                  <a:pt x="0" y="0"/>
                </a:moveTo>
                <a:lnTo>
                  <a:pt x="441960" y="114300"/>
                </a:lnTo>
                <a:lnTo>
                  <a:pt x="784860" y="167640"/>
                </a:lnTo>
                <a:lnTo>
                  <a:pt x="1104900" y="167640"/>
                </a:lnTo>
                <a:lnTo>
                  <a:pt x="1524000" y="83820"/>
                </a:lnTo>
                <a:lnTo>
                  <a:pt x="1798320" y="0"/>
                </a:lnTo>
                <a:lnTo>
                  <a:pt x="1816573" y="2048894"/>
                </a:lnTo>
                <a:lnTo>
                  <a:pt x="19670" y="209000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/>
          <p:cNvSpPr/>
          <p:nvPr/>
        </p:nvSpPr>
        <p:spPr>
          <a:xfrm>
            <a:off x="1323975" y="4524375"/>
            <a:ext cx="1739900" cy="165142"/>
          </a:xfrm>
          <a:custGeom>
            <a:avLst/>
            <a:gdLst>
              <a:gd name="connsiteX0" fmla="*/ 0 w 1739900"/>
              <a:gd name="connsiteY0" fmla="*/ 0 h 165142"/>
              <a:gd name="connsiteX1" fmla="*/ 876300 w 1739900"/>
              <a:gd name="connsiteY1" fmla="*/ 165100 h 165142"/>
              <a:gd name="connsiteX2" fmla="*/ 1739900 w 1739900"/>
              <a:gd name="connsiteY2" fmla="*/ 12700 h 16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65142">
                <a:moveTo>
                  <a:pt x="0" y="0"/>
                </a:moveTo>
                <a:cubicBezTo>
                  <a:pt x="293158" y="81491"/>
                  <a:pt x="586317" y="162983"/>
                  <a:pt x="876300" y="165100"/>
                </a:cubicBezTo>
                <a:cubicBezTo>
                  <a:pt x="1166283" y="167217"/>
                  <a:pt x="1453091" y="89958"/>
                  <a:pt x="1739900" y="127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387152" y="3140968"/>
            <a:ext cx="1130498" cy="22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77940" y="3422650"/>
            <a:ext cx="1127010" cy="63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1236514" y="3140968"/>
            <a:ext cx="576064" cy="57606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1809750" y="3422650"/>
            <a:ext cx="6350" cy="1397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17650" y="3430843"/>
            <a:ext cx="6350" cy="1397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Explosion: 8 Points 30"/>
          <p:cNvSpPr/>
          <p:nvPr/>
        </p:nvSpPr>
        <p:spPr>
          <a:xfrm>
            <a:off x="6786363" y="2273300"/>
            <a:ext cx="1944216" cy="1443732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Real Life Maths!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58096" y="2704604"/>
            <a:ext cx="2930004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 sewage container fills at a rate of 20 cm</a:t>
            </a:r>
            <a:r>
              <a:rPr lang="en-GB" baseline="30000" dirty="0"/>
              <a:t>3</a:t>
            </a:r>
            <a:r>
              <a:rPr lang="en-GB" dirty="0"/>
              <a:t> per second.</a:t>
            </a:r>
          </a:p>
          <a:p>
            <a:endParaRPr lang="en-GB" dirty="0"/>
          </a:p>
          <a:p>
            <a:r>
              <a:rPr lang="en-GB" dirty="0"/>
              <a:t>How could we use appropriate notation to represent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73946" y="4791848"/>
                <a:ext cx="3298304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946" y="4791848"/>
                <a:ext cx="3298304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18111" y="6076163"/>
                <a:ext cx="34109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rate at which the volume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changes with respect to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11" y="6076163"/>
                <a:ext cx="3410964" cy="646331"/>
              </a:xfrm>
              <a:prstGeom prst="rect">
                <a:avLst/>
              </a:prstGeom>
              <a:blipFill>
                <a:blip r:embed="rId4"/>
                <a:stretch>
                  <a:fillRect l="-1429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3059832" y="5587941"/>
            <a:ext cx="504056" cy="488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0017 -0.07616 " pathEditMode="relative" rAng="0" ptsTypes="AA">
                                      <p:cBhvr>
                                        <p:cTn id="50" dur="10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1" animBg="1"/>
      <p:bldP spid="6" grpId="0" animBg="1"/>
      <p:bldP spid="11" grpId="0" animBg="1"/>
      <p:bldP spid="11" grpId="1" animBg="1"/>
      <p:bldP spid="10" grpId="0" animBg="1"/>
      <p:bldP spid="20" grpId="0" animBg="1"/>
      <p:bldP spid="31" grpId="0" animBg="1"/>
      <p:bldP spid="32" grpId="0" animBg="1"/>
      <p:bldP spid="33" grpId="0"/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 Optimisation Problem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86789" y="677224"/>
            <a:ext cx="8134196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Optimisation problems in an exam usually follow the following pattern: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There are 2 variables involved (you may have to introduce one yourself), typically lengths.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There are expressions for </a:t>
            </a:r>
            <a:r>
              <a:rPr lang="en-GB" sz="1400" b="1" dirty="0"/>
              <a:t>two different physical quantities</a:t>
            </a:r>
            <a:r>
              <a:rPr lang="en-GB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One is a </a:t>
            </a:r>
            <a:r>
              <a:rPr lang="en-GB" sz="1400" b="1" u="sng" dirty="0"/>
              <a:t>constraint</a:t>
            </a:r>
            <a:r>
              <a:rPr lang="en-GB" sz="1400" dirty="0"/>
              <a:t>, e.g. “the surface area is 20cm</a:t>
            </a:r>
            <a:r>
              <a:rPr lang="en-GB" sz="1400" baseline="30000" dirty="0"/>
              <a:t>2</a:t>
            </a:r>
            <a:r>
              <a:rPr lang="en-GB" sz="1400" dirty="0"/>
              <a:t>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The </a:t>
            </a:r>
            <a:r>
              <a:rPr lang="en-GB" sz="1400" b="1" u="sng" dirty="0"/>
              <a:t>other we wish to maximise/minimise</a:t>
            </a:r>
            <a:r>
              <a:rPr lang="en-GB" sz="1400" dirty="0"/>
              <a:t>, e.g. “we wish to maximise the volume”.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We use the constraint to </a:t>
            </a:r>
            <a:r>
              <a:rPr lang="en-GB" sz="1400" b="1" u="sng" dirty="0"/>
              <a:t>eliminate one of the variables</a:t>
            </a:r>
            <a:r>
              <a:rPr lang="en-GB" sz="1400" dirty="0"/>
              <a:t> in the latter equation, so that it is then </a:t>
            </a:r>
            <a:r>
              <a:rPr lang="en-GB" sz="1400" b="1" u="sng" dirty="0"/>
              <a:t>just in terms of one variable</a:t>
            </a:r>
            <a:r>
              <a:rPr lang="en-GB" sz="1400" dirty="0"/>
              <a:t>, and we can then use differentiation to find the turning point.</a:t>
            </a:r>
            <a:r>
              <a:rPr lang="en-GB" sz="1400" b="1" u="sng" dirty="0"/>
              <a:t> </a:t>
            </a:r>
          </a:p>
        </p:txBody>
      </p:sp>
      <p:sp>
        <p:nvSpPr>
          <p:cNvPr id="6" name="Cube 5"/>
          <p:cNvSpPr/>
          <p:nvPr/>
        </p:nvSpPr>
        <p:spPr>
          <a:xfrm>
            <a:off x="377644" y="2728279"/>
            <a:ext cx="2727063" cy="1354623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56384" y="314485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384" y="3144854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57729" y="376332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729" y="3763323"/>
                <a:ext cx="3600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9067" y="409468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067" y="4094689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43081" y="2465399"/>
                <a:ext cx="5041588" cy="176522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large tank in the shape of a cuboid is to be made from 54m</a:t>
                </a:r>
                <a:r>
                  <a:rPr lang="en-GB" sz="1600" baseline="30000" dirty="0"/>
                  <a:t>2</a:t>
                </a:r>
                <a:r>
                  <a:rPr lang="en-GB" sz="1600" dirty="0"/>
                  <a:t> of sheet metal. The tank has a horizontal base and no top. The height of the tank is </a:t>
                </a:r>
                <a14:m>
                  <m:oMath xmlns:m="http://schemas.openxmlformats.org/officeDocument/2006/math">
                    <m:r>
                      <a:rPr lang="en-GB" sz="16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1600" dirty="0"/>
                  <a:t> metres. Two of the opposite vertical faces are squares.</a:t>
                </a:r>
              </a:p>
              <a:p>
                <a:endParaRPr lang="en-GB" sz="600" dirty="0"/>
              </a:p>
              <a:p>
                <a:r>
                  <a:rPr lang="en-GB" sz="1600" dirty="0"/>
                  <a:t>a) Show that the volume, V m</a:t>
                </a:r>
                <a:r>
                  <a:rPr lang="en-GB" sz="1600" baseline="30000" dirty="0"/>
                  <a:t>3</a:t>
                </a:r>
                <a:r>
                  <a:rPr lang="en-GB" sz="1600" dirty="0"/>
                  <a:t>, of the tank is given by </a:t>
                </a:r>
              </a:p>
              <a:p>
                <a:r>
                  <a:rPr lang="en-GB" sz="1600" b="0" dirty="0"/>
                  <a:t>  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𝑉</m:t>
                    </m:r>
                    <m:r>
                      <a:rPr lang="en-GB" sz="1600" b="0" i="1" smtClean="0">
                        <a:latin typeface="Cambria Math"/>
                      </a:rPr>
                      <m:t>=18</m:t>
                    </m:r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081" y="2465399"/>
                <a:ext cx="5041588" cy="17652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744279" y="2728279"/>
            <a:ext cx="1744" cy="312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4259" y="4847381"/>
            <a:ext cx="221340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We need to introduce a second variable ourselves so that we can find expressions for the surface area and volume.</a:t>
            </a:r>
          </a:p>
        </p:txBody>
      </p:sp>
      <p:cxnSp>
        <p:nvCxnSpPr>
          <p:cNvPr id="15" name="Straight Arrow Connector 14"/>
          <p:cNvCxnSpPr>
            <a:stCxn id="13" idx="0"/>
            <a:endCxn id="9" idx="2"/>
          </p:cNvCxnSpPr>
          <p:nvPr/>
        </p:nvCxnSpPr>
        <p:spPr>
          <a:xfrm flipV="1">
            <a:off x="1350961" y="4464021"/>
            <a:ext cx="308126" cy="38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2140" y="6025212"/>
                <a:ext cx="4572000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GB" sz="1600" dirty="0"/>
                  <a:t>b) Given that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can vary, use differentiation to find the maximum or minimum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40" y="6025212"/>
                <a:ext cx="45720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73230" y="4321884"/>
                <a:ext cx="3601428" cy="1659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=54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But we want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/>
                  <a:t> just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54−2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54−2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230" y="4321884"/>
                <a:ext cx="3601428" cy="1659237"/>
              </a:xfrm>
              <a:prstGeom prst="rect">
                <a:avLst/>
              </a:prstGeom>
              <a:blipFill>
                <a:blip r:embed="rId7"/>
                <a:stretch>
                  <a:fillRect l="-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2456121" y="4625163"/>
            <a:ext cx="435935" cy="669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15469" y="4304529"/>
            <a:ext cx="228599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These are the two equations mentioned in the guidance: one for surface area and one volume.</a:t>
            </a: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 flipV="1">
            <a:off x="4901609" y="4529470"/>
            <a:ext cx="1913860" cy="98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78213" y="5982681"/>
                <a:ext cx="3384376" cy="906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=18−2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  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=18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13" y="5982681"/>
                <a:ext cx="3384376" cy="906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74866" y="5818822"/>
                <a:ext cx="1617878" cy="938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Once we have the ‘optimal’ value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, we sub it back into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100" dirty="0"/>
                  <a:t> to get the best possible volume.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866" y="5818822"/>
                <a:ext cx="1617878" cy="938719"/>
              </a:xfrm>
              <a:prstGeom prst="rect">
                <a:avLst/>
              </a:prstGeom>
              <a:blipFill>
                <a:blip r:embed="rId9"/>
                <a:stretch>
                  <a:fillRect b="-1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7102549" y="5977212"/>
            <a:ext cx="389620" cy="8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950043" y="4348716"/>
            <a:ext cx="3493287" cy="16015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01609" y="5975498"/>
            <a:ext cx="2413591" cy="863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0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26" grpId="0" animBg="1"/>
      <p:bldP spid="33" grpId="0" animBg="1"/>
      <p:bldP spid="40" grpId="0" animBg="1"/>
      <p:bldP spid="4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94" y="1238493"/>
            <a:ext cx="4593355" cy="38226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9639" y="857977"/>
            <a:ext cx="25922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May 2011 Q8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3" y="5324893"/>
            <a:ext cx="5656370" cy="1208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688" y="974698"/>
            <a:ext cx="4966312" cy="1406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330" y="2388946"/>
            <a:ext cx="4950214" cy="4989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127" y="5326911"/>
            <a:ext cx="5343352" cy="12865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27984" y="979660"/>
            <a:ext cx="4716016" cy="1412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3275" y="2397288"/>
            <a:ext cx="4716016" cy="5479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18235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12K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281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57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8452" y="16646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5950" y="2030349"/>
                <a:ext cx="68982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[STEP I 2006 Q2] A small goat is tethered by a rope to a point at ground level on a side of a square barn which stands in a large horizontal field of grass. The sides of the barn are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the rope is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be the area of the grass that the goat can graze.</a:t>
                </a:r>
              </a:p>
              <a:p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≤14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and determine the minimum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0" y="2030349"/>
                <a:ext cx="6898254" cy="1477328"/>
              </a:xfrm>
              <a:prstGeom prst="rect">
                <a:avLst/>
              </a:prstGeom>
              <a:blipFill>
                <a:blip r:embed="rId2"/>
                <a:stretch>
                  <a:fillRect l="-796" t="-2066" r="-61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47204" y="21101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0" y="3839785"/>
            <a:ext cx="670857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animal, goa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36" y="21075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33401" y="3670301"/>
            <a:ext cx="7035799" cy="2095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88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428" y="826923"/>
                <a:ext cx="81920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gives us a numerical method to get the gradient </a:t>
                </a:r>
                <a:r>
                  <a:rPr lang="en-GB" b="1" dirty="0"/>
                  <a:t>at a particular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, but doesn’t give us the gradient function in general. Let’s use exactly the same method, but keep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general, and make the ‘small change’ (which was previously 0.01) ‘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’: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28" y="826923"/>
                <a:ext cx="8192020" cy="923330"/>
              </a:xfrm>
              <a:prstGeom prst="rect">
                <a:avLst/>
              </a:prstGeom>
              <a:blipFill>
                <a:blip r:embed="rId2"/>
                <a:stretch>
                  <a:fillRect l="-670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5662" y="2428393"/>
                <a:ext cx="5819775" cy="297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𝑔𝑟𝑎𝑑𝑖𝑒𝑛𝑡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sz="2400" b="0" i="0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𝑥h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             =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             =2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62" y="2428393"/>
                <a:ext cx="5819775" cy="29789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4"/>
          <p:cNvSpPr/>
          <p:nvPr/>
        </p:nvSpPr>
        <p:spPr>
          <a:xfrm>
            <a:off x="294106" y="2127906"/>
            <a:ext cx="2035534" cy="170953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534" h="1709531">
                <a:moveTo>
                  <a:pt x="0" y="1709531"/>
                </a:moveTo>
                <a:cubicBezTo>
                  <a:pt x="261068" y="1653209"/>
                  <a:pt x="522136" y="1596887"/>
                  <a:pt x="747423" y="1502797"/>
                </a:cubicBezTo>
                <a:cubicBezTo>
                  <a:pt x="972710" y="1408707"/>
                  <a:pt x="1192696" y="1269558"/>
                  <a:pt x="1351722" y="1144988"/>
                </a:cubicBezTo>
                <a:cubicBezTo>
                  <a:pt x="1510748" y="1020418"/>
                  <a:pt x="1587610" y="946205"/>
                  <a:pt x="1701579" y="755374"/>
                </a:cubicBezTo>
                <a:cubicBezTo>
                  <a:pt x="1815548" y="564543"/>
                  <a:pt x="1925541" y="282271"/>
                  <a:pt x="203553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1155" y="3095555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55" y="3095555"/>
                <a:ext cx="720080" cy="369332"/>
              </a:xfrm>
              <a:prstGeom prst="rect">
                <a:avLst/>
              </a:prstGeom>
              <a:blipFill>
                <a:blip r:embed="rId4"/>
                <a:stretch>
                  <a:fillRect r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187978" y="346035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263" y="2533779"/>
                <a:ext cx="1933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3" y="2533779"/>
                <a:ext cx="19330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888480" y="2398906"/>
            <a:ext cx="2217714" cy="738664"/>
            <a:chOff x="6744110" y="1575460"/>
            <a:chExt cx="2217714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017608" y="1575460"/>
                  <a:ext cx="1944216" cy="738664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As always, gradient is change in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1400" dirty="0"/>
                    <a:t> over change in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1400" dirty="0"/>
                    <a:t>.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608" y="1575460"/>
                  <a:ext cx="1944216" cy="738664"/>
                </a:xfrm>
                <a:prstGeom prst="rect">
                  <a:avLst/>
                </a:prstGeom>
                <a:blipFill>
                  <a:blip r:embed="rId6"/>
                  <a:stretch>
                    <a:fillRect l="-310" r="-2167" b="-56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>
              <a:off x="6744110" y="1944792"/>
              <a:ext cx="273498" cy="1654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312615" y="4191166"/>
            <a:ext cx="2484276" cy="1242139"/>
            <a:chOff x="5400092" y="4725144"/>
            <a:chExt cx="2484276" cy="12421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940152" y="5013176"/>
                  <a:ext cx="1944216" cy="954107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The </a:t>
                  </a:r>
                  <a14:m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dirty="0"/>
                    <a:t> disappears as </a:t>
                  </a:r>
                  <a14:m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dirty="0"/>
                    <a:t> tends towards 0, i.e. we can effectively treat it as 0 at this point.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5013176"/>
                  <a:ext cx="1944216" cy="954107"/>
                </a:xfrm>
                <a:prstGeom prst="rect">
                  <a:avLst/>
                </a:prstGeom>
                <a:blipFill>
                  <a:blip r:embed="rId7"/>
                  <a:stretch>
                    <a:fillRect l="-310" b="-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 flipV="1">
              <a:off x="5400092" y="4725144"/>
              <a:ext cx="540060" cy="7650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54090" y="351712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90" y="3517126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43499" y="30945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499" y="3094531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9" idx="6"/>
          </p:cNvCxnSpPr>
          <p:nvPr/>
        </p:nvCxnSpPr>
        <p:spPr>
          <a:xfrm>
            <a:off x="1331994" y="3532366"/>
            <a:ext cx="648072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4"/>
          </p:cNvCxnSpPr>
          <p:nvPr/>
        </p:nvCxnSpPr>
        <p:spPr>
          <a:xfrm>
            <a:off x="1980066" y="3028310"/>
            <a:ext cx="0" cy="50405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18814" y="2995062"/>
            <a:ext cx="345165" cy="388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5346" y="2423876"/>
            <a:ext cx="806314" cy="4412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914400" y="2565401"/>
            <a:ext cx="1562100" cy="12636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13143" y="3264195"/>
            <a:ext cx="3554820" cy="2648993"/>
            <a:chOff x="7017607" y="633857"/>
            <a:chExt cx="3554820" cy="2648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017607" y="1575460"/>
                  <a:ext cx="2385237" cy="170739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The </a:t>
                  </a:r>
                  <a:r>
                    <a:rPr lang="en-GB" sz="1400" dirty="0" err="1"/>
                    <a:t>lim</a:t>
                  </a:r>
                  <a:r>
                    <a:rPr lang="en-GB" sz="1400" dirty="0"/>
                    <a:t> means “</a:t>
                  </a:r>
                  <a:r>
                    <a:rPr lang="en-GB" sz="1400" i="1" dirty="0"/>
                    <a:t>the limit of the following expression as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i="1" dirty="0"/>
                    <a:t> tends towards 0</a:t>
                  </a:r>
                  <a:r>
                    <a:rPr lang="en-GB" sz="1400" dirty="0"/>
                    <a:t>”.</a:t>
                  </a:r>
                </a:p>
                <a:p>
                  <a:r>
                    <a:rPr lang="en-GB" sz="1400" dirty="0"/>
                    <a:t>For example,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GB" sz="1400" dirty="0"/>
                    <a:t>, because as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1400" dirty="0"/>
                    <a:t> “tends towards” infinity, the “limiting” value of the expression is 0.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607" y="1575460"/>
                  <a:ext cx="2385237" cy="1707390"/>
                </a:xfrm>
                <a:prstGeom prst="rect">
                  <a:avLst/>
                </a:prstGeom>
                <a:blipFill>
                  <a:blip r:embed="rId10"/>
                  <a:stretch>
                    <a:fillRect l="-253" r="-1519" b="-21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 flipV="1">
              <a:off x="9381580" y="633857"/>
              <a:ext cx="1190847" cy="146094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1908058" y="288429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642048" y="5331199"/>
                <a:ext cx="23733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And voila, we got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we saw earlier!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48" y="5331199"/>
                <a:ext cx="2373364" cy="646331"/>
              </a:xfrm>
              <a:prstGeom prst="rect">
                <a:avLst/>
              </a:prstGeom>
              <a:blipFill>
                <a:blip r:embed="rId11"/>
                <a:stretch>
                  <a:fillRect l="-2051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4518837" y="2395223"/>
            <a:ext cx="2349795" cy="8583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08438" y="3253563"/>
            <a:ext cx="2073115" cy="7230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08439" y="3976577"/>
            <a:ext cx="1658446" cy="467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08439" y="4458047"/>
            <a:ext cx="1658446" cy="467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01724" y="1789041"/>
                <a:ext cx="112222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724" y="1789041"/>
                <a:ext cx="1122229" cy="375552"/>
              </a:xfrm>
              <a:prstGeom prst="rect">
                <a:avLst/>
              </a:prstGeom>
              <a:blipFill>
                <a:blip r:embed="rId1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1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2" grpId="0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4798" y="980728"/>
                <a:ext cx="6193260" cy="18598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gradient function, or derivative, of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written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gradient function can be used to find the gradient of the curve for any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98" y="980728"/>
                <a:ext cx="6193260" cy="1859805"/>
              </a:xfrm>
              <a:prstGeom prst="rect">
                <a:avLst/>
              </a:prstGeom>
              <a:blipFill>
                <a:blip r:embed="rId2"/>
                <a:stretch>
                  <a:fillRect l="-686" t="-1618" r="-98" b="-3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712" y="3250666"/>
                <a:ext cx="374265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will soon see an easier/quicker way to differentiate expressions like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without using ‘limits’. But this method, known as </a:t>
                </a:r>
                <a:r>
                  <a:rPr lang="en-GB" sz="1400" b="1" dirty="0"/>
                  <a:t>differentiating by first principles</a:t>
                </a:r>
                <a:r>
                  <a:rPr lang="en-GB" sz="1400" dirty="0"/>
                  <a:t>, is now in the A Level syllabus, and you could be tested on it!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2" y="3250666"/>
                <a:ext cx="3742659" cy="1169551"/>
              </a:xfrm>
              <a:prstGeom prst="rect">
                <a:avLst/>
              </a:prstGeom>
              <a:blipFill>
                <a:blip r:embed="rId3"/>
                <a:stretch>
                  <a:fillRect l="-489" t="-1042" r="-1303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456121" y="2943791"/>
            <a:ext cx="347576" cy="288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7392" y="3020115"/>
                <a:ext cx="3314500" cy="206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Notation Note:</a:t>
                </a:r>
              </a:p>
              <a:p>
                <a:r>
                  <a:rPr lang="en-GB" sz="1400" dirty="0"/>
                  <a:t>Whether we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for the gradient function depends on whether we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to start with: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→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92" y="3020115"/>
                <a:ext cx="3314500" cy="2067297"/>
              </a:xfrm>
              <a:prstGeom prst="rect">
                <a:avLst/>
              </a:prstGeom>
              <a:blipFill>
                <a:blip r:embed="rId4"/>
                <a:stretch>
                  <a:fillRect l="-552" t="-294"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7197888" y="4088042"/>
            <a:ext cx="350522" cy="160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76438" y="4428184"/>
            <a:ext cx="917682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200" dirty="0"/>
              <a:t>“Lagrange’s notation”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320517" y="4657060"/>
            <a:ext cx="845288" cy="104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67676" y="5095572"/>
                <a:ext cx="449345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There’s in fact a third way to indicate the gradient function, notation used by Newton: (but not used at A Level)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676" y="5095572"/>
                <a:ext cx="4493457" cy="800219"/>
              </a:xfrm>
              <a:prstGeom prst="rect">
                <a:avLst/>
              </a:prstGeom>
              <a:blipFill>
                <a:blip r:embed="rId5"/>
                <a:stretch>
                  <a:fillRect l="-407" t="-1527" r="-407" b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9084" y="4694008"/>
                <a:ext cx="3840776" cy="211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Advanced Notation Note:</a:t>
                </a:r>
              </a:p>
              <a:p>
                <a:r>
                  <a:rPr lang="en-GB" sz="1400" dirty="0"/>
                  <a:t>Rather than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for the small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the formal notation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So actually: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So we in fact have 3 symbols for “change in”!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: any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(as seen in Chp5: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: a small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400" dirty="0"/>
                  <a:t>: an infinitesimally small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4" y="4694008"/>
                <a:ext cx="3840776" cy="2115131"/>
              </a:xfrm>
              <a:prstGeom prst="rect">
                <a:avLst/>
              </a:prstGeom>
              <a:blipFill>
                <a:blip r:embed="rId6"/>
                <a:stretch>
                  <a:fillRect l="-476" t="-576" b="-23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75750" y="6080787"/>
                <a:ext cx="3773341" cy="54854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200" dirty="0"/>
                  <a:t>So the estimated gradient using some point close by was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200" dirty="0"/>
                  <a:t>, but in the ‘limit’ as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200" dirty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750" y="6080787"/>
                <a:ext cx="3773341" cy="5485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3859619" y="6355061"/>
            <a:ext cx="916131" cy="162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17522" y="3962922"/>
            <a:ext cx="1416478" cy="30777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200" dirty="0"/>
              <a:t>“Leibniz’s notation</a:t>
            </a:r>
            <a:r>
              <a:rPr lang="en-GB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9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7" grpId="0" animBg="1"/>
      <p:bldP spid="24" grpId="0"/>
      <p:bldP spid="26" grpId="0"/>
      <p:bldP spid="2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11820" y="7224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00" y="885002"/>
                <a:ext cx="734050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4,16</m:t>
                        </m:r>
                      </m:e>
                    </m:d>
                  </m:oMath>
                </a14:m>
                <a:r>
                  <a:rPr lang="en-GB" dirty="0"/>
                  <a:t> lies on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At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the curve has gradient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Deduce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00" y="885002"/>
                <a:ext cx="7340500" cy="1200329"/>
              </a:xfrm>
              <a:prstGeom prst="rect">
                <a:avLst/>
              </a:prstGeom>
              <a:blipFill>
                <a:blip r:embed="rId2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2492896"/>
                <a:ext cx="4464496" cy="3212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4+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16+8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492896"/>
                <a:ext cx="4464496" cy="3212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02460" y="5174208"/>
                <a:ext cx="2976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600" dirty="0"/>
                  <a:t>, clearly the limiting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600" dirty="0"/>
                  <a:t> is 8.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60" y="5174208"/>
                <a:ext cx="2976240" cy="584775"/>
              </a:xfrm>
              <a:prstGeom prst="rect">
                <a:avLst/>
              </a:prstGeom>
              <a:blipFill>
                <a:blip r:embed="rId4"/>
                <a:stretch>
                  <a:fillRect l="-1025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2771800" y="5445224"/>
            <a:ext cx="1558900" cy="142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80112" y="3180747"/>
                <a:ext cx="29762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Function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180747"/>
                <a:ext cx="2976240" cy="338554"/>
              </a:xfrm>
              <a:prstGeom prst="rect">
                <a:avLst/>
              </a:prstGeom>
              <a:blipFill>
                <a:blip r:embed="rId5"/>
                <a:stretch>
                  <a:fillRect l="-1022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580112" y="2511688"/>
            <a:ext cx="297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Use the “differentiation by first principles” formula.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067300" y="2717800"/>
            <a:ext cx="512812" cy="3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067300" y="3306137"/>
            <a:ext cx="512812" cy="3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15616" y="2447796"/>
            <a:ext cx="216024" cy="207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5616" y="5220134"/>
            <a:ext cx="216024" cy="207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1640" y="2447796"/>
            <a:ext cx="6948760" cy="26449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31640" y="5219700"/>
            <a:ext cx="6948760" cy="850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28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400" y="973902"/>
                <a:ext cx="751398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</a:t>
                </a:r>
                <a:r>
                  <a:rPr lang="en-GB" b="1" dirty="0"/>
                  <a:t>from first principles </a:t>
                </a:r>
                <a:r>
                  <a:rPr lang="en-GB" dirty="0"/>
                  <a:t>that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00" y="973902"/>
                <a:ext cx="7513984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8" y="1844824"/>
                <a:ext cx="6955308" cy="2939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" y="1844824"/>
                <a:ext cx="6955308" cy="2939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65564" y="3967212"/>
                <a:ext cx="288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/>
                  <a:t>, any term involving a multiplication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will become 0.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564" y="3967212"/>
                <a:ext cx="2880320" cy="523220"/>
              </a:xfrm>
              <a:prstGeom prst="rect">
                <a:avLst/>
              </a:prstGeom>
              <a:blipFill>
                <a:blip r:embed="rId4"/>
                <a:stretch>
                  <a:fillRect l="-636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4622800" y="4165600"/>
            <a:ext cx="741288" cy="55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4400" y="1359789"/>
            <a:ext cx="7513984" cy="3725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2168" y="1523008"/>
            <a:ext cx="2054572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Helping Hand:</a:t>
            </a:r>
          </a:p>
          <a:p>
            <a:r>
              <a:rPr lang="en-GB" sz="1400" dirty="0"/>
              <a:t>“Row 4” of Pascal’s Triangle is:</a:t>
            </a:r>
          </a:p>
          <a:p>
            <a:pPr algn="ctr"/>
            <a:r>
              <a:rPr lang="en-GB" sz="1400" dirty="0"/>
              <a:t>1 4 6 4 1</a:t>
            </a:r>
          </a:p>
          <a:p>
            <a:r>
              <a:rPr lang="en-GB" sz="1400" dirty="0"/>
              <a:t>You’re welcome.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9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36928</TotalTime>
  <Words>11586</Words>
  <Application>Microsoft Office PowerPoint</Application>
  <PresentationFormat>On-screen Show (4:3)</PresentationFormat>
  <Paragraphs>894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 Math</vt:lpstr>
      <vt:lpstr>Wingdings</vt:lpstr>
      <vt:lpstr>Office Theme</vt:lpstr>
      <vt:lpstr>P1 Chapter 12 ::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Urry, Timothy</cp:lastModifiedBy>
  <cp:revision>1350</cp:revision>
  <dcterms:created xsi:type="dcterms:W3CDTF">2013-02-28T07:36:55Z</dcterms:created>
  <dcterms:modified xsi:type="dcterms:W3CDTF">2022-07-14T10:27:34Z</dcterms:modified>
</cp:coreProperties>
</file>