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1" r:id="rId2"/>
    <p:sldId id="632" r:id="rId3"/>
    <p:sldId id="508" r:id="rId4"/>
    <p:sldId id="588" r:id="rId5"/>
    <p:sldId id="589" r:id="rId6"/>
    <p:sldId id="593" r:id="rId7"/>
    <p:sldId id="590" r:id="rId8"/>
    <p:sldId id="605" r:id="rId9"/>
    <p:sldId id="606" r:id="rId10"/>
    <p:sldId id="591" r:id="rId11"/>
    <p:sldId id="592" r:id="rId12"/>
    <p:sldId id="594" r:id="rId13"/>
    <p:sldId id="604" r:id="rId14"/>
    <p:sldId id="600" r:id="rId15"/>
    <p:sldId id="601" r:id="rId16"/>
    <p:sldId id="602" r:id="rId17"/>
    <p:sldId id="608" r:id="rId18"/>
    <p:sldId id="609" r:id="rId19"/>
    <p:sldId id="610" r:id="rId20"/>
    <p:sldId id="628" r:id="rId21"/>
    <p:sldId id="629" r:id="rId22"/>
    <p:sldId id="627" r:id="rId23"/>
    <p:sldId id="611" r:id="rId24"/>
    <p:sldId id="612" r:id="rId25"/>
    <p:sldId id="613" r:id="rId26"/>
    <p:sldId id="614" r:id="rId27"/>
    <p:sldId id="615" r:id="rId28"/>
    <p:sldId id="616" r:id="rId29"/>
    <p:sldId id="617" r:id="rId30"/>
    <p:sldId id="618" r:id="rId31"/>
    <p:sldId id="619" r:id="rId32"/>
    <p:sldId id="631" r:id="rId33"/>
    <p:sldId id="630" r:id="rId34"/>
    <p:sldId id="620" r:id="rId35"/>
    <p:sldId id="621" r:id="rId36"/>
    <p:sldId id="622" r:id="rId37"/>
    <p:sldId id="623" r:id="rId38"/>
    <p:sldId id="624" r:id="rId39"/>
    <p:sldId id="625" r:id="rId40"/>
    <p:sldId id="62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82" d="100"/>
          <a:sy n="82" d="100"/>
        </p:scale>
        <p:origin x="230" y="4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10/02/2020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7</a:t>
            </a:fld>
            <a:endParaRPr lang="en-GB"/>
          </a:p>
        </p:txBody>
      </p:sp>
    </p:spTree>
    <p:extLst>
      <p:ext uri="{BB962C8B-B14F-4D97-AF65-F5344CB8AC3E}">
        <p14:creationId xmlns:p14="http://schemas.microsoft.com/office/powerpoint/2010/main" val="64619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12</a:t>
            </a:fld>
            <a:endParaRPr lang="en-GB"/>
          </a:p>
        </p:txBody>
      </p:sp>
    </p:spTree>
    <p:extLst>
      <p:ext uri="{BB962C8B-B14F-4D97-AF65-F5344CB8AC3E}">
        <p14:creationId xmlns:p14="http://schemas.microsoft.com/office/powerpoint/2010/main" val="422243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Be sure to ask first what they notice about the ranges in the table</a:t>
            </a:r>
            <a:r>
              <a:rPr lang="en-GB" baseline="0" dirty="0"/>
              <a:t> (i.e. gaps!)</a:t>
            </a:r>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29</a:t>
            </a:fld>
            <a:endParaRPr lang="en-GB"/>
          </a:p>
        </p:txBody>
      </p:sp>
    </p:spTree>
    <p:extLst>
      <p:ext uri="{BB962C8B-B14F-4D97-AF65-F5344CB8AC3E}">
        <p14:creationId xmlns:p14="http://schemas.microsoft.com/office/powerpoint/2010/main" val="261171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10/02/2020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7.gif"/><Relationship Id="rId1" Type="http://schemas.openxmlformats.org/officeDocument/2006/relationships/slideLayout" Target="../slideLayouts/slideLayout7.xml"/><Relationship Id="rId5" Type="http://schemas.openxmlformats.org/officeDocument/2006/relationships/image" Target="../media/image260.png"/><Relationship Id="rId4" Type="http://schemas.openxmlformats.org/officeDocument/2006/relationships/image" Target="../media/image250.png"/></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31.png"/><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60.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3 :: </a:t>
            </a:r>
            <a:r>
              <a:rPr lang="en-GB" dirty="0"/>
              <a:t>Representations of Data</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5</a:t>
            </a:r>
            <a:r>
              <a:rPr lang="en-GB" baseline="30000" dirty="0" smtClean="0"/>
              <a:t>th</a:t>
            </a:r>
            <a:r>
              <a:rPr lang="en-GB" dirty="0" smtClean="0"/>
              <a:t> November 2019</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Box Plot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5" name="Table 4"/>
          <p:cNvGraphicFramePr>
            <a:graphicFrameLocks noGrp="1"/>
          </p:cNvGraphicFramePr>
          <p:nvPr>
            <p:extLst/>
          </p:nvPr>
        </p:nvGraphicFramePr>
        <p:xfrm>
          <a:off x="413538" y="831233"/>
          <a:ext cx="8064895" cy="741680"/>
        </p:xfrm>
        <a:graphic>
          <a:graphicData uri="http://schemas.openxmlformats.org/drawingml/2006/table">
            <a:tbl>
              <a:tblPr firstRow="1" bandRow="1">
                <a:tableStyleId>{912C8C85-51F0-491E-9774-3900AFEF0FD7}</a:tableStyleId>
              </a:tblPr>
              <a:tblGrid>
                <a:gridCol w="1656184">
                  <a:extLst>
                    <a:ext uri="{9D8B030D-6E8A-4147-A177-3AD203B41FA5}">
                      <a16:colId xmlns:a16="http://schemas.microsoft.com/office/drawing/2014/main" val="20000"/>
                    </a:ext>
                  </a:extLst>
                </a:gridCol>
                <a:gridCol w="1569774">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370840">
                <a:tc>
                  <a:txBody>
                    <a:bodyPr/>
                    <a:lstStyle/>
                    <a:p>
                      <a:r>
                        <a:rPr lang="en-GB" dirty="0"/>
                        <a:t>Smallest</a:t>
                      </a:r>
                      <a:r>
                        <a:rPr lang="en-GB" baseline="0" dirty="0"/>
                        <a:t> values</a:t>
                      </a:r>
                      <a:endParaRPr lang="en-GB" dirty="0"/>
                    </a:p>
                  </a:txBody>
                  <a:tcPr/>
                </a:tc>
                <a:tc>
                  <a:txBody>
                    <a:bodyPr/>
                    <a:lstStyle/>
                    <a:p>
                      <a:r>
                        <a:rPr lang="en-GB" dirty="0"/>
                        <a:t>Largest values</a:t>
                      </a:r>
                    </a:p>
                  </a:txBody>
                  <a:tcPr/>
                </a:tc>
                <a:tc>
                  <a:txBody>
                    <a:bodyPr/>
                    <a:lstStyle/>
                    <a:p>
                      <a:r>
                        <a:rPr lang="en-GB" dirty="0"/>
                        <a:t>Lower</a:t>
                      </a:r>
                      <a:r>
                        <a:rPr lang="en-GB" baseline="0" dirty="0"/>
                        <a:t> Quartile</a:t>
                      </a:r>
                      <a:endParaRPr lang="en-GB" dirty="0"/>
                    </a:p>
                  </a:txBody>
                  <a:tcPr/>
                </a:tc>
                <a:tc>
                  <a:txBody>
                    <a:bodyPr/>
                    <a:lstStyle/>
                    <a:p>
                      <a:r>
                        <a:rPr lang="en-GB" dirty="0"/>
                        <a:t>Median</a:t>
                      </a:r>
                    </a:p>
                  </a:txBody>
                  <a:tcPr/>
                </a:tc>
                <a:tc>
                  <a:txBody>
                    <a:bodyPr/>
                    <a:lstStyle/>
                    <a:p>
                      <a:r>
                        <a:rPr lang="en-GB" dirty="0"/>
                        <a:t>Upper</a:t>
                      </a:r>
                      <a:r>
                        <a:rPr lang="en-GB" baseline="0" dirty="0"/>
                        <a:t> Quartile</a:t>
                      </a:r>
                      <a:endParaRPr lang="en-GB" dirty="0"/>
                    </a:p>
                  </a:txBody>
                  <a:tcPr/>
                </a:tc>
                <a:extLst>
                  <a:ext uri="{0D108BD9-81ED-4DB2-BD59-A6C34878D82A}">
                    <a16:rowId xmlns:a16="http://schemas.microsoft.com/office/drawing/2014/main" val="10000"/>
                  </a:ext>
                </a:extLst>
              </a:tr>
              <a:tr h="370840">
                <a:tc>
                  <a:txBody>
                    <a:bodyPr/>
                    <a:lstStyle/>
                    <a:p>
                      <a:r>
                        <a:rPr lang="en-GB" dirty="0"/>
                        <a:t>0,</a:t>
                      </a:r>
                      <a:r>
                        <a:rPr lang="en-GB" baseline="0" dirty="0"/>
                        <a:t> 3</a:t>
                      </a:r>
                      <a:endParaRPr lang="en-GB" dirty="0"/>
                    </a:p>
                  </a:txBody>
                  <a:tcPr/>
                </a:tc>
                <a:tc>
                  <a:txBody>
                    <a:bodyPr/>
                    <a:lstStyle/>
                    <a:p>
                      <a:r>
                        <a:rPr lang="en-GB" dirty="0"/>
                        <a:t>21, 27</a:t>
                      </a:r>
                    </a:p>
                  </a:txBody>
                  <a:tcPr/>
                </a:tc>
                <a:tc>
                  <a:txBody>
                    <a:bodyPr/>
                    <a:lstStyle/>
                    <a:p>
                      <a:r>
                        <a:rPr lang="en-GB" dirty="0"/>
                        <a:t>8</a:t>
                      </a:r>
                    </a:p>
                  </a:txBody>
                  <a:tcPr/>
                </a:tc>
                <a:tc>
                  <a:txBody>
                    <a:bodyPr/>
                    <a:lstStyle/>
                    <a:p>
                      <a:r>
                        <a:rPr lang="en-GB" dirty="0"/>
                        <a:t>10</a:t>
                      </a:r>
                    </a:p>
                  </a:txBody>
                  <a:tcPr/>
                </a:tc>
                <a:tc>
                  <a:txBody>
                    <a:bodyPr/>
                    <a:lstStyle/>
                    <a:p>
                      <a:r>
                        <a:rPr lang="en-GB" dirty="0"/>
                        <a:t>14</a:t>
                      </a: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a:xfrm>
            <a:off x="740254" y="6113432"/>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a:off x="1028286" y="6113432"/>
            <a:ext cx="5184576" cy="144016"/>
            <a:chOff x="1907704" y="5085184"/>
            <a:chExt cx="5184576" cy="288032"/>
          </a:xfrm>
        </p:grpSpPr>
        <p:cxnSp>
          <p:nvCxnSpPr>
            <p:cNvPr id="8" name="Straight Connector 7"/>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p:cNvSpPr txBox="1"/>
          <p:nvPr/>
        </p:nvSpPr>
        <p:spPr>
          <a:xfrm>
            <a:off x="884270" y="6257448"/>
            <a:ext cx="5760640" cy="369332"/>
          </a:xfrm>
          <a:prstGeom prst="rect">
            <a:avLst/>
          </a:prstGeom>
          <a:noFill/>
        </p:spPr>
        <p:txBody>
          <a:bodyPr wrap="square" rtlCol="0">
            <a:spAutoFit/>
          </a:bodyPr>
          <a:lstStyle/>
          <a:p>
            <a:r>
              <a:rPr lang="en-GB" dirty="0"/>
              <a:t>0              5             10            15            20             25           30</a:t>
            </a:r>
          </a:p>
        </p:txBody>
      </p:sp>
      <p:cxnSp>
        <p:nvCxnSpPr>
          <p:cNvPr id="16" name="Straight Connector 15"/>
          <p:cNvCxnSpPr/>
          <p:nvPr/>
        </p:nvCxnSpPr>
        <p:spPr>
          <a:xfrm>
            <a:off x="1028286" y="524933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096738" y="5423611"/>
            <a:ext cx="1445" cy="257773"/>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764580"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2432442"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440554"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2432442" y="5033312"/>
            <a:ext cx="1008112"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432442" y="5825400"/>
            <a:ext cx="1008112"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028286" y="5465360"/>
            <a:ext cx="1404156"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440554" y="5532035"/>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5629822" y="5317292"/>
            <a:ext cx="180020" cy="18002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5629822" y="5317293"/>
            <a:ext cx="180020" cy="180019"/>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413538" y="1772816"/>
            <a:ext cx="8064895" cy="369332"/>
          </a:xfrm>
          <a:prstGeom prst="rect">
            <a:avLst/>
          </a:prstGeom>
          <a:noFill/>
        </p:spPr>
        <p:txBody>
          <a:bodyPr wrap="square" rtlCol="0">
            <a:spAutoFit/>
          </a:bodyPr>
          <a:lstStyle/>
          <a:p>
            <a:r>
              <a:rPr lang="en-GB" dirty="0"/>
              <a:t>Draw a box plot to represent the above data.</a:t>
            </a:r>
          </a:p>
        </p:txBody>
      </p:sp>
      <p:sp>
        <p:nvSpPr>
          <p:cNvPr id="26" name="TextBox 25"/>
          <p:cNvSpPr txBox="1"/>
          <p:nvPr/>
        </p:nvSpPr>
        <p:spPr>
          <a:xfrm>
            <a:off x="4954071" y="3679957"/>
            <a:ext cx="3756546" cy="923330"/>
          </a:xfrm>
          <a:prstGeom prst="rect">
            <a:avLst/>
          </a:prstGeom>
          <a:noFill/>
        </p:spPr>
        <p:txBody>
          <a:bodyPr wrap="square" rtlCol="0">
            <a:spAutoFit/>
          </a:bodyPr>
          <a:lstStyle/>
          <a:p>
            <a:r>
              <a:rPr lang="en-GB" dirty="0"/>
              <a:t>When there’s an outlier at one end, there’s two allowable places to put the end of the whisker:</a:t>
            </a:r>
          </a:p>
        </p:txBody>
      </p:sp>
      <mc:AlternateContent xmlns:mc="http://schemas.openxmlformats.org/markup-compatibility/2006" xmlns:a14="http://schemas.microsoft.com/office/drawing/2010/main">
        <mc:Choice Requires="a14">
          <p:sp>
            <p:nvSpPr>
              <p:cNvPr id="27" name="TextBox 26"/>
              <p:cNvSpPr txBox="1"/>
              <p:nvPr/>
            </p:nvSpPr>
            <p:spPr>
              <a:xfrm>
                <a:off x="971599" y="2559921"/>
                <a:ext cx="3474386"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𝐼𝑄𝑅</m:t>
                      </m:r>
                      <m:r>
                        <a:rPr lang="en-GB" i="1" smtClean="0">
                          <a:latin typeface="Cambria Math" panose="02040503050406030204" pitchFamily="18" charset="0"/>
                        </a:rPr>
                        <m:t>=14−8=6</m:t>
                      </m:r>
                    </m:oMath>
                  </m:oMathPara>
                </a14:m>
                <a:endParaRPr lang="en-GB" dirty="0"/>
              </a:p>
              <a:p>
                <a:r>
                  <a:rPr lang="en-GB" dirty="0"/>
                  <a:t>Outlier boundaries: </a:t>
                </a:r>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𝟏𝟒</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𝟐𝟑</m:t>
                      </m:r>
                    </m:oMath>
                    <m:oMath xmlns:m="http://schemas.openxmlformats.org/officeDocument/2006/math">
                      <m:r>
                        <a:rPr lang="en-GB" b="1" i="1" smtClean="0">
                          <a:latin typeface="Cambria Math" panose="02040503050406030204" pitchFamily="18" charset="0"/>
                        </a:rPr>
                        <m:t>𝟖</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a:p>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971599" y="2559921"/>
                <a:ext cx="3474386" cy="1477328"/>
              </a:xfrm>
              <a:prstGeom prst="rect">
                <a:avLst/>
              </a:prstGeom>
              <a:blipFill rotWithShape="0">
                <a:blip r:embed="rId2"/>
                <a:stretch>
                  <a:fillRect l="-1404"/>
                </a:stretch>
              </a:blipFill>
            </p:spPr>
            <p:txBody>
              <a:bodyPr/>
              <a:lstStyle/>
              <a:p>
                <a:r>
                  <a:rPr lang="en-GB">
                    <a:noFill/>
                  </a:rPr>
                  <a:t> </a:t>
                </a:r>
              </a:p>
            </p:txBody>
          </p:sp>
        </mc:Fallback>
      </mc:AlternateContent>
      <p:sp>
        <p:nvSpPr>
          <p:cNvPr id="28" name="TextBox 27"/>
          <p:cNvSpPr txBox="1"/>
          <p:nvPr/>
        </p:nvSpPr>
        <p:spPr>
          <a:xfrm>
            <a:off x="4797882" y="2805070"/>
            <a:ext cx="368140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Exam Tip</a:t>
            </a:r>
            <a:r>
              <a:rPr lang="en-GB" dirty="0"/>
              <a:t>: You MUST show your outlier boundary calculations.</a:t>
            </a:r>
          </a:p>
        </p:txBody>
      </p:sp>
      <p:sp>
        <p:nvSpPr>
          <p:cNvPr id="61" name="Rectangle 60"/>
          <p:cNvSpPr/>
          <p:nvPr/>
        </p:nvSpPr>
        <p:spPr>
          <a:xfrm>
            <a:off x="971598" y="2502187"/>
            <a:ext cx="3650335" cy="1318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2" name="Straight Connector 61"/>
          <p:cNvCxnSpPr/>
          <p:nvPr/>
        </p:nvCxnSpPr>
        <p:spPr>
          <a:xfrm>
            <a:off x="3440554" y="5233936"/>
            <a:ext cx="1181379" cy="870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H="1">
            <a:off x="4621211" y="5098385"/>
            <a:ext cx="1445" cy="257773"/>
          </a:xfrm>
          <a:prstGeom prst="line">
            <a:avLst/>
          </a:prstGeom>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6321734" y="4573711"/>
            <a:ext cx="2735180" cy="830997"/>
          </a:xfrm>
          <a:prstGeom prst="rect">
            <a:avLst/>
          </a:prstGeom>
          <a:noFill/>
        </p:spPr>
        <p:txBody>
          <a:bodyPr wrap="square" rtlCol="0">
            <a:spAutoFit/>
          </a:bodyPr>
          <a:lstStyle/>
          <a:p>
            <a:r>
              <a:rPr lang="en-GB" sz="1600" dirty="0"/>
              <a:t>The maximum value not an outlier, 21 (I think this one makes most sense).</a:t>
            </a:r>
          </a:p>
        </p:txBody>
      </p:sp>
      <p:cxnSp>
        <p:nvCxnSpPr>
          <p:cNvPr id="58" name="Straight Arrow Connector 57"/>
          <p:cNvCxnSpPr/>
          <p:nvPr/>
        </p:nvCxnSpPr>
        <p:spPr>
          <a:xfrm flipH="1">
            <a:off x="4775200" y="4900310"/>
            <a:ext cx="1546534" cy="21779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H="1" flipV="1">
            <a:off x="5232400" y="5600700"/>
            <a:ext cx="2039258" cy="14695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7329714" y="5544458"/>
            <a:ext cx="1706826" cy="584775"/>
          </a:xfrm>
          <a:prstGeom prst="rect">
            <a:avLst/>
          </a:prstGeom>
          <a:noFill/>
        </p:spPr>
        <p:txBody>
          <a:bodyPr wrap="square" rtlCol="0">
            <a:spAutoFit/>
          </a:bodyPr>
          <a:lstStyle/>
          <a:p>
            <a:r>
              <a:rPr lang="en-GB" sz="1600" dirty="0"/>
              <a:t>OR the outlier boundary, 23.</a:t>
            </a:r>
          </a:p>
        </p:txBody>
      </p:sp>
      <p:sp>
        <p:nvSpPr>
          <p:cNvPr id="39" name="TextBox 38"/>
          <p:cNvSpPr txBox="1"/>
          <p:nvPr/>
        </p:nvSpPr>
        <p:spPr>
          <a:xfrm>
            <a:off x="7170553" y="6067629"/>
            <a:ext cx="1548899" cy="461665"/>
          </a:xfrm>
          <a:prstGeom prst="rect">
            <a:avLst/>
          </a:prstGeom>
          <a:noFill/>
        </p:spPr>
        <p:txBody>
          <a:bodyPr wrap="square" rtlCol="0">
            <a:spAutoFit/>
          </a:bodyPr>
          <a:lstStyle/>
          <a:p>
            <a:r>
              <a:rPr lang="en-GB" sz="1200" dirty="0"/>
              <a:t>Use one or the other </a:t>
            </a:r>
            <a:r>
              <a:rPr lang="en-GB" sz="1200" b="1" dirty="0"/>
              <a:t>(not both)</a:t>
            </a:r>
            <a:r>
              <a:rPr lang="en-GB" sz="1200" dirty="0"/>
              <a:t>.</a:t>
            </a:r>
          </a:p>
        </p:txBody>
      </p:sp>
      <p:cxnSp>
        <p:nvCxnSpPr>
          <p:cNvPr id="45" name="Straight Arrow Connector 44"/>
          <p:cNvCxnSpPr/>
          <p:nvPr/>
        </p:nvCxnSpPr>
        <p:spPr>
          <a:xfrm>
            <a:off x="3976578" y="4401879"/>
            <a:ext cx="1605515" cy="76554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2717064" y="3979752"/>
            <a:ext cx="1706826" cy="584775"/>
          </a:xfrm>
          <a:prstGeom prst="rect">
            <a:avLst/>
          </a:prstGeom>
          <a:noFill/>
        </p:spPr>
        <p:txBody>
          <a:bodyPr wrap="square" rtlCol="0">
            <a:spAutoFit/>
          </a:bodyPr>
          <a:lstStyle/>
          <a:p>
            <a:r>
              <a:rPr lang="en-GB" sz="1600" dirty="0"/>
              <a:t>Use a cross for each outlier.</a:t>
            </a:r>
          </a:p>
        </p:txBody>
      </p:sp>
      <p:sp>
        <p:nvSpPr>
          <p:cNvPr id="67" name="Rectangle 66"/>
          <p:cNvSpPr/>
          <p:nvPr/>
        </p:nvSpPr>
        <p:spPr>
          <a:xfrm>
            <a:off x="550622" y="4499625"/>
            <a:ext cx="6325634" cy="14947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65542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nextCondLst>
                <p:cond evt="onClick" delay="0">
                  <p:tgtEl>
                    <p:spTgt spid="67"/>
                  </p:tgtEl>
                </p:cond>
              </p:nextCondLst>
            </p:seq>
            <p:seq concurrent="1" nextAc="seek">
              <p:cTn id="36" restart="whenNotActive" fill="hold" evtFilter="cancelBubble" nodeType="interactiveSeq">
                <p:stCondLst>
                  <p:cond evt="onClick" delay="0">
                    <p:tgtEl>
                      <p:spTgt spid="61"/>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61"/>
                                        </p:tgtEl>
                                      </p:cBhvr>
                                    </p:animEffect>
                                    <p:set>
                                      <p:cBhvr>
                                        <p:cTn id="4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26" grpId="0"/>
      <p:bldP spid="61" grpId="0" animBg="1"/>
      <p:bldP spid="56" grpId="0"/>
      <p:bldP spid="71" grpId="0"/>
      <p:bldP spid="46" grpId="0"/>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714959"/>
            <a:ext cx="5394311" cy="2940545"/>
          </a:xfrm>
          <a:prstGeom prst="rect">
            <a:avLst/>
          </a:prstGeom>
        </p:spPr>
      </p:pic>
      <p:grpSp>
        <p:nvGrpSpPr>
          <p:cNvPr id="3" name="Group 2"/>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3"/>
          <a:stretch>
            <a:fillRect/>
          </a:stretch>
        </p:blipFill>
        <p:spPr>
          <a:xfrm>
            <a:off x="5634" y="3901612"/>
            <a:ext cx="5090301" cy="2867924"/>
          </a:xfrm>
          <a:prstGeom prst="rect">
            <a:avLst/>
          </a:prstGeom>
        </p:spPr>
      </p:pic>
      <p:pic>
        <p:nvPicPr>
          <p:cNvPr id="10" name="Picture 9"/>
          <p:cNvPicPr>
            <a:picLocks noChangeAspect="1"/>
          </p:cNvPicPr>
          <p:nvPr/>
        </p:nvPicPr>
        <p:blipFill>
          <a:blip r:embed="rId4"/>
          <a:stretch>
            <a:fillRect/>
          </a:stretch>
        </p:blipFill>
        <p:spPr>
          <a:xfrm>
            <a:off x="5094777" y="5647713"/>
            <a:ext cx="4077084" cy="458015"/>
          </a:xfrm>
          <a:prstGeom prst="rect">
            <a:avLst/>
          </a:prstGeom>
        </p:spPr>
      </p:pic>
      <p:sp>
        <p:nvSpPr>
          <p:cNvPr id="11" name="Rectangle 10"/>
          <p:cNvSpPr/>
          <p:nvPr/>
        </p:nvSpPr>
        <p:spPr>
          <a:xfrm>
            <a:off x="274912" y="3924586"/>
            <a:ext cx="4297088" cy="28449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 ?</a:t>
            </a:r>
          </a:p>
        </p:txBody>
      </p:sp>
      <p:sp>
        <p:nvSpPr>
          <p:cNvPr id="13" name="Rectangle 12"/>
          <p:cNvSpPr/>
          <p:nvPr/>
        </p:nvSpPr>
        <p:spPr>
          <a:xfrm>
            <a:off x="5267350" y="5544904"/>
            <a:ext cx="3875506" cy="619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c ?</a:t>
            </a:r>
          </a:p>
        </p:txBody>
      </p:sp>
      <p:sp>
        <p:nvSpPr>
          <p:cNvPr id="15" name="TextBox 14"/>
          <p:cNvSpPr txBox="1"/>
          <p:nvPr/>
        </p:nvSpPr>
        <p:spPr>
          <a:xfrm>
            <a:off x="5220072" y="3901612"/>
            <a:ext cx="3600400" cy="1477328"/>
          </a:xfrm>
          <a:prstGeom prst="rect">
            <a:avLst/>
          </a:prstGeom>
          <a:noFill/>
        </p:spPr>
        <p:txBody>
          <a:bodyPr wrap="square" rtlCol="0">
            <a:spAutoFit/>
          </a:bodyPr>
          <a:lstStyle/>
          <a:p>
            <a:r>
              <a:rPr lang="en-GB" dirty="0"/>
              <a:t>(c) The company claims that for 75% of the months, the amount received per month is greater than £10 000. Comment on this claim, giving a reason for your answer.              </a:t>
            </a:r>
            <a:r>
              <a:rPr lang="en-GB" b="1" dirty="0"/>
              <a:t>(2)</a:t>
            </a:r>
          </a:p>
        </p:txBody>
      </p:sp>
    </p:spTree>
    <p:extLst>
      <p:ext uri="{BB962C8B-B14F-4D97-AF65-F5344CB8AC3E}">
        <p14:creationId xmlns:p14="http://schemas.microsoft.com/office/powerpoint/2010/main" val="4134262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11560" y="3861048"/>
            <a:ext cx="7560840" cy="0"/>
          </a:xfrm>
          <a:prstGeom prst="line">
            <a:avLst/>
          </a:prstGeom>
        </p:spPr>
        <p:style>
          <a:lnRef idx="2">
            <a:schemeClr val="dk1"/>
          </a:lnRef>
          <a:fillRef idx="0">
            <a:schemeClr val="dk1"/>
          </a:fillRef>
          <a:effectRef idx="1">
            <a:schemeClr val="dk1"/>
          </a:effectRef>
          <a:fontRef idx="minor">
            <a:schemeClr val="tx1"/>
          </a:fontRef>
        </p:style>
      </p:cxnSp>
      <p:cxnSp>
        <p:nvCxnSpPr>
          <p:cNvPr id="3" name="Straight Connector 2"/>
          <p:cNvCxnSpPr/>
          <p:nvPr/>
        </p:nvCxnSpPr>
        <p:spPr>
          <a:xfrm>
            <a:off x="1043608"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1979712"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2915816"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851920"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4788024"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5724128"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6660232"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7596336" y="3861048"/>
            <a:ext cx="0" cy="216024"/>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611560" y="4149080"/>
            <a:ext cx="8316416" cy="369332"/>
          </a:xfrm>
          <a:prstGeom prst="rect">
            <a:avLst/>
          </a:prstGeom>
          <a:noFill/>
        </p:spPr>
        <p:txBody>
          <a:bodyPr wrap="square" rtlCol="0">
            <a:spAutoFit/>
          </a:bodyPr>
          <a:lstStyle/>
          <a:p>
            <a:r>
              <a:rPr lang="en-GB" dirty="0"/>
              <a:t>£400k          £450k       £500k       £550k       £600k      £650k       £700k      £750k</a:t>
            </a:r>
          </a:p>
        </p:txBody>
      </p:sp>
      <p:sp>
        <p:nvSpPr>
          <p:cNvPr id="12" name="Rectangle 11"/>
          <p:cNvSpPr/>
          <p:nvPr/>
        </p:nvSpPr>
        <p:spPr>
          <a:xfrm>
            <a:off x="3707904" y="1916832"/>
            <a:ext cx="115212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4860032" y="1916832"/>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 name="Straight Connector 13"/>
          <p:cNvCxnSpPr>
            <a:stCxn id="13" idx="3"/>
          </p:cNvCxnSpPr>
          <p:nvPr/>
        </p:nvCxnSpPr>
        <p:spPr>
          <a:xfrm>
            <a:off x="5940152" y="2132856"/>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7164288" y="1988840"/>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a:endCxn id="12" idx="1"/>
          </p:cNvCxnSpPr>
          <p:nvPr/>
        </p:nvCxnSpPr>
        <p:spPr>
          <a:xfrm>
            <a:off x="2555776" y="2132856"/>
            <a:ext cx="1152128"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2555776" y="1988840"/>
            <a:ext cx="0" cy="288032"/>
          </a:xfrm>
          <a:prstGeom prst="line">
            <a:avLst/>
          </a:prstGeom>
        </p:spPr>
        <p:style>
          <a:lnRef idx="2">
            <a:schemeClr val="dk1"/>
          </a:lnRef>
          <a:fillRef idx="0">
            <a:schemeClr val="dk1"/>
          </a:fillRef>
          <a:effectRef idx="1">
            <a:schemeClr val="dk1"/>
          </a:effectRef>
          <a:fontRef idx="minor">
            <a:schemeClr val="tx1"/>
          </a:fontRef>
        </p:style>
      </p:cxnSp>
      <p:sp>
        <p:nvSpPr>
          <p:cNvPr id="18" name="Rectangle 17"/>
          <p:cNvSpPr/>
          <p:nvPr/>
        </p:nvSpPr>
        <p:spPr>
          <a:xfrm>
            <a:off x="3347864" y="2708920"/>
            <a:ext cx="201622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p:cNvSpPr/>
          <p:nvPr/>
        </p:nvSpPr>
        <p:spPr>
          <a:xfrm>
            <a:off x="5364088" y="2708920"/>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Connector 19"/>
          <p:cNvCxnSpPr/>
          <p:nvPr/>
        </p:nvCxnSpPr>
        <p:spPr>
          <a:xfrm>
            <a:off x="6444208" y="2924944"/>
            <a:ext cx="1872208"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8316416" y="2780928"/>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endCxn id="18" idx="1"/>
          </p:cNvCxnSpPr>
          <p:nvPr/>
        </p:nvCxnSpPr>
        <p:spPr>
          <a:xfrm>
            <a:off x="1403648" y="2924944"/>
            <a:ext cx="1944216"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1403648" y="2780928"/>
            <a:ext cx="0" cy="288032"/>
          </a:xfrm>
          <a:prstGeom prst="line">
            <a:avLst/>
          </a:prstGeom>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251520" y="2708920"/>
            <a:ext cx="1116632" cy="369332"/>
          </a:xfrm>
          <a:prstGeom prst="rect">
            <a:avLst/>
          </a:prstGeom>
          <a:noFill/>
        </p:spPr>
        <p:txBody>
          <a:bodyPr wrap="square" rtlCol="0">
            <a:spAutoFit/>
          </a:bodyPr>
          <a:lstStyle/>
          <a:p>
            <a:r>
              <a:rPr lang="en-GB" dirty="0"/>
              <a:t>Kingston</a:t>
            </a:r>
          </a:p>
        </p:txBody>
      </p:sp>
      <p:sp>
        <p:nvSpPr>
          <p:cNvPr id="25" name="TextBox 24"/>
          <p:cNvSpPr txBox="1"/>
          <p:nvPr/>
        </p:nvSpPr>
        <p:spPr>
          <a:xfrm>
            <a:off x="251520" y="1916832"/>
            <a:ext cx="1044624" cy="369332"/>
          </a:xfrm>
          <a:prstGeom prst="rect">
            <a:avLst/>
          </a:prstGeom>
          <a:noFill/>
        </p:spPr>
        <p:txBody>
          <a:bodyPr wrap="square" rtlCol="0">
            <a:spAutoFit/>
          </a:bodyPr>
          <a:lstStyle/>
          <a:p>
            <a:r>
              <a:rPr lang="en-GB" dirty="0"/>
              <a:t>Croydon</a:t>
            </a:r>
          </a:p>
        </p:txBody>
      </p:sp>
      <p:sp>
        <p:nvSpPr>
          <p:cNvPr id="26" name="TextBox 25"/>
          <p:cNvSpPr txBox="1"/>
          <p:nvPr/>
        </p:nvSpPr>
        <p:spPr>
          <a:xfrm>
            <a:off x="251520" y="1052736"/>
            <a:ext cx="7704856" cy="369332"/>
          </a:xfrm>
          <a:prstGeom prst="rect">
            <a:avLst/>
          </a:prstGeom>
          <a:noFill/>
        </p:spPr>
        <p:txBody>
          <a:bodyPr wrap="square" rtlCol="0">
            <a:spAutoFit/>
          </a:bodyPr>
          <a:lstStyle/>
          <a:p>
            <a:r>
              <a:rPr lang="en-GB" b="1" dirty="0"/>
              <a:t>Box Plot comparing house prices of Croydon and Kingston-upon-Thames:</a:t>
            </a:r>
          </a:p>
        </p:txBody>
      </p:sp>
      <p:grpSp>
        <p:nvGrpSpPr>
          <p:cNvPr id="27" name="Group 57"/>
          <p:cNvGrpSpPr/>
          <p:nvPr/>
        </p:nvGrpSpPr>
        <p:grpSpPr>
          <a:xfrm>
            <a:off x="-1144" y="0"/>
            <a:ext cx="9145144" cy="599127"/>
            <a:chOff x="-1144" y="0"/>
            <a:chExt cx="9145144" cy="599127"/>
          </a:xfrm>
        </p:grpSpPr>
        <p:sp>
          <p:nvSpPr>
            <p:cNvPr id="28" name="TextBox 27"/>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Comparing Box Plots</a:t>
              </a:r>
            </a:p>
          </p:txBody>
        </p:sp>
        <p:cxnSp>
          <p:nvCxnSpPr>
            <p:cNvPr id="29" name="Straight Connector 28"/>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0" name="TextBox 29"/>
          <p:cNvSpPr txBox="1"/>
          <p:nvPr/>
        </p:nvSpPr>
        <p:spPr>
          <a:xfrm>
            <a:off x="395536" y="4725144"/>
            <a:ext cx="81369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“Compare the prices of houses in Croydon with those in Kingston”. (2 marks)</a:t>
            </a:r>
          </a:p>
        </p:txBody>
      </p:sp>
      <p:sp>
        <p:nvSpPr>
          <p:cNvPr id="31" name="TextBox 30"/>
          <p:cNvSpPr txBox="1"/>
          <p:nvPr/>
        </p:nvSpPr>
        <p:spPr>
          <a:xfrm>
            <a:off x="395536" y="5157192"/>
            <a:ext cx="3672408" cy="1323439"/>
          </a:xfrm>
          <a:prstGeom prst="rect">
            <a:avLst/>
          </a:prstGeom>
          <a:noFill/>
        </p:spPr>
        <p:txBody>
          <a:bodyPr wrap="square" rtlCol="0">
            <a:spAutoFit/>
          </a:bodyPr>
          <a:lstStyle/>
          <a:p>
            <a:r>
              <a:rPr lang="en-GB" sz="1600" u="sng" dirty="0"/>
              <a:t>For 1 mark, one of:</a:t>
            </a:r>
          </a:p>
          <a:p>
            <a:pPr>
              <a:buFont typeface="Arial" pitchFamily="34" charset="0"/>
              <a:buChar char="•"/>
            </a:pPr>
            <a:r>
              <a:rPr lang="en-GB" sz="1600" dirty="0"/>
              <a:t>In </a:t>
            </a:r>
            <a:r>
              <a:rPr lang="en-GB" sz="1600" b="1" dirty="0" err="1"/>
              <a:t>interquartile</a:t>
            </a:r>
            <a:r>
              <a:rPr lang="en-GB" sz="1600" b="1" dirty="0"/>
              <a:t> range</a:t>
            </a:r>
            <a:r>
              <a:rPr lang="en-GB" sz="1600" dirty="0"/>
              <a:t> of house prices in Kingston is greater than Croydon.</a:t>
            </a:r>
          </a:p>
          <a:p>
            <a:pPr>
              <a:buFont typeface="Arial" pitchFamily="34" charset="0"/>
              <a:buChar char="•"/>
            </a:pPr>
            <a:r>
              <a:rPr lang="en-GB" sz="1600" dirty="0"/>
              <a:t>The </a:t>
            </a:r>
            <a:r>
              <a:rPr lang="en-GB" sz="1600" b="1" dirty="0"/>
              <a:t>range</a:t>
            </a:r>
            <a:r>
              <a:rPr lang="en-GB" sz="1600" dirty="0"/>
              <a:t> of house prices in Kingston is greater than Croydon.</a:t>
            </a:r>
          </a:p>
        </p:txBody>
      </p:sp>
      <p:sp>
        <p:nvSpPr>
          <p:cNvPr id="32" name="TextBox 31"/>
          <p:cNvSpPr txBox="1"/>
          <p:nvPr/>
        </p:nvSpPr>
        <p:spPr>
          <a:xfrm>
            <a:off x="4419038" y="5242873"/>
            <a:ext cx="3881906" cy="830997"/>
          </a:xfrm>
          <a:prstGeom prst="rect">
            <a:avLst/>
          </a:prstGeom>
          <a:noFill/>
        </p:spPr>
        <p:txBody>
          <a:bodyPr wrap="square" rtlCol="0">
            <a:spAutoFit/>
          </a:bodyPr>
          <a:lstStyle/>
          <a:p>
            <a:r>
              <a:rPr lang="en-GB" sz="1600" u="sng" dirty="0"/>
              <a:t>For 1 mark:</a:t>
            </a:r>
          </a:p>
          <a:p>
            <a:r>
              <a:rPr lang="en-GB" sz="1600" dirty="0"/>
              <a:t>“The </a:t>
            </a:r>
            <a:r>
              <a:rPr lang="en-GB" sz="1600" b="1" dirty="0"/>
              <a:t>median</a:t>
            </a:r>
            <a:r>
              <a:rPr lang="en-GB" sz="1600" dirty="0"/>
              <a:t> house price in Kingston was greater than that in Croydon.”</a:t>
            </a:r>
          </a:p>
        </p:txBody>
      </p:sp>
      <p:sp>
        <p:nvSpPr>
          <p:cNvPr id="35" name="TextBox 34"/>
          <p:cNvSpPr txBox="1"/>
          <p:nvPr/>
        </p:nvSpPr>
        <p:spPr>
          <a:xfrm>
            <a:off x="590295" y="6448734"/>
            <a:ext cx="288032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Include some measure of </a:t>
            </a:r>
            <a:r>
              <a:rPr lang="en-GB" sz="1400" b="1" u="sng" dirty="0"/>
              <a:t>spread</a:t>
            </a:r>
            <a:r>
              <a:rPr lang="en-GB" sz="1400" dirty="0"/>
              <a:t>.</a:t>
            </a:r>
          </a:p>
        </p:txBody>
      </p:sp>
      <p:sp>
        <p:nvSpPr>
          <p:cNvPr id="36" name="TextBox 35"/>
          <p:cNvSpPr txBox="1"/>
          <p:nvPr/>
        </p:nvSpPr>
        <p:spPr>
          <a:xfrm>
            <a:off x="4464869" y="6226343"/>
            <a:ext cx="395867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Include some measure of </a:t>
            </a:r>
            <a:r>
              <a:rPr lang="en-GB" sz="1400" b="1" u="sng" dirty="0"/>
              <a:t>location</a:t>
            </a:r>
            <a:r>
              <a:rPr lang="en-GB" sz="1400" dirty="0"/>
              <a:t> (median is best).</a:t>
            </a:r>
          </a:p>
        </p:txBody>
      </p:sp>
      <p:sp>
        <p:nvSpPr>
          <p:cNvPr id="34" name="Rectangle 33"/>
          <p:cNvSpPr/>
          <p:nvPr/>
        </p:nvSpPr>
        <p:spPr>
          <a:xfrm>
            <a:off x="4397726" y="5549130"/>
            <a:ext cx="4225279" cy="11281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393405" y="5507940"/>
            <a:ext cx="3741682" cy="1275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08434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42-43, 45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2737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7" y="4077072"/>
            <a:ext cx="65055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99128"/>
            <a:ext cx="4824536" cy="33339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786858" y="4062901"/>
            <a:ext cx="5021566" cy="10048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786858" y="5067759"/>
            <a:ext cx="5021566" cy="5214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786858" y="5578977"/>
            <a:ext cx="5021566" cy="1042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436096" y="3212976"/>
            <a:ext cx="3168352" cy="646331"/>
          </a:xfrm>
          <a:prstGeom prst="rect">
            <a:avLst/>
          </a:prstGeom>
          <a:noFill/>
        </p:spPr>
        <p:txBody>
          <a:bodyPr wrap="square" rtlCol="0">
            <a:spAutoFit/>
          </a:bodyPr>
          <a:lstStyle/>
          <a:p>
            <a:r>
              <a:rPr lang="en-GB" dirty="0"/>
              <a:t>(Solutions to (d) and (e) on next slide)</a:t>
            </a:r>
          </a:p>
        </p:txBody>
      </p:sp>
    </p:spTree>
    <p:extLst>
      <p:ext uri="{BB962C8B-B14F-4D97-AF65-F5344CB8AC3E}">
        <p14:creationId xmlns:p14="http://schemas.microsoft.com/office/powerpoint/2010/main" val="1660224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99128"/>
            <a:ext cx="4824536" cy="33339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606" y="1196752"/>
            <a:ext cx="39052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1" y="4509120"/>
            <a:ext cx="709545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475656" y="4466452"/>
            <a:ext cx="5688632" cy="1266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508104" y="1135006"/>
            <a:ext cx="3634752" cy="2595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67543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211"/>
            <a:ext cx="6391275" cy="2600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20536"/>
            <a:ext cx="6336704" cy="106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65" y="6038850"/>
            <a:ext cx="79343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59832" y="4653136"/>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3563888" y="4653136"/>
            <a:ext cx="100811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10" idx="3"/>
          </p:cNvCxnSpPr>
          <p:nvPr/>
        </p:nvCxnSpPr>
        <p:spPr>
          <a:xfrm flipV="1">
            <a:off x="4572000" y="4902506"/>
            <a:ext cx="1101687" cy="265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a:endCxn id="6" idx="1"/>
          </p:cNvCxnSpPr>
          <p:nvPr/>
        </p:nvCxnSpPr>
        <p:spPr>
          <a:xfrm>
            <a:off x="2126255" y="4902506"/>
            <a:ext cx="933577" cy="2658"/>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2130425" y="4791075"/>
            <a:ext cx="3175" cy="2032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673687" y="4800906"/>
            <a:ext cx="3175" cy="2032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H="1" flipV="1">
            <a:off x="5988050" y="4838700"/>
            <a:ext cx="168126" cy="138133"/>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5988050" y="4819650"/>
            <a:ext cx="165100" cy="165101"/>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811780" y="4993089"/>
            <a:ext cx="510729" cy="369332"/>
          </a:xfrm>
          <a:prstGeom prst="rect">
            <a:avLst/>
          </a:prstGeom>
          <a:noFill/>
        </p:spPr>
        <p:txBody>
          <a:bodyPr wrap="square" rtlCol="0">
            <a:spAutoFit/>
          </a:bodyPr>
          <a:lstStyle/>
          <a:p>
            <a:pPr algn="ctr"/>
            <a:r>
              <a:rPr lang="en-GB" dirty="0"/>
              <a:t>63</a:t>
            </a:r>
          </a:p>
        </p:txBody>
      </p:sp>
      <p:sp>
        <p:nvSpPr>
          <p:cNvPr id="27" name="TextBox 26"/>
          <p:cNvSpPr txBox="1"/>
          <p:nvPr/>
        </p:nvSpPr>
        <p:spPr>
          <a:xfrm>
            <a:off x="1878235" y="5004106"/>
            <a:ext cx="510729" cy="369332"/>
          </a:xfrm>
          <a:prstGeom prst="rect">
            <a:avLst/>
          </a:prstGeom>
          <a:noFill/>
        </p:spPr>
        <p:txBody>
          <a:bodyPr wrap="square" rtlCol="0">
            <a:spAutoFit/>
          </a:bodyPr>
          <a:lstStyle/>
          <a:p>
            <a:pPr algn="ctr"/>
            <a:r>
              <a:rPr lang="en-GB" dirty="0"/>
              <a:t>5</a:t>
            </a:r>
          </a:p>
        </p:txBody>
      </p:sp>
      <p:sp>
        <p:nvSpPr>
          <p:cNvPr id="28" name="TextBox 27"/>
          <p:cNvSpPr txBox="1"/>
          <p:nvPr/>
        </p:nvSpPr>
        <p:spPr>
          <a:xfrm>
            <a:off x="5418322" y="4993089"/>
            <a:ext cx="510729" cy="369332"/>
          </a:xfrm>
          <a:prstGeom prst="rect">
            <a:avLst/>
          </a:prstGeom>
          <a:noFill/>
        </p:spPr>
        <p:txBody>
          <a:bodyPr wrap="square" rtlCol="0">
            <a:spAutoFit/>
          </a:bodyPr>
          <a:lstStyle/>
          <a:p>
            <a:pPr algn="ctr"/>
            <a:r>
              <a:rPr lang="en-GB" dirty="0"/>
              <a:t>52</a:t>
            </a:r>
          </a:p>
        </p:txBody>
      </p:sp>
      <p:cxnSp>
        <p:nvCxnSpPr>
          <p:cNvPr id="29" name="Straight Connector 28"/>
          <p:cNvCxnSpPr/>
          <p:nvPr/>
        </p:nvCxnSpPr>
        <p:spPr>
          <a:xfrm>
            <a:off x="4589708" y="4752440"/>
            <a:ext cx="828614" cy="3175"/>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V="1">
            <a:off x="5421534" y="4630730"/>
            <a:ext cx="3175" cy="203200"/>
          </a:xfrm>
          <a:prstGeom prst="line">
            <a:avLst/>
          </a:prstGeom>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5183537" y="4285543"/>
            <a:ext cx="510729" cy="369332"/>
          </a:xfrm>
          <a:prstGeom prst="rect">
            <a:avLst/>
          </a:prstGeom>
          <a:noFill/>
        </p:spPr>
        <p:txBody>
          <a:bodyPr wrap="square" rtlCol="0">
            <a:spAutoFit/>
          </a:bodyPr>
          <a:lstStyle/>
          <a:p>
            <a:pPr algn="ctr"/>
            <a:r>
              <a:rPr lang="en-GB" dirty="0"/>
              <a:t>45</a:t>
            </a:r>
          </a:p>
        </p:txBody>
      </p:sp>
      <p:sp>
        <p:nvSpPr>
          <p:cNvPr id="33" name="TextBox 32"/>
          <p:cNvSpPr txBox="1"/>
          <p:nvPr/>
        </p:nvSpPr>
        <p:spPr>
          <a:xfrm>
            <a:off x="2801131" y="5177755"/>
            <a:ext cx="510729" cy="369332"/>
          </a:xfrm>
          <a:prstGeom prst="rect">
            <a:avLst/>
          </a:prstGeom>
          <a:noFill/>
        </p:spPr>
        <p:txBody>
          <a:bodyPr wrap="square" rtlCol="0">
            <a:spAutoFit/>
          </a:bodyPr>
          <a:lstStyle/>
          <a:p>
            <a:pPr algn="ctr"/>
            <a:r>
              <a:rPr lang="en-GB" dirty="0"/>
              <a:t>12</a:t>
            </a:r>
          </a:p>
        </p:txBody>
      </p:sp>
      <p:sp>
        <p:nvSpPr>
          <p:cNvPr id="34" name="TextBox 33"/>
          <p:cNvSpPr txBox="1"/>
          <p:nvPr/>
        </p:nvSpPr>
        <p:spPr>
          <a:xfrm>
            <a:off x="3318146" y="5177755"/>
            <a:ext cx="510729" cy="369332"/>
          </a:xfrm>
          <a:prstGeom prst="rect">
            <a:avLst/>
          </a:prstGeom>
          <a:noFill/>
        </p:spPr>
        <p:txBody>
          <a:bodyPr wrap="square" rtlCol="0">
            <a:spAutoFit/>
          </a:bodyPr>
          <a:lstStyle/>
          <a:p>
            <a:pPr algn="ctr"/>
            <a:r>
              <a:rPr lang="en-GB" dirty="0"/>
              <a:t>17</a:t>
            </a:r>
          </a:p>
        </p:txBody>
      </p:sp>
      <p:sp>
        <p:nvSpPr>
          <p:cNvPr id="35" name="TextBox 34"/>
          <p:cNvSpPr txBox="1"/>
          <p:nvPr/>
        </p:nvSpPr>
        <p:spPr>
          <a:xfrm>
            <a:off x="4243491" y="5188772"/>
            <a:ext cx="510729" cy="369332"/>
          </a:xfrm>
          <a:prstGeom prst="rect">
            <a:avLst/>
          </a:prstGeom>
          <a:noFill/>
        </p:spPr>
        <p:txBody>
          <a:bodyPr wrap="square" rtlCol="0">
            <a:spAutoFit/>
          </a:bodyPr>
          <a:lstStyle/>
          <a:p>
            <a:pPr algn="ctr"/>
            <a:r>
              <a:rPr lang="en-GB" dirty="0"/>
              <a:t>28</a:t>
            </a:r>
          </a:p>
        </p:txBody>
      </p:sp>
      <p:sp>
        <p:nvSpPr>
          <p:cNvPr id="36" name="Rectangle 35"/>
          <p:cNvSpPr/>
          <p:nvPr/>
        </p:nvSpPr>
        <p:spPr>
          <a:xfrm>
            <a:off x="1247056" y="3209152"/>
            <a:ext cx="6115819" cy="23489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1331641" y="5892799"/>
            <a:ext cx="5983560" cy="459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1331641" y="6352230"/>
            <a:ext cx="5983560" cy="459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30531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 restart="whenNotActive" fill="hold" evtFilter="cancelBubble" nodeType="interactiveSeq">
                <p:stCondLst>
                  <p:cond evt="onClick" delay="0">
                    <p:tgtEl>
                      <p:spTgt spid="3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aw.info/images/BlankGraph.gif"/>
          <p:cNvPicPr>
            <a:picLocks noChangeAspect="1" noChangeArrowheads="1"/>
          </p:cNvPicPr>
          <p:nvPr/>
        </p:nvPicPr>
        <p:blipFill>
          <a:blip r:embed="rId2" cstate="print"/>
          <a:srcRect/>
          <a:stretch>
            <a:fillRect/>
          </a:stretch>
        </p:blipFill>
        <p:spPr bwMode="auto">
          <a:xfrm>
            <a:off x="0" y="472698"/>
            <a:ext cx="8136904" cy="6102678"/>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2911579030"/>
              </p:ext>
            </p:extLst>
          </p:nvPr>
        </p:nvGraphicFramePr>
        <p:xfrm>
          <a:off x="927493" y="667612"/>
          <a:ext cx="4083777" cy="1854200"/>
        </p:xfrm>
        <a:graphic>
          <a:graphicData uri="http://schemas.openxmlformats.org/drawingml/2006/table">
            <a:tbl>
              <a:tblPr firstRow="1" bandRow="1">
                <a:tableStyleId>{5C22544A-7EE6-4342-B048-85BDC9FD1C3A}</a:tableStyleId>
              </a:tblPr>
              <a:tblGrid>
                <a:gridCol w="1675130">
                  <a:extLst>
                    <a:ext uri="{9D8B030D-6E8A-4147-A177-3AD203B41FA5}">
                      <a16:colId xmlns:a16="http://schemas.microsoft.com/office/drawing/2014/main" val="20000"/>
                    </a:ext>
                  </a:extLst>
                </a:gridCol>
                <a:gridCol w="1272632">
                  <a:extLst>
                    <a:ext uri="{9D8B030D-6E8A-4147-A177-3AD203B41FA5}">
                      <a16:colId xmlns:a16="http://schemas.microsoft.com/office/drawing/2014/main" val="20001"/>
                    </a:ext>
                  </a:extLst>
                </a:gridCol>
                <a:gridCol w="1136015">
                  <a:extLst>
                    <a:ext uri="{9D8B030D-6E8A-4147-A177-3AD203B41FA5}">
                      <a16:colId xmlns:a16="http://schemas.microsoft.com/office/drawing/2014/main" val="20002"/>
                    </a:ext>
                  </a:extLst>
                </a:gridCol>
              </a:tblGrid>
              <a:tr h="370840">
                <a:tc>
                  <a:txBody>
                    <a:bodyPr/>
                    <a:lstStyle/>
                    <a:p>
                      <a:r>
                        <a:rPr lang="en-GB" dirty="0"/>
                        <a:t>Time (s)</a:t>
                      </a:r>
                    </a:p>
                  </a:txBody>
                  <a:tcPr/>
                </a:tc>
                <a:tc>
                  <a:txBody>
                    <a:bodyPr/>
                    <a:lstStyle/>
                    <a:p>
                      <a:r>
                        <a:rPr lang="en-GB" dirty="0"/>
                        <a:t>Frequency</a:t>
                      </a:r>
                    </a:p>
                  </a:txBody>
                  <a:tcPr/>
                </a:tc>
                <a:tc>
                  <a:txBody>
                    <a:bodyPr/>
                    <a:lstStyle/>
                    <a:p>
                      <a:r>
                        <a:rPr lang="en-GB" dirty="0"/>
                        <a:t>Cum Freq</a:t>
                      </a:r>
                    </a:p>
                  </a:txBody>
                  <a:tcPr/>
                </a:tc>
                <a:extLst>
                  <a:ext uri="{0D108BD9-81ED-4DB2-BD59-A6C34878D82A}">
                    <a16:rowId xmlns:a16="http://schemas.microsoft.com/office/drawing/2014/main" val="10000"/>
                  </a:ext>
                </a:extLst>
              </a:tr>
              <a:tr h="370840">
                <a:tc>
                  <a:txBody>
                    <a:bodyPr/>
                    <a:lstStyle/>
                    <a:p>
                      <a:r>
                        <a:rPr lang="en-GB" sz="1800" kern="1200" dirty="0">
                          <a:solidFill>
                            <a:schemeClr val="dk1"/>
                          </a:solidFill>
                          <a:latin typeface="+mn-lt"/>
                          <a:ea typeface="+mn-ea"/>
                          <a:cs typeface="+mn-cs"/>
                        </a:rPr>
                        <a:t>9.6 &lt; t ≤ 9.7</a:t>
                      </a:r>
                      <a:endParaRPr lang="en-GB" dirty="0"/>
                    </a:p>
                  </a:txBody>
                  <a:tcPr/>
                </a:tc>
                <a:tc>
                  <a:txBody>
                    <a:bodyPr/>
                    <a:lstStyle/>
                    <a:p>
                      <a:r>
                        <a:rPr lang="en-GB" dirty="0"/>
                        <a:t>1</a:t>
                      </a:r>
                    </a:p>
                  </a:txBody>
                  <a:tcPr/>
                </a:tc>
                <a:tc>
                  <a:txBody>
                    <a:bodyPr/>
                    <a:lstStyle/>
                    <a:p>
                      <a:r>
                        <a:rPr lang="en-GB" dirty="0"/>
                        <a:t>1</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9.7 &lt; t ≤ 9.9</a:t>
                      </a:r>
                      <a:endParaRPr lang="en-GB" dirty="0"/>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9.9 &lt; t ≤ 10.05</a:t>
                      </a:r>
                      <a:endParaRPr lang="en-GB" dirty="0"/>
                    </a:p>
                  </a:txBody>
                  <a:tcPr/>
                </a:tc>
                <a:tc>
                  <a:txBody>
                    <a:bodyPr/>
                    <a:lstStyle/>
                    <a:p>
                      <a:r>
                        <a:rPr lang="en-GB" dirty="0"/>
                        <a:t>10</a:t>
                      </a:r>
                    </a:p>
                  </a:txBody>
                  <a:tcPr/>
                </a:tc>
                <a:tc>
                  <a:txBody>
                    <a:bodyPr/>
                    <a:lstStyle/>
                    <a:p>
                      <a:r>
                        <a:rPr lang="en-GB" dirty="0"/>
                        <a:t>15</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10.05 &lt; t ≤ 10.2</a:t>
                      </a:r>
                      <a:endParaRPr lang="en-GB" dirty="0"/>
                    </a:p>
                  </a:txBody>
                  <a:tcPr/>
                </a:tc>
                <a:tc>
                  <a:txBody>
                    <a:bodyPr/>
                    <a:lstStyle/>
                    <a:p>
                      <a:r>
                        <a:rPr lang="en-GB" dirty="0"/>
                        <a:t>17</a:t>
                      </a:r>
                    </a:p>
                  </a:txBody>
                  <a:tcPr/>
                </a:tc>
                <a:tc>
                  <a:txBody>
                    <a:bodyPr/>
                    <a:lstStyle/>
                    <a:p>
                      <a:r>
                        <a:rPr lang="en-GB" dirty="0"/>
                        <a:t>32</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576064" y="6237312"/>
            <a:ext cx="7416824" cy="369332"/>
          </a:xfrm>
          <a:prstGeom prst="rect">
            <a:avLst/>
          </a:prstGeom>
          <a:noFill/>
        </p:spPr>
        <p:txBody>
          <a:bodyPr wrap="square" rtlCol="0">
            <a:spAutoFit/>
          </a:bodyPr>
          <a:lstStyle/>
          <a:p>
            <a:r>
              <a:rPr lang="en-GB" dirty="0"/>
              <a:t>9.5        9.6        9.7        9.8       9.9       10.0      10.1      10.2      10.3</a:t>
            </a:r>
          </a:p>
        </p:txBody>
      </p:sp>
      <p:sp>
        <p:nvSpPr>
          <p:cNvPr id="6" name="TextBox 5"/>
          <p:cNvSpPr txBox="1"/>
          <p:nvPr/>
        </p:nvSpPr>
        <p:spPr>
          <a:xfrm>
            <a:off x="3384376" y="6488668"/>
            <a:ext cx="1152128" cy="369332"/>
          </a:xfrm>
          <a:prstGeom prst="rect">
            <a:avLst/>
          </a:prstGeom>
          <a:noFill/>
        </p:spPr>
        <p:txBody>
          <a:bodyPr wrap="square" rtlCol="0">
            <a:spAutoFit/>
          </a:bodyPr>
          <a:lstStyle/>
          <a:p>
            <a:r>
              <a:rPr lang="en-GB" dirty="0"/>
              <a:t>Time (s)</a:t>
            </a:r>
          </a:p>
        </p:txBody>
      </p:sp>
      <p:sp>
        <p:nvSpPr>
          <p:cNvPr id="7" name="TextBox 6"/>
          <p:cNvSpPr txBox="1"/>
          <p:nvPr/>
        </p:nvSpPr>
        <p:spPr>
          <a:xfrm rot="16200000">
            <a:off x="-1054279" y="3259143"/>
            <a:ext cx="2477890" cy="369332"/>
          </a:xfrm>
          <a:prstGeom prst="rect">
            <a:avLst/>
          </a:prstGeom>
          <a:noFill/>
        </p:spPr>
        <p:txBody>
          <a:bodyPr wrap="square" rtlCol="0">
            <a:spAutoFit/>
          </a:bodyPr>
          <a:lstStyle/>
          <a:p>
            <a:r>
              <a:rPr lang="en-GB" dirty="0"/>
              <a:t>Cumulative Frequency</a:t>
            </a:r>
          </a:p>
        </p:txBody>
      </p:sp>
      <p:sp>
        <p:nvSpPr>
          <p:cNvPr id="8" name="TextBox 7"/>
          <p:cNvSpPr txBox="1"/>
          <p:nvPr/>
        </p:nvSpPr>
        <p:spPr>
          <a:xfrm>
            <a:off x="363984" y="1566104"/>
            <a:ext cx="576064" cy="4801314"/>
          </a:xfrm>
          <a:prstGeom prst="rect">
            <a:avLst/>
          </a:prstGeom>
          <a:noFill/>
        </p:spPr>
        <p:txBody>
          <a:bodyPr wrap="square" rtlCol="0">
            <a:spAutoFit/>
          </a:bodyPr>
          <a:lstStyle/>
          <a:p>
            <a:r>
              <a:rPr lang="en-GB" dirty="0"/>
              <a:t>32</a:t>
            </a:r>
          </a:p>
          <a:p>
            <a:endParaRPr lang="en-GB" dirty="0"/>
          </a:p>
          <a:p>
            <a:r>
              <a:rPr lang="en-GB" dirty="0"/>
              <a:t>28</a:t>
            </a:r>
          </a:p>
          <a:p>
            <a:endParaRPr lang="en-GB" dirty="0"/>
          </a:p>
          <a:p>
            <a:r>
              <a:rPr lang="en-GB" dirty="0"/>
              <a:t>24</a:t>
            </a:r>
          </a:p>
          <a:p>
            <a:endParaRPr lang="en-GB" dirty="0"/>
          </a:p>
          <a:p>
            <a:r>
              <a:rPr lang="en-GB" dirty="0"/>
              <a:t>20</a:t>
            </a:r>
          </a:p>
          <a:p>
            <a:endParaRPr lang="en-GB" dirty="0"/>
          </a:p>
          <a:p>
            <a:r>
              <a:rPr lang="en-GB" dirty="0"/>
              <a:t>16</a:t>
            </a:r>
          </a:p>
          <a:p>
            <a:endParaRPr lang="en-GB" dirty="0"/>
          </a:p>
          <a:p>
            <a:r>
              <a:rPr lang="en-GB" dirty="0"/>
              <a:t>12</a:t>
            </a:r>
          </a:p>
          <a:p>
            <a:endParaRPr lang="en-GB" dirty="0"/>
          </a:p>
          <a:p>
            <a:r>
              <a:rPr lang="en-GB" dirty="0"/>
              <a:t>8</a:t>
            </a:r>
          </a:p>
          <a:p>
            <a:endParaRPr lang="en-GB" dirty="0"/>
          </a:p>
          <a:p>
            <a:r>
              <a:rPr lang="en-GB" dirty="0"/>
              <a:t>4</a:t>
            </a:r>
          </a:p>
          <a:p>
            <a:endParaRPr lang="en-GB" dirty="0"/>
          </a:p>
          <a:p>
            <a:r>
              <a:rPr lang="en-GB" dirty="0"/>
              <a:t>0</a:t>
            </a:r>
          </a:p>
        </p:txBody>
      </p:sp>
      <p:grpSp>
        <p:nvGrpSpPr>
          <p:cNvPr id="2" name="Group 13"/>
          <p:cNvGrpSpPr/>
          <p:nvPr/>
        </p:nvGrpSpPr>
        <p:grpSpPr>
          <a:xfrm>
            <a:off x="2099692" y="5894452"/>
            <a:ext cx="216024" cy="216024"/>
            <a:chOff x="8460432" y="4797152"/>
            <a:chExt cx="216024" cy="216024"/>
          </a:xfrm>
        </p:grpSpPr>
        <p:cxnSp>
          <p:nvCxnSpPr>
            <p:cNvPr id="10" name="Straight Connector 9"/>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4" name="Group 14"/>
          <p:cNvGrpSpPr/>
          <p:nvPr/>
        </p:nvGrpSpPr>
        <p:grpSpPr>
          <a:xfrm>
            <a:off x="3491880" y="5373216"/>
            <a:ext cx="216024" cy="216024"/>
            <a:chOff x="8460432" y="4797152"/>
            <a:chExt cx="216024" cy="216024"/>
          </a:xfrm>
        </p:grpSpPr>
        <p:cxnSp>
          <p:nvCxnSpPr>
            <p:cNvPr id="16" name="Straight Connector 15"/>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17"/>
          <p:cNvGrpSpPr/>
          <p:nvPr/>
        </p:nvGrpSpPr>
        <p:grpSpPr>
          <a:xfrm>
            <a:off x="4572000" y="4005064"/>
            <a:ext cx="216024" cy="216024"/>
            <a:chOff x="8460432" y="4797152"/>
            <a:chExt cx="216024" cy="216024"/>
          </a:xfrm>
        </p:grpSpPr>
        <p:cxnSp>
          <p:nvCxnSpPr>
            <p:cNvPr id="19" name="Straight Connector 1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2" name="Group 20"/>
          <p:cNvGrpSpPr/>
          <p:nvPr/>
        </p:nvGrpSpPr>
        <p:grpSpPr>
          <a:xfrm>
            <a:off x="5580112" y="1628800"/>
            <a:ext cx="216024" cy="216024"/>
            <a:chOff x="8460432" y="4797152"/>
            <a:chExt cx="216024" cy="216024"/>
          </a:xfrm>
        </p:grpSpPr>
        <p:cxnSp>
          <p:nvCxnSpPr>
            <p:cNvPr id="22" name="Straight Connector 21"/>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3" name="Group 40"/>
          <p:cNvGrpSpPr/>
          <p:nvPr/>
        </p:nvGrpSpPr>
        <p:grpSpPr>
          <a:xfrm>
            <a:off x="1510748" y="1749287"/>
            <a:ext cx="4198289" cy="4420925"/>
            <a:chOff x="1510748" y="1749287"/>
            <a:chExt cx="4198289" cy="4420925"/>
          </a:xfrm>
        </p:grpSpPr>
        <p:cxnSp>
          <p:nvCxnSpPr>
            <p:cNvPr id="25" name="Straight Connector 24"/>
            <p:cNvCxnSpPr/>
            <p:nvPr/>
          </p:nvCxnSpPr>
          <p:spPr>
            <a:xfrm flipV="1">
              <a:off x="1510748" y="6021288"/>
              <a:ext cx="684988" cy="148924"/>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2195736" y="5486400"/>
              <a:ext cx="1414156" cy="5348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3609892" y="4110825"/>
              <a:ext cx="1081378" cy="139147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4675367" y="1749287"/>
              <a:ext cx="1033670" cy="2369490"/>
            </a:xfrm>
            <a:prstGeom prst="line">
              <a:avLst/>
            </a:prstGeom>
          </p:spPr>
          <p:style>
            <a:lnRef idx="2">
              <a:schemeClr val="dk1"/>
            </a:lnRef>
            <a:fillRef idx="0">
              <a:schemeClr val="dk1"/>
            </a:fillRef>
            <a:effectRef idx="1">
              <a:schemeClr val="dk1"/>
            </a:effectRef>
            <a:fontRef idx="minor">
              <a:schemeClr val="tx1"/>
            </a:fontRef>
          </p:style>
        </p:cxnSp>
      </p:grpSp>
      <p:grpSp>
        <p:nvGrpSpPr>
          <p:cNvPr id="14" name="Group 37"/>
          <p:cNvGrpSpPr/>
          <p:nvPr/>
        </p:nvGrpSpPr>
        <p:grpSpPr>
          <a:xfrm>
            <a:off x="1403648" y="6053540"/>
            <a:ext cx="216024" cy="216024"/>
            <a:chOff x="8460432" y="4797152"/>
            <a:chExt cx="216024" cy="216024"/>
          </a:xfrm>
        </p:grpSpPr>
        <p:cxnSp>
          <p:nvCxnSpPr>
            <p:cNvPr id="39" name="Straight Connector 3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42" name="TextBox 41"/>
              <p:cNvSpPr txBox="1"/>
              <p:nvPr/>
            </p:nvSpPr>
            <p:spPr>
              <a:xfrm>
                <a:off x="5741581" y="2132856"/>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oMath>
                </a14:m>
                <a:r>
                  <a:rPr lang="en-GB" sz="2400" dirty="0"/>
                  <a:t> </a:t>
                </a:r>
                <a:r>
                  <a:rPr lang="en-GB" sz="2400" b="1" dirty="0"/>
                  <a:t>10.07s </a:t>
                </a:r>
              </a:p>
            </p:txBody>
          </p:sp>
        </mc:Choice>
        <mc:Fallback xmlns="">
          <p:sp>
            <p:nvSpPr>
              <p:cNvPr id="42" name="TextBox 41"/>
              <p:cNvSpPr txBox="1">
                <a:spLocks noRot="1" noChangeAspect="1" noMove="1" noResize="1" noEditPoints="1" noAdjustHandles="1" noChangeArrowheads="1" noChangeShapeType="1" noTextEdit="1"/>
              </p:cNvSpPr>
              <p:nvPr/>
            </p:nvSpPr>
            <p:spPr>
              <a:xfrm>
                <a:off x="5741581" y="2132856"/>
                <a:ext cx="3222907" cy="461665"/>
              </a:xfrm>
              <a:prstGeom prst="rect">
                <a:avLst/>
              </a:prstGeom>
              <a:blipFill>
                <a:blip r:embed="rId3"/>
                <a:stretch>
                  <a:fillRect l="-2627" t="-7500" r="-3377"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741581" y="2852936"/>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oMath>
                </a14:m>
                <a:r>
                  <a:rPr lang="en-GB" sz="2400" dirty="0"/>
                  <a:t> </a:t>
                </a:r>
                <a:r>
                  <a:rPr lang="en-GB" sz="2400" b="1" dirty="0"/>
                  <a:t>9.95s</a:t>
                </a:r>
              </a:p>
            </p:txBody>
          </p:sp>
        </mc:Choice>
        <mc:Fallback xmlns="">
          <p:sp>
            <p:nvSpPr>
              <p:cNvPr id="43" name="TextBox 42"/>
              <p:cNvSpPr txBox="1">
                <a:spLocks noRot="1" noChangeAspect="1" noMove="1" noResize="1" noEditPoints="1" noAdjustHandles="1" noChangeArrowheads="1" noChangeShapeType="1" noTextEdit="1"/>
              </p:cNvSpPr>
              <p:nvPr/>
            </p:nvSpPr>
            <p:spPr>
              <a:xfrm>
                <a:off x="5741581" y="2852936"/>
                <a:ext cx="3222907" cy="461665"/>
              </a:xfrm>
              <a:prstGeom prst="rect">
                <a:avLst/>
              </a:prstGeom>
              <a:blipFill>
                <a:blip r:embed="rId4"/>
                <a:stretch>
                  <a:fillRect l="-2627"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741581" y="3507395"/>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oMath>
                </a14:m>
                <a:r>
                  <a:rPr lang="en-GB" sz="2400" b="1" dirty="0"/>
                  <a:t> 10.13s</a:t>
                </a:r>
              </a:p>
            </p:txBody>
          </p:sp>
        </mc:Choice>
        <mc:Fallback xmlns="">
          <p:sp>
            <p:nvSpPr>
              <p:cNvPr id="44" name="TextBox 43"/>
              <p:cNvSpPr txBox="1">
                <a:spLocks noRot="1" noChangeAspect="1" noMove="1" noResize="1" noEditPoints="1" noAdjustHandles="1" noChangeArrowheads="1" noChangeShapeType="1" noTextEdit="1"/>
              </p:cNvSpPr>
              <p:nvPr/>
            </p:nvSpPr>
            <p:spPr>
              <a:xfrm>
                <a:off x="5741581" y="3507395"/>
                <a:ext cx="3222907" cy="461665"/>
              </a:xfrm>
              <a:prstGeom prst="rect">
                <a:avLst/>
              </a:prstGeom>
              <a:blipFill>
                <a:blip r:embed="rId5"/>
                <a:stretch>
                  <a:fillRect l="-2627" t="-7500" r="-938" b="-25000"/>
                </a:stretch>
              </a:blipFill>
            </p:spPr>
            <p:txBody>
              <a:bodyPr/>
              <a:lstStyle/>
              <a:p>
                <a:r>
                  <a:rPr lang="en-GB">
                    <a:noFill/>
                  </a:rPr>
                  <a:t> </a:t>
                </a:r>
              </a:p>
            </p:txBody>
          </p:sp>
        </mc:Fallback>
      </mc:AlternateContent>
      <p:sp>
        <p:nvSpPr>
          <p:cNvPr id="45" name="Rectangle 44"/>
          <p:cNvSpPr/>
          <p:nvPr/>
        </p:nvSpPr>
        <p:spPr>
          <a:xfrm>
            <a:off x="8021878" y="2152405"/>
            <a:ext cx="930735"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7985051" y="2851195"/>
            <a:ext cx="967562" cy="4634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8021877" y="3506882"/>
            <a:ext cx="930735" cy="455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TextBox 47"/>
          <p:cNvSpPr txBox="1"/>
          <p:nvPr/>
        </p:nvSpPr>
        <p:spPr>
          <a:xfrm>
            <a:off x="5770984" y="4303214"/>
            <a:ext cx="2736304" cy="830997"/>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Interquartile Range</a:t>
            </a:r>
          </a:p>
          <a:p>
            <a:r>
              <a:rPr lang="en-GB" sz="2400" dirty="0"/>
              <a:t>               =  </a:t>
            </a:r>
            <a:r>
              <a:rPr lang="en-GB" sz="2400" b="1" dirty="0"/>
              <a:t>0.18s</a:t>
            </a:r>
          </a:p>
        </p:txBody>
      </p:sp>
      <p:sp>
        <p:nvSpPr>
          <p:cNvPr id="49" name="Rectangle 48"/>
          <p:cNvSpPr/>
          <p:nvPr/>
        </p:nvSpPr>
        <p:spPr>
          <a:xfrm>
            <a:off x="7139136" y="4663254"/>
            <a:ext cx="86409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8" name="Straight Connector 37"/>
          <p:cNvCxnSpPr/>
          <p:nvPr/>
        </p:nvCxnSpPr>
        <p:spPr>
          <a:xfrm flipV="1">
            <a:off x="856904" y="3962400"/>
            <a:ext cx="3885784" cy="609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flipH="1" flipV="1">
            <a:off x="4754880" y="3962400"/>
            <a:ext cx="30480" cy="220065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V="1">
            <a:off x="827584" y="5090160"/>
            <a:ext cx="3116528" cy="112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H="1" flipV="1">
            <a:off x="3968496" y="5059680"/>
            <a:ext cx="12192" cy="110337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V="1">
            <a:off x="827584" y="2852936"/>
            <a:ext cx="4392488" cy="609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5220072" y="2852936"/>
            <a:ext cx="0" cy="331236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63" name="Rectangle 62"/>
          <p:cNvSpPr/>
          <p:nvPr/>
        </p:nvSpPr>
        <p:spPr>
          <a:xfrm>
            <a:off x="4671909" y="109966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4" name="Rectangle 63"/>
          <p:cNvSpPr/>
          <p:nvPr/>
        </p:nvSpPr>
        <p:spPr>
          <a:xfrm>
            <a:off x="4686424" y="1445185"/>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5" name="Rectangle 64"/>
          <p:cNvSpPr/>
          <p:nvPr/>
        </p:nvSpPr>
        <p:spPr>
          <a:xfrm>
            <a:off x="4671909" y="181974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6" name="Rectangle 65"/>
          <p:cNvSpPr/>
          <p:nvPr/>
        </p:nvSpPr>
        <p:spPr>
          <a:xfrm>
            <a:off x="4671909" y="217978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52" name="TextBox 51"/>
          <p:cNvSpPr txBox="1"/>
          <p:nvPr/>
        </p:nvSpPr>
        <p:spPr>
          <a:xfrm>
            <a:off x="5950857" y="649715"/>
            <a:ext cx="3083587" cy="1323439"/>
          </a:xfrm>
          <a:prstGeom prst="rect">
            <a:avLst/>
          </a:prstGeom>
          <a:solidFill>
            <a:schemeClr val="lt1">
              <a:alpha val="78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These graphs are intended to show the running total of people/things </a:t>
            </a:r>
            <a:r>
              <a:rPr lang="en-GB" sz="1600" b="1" u="sng" dirty="0"/>
              <a:t>up to</a:t>
            </a:r>
            <a:r>
              <a:rPr lang="en-GB" sz="1600" b="1" dirty="0"/>
              <a:t> </a:t>
            </a:r>
            <a:r>
              <a:rPr lang="en-GB" sz="1600" dirty="0"/>
              <a:t>a particular value, and are particularly useful in estimating the median and quartiles.</a:t>
            </a:r>
          </a:p>
        </p:txBody>
      </p:sp>
      <p:grpSp>
        <p:nvGrpSpPr>
          <p:cNvPr id="53" name="Group 52"/>
          <p:cNvGrpSpPr/>
          <p:nvPr/>
        </p:nvGrpSpPr>
        <p:grpSpPr>
          <a:xfrm>
            <a:off x="0" y="0"/>
            <a:ext cx="9143074" cy="599127"/>
            <a:chOff x="0" y="13335"/>
            <a:chExt cx="9144218" cy="599127"/>
          </a:xfrm>
        </p:grpSpPr>
        <p:sp>
          <p:nvSpPr>
            <p:cNvPr id="5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Frequency Diagrams</a:t>
              </a:r>
            </a:p>
          </p:txBody>
        </p:sp>
        <p:cxnSp>
          <p:nvCxnSpPr>
            <p:cNvPr id="57" name="Straight Connector 5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26682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up)">
                                      <p:cBhvr>
                                        <p:cTn id="14" dur="500"/>
                                        <p:tgtEl>
                                          <p:spTgt spid="51"/>
                                        </p:tgtEl>
                                      </p:cBhvr>
                                    </p:animEffect>
                                  </p:childTnLst>
                                </p:cTn>
                              </p:par>
                            </p:childTnLst>
                          </p:cTn>
                        </p:par>
                      </p:childTnLst>
                    </p:cTn>
                  </p:par>
                </p:childTnLst>
              </p:cTn>
              <p:nextCondLst>
                <p:cond evt="onClick" delay="0">
                  <p:tgtEl>
                    <p:spTgt spid="45"/>
                  </p:tgtEl>
                </p:cond>
              </p:nextCondLst>
            </p:seq>
            <p:seq concurrent="1" nextAc="seek">
              <p:cTn id="15" restart="whenNotActive" fill="hold" evtFilter="cancelBubble" nodeType="interactiveSeq">
                <p:stCondLst>
                  <p:cond evt="onClick" delay="0">
                    <p:tgtEl>
                      <p:spTgt spid="4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500"/>
                                        <p:tgtEl>
                                          <p:spTgt spid="56"/>
                                        </p:tgtEl>
                                      </p:cBhvr>
                                    </p:animEffect>
                                  </p:childTnLst>
                                </p:cTn>
                              </p:par>
                            </p:childTnLst>
                          </p:cTn>
                        </p:par>
                      </p:childTnLst>
                    </p:cTn>
                  </p:par>
                </p:childTnLst>
              </p:cTn>
              <p:nextCondLst>
                <p:cond evt="onClick" delay="0">
                  <p:tgtEl>
                    <p:spTgt spid="46"/>
                  </p:tgtEl>
                </p:cond>
              </p:nextCondLst>
            </p:seq>
            <p:seq concurrent="1" nextAc="seek">
              <p:cTn id="28" restart="whenNotActive" fill="hold" evtFilter="cancelBubble" nodeType="interactiveSeq">
                <p:stCondLst>
                  <p:cond evt="onClick" delay="0">
                    <p:tgtEl>
                      <p:spTgt spid="4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par>
                                <p:cTn id="34" presetID="22" presetClass="entr" presetSubtype="8"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childTnLst>
                          </p:cTn>
                        </p:par>
                      </p:childTnLst>
                    </p:cTn>
                  </p:par>
                </p:childTnLst>
              </p:cTn>
              <p:nextCondLst>
                <p:cond evt="onClick" delay="0">
                  <p:tgtEl>
                    <p:spTgt spid="47"/>
                  </p:tgtEl>
                </p:cond>
              </p:nextCondLst>
            </p:seq>
            <p:seq concurrent="1" nextAc="seek">
              <p:cTn id="41" restart="whenNotActive" fill="hold" evtFilter="cancelBubble" nodeType="interactiveSeq">
                <p:stCondLst>
                  <p:cond evt="onClick" delay="0">
                    <p:tgtEl>
                      <p:spTgt spid="49"/>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7" restart="whenNotActive" fill="hold" evtFilter="cancelBubble" nodeType="interactiveSeq">
                <p:stCondLst>
                  <p:cond evt="onClick" delay="0">
                    <p:tgtEl>
                      <p:spTgt spid="63"/>
                    </p:tgtEl>
                  </p:cond>
                </p:stCondLst>
                <p:endSync evt="end" delay="0">
                  <p:rtn val="all"/>
                </p:endSync>
                <p:childTnLst>
                  <p:par>
                    <p:cTn id="48" fill="hold">
                      <p:stCondLst>
                        <p:cond delay="0"/>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00"/>
                                        <p:tgtEl>
                                          <p:spTgt spid="2"/>
                                        </p:tgtEl>
                                      </p:cBhvr>
                                    </p:animEffect>
                                  </p:childTnLst>
                                </p:cTn>
                              </p:par>
                            </p:childTnLst>
                          </p:cTn>
                        </p:par>
                      </p:childTnLst>
                    </p:cTn>
                  </p:par>
                </p:childTnLst>
              </p:cTn>
              <p:nextCondLst>
                <p:cond evt="onClick" delay="0">
                  <p:tgtEl>
                    <p:spTgt spid="63"/>
                  </p:tgtEl>
                </p:cond>
              </p:nextCondLst>
            </p:seq>
            <p:seq concurrent="1" nextAc="seek">
              <p:cTn id="56" restart="whenNotActive" fill="hold" evtFilter="cancelBubble" nodeType="interactiveSeq">
                <p:stCondLst>
                  <p:cond evt="onClick" delay="0">
                    <p:tgtEl>
                      <p:spTgt spid="64"/>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00"/>
                                        <p:tgtEl>
                                          <p:spTgt spid="4"/>
                                        </p:tgtEl>
                                      </p:cBhvr>
                                    </p:animEffect>
                                  </p:childTnLst>
                                </p:cTn>
                              </p:par>
                            </p:childTnLst>
                          </p:cTn>
                        </p:par>
                      </p:childTnLst>
                    </p:cTn>
                  </p:par>
                </p:childTnLst>
              </p:cTn>
              <p:nextCondLst>
                <p:cond evt="onClick" delay="0">
                  <p:tgtEl>
                    <p:spTgt spid="64"/>
                  </p:tgtEl>
                </p:cond>
              </p:nextCondLst>
            </p:seq>
            <p:seq concurrent="1" nextAc="seek">
              <p:cTn id="62" restart="whenNotActive" fill="hold" evtFilter="cancelBubble" nodeType="interactiveSeq">
                <p:stCondLst>
                  <p:cond evt="onClick" delay="0">
                    <p:tgtEl>
                      <p:spTgt spid="65"/>
                    </p:tgtEl>
                  </p:cond>
                </p:stCondLst>
                <p:endSync evt="end" delay="0">
                  <p:rtn val="all"/>
                </p:endSync>
                <p:childTnLst>
                  <p:par>
                    <p:cTn id="63" fill="hold">
                      <p:stCondLst>
                        <p:cond delay="0"/>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childTnLst>
                    </p:cTn>
                  </p:par>
                </p:childTnLst>
              </p:cTn>
              <p:nextCondLst>
                <p:cond evt="onClick" delay="0">
                  <p:tgtEl>
                    <p:spTgt spid="65"/>
                  </p:tgtEl>
                </p:cond>
              </p:nextCondLst>
            </p:seq>
            <p:seq concurrent="1" nextAc="seek">
              <p:cTn id="68" restart="whenNotActive" fill="hold" evtFilter="cancelBubble" nodeType="interactiveSeq">
                <p:stCondLst>
                  <p:cond evt="onClick" delay="0">
                    <p:tgtEl>
                      <p:spTgt spid="66"/>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8"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1000"/>
                                        <p:tgtEl>
                                          <p:spTgt spid="13"/>
                                        </p:tgtEl>
                                      </p:cBhvr>
                                    </p:animEffect>
                                  </p:childTnLst>
                                </p:cTn>
                              </p:par>
                            </p:childTnLst>
                          </p:cTn>
                        </p:par>
                      </p:childTnLst>
                    </p:cTn>
                  </p:par>
                </p:childTnLst>
              </p:cTn>
              <p:nextCondLst>
                <p:cond evt="onClick" delay="0">
                  <p:tgtEl>
                    <p:spTgt spid="66"/>
                  </p:tgtEl>
                </p:cond>
              </p:nextCondLst>
            </p:seq>
          </p:childTnLst>
        </p:cTn>
      </p:par>
    </p:tnLst>
    <p:bldLst>
      <p:bldP spid="45" grpId="0" animBg="1"/>
      <p:bldP spid="46" grpId="0" animBg="1"/>
      <p:bldP spid="47"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aw.info/images/BlankGraph.gif"/>
          <p:cNvPicPr>
            <a:picLocks noChangeAspect="1" noChangeArrowheads="1"/>
          </p:cNvPicPr>
          <p:nvPr/>
        </p:nvPicPr>
        <p:blipFill>
          <a:blip r:embed="rId2" cstate="print"/>
          <a:srcRect/>
          <a:stretch>
            <a:fillRect/>
          </a:stretch>
        </p:blipFill>
        <p:spPr bwMode="auto">
          <a:xfrm>
            <a:off x="0" y="476672"/>
            <a:ext cx="8136904" cy="6102678"/>
          </a:xfrm>
          <a:prstGeom prst="rect">
            <a:avLst/>
          </a:prstGeom>
          <a:noFill/>
        </p:spPr>
      </p:pic>
      <p:sp>
        <p:nvSpPr>
          <p:cNvPr id="5" name="TextBox 4"/>
          <p:cNvSpPr txBox="1"/>
          <p:nvPr/>
        </p:nvSpPr>
        <p:spPr>
          <a:xfrm>
            <a:off x="576064" y="6237312"/>
            <a:ext cx="7416824" cy="369332"/>
          </a:xfrm>
          <a:prstGeom prst="rect">
            <a:avLst/>
          </a:prstGeom>
          <a:noFill/>
        </p:spPr>
        <p:txBody>
          <a:bodyPr wrap="square" rtlCol="0">
            <a:spAutoFit/>
          </a:bodyPr>
          <a:lstStyle/>
          <a:p>
            <a:r>
              <a:rPr lang="en-GB" dirty="0"/>
              <a:t>9.5        9.6        9.7        9.8       9.9       10.0      10.1      10.2      10.3</a:t>
            </a:r>
          </a:p>
        </p:txBody>
      </p:sp>
      <p:sp>
        <p:nvSpPr>
          <p:cNvPr id="6" name="TextBox 5"/>
          <p:cNvSpPr txBox="1"/>
          <p:nvPr/>
        </p:nvSpPr>
        <p:spPr>
          <a:xfrm>
            <a:off x="3384376" y="6488668"/>
            <a:ext cx="1152128" cy="369332"/>
          </a:xfrm>
          <a:prstGeom prst="rect">
            <a:avLst/>
          </a:prstGeom>
          <a:noFill/>
        </p:spPr>
        <p:txBody>
          <a:bodyPr wrap="square" rtlCol="0">
            <a:spAutoFit/>
          </a:bodyPr>
          <a:lstStyle/>
          <a:p>
            <a:r>
              <a:rPr lang="en-GB" dirty="0"/>
              <a:t>Time (s)</a:t>
            </a:r>
          </a:p>
        </p:txBody>
      </p:sp>
      <p:sp>
        <p:nvSpPr>
          <p:cNvPr id="7" name="TextBox 6"/>
          <p:cNvSpPr txBox="1"/>
          <p:nvPr/>
        </p:nvSpPr>
        <p:spPr>
          <a:xfrm rot="16200000">
            <a:off x="-1054279" y="3259143"/>
            <a:ext cx="2477890" cy="369332"/>
          </a:xfrm>
          <a:prstGeom prst="rect">
            <a:avLst/>
          </a:prstGeom>
          <a:noFill/>
        </p:spPr>
        <p:txBody>
          <a:bodyPr wrap="square" rtlCol="0">
            <a:spAutoFit/>
          </a:bodyPr>
          <a:lstStyle/>
          <a:p>
            <a:r>
              <a:rPr lang="en-GB" dirty="0"/>
              <a:t>Cumulative Frequency</a:t>
            </a:r>
          </a:p>
        </p:txBody>
      </p:sp>
      <p:sp>
        <p:nvSpPr>
          <p:cNvPr id="8" name="TextBox 7"/>
          <p:cNvSpPr txBox="1"/>
          <p:nvPr/>
        </p:nvSpPr>
        <p:spPr>
          <a:xfrm>
            <a:off x="363984" y="1566104"/>
            <a:ext cx="576064" cy="4801314"/>
          </a:xfrm>
          <a:prstGeom prst="rect">
            <a:avLst/>
          </a:prstGeom>
          <a:noFill/>
        </p:spPr>
        <p:txBody>
          <a:bodyPr wrap="square" rtlCol="0">
            <a:spAutoFit/>
          </a:bodyPr>
          <a:lstStyle/>
          <a:p>
            <a:r>
              <a:rPr lang="en-GB" dirty="0"/>
              <a:t>32</a:t>
            </a:r>
          </a:p>
          <a:p>
            <a:endParaRPr lang="en-GB" dirty="0"/>
          </a:p>
          <a:p>
            <a:r>
              <a:rPr lang="en-GB" dirty="0"/>
              <a:t>28</a:t>
            </a:r>
          </a:p>
          <a:p>
            <a:endParaRPr lang="en-GB" dirty="0"/>
          </a:p>
          <a:p>
            <a:r>
              <a:rPr lang="en-GB" dirty="0"/>
              <a:t>24</a:t>
            </a:r>
          </a:p>
          <a:p>
            <a:endParaRPr lang="en-GB" dirty="0"/>
          </a:p>
          <a:p>
            <a:r>
              <a:rPr lang="en-GB" dirty="0"/>
              <a:t>20</a:t>
            </a:r>
          </a:p>
          <a:p>
            <a:endParaRPr lang="en-GB" dirty="0"/>
          </a:p>
          <a:p>
            <a:r>
              <a:rPr lang="en-GB" dirty="0"/>
              <a:t>16</a:t>
            </a:r>
          </a:p>
          <a:p>
            <a:endParaRPr lang="en-GB" dirty="0"/>
          </a:p>
          <a:p>
            <a:r>
              <a:rPr lang="en-GB" dirty="0"/>
              <a:t>12</a:t>
            </a:r>
          </a:p>
          <a:p>
            <a:endParaRPr lang="en-GB" dirty="0"/>
          </a:p>
          <a:p>
            <a:r>
              <a:rPr lang="en-GB" dirty="0"/>
              <a:t>8</a:t>
            </a:r>
          </a:p>
          <a:p>
            <a:endParaRPr lang="en-GB" dirty="0"/>
          </a:p>
          <a:p>
            <a:r>
              <a:rPr lang="en-GB" dirty="0"/>
              <a:t>4</a:t>
            </a:r>
          </a:p>
          <a:p>
            <a:endParaRPr lang="en-GB" dirty="0"/>
          </a:p>
          <a:p>
            <a:r>
              <a:rPr lang="en-GB" dirty="0"/>
              <a:t>0</a:t>
            </a:r>
          </a:p>
        </p:txBody>
      </p:sp>
      <p:grpSp>
        <p:nvGrpSpPr>
          <p:cNvPr id="2" name="Group 13"/>
          <p:cNvGrpSpPr/>
          <p:nvPr/>
        </p:nvGrpSpPr>
        <p:grpSpPr>
          <a:xfrm>
            <a:off x="2099692" y="5894452"/>
            <a:ext cx="216024" cy="216024"/>
            <a:chOff x="8460432" y="4797152"/>
            <a:chExt cx="216024" cy="216024"/>
          </a:xfrm>
        </p:grpSpPr>
        <p:cxnSp>
          <p:nvCxnSpPr>
            <p:cNvPr id="10" name="Straight Connector 9"/>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4" name="Group 14"/>
          <p:cNvGrpSpPr/>
          <p:nvPr/>
        </p:nvGrpSpPr>
        <p:grpSpPr>
          <a:xfrm>
            <a:off x="3491880" y="5373216"/>
            <a:ext cx="216024" cy="216024"/>
            <a:chOff x="8460432" y="4797152"/>
            <a:chExt cx="216024" cy="216024"/>
          </a:xfrm>
        </p:grpSpPr>
        <p:cxnSp>
          <p:nvCxnSpPr>
            <p:cNvPr id="16" name="Straight Connector 15"/>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17"/>
          <p:cNvGrpSpPr/>
          <p:nvPr/>
        </p:nvGrpSpPr>
        <p:grpSpPr>
          <a:xfrm>
            <a:off x="4572000" y="4005064"/>
            <a:ext cx="216024" cy="216024"/>
            <a:chOff x="8460432" y="4797152"/>
            <a:chExt cx="216024" cy="216024"/>
          </a:xfrm>
        </p:grpSpPr>
        <p:cxnSp>
          <p:nvCxnSpPr>
            <p:cNvPr id="19" name="Straight Connector 1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2" name="Group 20"/>
          <p:cNvGrpSpPr/>
          <p:nvPr/>
        </p:nvGrpSpPr>
        <p:grpSpPr>
          <a:xfrm>
            <a:off x="5580112" y="1628800"/>
            <a:ext cx="216024" cy="216024"/>
            <a:chOff x="8460432" y="4797152"/>
            <a:chExt cx="216024" cy="216024"/>
          </a:xfrm>
        </p:grpSpPr>
        <p:cxnSp>
          <p:nvCxnSpPr>
            <p:cNvPr id="22" name="Straight Connector 21"/>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3" name="Group 40"/>
          <p:cNvGrpSpPr/>
          <p:nvPr/>
        </p:nvGrpSpPr>
        <p:grpSpPr>
          <a:xfrm>
            <a:off x="1510748" y="1749287"/>
            <a:ext cx="4198289" cy="4420925"/>
            <a:chOff x="1510748" y="1749287"/>
            <a:chExt cx="4198289" cy="4420925"/>
          </a:xfrm>
        </p:grpSpPr>
        <p:cxnSp>
          <p:nvCxnSpPr>
            <p:cNvPr id="25" name="Straight Connector 24"/>
            <p:cNvCxnSpPr/>
            <p:nvPr/>
          </p:nvCxnSpPr>
          <p:spPr>
            <a:xfrm flipV="1">
              <a:off x="1510748" y="6021288"/>
              <a:ext cx="684988" cy="148924"/>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2195736" y="5486400"/>
              <a:ext cx="1414156" cy="5348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3609892" y="4110825"/>
              <a:ext cx="1081378" cy="139147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4675367" y="1749287"/>
              <a:ext cx="1033670" cy="2369490"/>
            </a:xfrm>
            <a:prstGeom prst="line">
              <a:avLst/>
            </a:prstGeom>
          </p:spPr>
          <p:style>
            <a:lnRef idx="2">
              <a:schemeClr val="dk1"/>
            </a:lnRef>
            <a:fillRef idx="0">
              <a:schemeClr val="dk1"/>
            </a:fillRef>
            <a:effectRef idx="1">
              <a:schemeClr val="dk1"/>
            </a:effectRef>
            <a:fontRef idx="minor">
              <a:schemeClr val="tx1"/>
            </a:fontRef>
          </p:style>
        </p:cxnSp>
      </p:grpSp>
      <p:grpSp>
        <p:nvGrpSpPr>
          <p:cNvPr id="14" name="Group 37"/>
          <p:cNvGrpSpPr/>
          <p:nvPr/>
        </p:nvGrpSpPr>
        <p:grpSpPr>
          <a:xfrm>
            <a:off x="1403648" y="6053540"/>
            <a:ext cx="216024" cy="216024"/>
            <a:chOff x="8460432" y="4797152"/>
            <a:chExt cx="216024" cy="216024"/>
          </a:xfrm>
        </p:grpSpPr>
        <p:cxnSp>
          <p:nvCxnSpPr>
            <p:cNvPr id="39" name="Straight Connector 3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sp>
        <p:nvSpPr>
          <p:cNvPr id="52" name="TextBox 51"/>
          <p:cNvSpPr txBox="1"/>
          <p:nvPr/>
        </p:nvSpPr>
        <p:spPr>
          <a:xfrm>
            <a:off x="6156176" y="1196752"/>
            <a:ext cx="2592288" cy="4801314"/>
          </a:xfrm>
          <a:prstGeom prst="rect">
            <a:avLst/>
          </a:prstGeom>
          <a:solidFill>
            <a:schemeClr val="lt1">
              <a:alpha val="8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Estimate how many runners had a time less than 10.15s.</a:t>
            </a:r>
          </a:p>
          <a:p>
            <a:endParaRPr lang="en-GB" dirty="0"/>
          </a:p>
          <a:p>
            <a:r>
              <a:rPr lang="en-GB" b="1" dirty="0"/>
              <a:t>26    runners</a:t>
            </a:r>
          </a:p>
          <a:p>
            <a:endParaRPr lang="en-GB" dirty="0"/>
          </a:p>
          <a:p>
            <a:r>
              <a:rPr lang="en-GB" dirty="0"/>
              <a:t>Estimate how many runners had a time more than 9.95</a:t>
            </a:r>
          </a:p>
          <a:p>
            <a:endParaRPr lang="en-GB" dirty="0"/>
          </a:p>
          <a:p>
            <a:r>
              <a:rPr lang="en-GB" b="1" dirty="0"/>
              <a:t>32 – 8 = 24  runners</a:t>
            </a:r>
          </a:p>
          <a:p>
            <a:endParaRPr lang="en-GB" b="1" dirty="0"/>
          </a:p>
          <a:p>
            <a:r>
              <a:rPr lang="en-GB" dirty="0"/>
              <a:t>Estimate how many runners had a time between 9.8s and 10s</a:t>
            </a:r>
          </a:p>
          <a:p>
            <a:endParaRPr lang="en-GB" dirty="0"/>
          </a:p>
          <a:p>
            <a:r>
              <a:rPr lang="en-GB" b="1" dirty="0"/>
              <a:t>11 – 3 = 8  runners</a:t>
            </a:r>
          </a:p>
        </p:txBody>
      </p:sp>
      <p:sp>
        <p:nvSpPr>
          <p:cNvPr id="53" name="Rectangle 52"/>
          <p:cNvSpPr/>
          <p:nvPr/>
        </p:nvSpPr>
        <p:spPr>
          <a:xfrm>
            <a:off x="6228184" y="2276872"/>
            <a:ext cx="40883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6228184" y="3861048"/>
            <a:ext cx="105653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6228184" y="5517232"/>
            <a:ext cx="936104"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3" name="Group 32"/>
          <p:cNvGrpSpPr/>
          <p:nvPr/>
        </p:nvGrpSpPr>
        <p:grpSpPr>
          <a:xfrm>
            <a:off x="0" y="0"/>
            <a:ext cx="9143074" cy="599127"/>
            <a:chOff x="0" y="13335"/>
            <a:chExt cx="9144218" cy="599127"/>
          </a:xfrm>
        </p:grpSpPr>
        <p:sp>
          <p:nvSpPr>
            <p:cNvPr id="3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Frequency Diagrams</a:t>
              </a:r>
            </a:p>
          </p:txBody>
        </p:sp>
        <p:cxnSp>
          <p:nvCxnSpPr>
            <p:cNvPr id="35" name="Straight Connector 3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47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8" restart="whenNotActive" fill="hold" evtFilter="cancelBubble" nodeType="interactiveSeq">
                <p:stCondLst>
                  <p:cond evt="onClick" delay="0">
                    <p:tgtEl>
                      <p:spTgt spid="5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5"/>
                                        </p:tgtEl>
                                      </p:cBhvr>
                                    </p:animEffect>
                                    <p:set>
                                      <p:cBhvr>
                                        <p:cTn id="1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4" restart="whenNotActive" fill="hold" evtFilter="cancelBubble" nodeType="interactiveSeq">
                <p:stCondLst>
                  <p:cond evt="onClick" delay="0">
                    <p:tgtEl>
                      <p:spTgt spid="5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8"/>
                                        </p:tgtEl>
                                      </p:cBhvr>
                                    </p:animEffect>
                                    <p:set>
                                      <p:cBhvr>
                                        <p:cTn id="1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53" grpId="0" animBg="1"/>
      <p:bldP spid="55"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47-48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95536" y="2557142"/>
            <a:ext cx="4896544" cy="646331"/>
          </a:xfrm>
          <a:prstGeom prst="rect">
            <a:avLst/>
          </a:prstGeom>
          <a:noFill/>
        </p:spPr>
        <p:txBody>
          <a:bodyPr wrap="square" rtlCol="0">
            <a:spAutoFit/>
          </a:bodyPr>
          <a:lstStyle/>
          <a:p>
            <a:r>
              <a:rPr lang="en-GB" dirty="0"/>
              <a:t>(Students already confident with cumulative frequency graphs may want to skip this exercise)</a:t>
            </a:r>
          </a:p>
        </p:txBody>
      </p:sp>
    </p:spTree>
    <p:extLst>
      <p:ext uri="{BB962C8B-B14F-4D97-AF65-F5344CB8AC3E}">
        <p14:creationId xmlns:p14="http://schemas.microsoft.com/office/powerpoint/2010/main" val="242786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3763608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24" y="2017485"/>
            <a:ext cx="9142676" cy="484051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465751207"/>
                  </p:ext>
                </p:extLst>
              </p:nvPr>
            </p:nvGraphicFramePr>
            <p:xfrm>
              <a:off x="307323" y="768085"/>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
                                  <a:rPr lang="en-GB" b="0" i="1" smtClean="0">
                                    <a:latin typeface="Cambria Math" panose="02040503050406030204" pitchFamily="18" charset="0"/>
                                  </a:rPr>
                                  <m:t>𝑎</m:t>
                                </m:r>
                                <m:r>
                                  <a:rPr lang="en-GB" b="0" i="1" smtClean="0">
                                    <a:latin typeface="Cambria Math" panose="02040503050406030204" pitchFamily="18" charset="0"/>
                                  </a:rPr>
                                  <m:t>&lt;20</m:t>
                                </m:r>
                              </m:oMath>
                            </m:oMathPara>
                          </a14:m>
                          <a:endParaRPr lang="en-GB" dirty="0"/>
                        </a:p>
                      </a:txBody>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rPr>
                                  <m:t>𝑎</m:t>
                                </m:r>
                                <m:r>
                                  <a:rPr lang="en-GB" b="0" i="1" smtClean="0">
                                    <a:latin typeface="Cambria Math" panose="02040503050406030204" pitchFamily="18" charset="0"/>
                                  </a:rPr>
                                  <m:t>&lt;50</m:t>
                                </m:r>
                              </m:oMath>
                            </m:oMathPara>
                          </a14:m>
                          <a:endParaRPr lang="en-GB" dirty="0"/>
                        </a:p>
                      </a:txBody>
                      <a:tcPr/>
                    </a:tc>
                    <a:tc>
                      <a:txBody>
                        <a:bodyPr/>
                        <a:lstStyle/>
                        <a:p>
                          <a:r>
                            <a:rPr lang="en-GB" dirty="0"/>
                            <a:t>15</a:t>
                          </a:r>
                        </a:p>
                      </a:txBody>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465751207"/>
                  </p:ext>
                </p:extLst>
              </p:nvPr>
            </p:nvGraphicFramePr>
            <p:xfrm>
              <a:off x="307323" y="768085"/>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385" t="-106452" r="-110769" b="-122581"/>
                          </a:stretch>
                        </a:blipFill>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385" t="-209836" r="-110769" b="-24590"/>
                          </a:stretch>
                        </a:blipFill>
                      </a:tcPr>
                    </a:tc>
                    <a:tc>
                      <a:txBody>
                        <a:bodyPr/>
                        <a:lstStyle/>
                        <a:p>
                          <a:r>
                            <a:rPr lang="en-GB" dirty="0"/>
                            <a:t>15</a:t>
                          </a:r>
                        </a:p>
                      </a:txBody>
                      <a:tcPr/>
                    </a:tc>
                    <a:extLst>
                      <a:ext uri="{0D108BD9-81ED-4DB2-BD59-A6C34878D82A}">
                        <a16:rowId xmlns:a16="http://schemas.microsoft.com/office/drawing/2014/main" val="10002"/>
                      </a:ext>
                    </a:extLst>
                  </a:tr>
                </a:tbl>
              </a:graphicData>
            </a:graphic>
          </p:graphicFrame>
        </mc:Fallback>
      </mc:AlternateContent>
      <p:cxnSp>
        <p:nvCxnSpPr>
          <p:cNvPr id="4" name="Straight Arrow Connector 3"/>
          <p:cNvCxnSpPr/>
          <p:nvPr/>
        </p:nvCxnSpPr>
        <p:spPr>
          <a:xfrm flipV="1">
            <a:off x="1331640" y="1988457"/>
            <a:ext cx="0" cy="38168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15616" y="5805264"/>
            <a:ext cx="7560840" cy="369332"/>
          </a:xfrm>
          <a:prstGeom prst="rect">
            <a:avLst/>
          </a:prstGeom>
          <a:noFill/>
        </p:spPr>
        <p:txBody>
          <a:bodyPr wrap="square" rtlCol="0">
            <a:spAutoFit/>
          </a:bodyPr>
          <a:lstStyle/>
          <a:p>
            <a:r>
              <a:rPr lang="en-GB" dirty="0"/>
              <a:t>10                       20                      30                     40                      50</a:t>
            </a:r>
          </a:p>
        </p:txBody>
      </p:sp>
      <p:sp>
        <p:nvSpPr>
          <p:cNvPr id="9" name="TextBox 8"/>
          <p:cNvSpPr txBox="1"/>
          <p:nvPr/>
        </p:nvSpPr>
        <p:spPr>
          <a:xfrm>
            <a:off x="2987824" y="6165304"/>
            <a:ext cx="864096" cy="369332"/>
          </a:xfrm>
          <a:prstGeom prst="rect">
            <a:avLst/>
          </a:prstGeom>
          <a:noFill/>
        </p:spPr>
        <p:txBody>
          <a:bodyPr wrap="square" rtlCol="0">
            <a:spAutoFit/>
          </a:bodyPr>
          <a:lstStyle/>
          <a:p>
            <a:pPr algn="ctr"/>
            <a:r>
              <a:rPr lang="en-GB" dirty="0"/>
              <a:t>Age</a:t>
            </a:r>
          </a:p>
        </p:txBody>
      </p:sp>
      <p:sp>
        <p:nvSpPr>
          <p:cNvPr id="10" name="TextBox 9"/>
          <p:cNvSpPr txBox="1"/>
          <p:nvPr/>
        </p:nvSpPr>
        <p:spPr>
          <a:xfrm rot="16200000">
            <a:off x="-391906" y="3424354"/>
            <a:ext cx="1800200" cy="369332"/>
          </a:xfrm>
          <a:prstGeom prst="rect">
            <a:avLst/>
          </a:prstGeom>
          <a:noFill/>
        </p:spPr>
        <p:txBody>
          <a:bodyPr wrap="square" rtlCol="0">
            <a:spAutoFit/>
          </a:bodyPr>
          <a:lstStyle/>
          <a:p>
            <a:pPr algn="ctr"/>
            <a:r>
              <a:rPr lang="en-GB" dirty="0"/>
              <a:t>Frequency</a:t>
            </a:r>
          </a:p>
        </p:txBody>
      </p:sp>
      <p:sp>
        <p:nvSpPr>
          <p:cNvPr id="11" name="TextBox 10"/>
          <p:cNvSpPr txBox="1"/>
          <p:nvPr/>
        </p:nvSpPr>
        <p:spPr>
          <a:xfrm>
            <a:off x="827584" y="3068960"/>
            <a:ext cx="499410" cy="369332"/>
          </a:xfrm>
          <a:prstGeom prst="rect">
            <a:avLst/>
          </a:prstGeom>
          <a:noFill/>
        </p:spPr>
        <p:txBody>
          <a:bodyPr wrap="square" rtlCol="0">
            <a:spAutoFit/>
          </a:bodyPr>
          <a:lstStyle/>
          <a:p>
            <a:pPr algn="ctr"/>
            <a:r>
              <a:rPr lang="en-GB" dirty="0"/>
              <a:t>15</a:t>
            </a:r>
          </a:p>
        </p:txBody>
      </p:sp>
      <p:sp>
        <p:nvSpPr>
          <p:cNvPr id="12" name="Rectangle 11"/>
          <p:cNvSpPr/>
          <p:nvPr/>
        </p:nvSpPr>
        <p:spPr>
          <a:xfrm>
            <a:off x="2051720" y="3212976"/>
            <a:ext cx="720080" cy="25922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p:cNvSpPr/>
          <p:nvPr/>
        </p:nvSpPr>
        <p:spPr>
          <a:xfrm>
            <a:off x="2771800" y="3212976"/>
            <a:ext cx="4104456" cy="25922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TextBox 14"/>
          <p:cNvSpPr txBox="1"/>
          <p:nvPr/>
        </p:nvSpPr>
        <p:spPr>
          <a:xfrm>
            <a:off x="4298482" y="624069"/>
            <a:ext cx="4536504" cy="646331"/>
          </a:xfrm>
          <a:prstGeom prst="rect">
            <a:avLst/>
          </a:prstGeom>
          <a:noFill/>
        </p:spPr>
        <p:txBody>
          <a:bodyPr wrap="square" rtlCol="0">
            <a:spAutoFit/>
          </a:bodyPr>
          <a:lstStyle/>
          <a:p>
            <a:r>
              <a:rPr lang="en-GB" dirty="0"/>
              <a:t>Pablo is hosting a party. He counts how many people are between 15 and 20, and 20 and 50.</a:t>
            </a:r>
          </a:p>
        </p:txBody>
      </p:sp>
      <p:sp>
        <p:nvSpPr>
          <p:cNvPr id="16" name="TextBox 15"/>
          <p:cNvSpPr txBox="1"/>
          <p:nvPr/>
        </p:nvSpPr>
        <p:spPr>
          <a:xfrm>
            <a:off x="4298482" y="1256500"/>
            <a:ext cx="4536504" cy="646331"/>
          </a:xfrm>
          <a:prstGeom prst="rect">
            <a:avLst/>
          </a:prstGeom>
          <a:noFill/>
        </p:spPr>
        <p:txBody>
          <a:bodyPr wrap="square" rtlCol="0">
            <a:spAutoFit/>
          </a:bodyPr>
          <a:lstStyle/>
          <a:p>
            <a:r>
              <a:rPr lang="en-GB" dirty="0"/>
              <a:t>Why is below graph somewhat unhelpful.</a:t>
            </a:r>
          </a:p>
          <a:p>
            <a:r>
              <a:rPr lang="en-GB" dirty="0"/>
              <a:t>How could we fix it?</a:t>
            </a:r>
          </a:p>
        </p:txBody>
      </p:sp>
      <p:sp>
        <p:nvSpPr>
          <p:cNvPr id="17" name="Rectangle 16"/>
          <p:cNvSpPr/>
          <p:nvPr/>
        </p:nvSpPr>
        <p:spPr>
          <a:xfrm>
            <a:off x="6890207" y="2192604"/>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a:t>
            </a:r>
            <a:r>
              <a:rPr lang="en-GB" dirty="0" err="1"/>
              <a:t>Fro</a:t>
            </a:r>
            <a:r>
              <a:rPr lang="en-GB" dirty="0"/>
              <a:t>-animation</a:t>
            </a:r>
          </a:p>
        </p:txBody>
      </p:sp>
      <p:cxnSp>
        <p:nvCxnSpPr>
          <p:cNvPr id="5" name="Straight Arrow Connector 4"/>
          <p:cNvCxnSpPr/>
          <p:nvPr/>
        </p:nvCxnSpPr>
        <p:spPr>
          <a:xfrm>
            <a:off x="1331640" y="5805264"/>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6228184" y="3255857"/>
            <a:ext cx="2592288" cy="2308324"/>
          </a:xfrm>
          <a:prstGeom prst="rect">
            <a:avLst/>
          </a:prstGeom>
          <a:solidFill>
            <a:schemeClr val="bg1">
              <a:alpha val="61000"/>
            </a:schemeClr>
          </a:solidFill>
        </p:spPr>
        <p:txBody>
          <a:bodyPr wrap="square" rtlCol="0">
            <a:spAutoFit/>
          </a:bodyPr>
          <a:lstStyle/>
          <a:p>
            <a:r>
              <a:rPr lang="en-GB" dirty="0"/>
              <a:t>The 15 people in the second group are more spread out in age, but this graph seems to suggest that people’s ages are spread out uniformly between 15 and 50.</a:t>
            </a:r>
          </a:p>
        </p:txBody>
      </p:sp>
      <p:grpSp>
        <p:nvGrpSpPr>
          <p:cNvPr id="18" name="Group 17"/>
          <p:cNvGrpSpPr/>
          <p:nvPr/>
        </p:nvGrpSpPr>
        <p:grpSpPr>
          <a:xfrm>
            <a:off x="0" y="0"/>
            <a:ext cx="9143074"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Histograms</a:t>
              </a:r>
              <a:endParaRPr lang="en-GB" sz="3200" dirty="0"/>
            </a:p>
          </p:txBody>
        </p:sp>
        <p:cxnSp>
          <p:nvCxnSpPr>
            <p:cNvPr id="20" name="Straight Connector 1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0068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nextCondLst>
                <p:cond evt="onClick" delay="0">
                  <p:tgtEl>
                    <p:spTgt spid="17"/>
                  </p:tgtEl>
                </p:cond>
              </p:nextCondLst>
            </p:seq>
          </p:childTnLst>
        </p:cTn>
      </p:par>
    </p:tnLst>
    <p:bldLst>
      <p:bldP spid="12" grpId="0" animBg="1"/>
      <p:bldP spid="13"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324" y="1627058"/>
            <a:ext cx="9142676" cy="5230941"/>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2" name="Table 1"/>
          <p:cNvGraphicFramePr>
            <a:graphicFrameLocks noGrp="1"/>
          </p:cNvGraphicFramePr>
          <p:nvPr/>
        </p:nvGraphicFramePr>
        <p:xfrm>
          <a:off x="539552" y="332656"/>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r>
                        <a:rPr lang="en-GB" dirty="0"/>
                        <a:t>15</a:t>
                      </a:r>
                      <a:r>
                        <a:rPr lang="en-GB" baseline="0" dirty="0"/>
                        <a:t> </a:t>
                      </a:r>
                      <a:r>
                        <a:rPr lang="en-GB" baseline="0" dirty="0">
                          <a:latin typeface="Cambria Math"/>
                          <a:ea typeface="Cambria Math"/>
                        </a:rPr>
                        <a:t>≤</a:t>
                      </a:r>
                      <a:r>
                        <a:rPr lang="en-GB" baseline="0" dirty="0"/>
                        <a:t> a &lt; 20</a:t>
                      </a:r>
                      <a:endParaRPr lang="en-GB" dirty="0"/>
                    </a:p>
                  </a:txBody>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r>
                        <a:rPr lang="en-GB" dirty="0"/>
                        <a:t>20</a:t>
                      </a:r>
                      <a:r>
                        <a:rPr lang="en-GB" baseline="0" dirty="0"/>
                        <a:t> </a:t>
                      </a:r>
                      <a:r>
                        <a:rPr lang="en-GB" baseline="0" dirty="0">
                          <a:latin typeface="Cambria Math"/>
                          <a:ea typeface="Cambria Math"/>
                        </a:rPr>
                        <a:t>≤</a:t>
                      </a:r>
                      <a:r>
                        <a:rPr lang="en-GB" baseline="0" dirty="0"/>
                        <a:t> a &lt; 50</a:t>
                      </a:r>
                      <a:endParaRPr lang="en-GB" dirty="0"/>
                    </a:p>
                  </a:txBody>
                  <a:tcPr/>
                </a:tc>
                <a:tc>
                  <a:txBody>
                    <a:bodyPr/>
                    <a:lstStyle/>
                    <a:p>
                      <a:r>
                        <a:rPr lang="en-GB" dirty="0"/>
                        <a:t>15</a:t>
                      </a:r>
                    </a:p>
                  </a:txBody>
                  <a:tcPr/>
                </a:tc>
                <a:extLst>
                  <a:ext uri="{0D108BD9-81ED-4DB2-BD59-A6C34878D82A}">
                    <a16:rowId xmlns:a16="http://schemas.microsoft.com/office/drawing/2014/main" val="10002"/>
                  </a:ext>
                </a:extLst>
              </a:tr>
            </a:tbl>
          </a:graphicData>
        </a:graphic>
      </p:graphicFrame>
      <p:cxnSp>
        <p:nvCxnSpPr>
          <p:cNvPr id="4" name="Straight Arrow Connector 3"/>
          <p:cNvCxnSpPr/>
          <p:nvPr/>
        </p:nvCxnSpPr>
        <p:spPr>
          <a:xfrm flipV="1">
            <a:off x="1331640" y="1772816"/>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15616" y="5805264"/>
            <a:ext cx="7560840" cy="369332"/>
          </a:xfrm>
          <a:prstGeom prst="rect">
            <a:avLst/>
          </a:prstGeom>
          <a:noFill/>
        </p:spPr>
        <p:txBody>
          <a:bodyPr wrap="square" rtlCol="0">
            <a:spAutoFit/>
          </a:bodyPr>
          <a:lstStyle/>
          <a:p>
            <a:r>
              <a:rPr lang="en-GB" dirty="0"/>
              <a:t>10                       20                       30                       40                        50</a:t>
            </a:r>
          </a:p>
        </p:txBody>
      </p:sp>
      <p:sp>
        <p:nvSpPr>
          <p:cNvPr id="9" name="TextBox 8"/>
          <p:cNvSpPr txBox="1"/>
          <p:nvPr/>
        </p:nvSpPr>
        <p:spPr>
          <a:xfrm>
            <a:off x="4355976" y="5989930"/>
            <a:ext cx="864096" cy="369332"/>
          </a:xfrm>
          <a:prstGeom prst="rect">
            <a:avLst/>
          </a:prstGeom>
          <a:noFill/>
        </p:spPr>
        <p:txBody>
          <a:bodyPr wrap="square" rtlCol="0">
            <a:spAutoFit/>
          </a:bodyPr>
          <a:lstStyle/>
          <a:p>
            <a:pPr algn="ctr"/>
            <a:r>
              <a:rPr lang="en-GB" dirty="0"/>
              <a:t>Age</a:t>
            </a:r>
          </a:p>
        </p:txBody>
      </p:sp>
      <p:sp>
        <p:nvSpPr>
          <p:cNvPr id="10" name="TextBox 9"/>
          <p:cNvSpPr txBox="1"/>
          <p:nvPr/>
        </p:nvSpPr>
        <p:spPr>
          <a:xfrm rot="16200000">
            <a:off x="-571926" y="3460359"/>
            <a:ext cx="2304257" cy="369332"/>
          </a:xfrm>
          <a:prstGeom prst="rect">
            <a:avLst/>
          </a:prstGeom>
          <a:noFill/>
        </p:spPr>
        <p:txBody>
          <a:bodyPr wrap="square" rtlCol="0">
            <a:spAutoFit/>
          </a:bodyPr>
          <a:lstStyle/>
          <a:p>
            <a:pPr algn="ctr"/>
            <a:r>
              <a:rPr lang="en-GB" dirty="0"/>
              <a:t>Estimated Frequency</a:t>
            </a:r>
          </a:p>
        </p:txBody>
      </p:sp>
      <p:sp>
        <p:nvSpPr>
          <p:cNvPr id="11" name="TextBox 10"/>
          <p:cNvSpPr txBox="1"/>
          <p:nvPr/>
        </p:nvSpPr>
        <p:spPr>
          <a:xfrm>
            <a:off x="827584" y="2132856"/>
            <a:ext cx="504056" cy="2585323"/>
          </a:xfrm>
          <a:prstGeom prst="rect">
            <a:avLst/>
          </a:prstGeom>
          <a:noFill/>
        </p:spPr>
        <p:txBody>
          <a:bodyPr wrap="square" rtlCol="0">
            <a:spAutoFit/>
          </a:bodyPr>
          <a:lstStyle/>
          <a:p>
            <a:pPr algn="ctr"/>
            <a:r>
              <a:rPr lang="en-GB" dirty="0"/>
              <a:t>3</a:t>
            </a:r>
          </a:p>
          <a:p>
            <a:pPr algn="ctr"/>
            <a:endParaRPr lang="en-GB" dirty="0"/>
          </a:p>
          <a:p>
            <a:pPr algn="ctr"/>
            <a:endParaRPr lang="en-GB" dirty="0"/>
          </a:p>
          <a:p>
            <a:pPr algn="ctr"/>
            <a:endParaRPr lang="en-GB" dirty="0"/>
          </a:p>
          <a:p>
            <a:pPr algn="ctr"/>
            <a:r>
              <a:rPr lang="en-GB" dirty="0"/>
              <a:t>2</a:t>
            </a:r>
          </a:p>
          <a:p>
            <a:pPr algn="ctr"/>
            <a:endParaRPr lang="en-GB" dirty="0"/>
          </a:p>
          <a:p>
            <a:pPr algn="ctr"/>
            <a:endParaRPr lang="en-GB" dirty="0"/>
          </a:p>
          <a:p>
            <a:pPr algn="ctr"/>
            <a:endParaRPr lang="en-GB" dirty="0"/>
          </a:p>
          <a:p>
            <a:pPr algn="ctr"/>
            <a:r>
              <a:rPr lang="en-GB" dirty="0"/>
              <a:t>1</a:t>
            </a:r>
          </a:p>
        </p:txBody>
      </p:sp>
      <p:sp>
        <p:nvSpPr>
          <p:cNvPr id="12" name="Rectangle 11"/>
          <p:cNvSpPr/>
          <p:nvPr/>
        </p:nvSpPr>
        <p:spPr>
          <a:xfrm>
            <a:off x="2051720"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TextBox 14"/>
          <p:cNvSpPr txBox="1"/>
          <p:nvPr/>
        </p:nvSpPr>
        <p:spPr>
          <a:xfrm>
            <a:off x="4226818" y="55290"/>
            <a:ext cx="4536504" cy="1523494"/>
          </a:xfrm>
          <a:prstGeom prst="rect">
            <a:avLst/>
          </a:prstGeom>
          <a:noFill/>
        </p:spPr>
        <p:txBody>
          <a:bodyPr wrap="square" rtlCol="0">
            <a:spAutoFit/>
          </a:bodyPr>
          <a:lstStyle/>
          <a:p>
            <a:r>
              <a:rPr lang="en-GB" dirty="0"/>
              <a:t>Let’s presume that within each age group, the ages are evenly spread.</a:t>
            </a:r>
          </a:p>
          <a:p>
            <a:r>
              <a:rPr lang="en-GB" dirty="0"/>
              <a:t>Then there would     </a:t>
            </a:r>
            <a:r>
              <a:rPr lang="en-GB" b="1" dirty="0"/>
              <a:t>3</a:t>
            </a:r>
            <a:r>
              <a:rPr lang="en-GB" dirty="0"/>
              <a:t>     people of each age in</a:t>
            </a:r>
            <a:br>
              <a:rPr lang="en-GB" dirty="0"/>
            </a:br>
            <a:r>
              <a:rPr lang="en-GB" sz="300" dirty="0"/>
              <a:t/>
            </a:r>
            <a:br>
              <a:rPr lang="en-GB" sz="300" dirty="0"/>
            </a:br>
            <a:r>
              <a:rPr lang="en-GB" dirty="0"/>
              <a:t> the 15-20 group, and     </a:t>
            </a:r>
            <a:r>
              <a:rPr lang="en-GB" b="1" dirty="0"/>
              <a:t>0.5</a:t>
            </a:r>
            <a:r>
              <a:rPr lang="en-GB" dirty="0"/>
              <a:t>     people of each age in the 20-50 group.</a:t>
            </a:r>
          </a:p>
        </p:txBody>
      </p:sp>
      <p:sp>
        <p:nvSpPr>
          <p:cNvPr id="17" name="Rectangle 16"/>
          <p:cNvSpPr/>
          <p:nvPr/>
        </p:nvSpPr>
        <p:spPr>
          <a:xfrm>
            <a:off x="6832150" y="1844261"/>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a:t>
            </a:r>
            <a:r>
              <a:rPr lang="en-GB" dirty="0" err="1"/>
              <a:t>Fro</a:t>
            </a:r>
            <a:r>
              <a:rPr lang="en-GB" dirty="0"/>
              <a:t>-animation</a:t>
            </a:r>
          </a:p>
        </p:txBody>
      </p:sp>
      <p:sp>
        <p:nvSpPr>
          <p:cNvPr id="14" name="Rectangle 13"/>
          <p:cNvSpPr/>
          <p:nvPr/>
        </p:nvSpPr>
        <p:spPr>
          <a:xfrm>
            <a:off x="2195736"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339752"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483768"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Rectangle 19"/>
          <p:cNvSpPr/>
          <p:nvPr/>
        </p:nvSpPr>
        <p:spPr>
          <a:xfrm>
            <a:off x="2627784"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p:nvSpPr>
        <p:spPr>
          <a:xfrm>
            <a:off x="277180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291581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05983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20384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34786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9188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8" name="Rectangle 27"/>
          <p:cNvSpPr/>
          <p:nvPr/>
        </p:nvSpPr>
        <p:spPr>
          <a:xfrm>
            <a:off x="363589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9" name="Rectangle 28"/>
          <p:cNvSpPr/>
          <p:nvPr/>
        </p:nvSpPr>
        <p:spPr>
          <a:xfrm>
            <a:off x="377991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0" name="Rectangle 29"/>
          <p:cNvSpPr/>
          <p:nvPr/>
        </p:nvSpPr>
        <p:spPr>
          <a:xfrm>
            <a:off x="392392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1" name="Rectangle 30"/>
          <p:cNvSpPr/>
          <p:nvPr/>
        </p:nvSpPr>
        <p:spPr>
          <a:xfrm>
            <a:off x="406794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43" name="Group 42"/>
          <p:cNvGrpSpPr/>
          <p:nvPr/>
        </p:nvGrpSpPr>
        <p:grpSpPr>
          <a:xfrm>
            <a:off x="4211960" y="5085184"/>
            <a:ext cx="1440160" cy="720080"/>
            <a:chOff x="4211960" y="5085184"/>
            <a:chExt cx="1440160" cy="720080"/>
          </a:xfrm>
        </p:grpSpPr>
        <p:sp>
          <p:nvSpPr>
            <p:cNvPr id="32" name="Rectangle 31"/>
            <p:cNvSpPr/>
            <p:nvPr/>
          </p:nvSpPr>
          <p:spPr>
            <a:xfrm>
              <a:off x="421196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 name="Rectangle 32"/>
            <p:cNvSpPr/>
            <p:nvPr/>
          </p:nvSpPr>
          <p:spPr>
            <a:xfrm>
              <a:off x="435597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5" name="Rectangle 34"/>
            <p:cNvSpPr/>
            <p:nvPr/>
          </p:nvSpPr>
          <p:spPr>
            <a:xfrm>
              <a:off x="449999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6" name="Rectangle 35"/>
            <p:cNvSpPr/>
            <p:nvPr/>
          </p:nvSpPr>
          <p:spPr>
            <a:xfrm>
              <a:off x="464400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 name="Rectangle 36"/>
            <p:cNvSpPr/>
            <p:nvPr/>
          </p:nvSpPr>
          <p:spPr>
            <a:xfrm>
              <a:off x="478802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 name="Rectangle 37"/>
            <p:cNvSpPr/>
            <p:nvPr/>
          </p:nvSpPr>
          <p:spPr>
            <a:xfrm>
              <a:off x="493204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9" name="Rectangle 38"/>
            <p:cNvSpPr/>
            <p:nvPr/>
          </p:nvSpPr>
          <p:spPr>
            <a:xfrm>
              <a:off x="507605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522007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536408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550810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4" name="Group 43"/>
          <p:cNvGrpSpPr/>
          <p:nvPr/>
        </p:nvGrpSpPr>
        <p:grpSpPr>
          <a:xfrm>
            <a:off x="5652120" y="5085184"/>
            <a:ext cx="1440160" cy="720080"/>
            <a:chOff x="4211960" y="5085184"/>
            <a:chExt cx="1440160" cy="720080"/>
          </a:xfrm>
        </p:grpSpPr>
        <p:sp>
          <p:nvSpPr>
            <p:cNvPr id="45" name="Rectangle 44"/>
            <p:cNvSpPr/>
            <p:nvPr/>
          </p:nvSpPr>
          <p:spPr>
            <a:xfrm>
              <a:off x="421196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435597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7" name="Rectangle 46"/>
            <p:cNvSpPr/>
            <p:nvPr/>
          </p:nvSpPr>
          <p:spPr>
            <a:xfrm>
              <a:off x="449999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8" name="Rectangle 47"/>
            <p:cNvSpPr/>
            <p:nvPr/>
          </p:nvSpPr>
          <p:spPr>
            <a:xfrm>
              <a:off x="464400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478802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493204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507605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522007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536408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550810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55" name="Rectangle 54"/>
          <p:cNvSpPr/>
          <p:nvPr/>
        </p:nvSpPr>
        <p:spPr>
          <a:xfrm>
            <a:off x="6014318" y="625003"/>
            <a:ext cx="538882" cy="352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6401916" y="970186"/>
            <a:ext cx="703734" cy="3506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2051720" y="2276872"/>
            <a:ext cx="720080"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8" name="Rectangle 57"/>
          <p:cNvSpPr/>
          <p:nvPr/>
        </p:nvSpPr>
        <p:spPr>
          <a:xfrm>
            <a:off x="2771800" y="5085184"/>
            <a:ext cx="4320480"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9" name="TextBox 58"/>
          <p:cNvSpPr txBox="1"/>
          <p:nvPr/>
        </p:nvSpPr>
        <p:spPr>
          <a:xfrm rot="16200000">
            <a:off x="-859957" y="3460359"/>
            <a:ext cx="2304257" cy="369332"/>
          </a:xfrm>
          <a:prstGeom prst="rect">
            <a:avLst/>
          </a:prstGeom>
          <a:noFill/>
        </p:spPr>
        <p:txBody>
          <a:bodyPr wrap="square" rtlCol="0">
            <a:spAutoFit/>
          </a:bodyPr>
          <a:lstStyle/>
          <a:p>
            <a:pPr algn="ctr"/>
            <a:r>
              <a:rPr lang="en-GB" dirty="0"/>
              <a:t>Frequency Density</a:t>
            </a:r>
          </a:p>
        </p:txBody>
      </p:sp>
      <p:cxnSp>
        <p:nvCxnSpPr>
          <p:cNvPr id="61" name="Straight Connector 60"/>
          <p:cNvCxnSpPr/>
          <p:nvPr/>
        </p:nvCxnSpPr>
        <p:spPr>
          <a:xfrm>
            <a:off x="467544" y="2564904"/>
            <a:ext cx="216024" cy="2160240"/>
          </a:xfrm>
          <a:prstGeom prst="line">
            <a:avLst/>
          </a:prstGeom>
        </p:spPr>
        <p:style>
          <a:lnRef idx="2">
            <a:schemeClr val="dk1"/>
          </a:lnRef>
          <a:fillRef idx="0">
            <a:schemeClr val="dk1"/>
          </a:fillRef>
          <a:effectRef idx="1">
            <a:schemeClr val="dk1"/>
          </a:effectRef>
          <a:fontRef idx="minor">
            <a:schemeClr val="tx1"/>
          </a:fontRef>
        </p:style>
      </p:cxnSp>
      <p:grpSp>
        <p:nvGrpSpPr>
          <p:cNvPr id="65" name="Group 64"/>
          <p:cNvGrpSpPr/>
          <p:nvPr/>
        </p:nvGrpSpPr>
        <p:grpSpPr>
          <a:xfrm>
            <a:off x="2902857" y="2693842"/>
            <a:ext cx="6212114" cy="1798459"/>
            <a:chOff x="2902857" y="2780928"/>
            <a:chExt cx="6212114" cy="1798459"/>
          </a:xfrm>
        </p:grpSpPr>
        <p:sp>
          <p:nvSpPr>
            <p:cNvPr id="62" name="TextBox 61"/>
            <p:cNvSpPr txBox="1"/>
            <p:nvPr/>
          </p:nvSpPr>
          <p:spPr>
            <a:xfrm>
              <a:off x="2902857" y="2780928"/>
              <a:ext cx="6212114" cy="1477328"/>
            </a:xfrm>
            <a:prstGeom prst="rect">
              <a:avLst/>
            </a:prstGeom>
            <a:noFill/>
          </p:spPr>
          <p:txBody>
            <a:bodyPr wrap="square" rtlCol="0">
              <a:spAutoFit/>
            </a:bodyPr>
            <a:lstStyle/>
            <a:p>
              <a:r>
                <a:rPr lang="en-GB" dirty="0"/>
                <a:t>The resulting diagram is known as a </a:t>
              </a:r>
              <a:r>
                <a:rPr lang="en-GB" b="1" dirty="0"/>
                <a:t>histogram</a:t>
              </a:r>
              <a:r>
                <a:rPr lang="en-GB" dirty="0"/>
                <a:t>; it allows us to display the ‘concentration’ (i.e. density) of people per unit value.</a:t>
              </a:r>
            </a:p>
            <a:p>
              <a:r>
                <a:rPr lang="en-GB" dirty="0"/>
                <a:t>The ‘frequency per age’ is known as the ‘</a:t>
              </a:r>
              <a:r>
                <a:rPr lang="en-GB" b="1" dirty="0"/>
                <a:t>frequency density</a:t>
              </a:r>
              <a:r>
                <a:rPr lang="en-GB" dirty="0"/>
                <a:t>’. In general, given the frequency and class width, we can calculate it using:</a:t>
              </a:r>
            </a:p>
          </p:txBody>
        </p:sp>
        <p:sp>
          <p:nvSpPr>
            <p:cNvPr id="63" name="TextBox 62"/>
            <p:cNvSpPr txBox="1"/>
            <p:nvPr/>
          </p:nvSpPr>
          <p:spPr>
            <a:xfrm>
              <a:off x="3923928" y="4077072"/>
              <a:ext cx="2304256" cy="369332"/>
            </a:xfrm>
            <a:prstGeom prst="rect">
              <a:avLst/>
            </a:prstGeom>
            <a:noFill/>
          </p:spPr>
          <p:txBody>
            <a:bodyPr wrap="square" rtlCol="0">
              <a:spAutoFit/>
            </a:bodyPr>
            <a:lstStyle/>
            <a:p>
              <a:r>
                <a:rPr lang="en-GB" b="1" dirty="0"/>
                <a:t>Frequency Density = </a:t>
              </a:r>
            </a:p>
          </p:txBody>
        </p:sp>
        <p:sp>
          <p:nvSpPr>
            <p:cNvPr id="64" name="TextBox 63"/>
            <p:cNvSpPr txBox="1"/>
            <p:nvPr/>
          </p:nvSpPr>
          <p:spPr>
            <a:xfrm>
              <a:off x="5868144" y="3933056"/>
              <a:ext cx="1440160" cy="646331"/>
            </a:xfrm>
            <a:prstGeom prst="rect">
              <a:avLst/>
            </a:prstGeom>
            <a:noFill/>
          </p:spPr>
          <p:txBody>
            <a:bodyPr wrap="square" rtlCol="0">
              <a:spAutoFit/>
            </a:bodyPr>
            <a:lstStyle/>
            <a:p>
              <a:pPr algn="ctr"/>
              <a:r>
                <a:rPr lang="en-GB" b="1" u="sng" dirty="0"/>
                <a:t>Frequency</a:t>
              </a:r>
            </a:p>
            <a:p>
              <a:pPr algn="ctr"/>
              <a:r>
                <a:rPr lang="en-GB" b="1" dirty="0"/>
                <a:t>Class Width</a:t>
              </a:r>
            </a:p>
          </p:txBody>
        </p:sp>
      </p:grpSp>
      <p:sp>
        <p:nvSpPr>
          <p:cNvPr id="66" name="Rectangle 65"/>
          <p:cNvSpPr/>
          <p:nvPr/>
        </p:nvSpPr>
        <p:spPr>
          <a:xfrm>
            <a:off x="6026674" y="3874999"/>
            <a:ext cx="1224136"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 name="Straight Arrow Connector 4"/>
          <p:cNvCxnSpPr/>
          <p:nvPr/>
        </p:nvCxnSpPr>
        <p:spPr>
          <a:xfrm>
            <a:off x="1331640" y="5805264"/>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43348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1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100"/>
                            </p:stCondLst>
                            <p:childTnLst>
                              <p:par>
                                <p:cTn id="13" presetID="22" presetClass="entr" presetSubtype="4" fill="hold" grpId="0" nodeType="afterEffect">
                                  <p:stCondLst>
                                    <p:cond delay="1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700"/>
                            </p:stCondLst>
                            <p:childTnLst>
                              <p:par>
                                <p:cTn id="17" presetID="22" presetClass="entr" presetSubtype="4" fill="hold" grpId="0" nodeType="afterEffect">
                                  <p:stCondLst>
                                    <p:cond delay="1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300"/>
                            </p:stCondLst>
                            <p:childTnLst>
                              <p:par>
                                <p:cTn id="21" presetID="22" presetClass="entr" presetSubtype="4" fill="hold" grpId="0" nodeType="afterEffect">
                                  <p:stCondLst>
                                    <p:cond delay="10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900"/>
                            </p:stCondLst>
                            <p:childTnLst>
                              <p:par>
                                <p:cTn id="25" presetID="22" presetClass="entr" presetSubtype="4" fill="hold" grpId="0" nodeType="afterEffect">
                                  <p:stCondLst>
                                    <p:cond delay="10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par>
                          <p:cTn id="56" fill="hold">
                            <p:stCondLst>
                              <p:cond delay="7000"/>
                            </p:stCondLst>
                            <p:childTnLst>
                              <p:par>
                                <p:cTn id="57" presetID="22" presetClass="entr" presetSubtype="4"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childTnLst>
                          </p:cTn>
                        </p:par>
                        <p:par>
                          <p:cTn id="64" fill="hold">
                            <p:stCondLst>
                              <p:cond delay="8000"/>
                            </p:stCondLst>
                            <p:childTnLst>
                              <p:par>
                                <p:cTn id="65" presetID="22" presetClass="entr" presetSubtype="4"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childTnLst>
                          </p:cTn>
                        </p:par>
                        <p:par>
                          <p:cTn id="68" fill="hold">
                            <p:stCondLst>
                              <p:cond delay="8500"/>
                            </p:stCondLst>
                            <p:childTnLst>
                              <p:par>
                                <p:cTn id="69" presetID="22" presetClass="entr" presetSubtype="4"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childTnLst>
                          </p:cTn>
                        </p:par>
                        <p:par>
                          <p:cTn id="72" fill="hold">
                            <p:stCondLst>
                              <p:cond delay="9000"/>
                            </p:stCondLst>
                            <p:childTnLst>
                              <p:par>
                                <p:cTn id="73" presetID="22" presetClass="entr" presetSubtype="4"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2000"/>
                                        <p:tgtEl>
                                          <p:spTgt spid="58"/>
                                        </p:tgtEl>
                                      </p:cBhvr>
                                    </p:animEffect>
                                  </p:childTnLst>
                                </p:cTn>
                              </p:par>
                              <p:par>
                                <p:cTn id="79" presetID="10"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2000"/>
                                        <p:tgtEl>
                                          <p:spTgt spid="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childTnLst>
                                </p:cTn>
                              </p:par>
                            </p:childTnLst>
                          </p:cTn>
                        </p:par>
                        <p:par>
                          <p:cTn id="85" fill="hold">
                            <p:stCondLst>
                              <p:cond delay="11000"/>
                            </p:stCondLst>
                            <p:childTnLst>
                              <p:par>
                                <p:cTn id="86" presetID="10" presetClass="entr" presetSubtype="0"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2000"/>
                                        <p:tgtEl>
                                          <p:spTgt spid="65"/>
                                        </p:tgtEl>
                                      </p:cBhvr>
                                    </p:animEffect>
                                  </p:childTnLst>
                                </p:cTn>
                              </p:par>
                              <p:par>
                                <p:cTn id="89" presetID="1" presetClass="entr" presetSubtype="0" fill="hold" grpId="1"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55"/>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55"/>
                                        </p:tgtEl>
                                      </p:cBhvr>
                                    </p:animEffect>
                                    <p:set>
                                      <p:cBhvr>
                                        <p:cTn id="9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7" restart="whenNotActive" fill="hold" evtFilter="cancelBubble" nodeType="interactiveSeq">
                <p:stCondLst>
                  <p:cond evt="onClick" delay="0">
                    <p:tgtEl>
                      <p:spTgt spid="56"/>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56"/>
                                        </p:tgtEl>
                                      </p:cBhvr>
                                    </p:animEffect>
                                    <p:set>
                                      <p:cBhvr>
                                        <p:cTn id="10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3" restart="whenNotActive" fill="hold" evtFilter="cancelBubble" nodeType="interactiveSeq">
                <p:stCondLst>
                  <p:cond evt="onClick" delay="0">
                    <p:tgtEl>
                      <p:spTgt spid="66"/>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66"/>
                                        </p:tgtEl>
                                      </p:cBhvr>
                                    </p:animEffect>
                                    <p:set>
                                      <p:cBhvr>
                                        <p:cTn id="108"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12"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55" grpId="0" animBg="1"/>
      <p:bldP spid="56" grpId="0" animBg="1"/>
      <p:bldP spid="57" grpId="0" animBg="1"/>
      <p:bldP spid="58" grpId="0" animBg="1"/>
      <p:bldP spid="59" grpId="0"/>
      <p:bldP spid="66" grpId="0" animBg="1"/>
      <p:bldP spid="6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245796" y="5250603"/>
            <a:ext cx="786619" cy="6120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p:nvSpPr>
        <p:spPr>
          <a:xfrm>
            <a:off x="6660232" y="3855740"/>
            <a:ext cx="585564" cy="2016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3" name="Straight Arrow Connector 2"/>
          <p:cNvCxnSpPr/>
          <p:nvPr/>
        </p:nvCxnSpPr>
        <p:spPr>
          <a:xfrm flipV="1">
            <a:off x="731962" y="1839515"/>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875978" y="4071763"/>
            <a:ext cx="50405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96058" y="2919635"/>
            <a:ext cx="504056" cy="2952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ectangle 8"/>
          <p:cNvSpPr/>
          <p:nvPr/>
        </p:nvSpPr>
        <p:spPr>
          <a:xfrm>
            <a:off x="2316138" y="3423691"/>
            <a:ext cx="504056" cy="24482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9"/>
          <p:cNvSpPr/>
          <p:nvPr/>
        </p:nvSpPr>
        <p:spPr>
          <a:xfrm>
            <a:off x="3036218" y="4647827"/>
            <a:ext cx="504056" cy="12241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4" name="Straight Arrow Connector 3"/>
          <p:cNvCxnSpPr/>
          <p:nvPr/>
        </p:nvCxnSpPr>
        <p:spPr>
          <a:xfrm>
            <a:off x="731962" y="5871963"/>
            <a:ext cx="33843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75978" y="5943971"/>
            <a:ext cx="2664296" cy="369332"/>
          </a:xfrm>
          <a:prstGeom prst="rect">
            <a:avLst/>
          </a:prstGeom>
          <a:noFill/>
        </p:spPr>
        <p:txBody>
          <a:bodyPr wrap="square" rtlCol="0">
            <a:spAutoFit/>
          </a:bodyPr>
          <a:lstStyle/>
          <a:p>
            <a:r>
              <a:rPr lang="en-GB" dirty="0"/>
              <a:t> 6           7            8            9</a:t>
            </a:r>
          </a:p>
        </p:txBody>
      </p:sp>
      <p:sp>
        <p:nvSpPr>
          <p:cNvPr id="12" name="TextBox 11"/>
          <p:cNvSpPr txBox="1"/>
          <p:nvPr/>
        </p:nvSpPr>
        <p:spPr>
          <a:xfrm>
            <a:off x="1596058" y="6313303"/>
            <a:ext cx="1224136" cy="369332"/>
          </a:xfrm>
          <a:prstGeom prst="rect">
            <a:avLst/>
          </a:prstGeom>
          <a:noFill/>
        </p:spPr>
        <p:txBody>
          <a:bodyPr wrap="square" rtlCol="0">
            <a:spAutoFit/>
          </a:bodyPr>
          <a:lstStyle/>
          <a:p>
            <a:pPr algn="ctr"/>
            <a:r>
              <a:rPr lang="en-GB" dirty="0"/>
              <a:t> Shoe Size</a:t>
            </a:r>
          </a:p>
        </p:txBody>
      </p:sp>
      <p:sp>
        <p:nvSpPr>
          <p:cNvPr id="13" name="TextBox 12"/>
          <p:cNvSpPr txBox="1"/>
          <p:nvPr/>
        </p:nvSpPr>
        <p:spPr>
          <a:xfrm rot="16200000">
            <a:off x="-343512" y="3571259"/>
            <a:ext cx="1224136" cy="369332"/>
          </a:xfrm>
          <a:prstGeom prst="rect">
            <a:avLst/>
          </a:prstGeom>
          <a:noFill/>
        </p:spPr>
        <p:txBody>
          <a:bodyPr wrap="square" rtlCol="0">
            <a:spAutoFit/>
          </a:bodyPr>
          <a:lstStyle/>
          <a:p>
            <a:pPr algn="ctr"/>
            <a:r>
              <a:rPr lang="en-GB" dirty="0"/>
              <a:t> Frequency</a:t>
            </a:r>
          </a:p>
        </p:txBody>
      </p:sp>
      <p:sp>
        <p:nvSpPr>
          <p:cNvPr id="16" name="TextBox 15"/>
          <p:cNvSpPr txBox="1"/>
          <p:nvPr/>
        </p:nvSpPr>
        <p:spPr>
          <a:xfrm>
            <a:off x="6156176" y="6232004"/>
            <a:ext cx="1224136" cy="369332"/>
          </a:xfrm>
          <a:prstGeom prst="rect">
            <a:avLst/>
          </a:prstGeom>
          <a:noFill/>
        </p:spPr>
        <p:txBody>
          <a:bodyPr wrap="square" rtlCol="0">
            <a:spAutoFit/>
          </a:bodyPr>
          <a:lstStyle/>
          <a:p>
            <a:pPr algn="ctr"/>
            <a:r>
              <a:rPr lang="en-GB" dirty="0"/>
              <a:t> Height</a:t>
            </a:r>
          </a:p>
        </p:txBody>
      </p:sp>
      <p:sp>
        <p:nvSpPr>
          <p:cNvPr id="17" name="TextBox 16"/>
          <p:cNvSpPr txBox="1"/>
          <p:nvPr/>
        </p:nvSpPr>
        <p:spPr>
          <a:xfrm>
            <a:off x="4734018" y="5862672"/>
            <a:ext cx="3780420" cy="369332"/>
          </a:xfrm>
          <a:prstGeom prst="rect">
            <a:avLst/>
          </a:prstGeom>
          <a:noFill/>
        </p:spPr>
        <p:txBody>
          <a:bodyPr wrap="square" rtlCol="0">
            <a:spAutoFit/>
          </a:bodyPr>
          <a:lstStyle/>
          <a:p>
            <a:r>
              <a:rPr lang="en-GB" dirty="0"/>
              <a:t>1.0m    1.2m     1.4m    1.6m    1.8m</a:t>
            </a:r>
          </a:p>
        </p:txBody>
      </p:sp>
      <p:sp>
        <p:nvSpPr>
          <p:cNvPr id="18" name="TextBox 17"/>
          <p:cNvSpPr txBox="1"/>
          <p:nvPr/>
        </p:nvSpPr>
        <p:spPr>
          <a:xfrm rot="16200000">
            <a:off x="3455876" y="3491054"/>
            <a:ext cx="2232249" cy="369332"/>
          </a:xfrm>
          <a:prstGeom prst="rect">
            <a:avLst/>
          </a:prstGeom>
          <a:noFill/>
        </p:spPr>
        <p:txBody>
          <a:bodyPr wrap="square" rtlCol="0">
            <a:spAutoFit/>
          </a:bodyPr>
          <a:lstStyle/>
          <a:p>
            <a:pPr algn="ctr"/>
            <a:r>
              <a:rPr lang="en-GB" dirty="0"/>
              <a:t> Frequency Density</a:t>
            </a:r>
          </a:p>
        </p:txBody>
      </p:sp>
      <p:sp>
        <p:nvSpPr>
          <p:cNvPr id="19" name="Rectangle 18"/>
          <p:cNvSpPr/>
          <p:nvPr/>
        </p:nvSpPr>
        <p:spPr>
          <a:xfrm>
            <a:off x="4932040" y="4791844"/>
            <a:ext cx="1152128" cy="108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084168" y="2991644"/>
            <a:ext cx="576064" cy="286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5" name="Straight Arrow Connector 14"/>
          <p:cNvCxnSpPr/>
          <p:nvPr/>
        </p:nvCxnSpPr>
        <p:spPr>
          <a:xfrm>
            <a:off x="4932040" y="5871964"/>
            <a:ext cx="33843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932040" y="1839516"/>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003462" y="1004022"/>
            <a:ext cx="2484276" cy="1231106"/>
          </a:xfrm>
          <a:prstGeom prst="rect">
            <a:avLst/>
          </a:prstGeom>
          <a:noFill/>
        </p:spPr>
        <p:txBody>
          <a:bodyPr wrap="square" rtlCol="0">
            <a:spAutoFit/>
          </a:bodyPr>
          <a:lstStyle/>
          <a:p>
            <a:r>
              <a:rPr lang="en-GB" sz="2000" b="1" dirty="0"/>
              <a:t>Bar Charts</a:t>
            </a:r>
          </a:p>
          <a:p>
            <a:pPr marL="285750" indent="-285750">
              <a:buFont typeface="Arial" pitchFamily="34" charset="0"/>
              <a:buChar char="•"/>
            </a:pPr>
            <a:r>
              <a:rPr lang="en-GB" dirty="0"/>
              <a:t>For </a:t>
            </a:r>
            <a:r>
              <a:rPr lang="en-GB" b="1" dirty="0"/>
              <a:t>discrete</a:t>
            </a:r>
            <a:r>
              <a:rPr lang="en-GB" dirty="0"/>
              <a:t> data.</a:t>
            </a:r>
          </a:p>
          <a:p>
            <a:pPr marL="285750" indent="-285750">
              <a:buFont typeface="Arial" pitchFamily="34" charset="0"/>
              <a:buChar char="•"/>
            </a:pPr>
            <a:r>
              <a:rPr lang="en-GB" dirty="0"/>
              <a:t>Frequency given by </a:t>
            </a:r>
            <a:r>
              <a:rPr lang="en-GB" b="1" dirty="0"/>
              <a:t>height</a:t>
            </a:r>
            <a:r>
              <a:rPr lang="en-GB" dirty="0"/>
              <a:t> of bars.</a:t>
            </a:r>
          </a:p>
        </p:txBody>
      </p:sp>
      <p:sp>
        <p:nvSpPr>
          <p:cNvPr id="24" name="TextBox 23"/>
          <p:cNvSpPr txBox="1"/>
          <p:nvPr/>
        </p:nvSpPr>
        <p:spPr>
          <a:xfrm>
            <a:off x="5171076" y="781727"/>
            <a:ext cx="3343362" cy="2062103"/>
          </a:xfrm>
          <a:prstGeom prst="rect">
            <a:avLst/>
          </a:prstGeom>
          <a:noFill/>
        </p:spPr>
        <p:txBody>
          <a:bodyPr wrap="square" rtlCol="0">
            <a:spAutoFit/>
          </a:bodyPr>
          <a:lstStyle/>
          <a:p>
            <a:r>
              <a:rPr lang="en-GB" sz="2000" b="1" dirty="0"/>
              <a:t>Histograms</a:t>
            </a:r>
          </a:p>
          <a:p>
            <a:pPr marL="285750" indent="-285750">
              <a:buFont typeface="Arial" pitchFamily="34" charset="0"/>
              <a:buChar char="•"/>
            </a:pPr>
            <a:r>
              <a:rPr lang="en-GB" b="1" dirty="0"/>
              <a:t>For continuous data.</a:t>
            </a:r>
          </a:p>
          <a:p>
            <a:pPr marL="285750" indent="-285750">
              <a:buFont typeface="Arial" pitchFamily="34" charset="0"/>
              <a:buChar char="•"/>
            </a:pPr>
            <a:r>
              <a:rPr lang="en-GB" dirty="0"/>
              <a:t>Data divided into (potentially uneven) intervals.</a:t>
            </a:r>
          </a:p>
          <a:p>
            <a:pPr marL="285750" indent="-285750">
              <a:buFont typeface="Arial" pitchFamily="34" charset="0"/>
              <a:buChar char="•"/>
            </a:pPr>
            <a:r>
              <a:rPr lang="en-GB" dirty="0"/>
              <a:t>[GCSE definition] Frequency given by </a:t>
            </a:r>
            <a:r>
              <a:rPr lang="en-GB" b="1" dirty="0"/>
              <a:t>area</a:t>
            </a:r>
            <a:r>
              <a:rPr lang="en-GB" dirty="0"/>
              <a:t> of bars.*</a:t>
            </a:r>
          </a:p>
          <a:p>
            <a:pPr marL="285750" indent="-285750">
              <a:buFont typeface="Arial" pitchFamily="34" charset="0"/>
              <a:buChar char="•"/>
            </a:pPr>
            <a:r>
              <a:rPr lang="en-GB" dirty="0"/>
              <a:t>No gaps between bars.</a:t>
            </a:r>
          </a:p>
        </p:txBody>
      </p:sp>
      <p:sp>
        <p:nvSpPr>
          <p:cNvPr id="25" name="Rectangle 24"/>
          <p:cNvSpPr/>
          <p:nvPr/>
        </p:nvSpPr>
        <p:spPr>
          <a:xfrm>
            <a:off x="1733550" y="1340768"/>
            <a:ext cx="762000"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898231" y="1128323"/>
            <a:ext cx="1064543"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1380034" y="1896574"/>
            <a:ext cx="597024"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6353614" y="2256679"/>
            <a:ext cx="447236"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9" name="Group 57"/>
          <p:cNvGrpSpPr/>
          <p:nvPr/>
        </p:nvGrpSpPr>
        <p:grpSpPr>
          <a:xfrm>
            <a:off x="-1144" y="0"/>
            <a:ext cx="9145144" cy="599127"/>
            <a:chOff x="-1144" y="0"/>
            <a:chExt cx="9145144" cy="599127"/>
          </a:xfrm>
        </p:grpSpPr>
        <p:sp>
          <p:nvSpPr>
            <p:cNvPr id="30" name="TextBox 29"/>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Bar Charts </a:t>
              </a:r>
              <a:r>
                <a:rPr lang="en-GB" sz="3200" dirty="0" err="1"/>
                <a:t>vs</a:t>
              </a:r>
              <a:r>
                <a:rPr lang="en-GB" sz="3200" dirty="0"/>
                <a:t> Histograms</a:t>
              </a:r>
            </a:p>
          </p:txBody>
        </p:sp>
        <p:cxnSp>
          <p:nvCxnSpPr>
            <p:cNvPr id="31" name="Straight Connector 30"/>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63163" y="6550223"/>
            <a:ext cx="3741710" cy="307777"/>
          </a:xfrm>
          <a:prstGeom prst="rect">
            <a:avLst/>
          </a:prstGeom>
          <a:noFill/>
        </p:spPr>
        <p:txBody>
          <a:bodyPr wrap="square" rtlCol="0">
            <a:spAutoFit/>
          </a:bodyPr>
          <a:lstStyle/>
          <a:p>
            <a:r>
              <a:rPr lang="en-GB" sz="1400" dirty="0"/>
              <a:t>* Not necessarily true. We’ll correct this in a sec.</a:t>
            </a:r>
          </a:p>
        </p:txBody>
      </p:sp>
      <p:grpSp>
        <p:nvGrpSpPr>
          <p:cNvPr id="34" name="Group 33"/>
          <p:cNvGrpSpPr/>
          <p:nvPr/>
        </p:nvGrpSpPr>
        <p:grpSpPr>
          <a:xfrm>
            <a:off x="6767736" y="1273534"/>
            <a:ext cx="2268760" cy="2462082"/>
            <a:chOff x="6767736" y="1273534"/>
            <a:chExt cx="2268760" cy="2462082"/>
          </a:xfrm>
        </p:grpSpPr>
        <p:sp>
          <p:nvSpPr>
            <p:cNvPr id="32" name="TextBox 31"/>
            <p:cNvSpPr txBox="1"/>
            <p:nvPr/>
          </p:nvSpPr>
          <p:spPr>
            <a:xfrm>
              <a:off x="6767736" y="2996952"/>
              <a:ext cx="226876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Use this as a reason whenever you’re asked to justify use of a histogram.</a:t>
              </a:r>
            </a:p>
          </p:txBody>
        </p:sp>
        <p:sp>
          <p:nvSpPr>
            <p:cNvPr id="33" name="Freeform 32"/>
            <p:cNvSpPr/>
            <p:nvPr/>
          </p:nvSpPr>
          <p:spPr>
            <a:xfrm>
              <a:off x="7720717" y="1273534"/>
              <a:ext cx="1125109" cy="1716156"/>
            </a:xfrm>
            <a:custGeom>
              <a:avLst/>
              <a:gdLst>
                <a:gd name="connsiteX0" fmla="*/ 842838 w 1125109"/>
                <a:gd name="connsiteY0" fmla="*/ 1716156 h 1716156"/>
                <a:gd name="connsiteX1" fmla="*/ 970059 w 1125109"/>
                <a:gd name="connsiteY1" fmla="*/ 1334494 h 1716156"/>
                <a:gd name="connsiteX2" fmla="*/ 1113182 w 1125109"/>
                <a:gd name="connsiteY2" fmla="*/ 738146 h 1716156"/>
                <a:gd name="connsiteX3" fmla="*/ 1041620 w 1125109"/>
                <a:gd name="connsiteY3" fmla="*/ 253116 h 1716156"/>
                <a:gd name="connsiteX4" fmla="*/ 739471 w 1125109"/>
                <a:gd name="connsiteY4" fmla="*/ 38431 h 1716156"/>
                <a:gd name="connsiteX5" fmla="*/ 0 w 1125109"/>
                <a:gd name="connsiteY5" fmla="*/ 22529 h 171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5109" h="1716156">
                  <a:moveTo>
                    <a:pt x="842838" y="1716156"/>
                  </a:moveTo>
                  <a:cubicBezTo>
                    <a:pt x="883920" y="1606826"/>
                    <a:pt x="925002" y="1497496"/>
                    <a:pt x="970059" y="1334494"/>
                  </a:cubicBezTo>
                  <a:cubicBezTo>
                    <a:pt x="1015116" y="1171492"/>
                    <a:pt x="1101255" y="918376"/>
                    <a:pt x="1113182" y="738146"/>
                  </a:cubicBezTo>
                  <a:cubicBezTo>
                    <a:pt x="1125109" y="557916"/>
                    <a:pt x="1103905" y="369735"/>
                    <a:pt x="1041620" y="253116"/>
                  </a:cubicBezTo>
                  <a:cubicBezTo>
                    <a:pt x="979335" y="136497"/>
                    <a:pt x="913074" y="76862"/>
                    <a:pt x="739471" y="38431"/>
                  </a:cubicBezTo>
                  <a:cubicBezTo>
                    <a:pt x="565868" y="0"/>
                    <a:pt x="282934" y="11264"/>
                    <a:pt x="0" y="22529"/>
                  </a:cubicBezTo>
                </a:path>
              </a:pathLst>
            </a:cu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309161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087724" y="5229200"/>
            <a:ext cx="2160426" cy="10051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Isosceles Triangle 1"/>
          <p:cNvSpPr/>
          <p:nvPr/>
        </p:nvSpPr>
        <p:spPr>
          <a:xfrm>
            <a:off x="6804248" y="1405300"/>
            <a:ext cx="1728192" cy="158417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2"/>
          <p:cNvSpPr txBox="1"/>
          <p:nvPr/>
        </p:nvSpPr>
        <p:spPr>
          <a:xfrm>
            <a:off x="7020272" y="2557428"/>
            <a:ext cx="648072" cy="369332"/>
          </a:xfrm>
          <a:prstGeom prst="rect">
            <a:avLst/>
          </a:prstGeom>
          <a:noFill/>
        </p:spPr>
        <p:txBody>
          <a:bodyPr wrap="square" rtlCol="0">
            <a:spAutoFit/>
          </a:bodyPr>
          <a:lstStyle/>
          <a:p>
            <a:r>
              <a:rPr lang="en-GB" dirty="0"/>
              <a:t>F.D.</a:t>
            </a:r>
          </a:p>
        </p:txBody>
      </p:sp>
      <p:sp>
        <p:nvSpPr>
          <p:cNvPr id="4" name="TextBox 3"/>
          <p:cNvSpPr txBox="1"/>
          <p:nvPr/>
        </p:nvSpPr>
        <p:spPr>
          <a:xfrm>
            <a:off x="7380312" y="1909356"/>
            <a:ext cx="648072" cy="369332"/>
          </a:xfrm>
          <a:prstGeom prst="rect">
            <a:avLst/>
          </a:prstGeom>
          <a:noFill/>
        </p:spPr>
        <p:txBody>
          <a:bodyPr wrap="square" rtlCol="0">
            <a:spAutoFit/>
          </a:bodyPr>
          <a:lstStyle/>
          <a:p>
            <a:pPr algn="ctr"/>
            <a:r>
              <a:rPr lang="en-GB" dirty="0"/>
              <a:t>Freq</a:t>
            </a:r>
          </a:p>
        </p:txBody>
      </p:sp>
      <p:sp>
        <p:nvSpPr>
          <p:cNvPr id="5" name="TextBox 4"/>
          <p:cNvSpPr txBox="1"/>
          <p:nvPr/>
        </p:nvSpPr>
        <p:spPr>
          <a:xfrm>
            <a:off x="7596336" y="2557428"/>
            <a:ext cx="792088" cy="369332"/>
          </a:xfrm>
          <a:prstGeom prst="rect">
            <a:avLst/>
          </a:prstGeom>
          <a:noFill/>
        </p:spPr>
        <p:txBody>
          <a:bodyPr wrap="square" rtlCol="0">
            <a:spAutoFit/>
          </a:bodyPr>
          <a:lstStyle/>
          <a:p>
            <a:pPr algn="ctr"/>
            <a:r>
              <a:rPr lang="en-GB" dirty="0"/>
              <a:t>Width</a:t>
            </a:r>
          </a:p>
        </p:txBody>
      </p:sp>
      <p:graphicFrame>
        <p:nvGraphicFramePr>
          <p:cNvPr id="7" name="Table 6"/>
          <p:cNvGraphicFramePr>
            <a:graphicFrameLocks noGrp="1"/>
          </p:cNvGraphicFramePr>
          <p:nvPr>
            <p:extLst>
              <p:ext uri="{D42A27DB-BD31-4B8C-83A1-F6EECF244321}">
                <p14:modId xmlns:p14="http://schemas.microsoft.com/office/powerpoint/2010/main" val="4062363037"/>
              </p:ext>
            </p:extLst>
          </p:nvPr>
        </p:nvGraphicFramePr>
        <p:xfrm>
          <a:off x="611560" y="1117268"/>
          <a:ext cx="5688632" cy="18542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17124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370840">
                <a:tc>
                  <a:txBody>
                    <a:bodyPr/>
                    <a:lstStyle/>
                    <a:p>
                      <a:r>
                        <a:rPr lang="en-GB" dirty="0"/>
                        <a:t>Weight (w kg)</a:t>
                      </a:r>
                    </a:p>
                  </a:txBody>
                  <a:tcPr/>
                </a:tc>
                <a:tc>
                  <a:txBody>
                    <a:bodyPr/>
                    <a:lstStyle/>
                    <a:p>
                      <a:r>
                        <a:rPr lang="en-GB" dirty="0"/>
                        <a:t>Frequency</a:t>
                      </a:r>
                    </a:p>
                  </a:txBody>
                  <a:tcPr/>
                </a:tc>
                <a:tc>
                  <a:txBody>
                    <a:bodyPr/>
                    <a:lstStyle/>
                    <a:p>
                      <a:r>
                        <a:rPr lang="en-GB" dirty="0"/>
                        <a:t>Frequency</a:t>
                      </a:r>
                      <a:r>
                        <a:rPr lang="en-GB" baseline="0" dirty="0"/>
                        <a:t> Density</a:t>
                      </a:r>
                      <a:endParaRPr lang="en-GB" dirty="0"/>
                    </a:p>
                  </a:txBody>
                  <a:tcPr/>
                </a:tc>
                <a:extLst>
                  <a:ext uri="{0D108BD9-81ED-4DB2-BD59-A6C34878D82A}">
                    <a16:rowId xmlns:a16="http://schemas.microsoft.com/office/drawing/2014/main" val="10000"/>
                  </a:ext>
                </a:extLst>
              </a:tr>
              <a:tr h="370840">
                <a:tc>
                  <a:txBody>
                    <a:bodyPr/>
                    <a:lstStyle/>
                    <a:p>
                      <a:r>
                        <a:rPr lang="en-GB" dirty="0"/>
                        <a:t>0 &lt; w ≤ 10</a:t>
                      </a:r>
                    </a:p>
                  </a:txBody>
                  <a:tcPr/>
                </a:tc>
                <a:tc>
                  <a:txBody>
                    <a:bodyPr/>
                    <a:lstStyle/>
                    <a:p>
                      <a:r>
                        <a:rPr lang="en-GB" dirty="0"/>
                        <a:t>40</a:t>
                      </a:r>
                    </a:p>
                  </a:txBody>
                  <a:tcPr/>
                </a:tc>
                <a:tc>
                  <a:txBody>
                    <a:bodyPr/>
                    <a:lstStyle/>
                    <a:p>
                      <a:r>
                        <a:rPr lang="en-GB" dirty="0"/>
                        <a:t>4</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10 &lt; w ≤ 15</a:t>
                      </a:r>
                    </a:p>
                  </a:txBody>
                  <a:tcPr/>
                </a:tc>
                <a:tc>
                  <a:txBody>
                    <a:bodyPr/>
                    <a:lstStyle/>
                    <a:p>
                      <a:r>
                        <a:rPr lang="en-GB" dirty="0"/>
                        <a:t>6</a:t>
                      </a:r>
                    </a:p>
                  </a:txBody>
                  <a:tcPr/>
                </a:tc>
                <a:tc>
                  <a:txBody>
                    <a:bodyPr/>
                    <a:lstStyle/>
                    <a:p>
                      <a:r>
                        <a:rPr lang="en-GB" dirty="0"/>
                        <a:t>1.2</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15 &lt; w ≤ 35</a:t>
                      </a:r>
                    </a:p>
                  </a:txBody>
                  <a:tcPr/>
                </a:tc>
                <a:tc>
                  <a:txBody>
                    <a:bodyPr/>
                    <a:lstStyle/>
                    <a:p>
                      <a:r>
                        <a:rPr lang="en-GB" dirty="0"/>
                        <a:t>52</a:t>
                      </a:r>
                    </a:p>
                  </a:txBody>
                  <a:tcPr/>
                </a:tc>
                <a:tc>
                  <a:txBody>
                    <a:bodyPr/>
                    <a:lstStyle/>
                    <a:p>
                      <a:r>
                        <a:rPr lang="en-GB" dirty="0"/>
                        <a:t>2.6</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35 &lt; w ≤ 45</a:t>
                      </a:r>
                    </a:p>
                  </a:txBody>
                  <a:tcPr/>
                </a:tc>
                <a:tc>
                  <a:txBody>
                    <a:bodyPr/>
                    <a:lstStyle/>
                    <a:p>
                      <a:r>
                        <a:rPr lang="en-GB" dirty="0"/>
                        <a:t>10</a:t>
                      </a:r>
                    </a:p>
                  </a:txBody>
                  <a:tcPr/>
                </a:tc>
                <a:tc>
                  <a:txBody>
                    <a:bodyPr/>
                    <a:lstStyle/>
                    <a:p>
                      <a:r>
                        <a:rPr lang="en-GB" dirty="0"/>
                        <a:t>1</a:t>
                      </a:r>
                    </a:p>
                  </a:txBody>
                  <a:tcPr/>
                </a:tc>
                <a:extLst>
                  <a:ext uri="{0D108BD9-81ED-4DB2-BD59-A6C34878D82A}">
                    <a16:rowId xmlns:a16="http://schemas.microsoft.com/office/drawing/2014/main" val="10004"/>
                  </a:ext>
                </a:extLst>
              </a:tr>
            </a:tbl>
          </a:graphicData>
        </a:graphic>
      </p:graphicFrame>
      <p:sp>
        <p:nvSpPr>
          <p:cNvPr id="8" name="Rectangle 7"/>
          <p:cNvSpPr/>
          <p:nvPr/>
        </p:nvSpPr>
        <p:spPr>
          <a:xfrm>
            <a:off x="4427984" y="1549316"/>
            <a:ext cx="1800200"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427984" y="1909356"/>
            <a:ext cx="1800200"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699792" y="2269396"/>
            <a:ext cx="1584176"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699792" y="2629436"/>
            <a:ext cx="1584176"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1151620" y="6234375"/>
            <a:ext cx="7560840" cy="369332"/>
          </a:xfrm>
          <a:prstGeom prst="rect">
            <a:avLst/>
          </a:prstGeom>
          <a:noFill/>
        </p:spPr>
        <p:txBody>
          <a:bodyPr wrap="square" rtlCol="0">
            <a:spAutoFit/>
          </a:bodyPr>
          <a:lstStyle/>
          <a:p>
            <a:r>
              <a:rPr lang="en-GB" dirty="0"/>
              <a:t>10                       20                       30                       40                        50</a:t>
            </a:r>
          </a:p>
        </p:txBody>
      </p:sp>
      <p:sp>
        <p:nvSpPr>
          <p:cNvPr id="13" name="TextBox 12"/>
          <p:cNvSpPr txBox="1"/>
          <p:nvPr/>
        </p:nvSpPr>
        <p:spPr>
          <a:xfrm>
            <a:off x="3995936" y="6472500"/>
            <a:ext cx="1404156" cy="369332"/>
          </a:xfrm>
          <a:prstGeom prst="rect">
            <a:avLst/>
          </a:prstGeom>
          <a:noFill/>
        </p:spPr>
        <p:txBody>
          <a:bodyPr wrap="square" rtlCol="0">
            <a:spAutoFit/>
          </a:bodyPr>
          <a:lstStyle/>
          <a:p>
            <a:pPr algn="ctr"/>
            <a:r>
              <a:rPr lang="en-GB" dirty="0"/>
              <a:t>Height (m)</a:t>
            </a:r>
          </a:p>
        </p:txBody>
      </p:sp>
      <p:sp>
        <p:nvSpPr>
          <p:cNvPr id="14" name="TextBox 13"/>
          <p:cNvSpPr txBox="1"/>
          <p:nvPr/>
        </p:nvSpPr>
        <p:spPr>
          <a:xfrm>
            <a:off x="882176" y="3395010"/>
            <a:ext cx="504056" cy="2585323"/>
          </a:xfrm>
          <a:prstGeom prst="rect">
            <a:avLst/>
          </a:prstGeom>
          <a:noFill/>
        </p:spPr>
        <p:txBody>
          <a:bodyPr wrap="square" rtlCol="0">
            <a:spAutoFit/>
          </a:bodyPr>
          <a:lstStyle/>
          <a:p>
            <a:pPr algn="ctr"/>
            <a:r>
              <a:rPr lang="en-GB" dirty="0"/>
              <a:t>5</a:t>
            </a:r>
          </a:p>
          <a:p>
            <a:pPr algn="ctr"/>
            <a:endParaRPr lang="en-GB" dirty="0"/>
          </a:p>
          <a:p>
            <a:pPr algn="ctr"/>
            <a:r>
              <a:rPr lang="en-GB" dirty="0"/>
              <a:t>4</a:t>
            </a:r>
          </a:p>
          <a:p>
            <a:pPr algn="ctr"/>
            <a:endParaRPr lang="en-GB" dirty="0"/>
          </a:p>
          <a:p>
            <a:pPr algn="ctr"/>
            <a:r>
              <a:rPr lang="en-GB" dirty="0"/>
              <a:t>3</a:t>
            </a:r>
          </a:p>
          <a:p>
            <a:pPr algn="ctr"/>
            <a:endParaRPr lang="en-GB" dirty="0"/>
          </a:p>
          <a:p>
            <a:pPr algn="ctr"/>
            <a:r>
              <a:rPr lang="en-GB" dirty="0"/>
              <a:t>2</a:t>
            </a:r>
          </a:p>
          <a:p>
            <a:pPr algn="ctr"/>
            <a:endParaRPr lang="en-GB" dirty="0"/>
          </a:p>
          <a:p>
            <a:pPr algn="ctr"/>
            <a:r>
              <a:rPr lang="en-GB" dirty="0"/>
              <a:t>1</a:t>
            </a:r>
          </a:p>
        </p:txBody>
      </p:sp>
      <p:sp>
        <p:nvSpPr>
          <p:cNvPr id="15" name="Rectangle 14"/>
          <p:cNvSpPr/>
          <p:nvPr/>
        </p:nvSpPr>
        <p:spPr>
          <a:xfrm>
            <a:off x="1367644" y="4687671"/>
            <a:ext cx="720080" cy="15467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TextBox 16"/>
          <p:cNvSpPr txBox="1"/>
          <p:nvPr/>
        </p:nvSpPr>
        <p:spPr>
          <a:xfrm rot="16200000">
            <a:off x="-324918" y="4573844"/>
            <a:ext cx="2304257" cy="369332"/>
          </a:xfrm>
          <a:prstGeom prst="rect">
            <a:avLst/>
          </a:prstGeom>
          <a:noFill/>
        </p:spPr>
        <p:txBody>
          <a:bodyPr wrap="square" rtlCol="0">
            <a:spAutoFit/>
          </a:bodyPr>
          <a:lstStyle/>
          <a:p>
            <a:pPr algn="ctr"/>
            <a:r>
              <a:rPr lang="en-GB" dirty="0"/>
              <a:t>Frequency Density</a:t>
            </a:r>
          </a:p>
        </p:txBody>
      </p:sp>
      <p:cxnSp>
        <p:nvCxnSpPr>
          <p:cNvPr id="19" name="Straight Arrow Connector 18"/>
          <p:cNvCxnSpPr/>
          <p:nvPr/>
        </p:nvCxnSpPr>
        <p:spPr>
          <a:xfrm flipV="1">
            <a:off x="1367644" y="3284984"/>
            <a:ext cx="0" cy="2949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4229075" y="4124326"/>
            <a:ext cx="1447825" cy="2106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Rectangle 23"/>
          <p:cNvSpPr/>
          <p:nvPr/>
        </p:nvSpPr>
        <p:spPr>
          <a:xfrm>
            <a:off x="5676900" y="3501009"/>
            <a:ext cx="695299" cy="27302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8" name="Straight Arrow Connector 17"/>
          <p:cNvCxnSpPr/>
          <p:nvPr/>
        </p:nvCxnSpPr>
        <p:spPr>
          <a:xfrm>
            <a:off x="1367644" y="6234375"/>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1619672" y="3501009"/>
            <a:ext cx="1728192" cy="369332"/>
          </a:xfrm>
          <a:prstGeom prst="rect">
            <a:avLst/>
          </a:prstGeom>
          <a:noFill/>
        </p:spPr>
        <p:txBody>
          <a:bodyPr wrap="square" rtlCol="0">
            <a:spAutoFit/>
          </a:bodyPr>
          <a:lstStyle/>
          <a:p>
            <a:r>
              <a:rPr lang="en-GB" dirty="0"/>
              <a:t>Frequency = 15</a:t>
            </a:r>
          </a:p>
        </p:txBody>
      </p:sp>
      <p:cxnSp>
        <p:nvCxnSpPr>
          <p:cNvPr id="27" name="Straight Arrow Connector 26"/>
          <p:cNvCxnSpPr>
            <a:stCxn id="25" idx="2"/>
          </p:cNvCxnSpPr>
          <p:nvPr/>
        </p:nvCxnSpPr>
        <p:spPr>
          <a:xfrm flipH="1">
            <a:off x="1727684" y="3870341"/>
            <a:ext cx="756084" cy="1070827"/>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241476" y="4573844"/>
            <a:ext cx="1728192" cy="369332"/>
          </a:xfrm>
          <a:prstGeom prst="rect">
            <a:avLst/>
          </a:prstGeom>
          <a:noFill/>
        </p:spPr>
        <p:txBody>
          <a:bodyPr wrap="square" rtlCol="0">
            <a:spAutoFit/>
          </a:bodyPr>
          <a:lstStyle/>
          <a:p>
            <a:r>
              <a:rPr lang="en-GB" dirty="0"/>
              <a:t>Frequency = 30</a:t>
            </a:r>
          </a:p>
        </p:txBody>
      </p:sp>
      <p:cxnSp>
        <p:nvCxnSpPr>
          <p:cNvPr id="29" name="Straight Arrow Connector 28"/>
          <p:cNvCxnSpPr/>
          <p:nvPr/>
        </p:nvCxnSpPr>
        <p:spPr>
          <a:xfrm>
            <a:off x="3105572" y="4941168"/>
            <a:ext cx="0" cy="519854"/>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599892" y="3237049"/>
            <a:ext cx="1728192" cy="369332"/>
          </a:xfrm>
          <a:prstGeom prst="rect">
            <a:avLst/>
          </a:prstGeom>
          <a:noFill/>
        </p:spPr>
        <p:txBody>
          <a:bodyPr wrap="square" rtlCol="0">
            <a:spAutoFit/>
          </a:bodyPr>
          <a:lstStyle/>
          <a:p>
            <a:r>
              <a:rPr lang="en-GB" dirty="0"/>
              <a:t>Frequency = 40</a:t>
            </a:r>
          </a:p>
        </p:txBody>
      </p:sp>
      <p:cxnSp>
        <p:nvCxnSpPr>
          <p:cNvPr id="32" name="Straight Arrow Connector 31"/>
          <p:cNvCxnSpPr/>
          <p:nvPr/>
        </p:nvCxnSpPr>
        <p:spPr>
          <a:xfrm>
            <a:off x="4698014" y="3606381"/>
            <a:ext cx="234026" cy="777872"/>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6480212" y="3810651"/>
            <a:ext cx="1728192" cy="369332"/>
          </a:xfrm>
          <a:prstGeom prst="rect">
            <a:avLst/>
          </a:prstGeom>
          <a:noFill/>
        </p:spPr>
        <p:txBody>
          <a:bodyPr wrap="square" rtlCol="0">
            <a:spAutoFit/>
          </a:bodyPr>
          <a:lstStyle/>
          <a:p>
            <a:r>
              <a:rPr lang="en-GB" dirty="0"/>
              <a:t>Frequency = 25</a:t>
            </a:r>
          </a:p>
        </p:txBody>
      </p:sp>
      <p:cxnSp>
        <p:nvCxnSpPr>
          <p:cNvPr id="36" name="Straight Arrow Connector 35"/>
          <p:cNvCxnSpPr/>
          <p:nvPr/>
        </p:nvCxnSpPr>
        <p:spPr>
          <a:xfrm flipH="1">
            <a:off x="6024550" y="4179983"/>
            <a:ext cx="1207114" cy="578527"/>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0" y="3140968"/>
            <a:ext cx="9144000" cy="0"/>
          </a:xfrm>
          <a:prstGeom prst="line">
            <a:avLst/>
          </a:prstGeom>
        </p:spPr>
        <p:style>
          <a:lnRef idx="2">
            <a:schemeClr val="dk1"/>
          </a:lnRef>
          <a:fillRef idx="0">
            <a:schemeClr val="dk1"/>
          </a:fillRef>
          <a:effectRef idx="1">
            <a:schemeClr val="dk1"/>
          </a:effectRef>
          <a:fontRef idx="minor">
            <a:schemeClr val="tx1"/>
          </a:fontRef>
        </p:style>
      </p:cxnSp>
      <p:sp>
        <p:nvSpPr>
          <p:cNvPr id="42" name="Rectangle 41"/>
          <p:cNvSpPr/>
          <p:nvPr/>
        </p:nvSpPr>
        <p:spPr>
          <a:xfrm>
            <a:off x="2883632" y="3506989"/>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453923" y="4612100"/>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4883274" y="3261633"/>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7744172" y="3831507"/>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7" name="Group 57"/>
          <p:cNvGrpSpPr/>
          <p:nvPr/>
        </p:nvGrpSpPr>
        <p:grpSpPr>
          <a:xfrm>
            <a:off x="-1144" y="0"/>
            <a:ext cx="9145144" cy="599127"/>
            <a:chOff x="-1144" y="0"/>
            <a:chExt cx="9145144" cy="599127"/>
          </a:xfrm>
        </p:grpSpPr>
        <p:sp>
          <p:nvSpPr>
            <p:cNvPr id="38" name="TextBox 37"/>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Bar Charts </a:t>
              </a:r>
              <a:r>
                <a:rPr lang="en-GB" sz="3200" dirty="0" err="1"/>
                <a:t>vs</a:t>
              </a:r>
              <a:r>
                <a:rPr lang="en-GB" sz="3200" dirty="0"/>
                <a:t> Histograms</a:t>
              </a:r>
            </a:p>
          </p:txBody>
        </p:sp>
        <p:cxnSp>
          <p:nvCxnSpPr>
            <p:cNvPr id="39" name="Straight Connector 38"/>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497116" y="692696"/>
            <a:ext cx="2514749" cy="584775"/>
          </a:xfrm>
          <a:prstGeom prst="rect">
            <a:avLst/>
          </a:prstGeom>
          <a:noFill/>
        </p:spPr>
        <p:txBody>
          <a:bodyPr wrap="square" rtlCol="0">
            <a:spAutoFit/>
          </a:bodyPr>
          <a:lstStyle/>
          <a:p>
            <a:r>
              <a:rPr lang="en-GB" sz="1600" dirty="0"/>
              <a:t>Still using the </a:t>
            </a:r>
            <a:r>
              <a:rPr lang="en-GB" sz="1600" b="1" u="sng" dirty="0"/>
              <a:t>incorrect</a:t>
            </a:r>
            <a:r>
              <a:rPr lang="en-GB" sz="1600" dirty="0"/>
              <a:t> GCSE formula:</a:t>
            </a:r>
          </a:p>
        </p:txBody>
      </p:sp>
      <p:sp>
        <p:nvSpPr>
          <p:cNvPr id="20" name="Rectangle 19"/>
          <p:cNvSpPr/>
          <p:nvPr/>
        </p:nvSpPr>
        <p:spPr>
          <a:xfrm>
            <a:off x="107504" y="692696"/>
            <a:ext cx="527496" cy="3614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Q1</a:t>
            </a:r>
          </a:p>
        </p:txBody>
      </p:sp>
      <p:sp>
        <p:nvSpPr>
          <p:cNvPr id="40" name="Rectangle 39"/>
          <p:cNvSpPr/>
          <p:nvPr/>
        </p:nvSpPr>
        <p:spPr>
          <a:xfrm>
            <a:off x="107504" y="3237049"/>
            <a:ext cx="527496" cy="3614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Q2</a:t>
            </a:r>
          </a:p>
        </p:txBody>
      </p:sp>
    </p:spTree>
    <p:extLst>
      <p:ext uri="{BB962C8B-B14F-4D97-AF65-F5344CB8AC3E}">
        <p14:creationId xmlns:p14="http://schemas.microsoft.com/office/powerpoint/2010/main" val="3380538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4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8" restart="whenNotActive" fill="hold" evtFilter="cancelBubble" nodeType="interactiveSeq">
                <p:stCondLst>
                  <p:cond evt="onClick" delay="0">
                    <p:tgtEl>
                      <p:spTgt spid="4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4" restart="whenNotActive" fill="hold" evtFilter="cancelBubble" nodeType="interactiveSeq">
                <p:stCondLst>
                  <p:cond evt="onClick" delay="0">
                    <p:tgtEl>
                      <p:spTgt spid="4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8" grpId="0" animBg="1"/>
      <p:bldP spid="9" grpId="0" animBg="1"/>
      <p:bldP spid="10" grpId="0" animBg="1"/>
      <p:bldP spid="11" grpId="0" animBg="1"/>
      <p:bldP spid="42" grpId="0" animBg="1"/>
      <p:bldP spid="43" grpId="0" animBg="1"/>
      <p:bldP spid="44" grpId="0" animBg="1"/>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b="1" dirty="0"/>
                <a:t>   SKILL #1</a:t>
              </a:r>
              <a:r>
                <a:rPr lang="en-GB" sz="3200" dirty="0"/>
                <a:t> :: Area </a:t>
              </a:r>
              <a:r>
                <a:rPr lang="en-GB" sz="3200" b="1" dirty="0"/>
                <a:t>=</a:t>
              </a:r>
              <a:r>
                <a:rPr lang="en-GB" sz="3200" dirty="0"/>
                <a:t> frequency?</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943237" y="2935571"/>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43237" y="5887899"/>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91309" y="3139952"/>
            <a:ext cx="864096" cy="274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55405" y="5024411"/>
            <a:ext cx="1944216" cy="8634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TextBox 11"/>
          <p:cNvSpPr txBox="1"/>
          <p:nvPr/>
        </p:nvSpPr>
        <p:spPr>
          <a:xfrm>
            <a:off x="655205" y="2935571"/>
            <a:ext cx="432048" cy="3139321"/>
          </a:xfrm>
          <a:prstGeom prst="rect">
            <a:avLst/>
          </a:prstGeom>
          <a:noFill/>
        </p:spPr>
        <p:txBody>
          <a:bodyPr wrap="square" rtlCol="0">
            <a:spAutoFit/>
          </a:bodyPr>
          <a:lstStyle/>
          <a:p>
            <a:r>
              <a:rPr lang="en-GB" dirty="0"/>
              <a:t>5</a:t>
            </a:r>
          </a:p>
          <a:p>
            <a:endParaRPr lang="en-GB" dirty="0"/>
          </a:p>
          <a:p>
            <a:r>
              <a:rPr lang="en-GB" dirty="0"/>
              <a:t>4</a:t>
            </a:r>
          </a:p>
          <a:p>
            <a:endParaRPr lang="en-GB" dirty="0"/>
          </a:p>
          <a:p>
            <a:r>
              <a:rPr lang="en-GB" dirty="0"/>
              <a:t>3</a:t>
            </a:r>
          </a:p>
          <a:p>
            <a:endParaRPr lang="en-GB" dirty="0"/>
          </a:p>
          <a:p>
            <a:r>
              <a:rPr lang="en-GB" dirty="0"/>
              <a:t>2</a:t>
            </a:r>
          </a:p>
          <a:p>
            <a:endParaRPr lang="en-GB" dirty="0"/>
          </a:p>
          <a:p>
            <a:r>
              <a:rPr lang="en-GB" dirty="0"/>
              <a:t>1</a:t>
            </a:r>
          </a:p>
          <a:p>
            <a:endParaRPr lang="en-GB" dirty="0"/>
          </a:p>
          <a:p>
            <a:r>
              <a:rPr lang="en-GB" dirty="0"/>
              <a:t>0</a:t>
            </a:r>
          </a:p>
        </p:txBody>
      </p:sp>
      <p:cxnSp>
        <p:nvCxnSpPr>
          <p:cNvPr id="14" name="Straight Connector 13"/>
          <p:cNvCxnSpPr/>
          <p:nvPr/>
        </p:nvCxnSpPr>
        <p:spPr>
          <a:xfrm>
            <a:off x="943237" y="5311835"/>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3237" y="4735771"/>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3237" y="4231715"/>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3237" y="3655651"/>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43237" y="3151595"/>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573577" y="4227372"/>
            <a:ext cx="2088232" cy="369332"/>
          </a:xfrm>
          <a:prstGeom prst="rect">
            <a:avLst/>
          </a:prstGeom>
          <a:noFill/>
        </p:spPr>
        <p:txBody>
          <a:bodyPr wrap="square" rtlCol="0">
            <a:spAutoFit/>
          </a:bodyPr>
          <a:lstStyle/>
          <a:p>
            <a:r>
              <a:rPr lang="en-GB" dirty="0"/>
              <a:t>Frequency Density</a:t>
            </a:r>
          </a:p>
        </p:txBody>
      </p:sp>
      <p:sp>
        <p:nvSpPr>
          <p:cNvPr id="20" name="TextBox 19"/>
          <p:cNvSpPr txBox="1"/>
          <p:nvPr/>
        </p:nvSpPr>
        <p:spPr>
          <a:xfrm>
            <a:off x="1691680" y="2136551"/>
            <a:ext cx="722431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were 60 runners in a 100m race. The following histogram represents their times. Determine the number of runners with times above 14s. </a:t>
            </a:r>
          </a:p>
        </p:txBody>
      </p:sp>
      <p:sp>
        <p:nvSpPr>
          <p:cNvPr id="21" name="TextBox 20"/>
          <p:cNvSpPr txBox="1"/>
          <p:nvPr/>
        </p:nvSpPr>
        <p:spPr>
          <a:xfrm>
            <a:off x="1447293" y="5887899"/>
            <a:ext cx="288032" cy="369332"/>
          </a:xfrm>
          <a:prstGeom prst="rect">
            <a:avLst/>
          </a:prstGeom>
          <a:noFill/>
        </p:spPr>
        <p:txBody>
          <a:bodyPr wrap="square" rtlCol="0">
            <a:spAutoFit/>
          </a:bodyPr>
          <a:lstStyle/>
          <a:p>
            <a:r>
              <a:rPr lang="en-GB" dirty="0"/>
              <a:t>9</a:t>
            </a:r>
          </a:p>
        </p:txBody>
      </p:sp>
      <p:sp>
        <p:nvSpPr>
          <p:cNvPr id="22" name="TextBox 21"/>
          <p:cNvSpPr txBox="1"/>
          <p:nvPr/>
        </p:nvSpPr>
        <p:spPr>
          <a:xfrm>
            <a:off x="2239381" y="5887899"/>
            <a:ext cx="504056" cy="369332"/>
          </a:xfrm>
          <a:prstGeom prst="rect">
            <a:avLst/>
          </a:prstGeom>
          <a:noFill/>
        </p:spPr>
        <p:txBody>
          <a:bodyPr wrap="square" rtlCol="0">
            <a:spAutoFit/>
          </a:bodyPr>
          <a:lstStyle/>
          <a:p>
            <a:r>
              <a:rPr lang="en-GB" dirty="0"/>
              <a:t>12</a:t>
            </a:r>
          </a:p>
        </p:txBody>
      </p:sp>
      <p:sp>
        <p:nvSpPr>
          <p:cNvPr id="23" name="TextBox 22"/>
          <p:cNvSpPr txBox="1"/>
          <p:nvPr/>
        </p:nvSpPr>
        <p:spPr>
          <a:xfrm>
            <a:off x="4183597" y="5887899"/>
            <a:ext cx="504056" cy="369332"/>
          </a:xfrm>
          <a:prstGeom prst="rect">
            <a:avLst/>
          </a:prstGeom>
          <a:noFill/>
        </p:spPr>
        <p:txBody>
          <a:bodyPr wrap="square" rtlCol="0">
            <a:spAutoFit/>
          </a:bodyPr>
          <a:lstStyle/>
          <a:p>
            <a:r>
              <a:rPr lang="en-GB" dirty="0"/>
              <a:t>18</a:t>
            </a:r>
          </a:p>
        </p:txBody>
      </p:sp>
      <p:sp>
        <p:nvSpPr>
          <p:cNvPr id="24" name="TextBox 23"/>
          <p:cNvSpPr txBox="1"/>
          <p:nvPr/>
        </p:nvSpPr>
        <p:spPr>
          <a:xfrm>
            <a:off x="2383397" y="6391955"/>
            <a:ext cx="1080120" cy="369332"/>
          </a:xfrm>
          <a:prstGeom prst="rect">
            <a:avLst/>
          </a:prstGeom>
          <a:noFill/>
        </p:spPr>
        <p:txBody>
          <a:bodyPr wrap="square" rtlCol="0">
            <a:spAutoFit/>
          </a:bodyPr>
          <a:lstStyle/>
          <a:p>
            <a:r>
              <a:rPr lang="en-GB" dirty="0"/>
              <a:t>Time (s)</a:t>
            </a:r>
          </a:p>
        </p:txBody>
      </p:sp>
      <p:sp>
        <p:nvSpPr>
          <p:cNvPr id="25" name="TextBox 24"/>
          <p:cNvSpPr txBox="1"/>
          <p:nvPr/>
        </p:nvSpPr>
        <p:spPr>
          <a:xfrm>
            <a:off x="5181600" y="2911148"/>
            <a:ext cx="3810000" cy="646331"/>
          </a:xfrm>
          <a:prstGeom prst="rect">
            <a:avLst/>
          </a:prstGeom>
          <a:noFill/>
        </p:spPr>
        <p:txBody>
          <a:bodyPr wrap="square" rtlCol="0">
            <a:spAutoFit/>
          </a:bodyPr>
          <a:lstStyle/>
          <a:p>
            <a:r>
              <a:rPr lang="en-GB" b="1" dirty="0"/>
              <a:t>Total frequency is known; therefore find total area and hence the ‘scaling’.</a:t>
            </a:r>
          </a:p>
        </p:txBody>
      </p:sp>
      <p:sp>
        <p:nvSpPr>
          <p:cNvPr id="26" name="TextBox 25"/>
          <p:cNvSpPr txBox="1"/>
          <p:nvPr/>
        </p:nvSpPr>
        <p:spPr>
          <a:xfrm>
            <a:off x="5544616" y="3631228"/>
            <a:ext cx="3096344" cy="369332"/>
          </a:xfrm>
          <a:prstGeom prst="rect">
            <a:avLst/>
          </a:prstGeom>
          <a:noFill/>
        </p:spPr>
        <p:txBody>
          <a:bodyPr wrap="square" rtlCol="0">
            <a:spAutoFit/>
          </a:bodyPr>
          <a:lstStyle/>
          <a:p>
            <a:r>
              <a:rPr lang="en-GB" dirty="0"/>
              <a:t>Total area = 15 + 9 = 24</a:t>
            </a:r>
          </a:p>
        </p:txBody>
      </p:sp>
      <p:sp>
        <p:nvSpPr>
          <p:cNvPr id="27" name="TextBox 26"/>
          <p:cNvSpPr txBox="1"/>
          <p:nvPr/>
        </p:nvSpPr>
        <p:spPr>
          <a:xfrm>
            <a:off x="5472608" y="4711348"/>
            <a:ext cx="3096344" cy="646331"/>
          </a:xfrm>
          <a:prstGeom prst="rect">
            <a:avLst/>
          </a:prstGeom>
          <a:noFill/>
        </p:spPr>
        <p:txBody>
          <a:bodyPr wrap="square" rtlCol="0">
            <a:spAutoFit/>
          </a:bodyPr>
          <a:lstStyle/>
          <a:p>
            <a:r>
              <a:rPr lang="en-GB" b="1" dirty="0"/>
              <a:t>Then use this scaling along with the desired area.</a:t>
            </a:r>
          </a:p>
        </p:txBody>
      </p:sp>
      <mc:AlternateContent xmlns:mc="http://schemas.openxmlformats.org/markup-compatibility/2006" xmlns:a14="http://schemas.microsoft.com/office/drawing/2010/main">
        <mc:Choice Requires="a14">
          <p:sp>
            <p:nvSpPr>
              <p:cNvPr id="28" name="TextBox 27"/>
              <p:cNvSpPr txBox="1"/>
              <p:nvPr/>
            </p:nvSpPr>
            <p:spPr>
              <a:xfrm>
                <a:off x="5629677" y="5527121"/>
                <a:ext cx="3096344"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b="0" i="0" smtClean="0">
                          <a:latin typeface="Cambria Math"/>
                        </a:rPr>
                        <m:t>Area</m:t>
                      </m:r>
                      <m:r>
                        <a:rPr lang="en-GB" b="0" i="0" smtClean="0">
                          <a:latin typeface="Cambria Math"/>
                        </a:rPr>
                        <m:t>=</m:t>
                      </m:r>
                      <m:r>
                        <a:rPr lang="en-GB" b="0" i="1" smtClean="0">
                          <a:latin typeface="Cambria Math"/>
                        </a:rPr>
                        <m:t>4×1.5</m:t>
                      </m:r>
                      <m:r>
                        <a:rPr lang="en-GB" b="0" i="1" smtClean="0">
                          <a:latin typeface="Cambria Math" panose="02040503050406030204" pitchFamily="18" charset="0"/>
                        </a:rPr>
                        <m:t>=6</m:t>
                      </m:r>
                    </m:oMath>
                  </m:oMathPara>
                </a14:m>
                <a:endParaRPr lang="en-GB" dirty="0"/>
              </a:p>
              <a:p>
                <a:r>
                  <a:rPr lang="en-GB" dirty="0"/>
                  <a:t>Frequency </a:t>
                </a:r>
                <a14:m>
                  <m:oMath xmlns:m="http://schemas.openxmlformats.org/officeDocument/2006/math">
                    <m:r>
                      <a:rPr lang="en-GB" b="0" i="1" smtClean="0">
                        <a:latin typeface="Cambria Math" panose="02040503050406030204" pitchFamily="18" charset="0"/>
                      </a:rPr>
                      <m:t>=6×2.5=15</m:t>
                    </m:r>
                  </m:oMath>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629677" y="5527121"/>
                <a:ext cx="3096344" cy="646331"/>
              </a:xfrm>
              <a:prstGeom prst="rect">
                <a:avLst/>
              </a:prstGeom>
              <a:blipFill>
                <a:blip r:embed="rId2"/>
                <a:stretch>
                  <a:fillRect l="-1775"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641006" y="3960597"/>
                <a:ext cx="2969593" cy="761042"/>
              </a:xfrm>
              <a:prstGeom prst="rect">
                <a:avLst/>
              </a:prstGeom>
              <a:noFill/>
              <a:ln>
                <a:solidFill>
                  <a:schemeClr val="tx1"/>
                </a:solidFill>
              </a:ln>
            </p:spPr>
            <p:txBody>
              <a:bodyPr wrap="square" rtlCol="0">
                <a:spAutoFit/>
              </a:bodyPr>
              <a:lstStyle/>
              <a:p>
                <a:r>
                  <a:rPr lang="en-GB" dirty="0" smtClean="0"/>
                  <a:t>Area      Freq</a:t>
                </a:r>
              </a:p>
              <a:p>
                <a14:m>
                  <m:oMath xmlns:m="http://schemas.openxmlformats.org/officeDocument/2006/math">
                    <m:r>
                      <a:rPr lang="en-GB" b="0" i="1" smtClean="0">
                        <a:latin typeface="Cambria Math"/>
                      </a:rPr>
                      <m:t>24   </m:t>
                    </m:r>
                    <m:groupChr>
                      <m:groupChrPr>
                        <m:chr m:val="→"/>
                        <m:vertJc m:val="bot"/>
                        <m:ctrlPr>
                          <a:rPr lang="en-GB" b="0" i="1" smtClean="0">
                            <a:latin typeface="Cambria Math" panose="02040503050406030204" pitchFamily="18" charset="0"/>
                          </a:rPr>
                        </m:ctrlPr>
                      </m:groupChrPr>
                      <m:e>
                        <m:r>
                          <a:rPr lang="en-GB" b="0" i="1" smtClean="0">
                            <a:latin typeface="Cambria Math"/>
                          </a:rPr>
                          <m:t>×</m:t>
                        </m:r>
                        <m:r>
                          <a:rPr lang="en-GB" b="0" i="1" smtClean="0">
                            <a:latin typeface="Cambria Math" panose="02040503050406030204" pitchFamily="18" charset="0"/>
                          </a:rPr>
                          <m:t>𝑘</m:t>
                        </m:r>
                      </m:e>
                    </m:groupChr>
                    <m:r>
                      <a:rPr lang="en-GB" b="0" i="1" smtClean="0">
                        <a:latin typeface="Cambria Math"/>
                      </a:rPr>
                      <m:t>  60</m:t>
                    </m:r>
                  </m:oMath>
                </a14:m>
                <a:r>
                  <a:rPr lang="en-GB" dirty="0"/>
                  <a:t>         </a:t>
                </a:r>
                <a14:m>
                  <m:oMath xmlns:m="http://schemas.openxmlformats.org/officeDocument/2006/math">
                    <m:r>
                      <a:rPr lang="en-GB" b="0" i="1" dirty="0" smtClean="0">
                        <a:latin typeface="Cambria Math" panose="02040503050406030204" pitchFamily="18" charset="0"/>
                      </a:rPr>
                      <m:t>𝑘</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60</m:t>
                        </m:r>
                      </m:num>
                      <m:den>
                        <m:r>
                          <a:rPr lang="en-GB" b="0" i="1" dirty="0" smtClean="0">
                            <a:latin typeface="Cambria Math" panose="02040503050406030204" pitchFamily="18" charset="0"/>
                          </a:rPr>
                          <m:t>24</m:t>
                        </m:r>
                      </m:den>
                    </m:f>
                    <m:r>
                      <a:rPr lang="en-GB" b="0" i="1" dirty="0" smtClean="0">
                        <a:latin typeface="Cambria Math" panose="02040503050406030204" pitchFamily="18" charset="0"/>
                      </a:rPr>
                      <m:t>=2.5</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641006" y="3960597"/>
                <a:ext cx="2969593" cy="761042"/>
              </a:xfrm>
              <a:prstGeom prst="rect">
                <a:avLst/>
              </a:prstGeom>
              <a:blipFill>
                <a:blip r:embed="rId3"/>
                <a:stretch>
                  <a:fillRect l="-1431" t="-3937" b="-1575"/>
                </a:stretch>
              </a:blipFill>
              <a:ln>
                <a:solidFill>
                  <a:schemeClr val="tx1"/>
                </a:solidFill>
              </a:ln>
            </p:spPr>
            <p:txBody>
              <a:bodyPr/>
              <a:lstStyle/>
              <a:p>
                <a:r>
                  <a:rPr lang="en-GB">
                    <a:noFill/>
                  </a:rPr>
                  <a:t> </a:t>
                </a:r>
              </a:p>
            </p:txBody>
          </p:sp>
        </mc:Fallback>
      </mc:AlternateContent>
      <p:sp>
        <p:nvSpPr>
          <p:cNvPr id="29" name="Rectangle 28"/>
          <p:cNvSpPr/>
          <p:nvPr/>
        </p:nvSpPr>
        <p:spPr>
          <a:xfrm>
            <a:off x="5553150" y="3606429"/>
            <a:ext cx="3148476" cy="11064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38523" y="5442249"/>
            <a:ext cx="3102437" cy="9497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255836" y="718096"/>
            <a:ext cx="8723064" cy="338554"/>
          </a:xfrm>
          <a:prstGeom prst="rect">
            <a:avLst/>
          </a:prstGeom>
          <a:noFill/>
        </p:spPr>
        <p:txBody>
          <a:bodyPr wrap="square" rtlCol="0">
            <a:spAutoFit/>
          </a:bodyPr>
          <a:lstStyle/>
          <a:p>
            <a:r>
              <a:rPr lang="en-GB" sz="1600" dirty="0"/>
              <a:t>Unlike at GCSE, the area of a bar is not necessarily equal to the frequency; there are just </a:t>
            </a:r>
            <a:r>
              <a:rPr lang="en-GB" sz="1600" b="1" dirty="0"/>
              <a:t>proportional</a:t>
            </a:r>
            <a:r>
              <a:rPr lang="en-GB" sz="1600" dirty="0"/>
              <a:t>.</a:t>
            </a:r>
          </a:p>
        </p:txBody>
      </p:sp>
      <mc:AlternateContent xmlns:mc="http://schemas.openxmlformats.org/markup-compatibility/2006" xmlns:a14="http://schemas.microsoft.com/office/drawing/2010/main">
        <mc:Choice Requires="a14">
          <p:sp>
            <p:nvSpPr>
              <p:cNvPr id="32" name="TextBox 31"/>
              <p:cNvSpPr txBox="1"/>
              <p:nvPr/>
            </p:nvSpPr>
            <p:spPr>
              <a:xfrm>
                <a:off x="395536" y="1229563"/>
                <a:ext cx="8280920" cy="7471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Identify the scaling </a:t>
                </a:r>
                <a14:m>
                  <m:oMath xmlns:m="http://schemas.openxmlformats.org/officeDocument/2006/math">
                    <m:r>
                      <a:rPr lang="en-GB" b="0" i="1" smtClean="0">
                        <a:latin typeface="Cambria Math"/>
                      </a:rPr>
                      <m:t>𝑎𝑟𝑒𝑎</m:t>
                    </m:r>
                    <m:groupChr>
                      <m:groupChrPr>
                        <m:chr m:val="→"/>
                        <m:vertJc m:val="bot"/>
                        <m:ctrlPr>
                          <a:rPr lang="en-GB" b="0" i="1" smtClean="0">
                            <a:latin typeface="Cambria Math" panose="02040503050406030204" pitchFamily="18" charset="0"/>
                          </a:rPr>
                        </m:ctrlPr>
                      </m:groupChrPr>
                      <m:e>
                        <m:r>
                          <a:rPr lang="en-GB" b="0" i="1" smtClean="0">
                            <a:latin typeface="Cambria Math"/>
                          </a:rPr>
                          <m:t>×</m:t>
                        </m:r>
                        <m:r>
                          <a:rPr lang="en-GB" b="0" i="1" smtClean="0">
                            <a:latin typeface="Cambria Math"/>
                          </a:rPr>
                          <m:t>𝑘</m:t>
                        </m:r>
                      </m:e>
                    </m:groupChr>
                    <m:r>
                      <a:rPr lang="en-GB" b="0" i="1" smtClean="0">
                        <a:latin typeface="Cambria Math"/>
                      </a:rPr>
                      <m:t>𝑓𝑟𝑒𝑞𝑢𝑒𝑛𝑐𝑦</m:t>
                    </m:r>
                  </m:oMath>
                </a14:m>
                <a:r>
                  <a:rPr lang="en-GB" dirty="0"/>
                  <a:t> using a known area with known frequency (which may be total area/frequency or just one bar)</a:t>
                </a:r>
              </a:p>
            </p:txBody>
          </p:sp>
        </mc:Choice>
        <mc:Fallback xmlns="">
          <p:sp>
            <p:nvSpPr>
              <p:cNvPr id="32" name="TextBox 31"/>
              <p:cNvSpPr txBox="1">
                <a:spLocks noRot="1" noChangeAspect="1" noMove="1" noResize="1" noEditPoints="1" noAdjustHandles="1" noChangeArrowheads="1" noChangeShapeType="1" noTextEdit="1"/>
              </p:cNvSpPr>
              <p:nvPr/>
            </p:nvSpPr>
            <p:spPr>
              <a:xfrm>
                <a:off x="395536" y="1229563"/>
                <a:ext cx="8280920" cy="747128"/>
              </a:xfrm>
              <a:prstGeom prst="rect">
                <a:avLst/>
              </a:prstGeom>
              <a:blipFill rotWithShape="1">
                <a:blip r:embed="rId5"/>
                <a:stretch>
                  <a:fillRect l="-514" b="-10317"/>
                </a:stretch>
              </a:blipFill>
            </p:spPr>
            <p:txBody>
              <a:bodyPr/>
              <a:lstStyle/>
              <a:p>
                <a:r>
                  <a:rPr lang="en-GB">
                    <a:noFill/>
                  </a:rPr>
                  <a:t> </a:t>
                </a:r>
              </a:p>
            </p:txBody>
          </p:sp>
        </mc:Fallback>
      </mc:AlternateContent>
    </p:spTree>
    <p:extLst>
      <p:ext uri="{BB962C8B-B14F-4D97-AF65-F5344CB8AC3E}">
        <p14:creationId xmlns:p14="http://schemas.microsoft.com/office/powerpoint/2010/main" val="8450714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0888"/>
            <a:ext cx="5564235" cy="4214370"/>
          </a:xfrm>
          <a:prstGeom prst="rect">
            <a:avLst/>
          </a:prstGeom>
          <a:noFill/>
          <a:ln>
            <a:noFill/>
          </a:ln>
        </p:spPr>
      </p:pic>
      <p:sp>
        <p:nvSpPr>
          <p:cNvPr id="3" name="Rectangle 2"/>
          <p:cNvSpPr/>
          <p:nvPr/>
        </p:nvSpPr>
        <p:spPr>
          <a:xfrm>
            <a:off x="251280" y="1042165"/>
            <a:ext cx="8352928" cy="1077218"/>
          </a:xfrm>
          <a:prstGeom prst="rect">
            <a:avLst/>
          </a:prstGeom>
        </p:spPr>
        <p:txBody>
          <a:bodyPr wrap="square">
            <a:spAutoFit/>
          </a:bodyPr>
          <a:lstStyle/>
          <a:p>
            <a:r>
              <a:rPr lang="en-GB" sz="1600" dirty="0"/>
              <a:t>A policeman records the speed of the traffic on a busy road with a 30 mph speed limit. He records the speeds of a sample of 450 cars. The histogram in Figure 2 represents the results.</a:t>
            </a:r>
          </a:p>
          <a:p>
            <a:r>
              <a:rPr lang="en-GB" sz="1050" dirty="0"/>
              <a:t> </a:t>
            </a:r>
            <a:r>
              <a:rPr lang="en-GB" sz="1600" b="1" dirty="0"/>
              <a:t>(</a:t>
            </a:r>
            <a:r>
              <a:rPr lang="en-GB" sz="1600" b="1" i="1" dirty="0"/>
              <a:t>a</a:t>
            </a:r>
            <a:r>
              <a:rPr lang="en-GB" sz="1600" b="1" dirty="0"/>
              <a:t>)   Calculate the number of cars that were exceeding the speed limit by at least 5 mph in the sample.	 </a:t>
            </a:r>
            <a:r>
              <a:rPr lang="en-GB" sz="1600" b="1" i="1" dirty="0"/>
              <a:t>(4 marks)</a:t>
            </a:r>
          </a:p>
        </p:txBody>
      </p:sp>
      <p:sp>
        <p:nvSpPr>
          <p:cNvPr id="4" name="TextBox 3"/>
          <p:cNvSpPr txBox="1"/>
          <p:nvPr/>
        </p:nvSpPr>
        <p:spPr>
          <a:xfrm>
            <a:off x="5564235" y="2276872"/>
            <a:ext cx="311222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A1: Determine what one small square or one large square is worth.</a:t>
            </a:r>
          </a:p>
        </p:txBody>
      </p:sp>
      <mc:AlternateContent xmlns:mc="http://schemas.openxmlformats.org/markup-compatibility/2006" xmlns:a14="http://schemas.microsoft.com/office/drawing/2010/main">
        <mc:Choice Requires="a14">
          <p:sp>
            <p:nvSpPr>
              <p:cNvPr id="5" name="TextBox 4"/>
              <p:cNvSpPr txBox="1"/>
              <p:nvPr/>
            </p:nvSpPr>
            <p:spPr>
              <a:xfrm>
                <a:off x="5564235" y="3268092"/>
                <a:ext cx="3112221" cy="307777"/>
              </a:xfrm>
              <a:prstGeom prst="rect">
                <a:avLst/>
              </a:prstGeom>
              <a:noFill/>
            </p:spPr>
            <p:txBody>
              <a:bodyPr wrap="square" rtlCol="0">
                <a:spAutoFit/>
              </a:bodyPr>
              <a:lstStyle/>
              <a:p>
                <a:r>
                  <a:rPr lang="en-GB" sz="1400" dirty="0"/>
                  <a:t>(i.e. work out </a:t>
                </a:r>
                <a14:m>
                  <m:oMath xmlns:m="http://schemas.openxmlformats.org/officeDocument/2006/math">
                    <m:r>
                      <a:rPr lang="en-GB" sz="1400" b="0" i="1" smtClean="0">
                        <a:latin typeface="Cambria Math"/>
                      </a:rPr>
                      <m:t>𝑎𝑟𝑒𝑎</m:t>
                    </m:r>
                    <m:r>
                      <a:rPr lang="en-GB" sz="1400" b="0" i="1" smtClean="0">
                        <a:latin typeface="Cambria Math"/>
                      </a:rPr>
                      <m:t>→</m:t>
                    </m:r>
                    <m:r>
                      <a:rPr lang="en-GB" sz="1400" b="0" i="1" smtClean="0">
                        <a:latin typeface="Cambria Math"/>
                      </a:rPr>
                      <m:t>𝑓𝑟𝑒𝑞</m:t>
                    </m:r>
                  </m:oMath>
                </a14:m>
                <a:r>
                  <a:rPr lang="en-GB" sz="1400" dirty="0"/>
                  <a:t> scaling)</a:t>
                </a:r>
              </a:p>
            </p:txBody>
          </p:sp>
        </mc:Choice>
        <mc:Fallback xmlns="">
          <p:sp>
            <p:nvSpPr>
              <p:cNvPr id="5" name="TextBox 4"/>
              <p:cNvSpPr txBox="1">
                <a:spLocks noRot="1" noChangeAspect="1" noMove="1" noResize="1" noEditPoints="1" noAdjustHandles="1" noChangeArrowheads="1" noChangeShapeType="1" noTextEdit="1"/>
              </p:cNvSpPr>
              <p:nvPr/>
            </p:nvSpPr>
            <p:spPr>
              <a:xfrm>
                <a:off x="5564235" y="3268092"/>
                <a:ext cx="3112221" cy="307777"/>
              </a:xfrm>
              <a:prstGeom prst="rect">
                <a:avLst/>
              </a:prstGeom>
              <a:blipFill rotWithShape="1">
                <a:blip r:embed="rId3"/>
                <a:stretch>
                  <a:fillRect l="-588" t="-1961" b="-17647"/>
                </a:stretch>
              </a:blipFill>
            </p:spPr>
            <p:txBody>
              <a:bodyPr/>
              <a:lstStyle/>
              <a:p>
                <a:r>
                  <a:rPr lang="en-GB">
                    <a:noFill/>
                  </a:rPr>
                  <a:t> </a:t>
                </a:r>
              </a:p>
            </p:txBody>
          </p:sp>
        </mc:Fallback>
      </mc:AlternateContent>
      <p:sp>
        <p:nvSpPr>
          <p:cNvPr id="6" name="TextBox 5"/>
          <p:cNvSpPr txBox="1"/>
          <p:nvPr/>
        </p:nvSpPr>
        <p:spPr>
          <a:xfrm>
            <a:off x="5564235" y="4293096"/>
            <a:ext cx="31122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A1: Use this to find number of cars travelling &gt;35mph.</a:t>
            </a:r>
          </a:p>
        </p:txBody>
      </p:sp>
      <p:sp>
        <p:nvSpPr>
          <p:cNvPr id="10" name="TextBox 9"/>
          <p:cNvSpPr txBox="1"/>
          <p:nvPr/>
        </p:nvSpPr>
        <p:spPr>
          <a:xfrm>
            <a:off x="349767" y="678758"/>
            <a:ext cx="250467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2012 Q5</a:t>
            </a:r>
          </a:p>
        </p:txBody>
      </p:sp>
      <p:sp>
        <p:nvSpPr>
          <p:cNvPr id="11" name="TextBox 10"/>
          <p:cNvSpPr txBox="1"/>
          <p:nvPr/>
        </p:nvSpPr>
        <p:spPr>
          <a:xfrm>
            <a:off x="703064" y="2769601"/>
            <a:ext cx="467544" cy="3093154"/>
          </a:xfrm>
          <a:prstGeom prst="rect">
            <a:avLst/>
          </a:prstGeom>
          <a:noFill/>
        </p:spPr>
        <p:txBody>
          <a:bodyPr wrap="square" rtlCol="0">
            <a:spAutoFit/>
          </a:bodyPr>
          <a:lstStyle/>
          <a:p>
            <a:r>
              <a:rPr lang="en-GB" dirty="0"/>
              <a:t>7</a:t>
            </a:r>
          </a:p>
          <a:p>
            <a:endParaRPr lang="en-GB" sz="1100" dirty="0"/>
          </a:p>
          <a:p>
            <a:r>
              <a:rPr lang="en-GB" dirty="0"/>
              <a:t>6</a:t>
            </a:r>
          </a:p>
          <a:p>
            <a:endParaRPr lang="en-GB" sz="1100" dirty="0"/>
          </a:p>
          <a:p>
            <a:r>
              <a:rPr lang="en-GB" dirty="0"/>
              <a:t>5</a:t>
            </a:r>
          </a:p>
          <a:p>
            <a:endParaRPr lang="en-GB" sz="1100" dirty="0"/>
          </a:p>
          <a:p>
            <a:r>
              <a:rPr lang="en-GB" dirty="0"/>
              <a:t>4</a:t>
            </a:r>
          </a:p>
          <a:p>
            <a:endParaRPr lang="en-GB" sz="1100" dirty="0"/>
          </a:p>
          <a:p>
            <a:r>
              <a:rPr lang="en-GB" dirty="0"/>
              <a:t>3</a:t>
            </a:r>
          </a:p>
          <a:p>
            <a:endParaRPr lang="en-GB" sz="1100" dirty="0"/>
          </a:p>
          <a:p>
            <a:r>
              <a:rPr lang="en-GB" dirty="0"/>
              <a:t>2</a:t>
            </a:r>
          </a:p>
          <a:p>
            <a:endParaRPr lang="en-GB" sz="1100" dirty="0"/>
          </a:p>
          <a:p>
            <a:r>
              <a:rPr lang="en-GB" dirty="0"/>
              <a:t>1</a:t>
            </a:r>
          </a:p>
        </p:txBody>
      </p:sp>
      <p:grpSp>
        <p:nvGrpSpPr>
          <p:cNvPr id="15" name="Group 14"/>
          <p:cNvGrpSpPr/>
          <p:nvPr/>
        </p:nvGrpSpPr>
        <p:grpSpPr>
          <a:xfrm>
            <a:off x="323528" y="2123270"/>
            <a:ext cx="3600400" cy="1233722"/>
            <a:chOff x="323528" y="2123270"/>
            <a:chExt cx="3600400" cy="1233722"/>
          </a:xfrm>
        </p:grpSpPr>
        <p:sp>
          <p:nvSpPr>
            <p:cNvPr id="12" name="TextBox 11"/>
            <p:cNvSpPr txBox="1"/>
            <p:nvPr/>
          </p:nvSpPr>
          <p:spPr>
            <a:xfrm>
              <a:off x="323528" y="2123270"/>
              <a:ext cx="36004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We can make the frequency density scale what we like.</a:t>
              </a:r>
            </a:p>
          </p:txBody>
        </p:sp>
        <p:cxnSp>
          <p:nvCxnSpPr>
            <p:cNvPr id="14" name="Straight Arrow Connector 13"/>
            <p:cNvCxnSpPr/>
            <p:nvPr/>
          </p:nvCxnSpPr>
          <p:spPr>
            <a:xfrm>
              <a:off x="467544" y="2769601"/>
              <a:ext cx="235520" cy="587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5893071" y="3569377"/>
                <a:ext cx="1368152" cy="600164"/>
              </a:xfrm>
              <a:prstGeom prst="rect">
                <a:avLst/>
              </a:prstGeom>
              <a:noFill/>
              <a:ln>
                <a:solidFill>
                  <a:schemeClr val="tx1"/>
                </a:solidFill>
              </a:ln>
            </p:spPr>
            <p:txBody>
              <a:bodyPr wrap="square" rtlCol="0">
                <a:spAutoFit/>
              </a:bodyPr>
              <a:lstStyle/>
              <a:p>
                <a:r>
                  <a:rPr lang="en-GB" sz="1400" dirty="0"/>
                  <a:t>Area           Freq</a:t>
                </a:r>
              </a:p>
              <a:p>
                <a:pPr/>
                <a14:m>
                  <m:oMathPara xmlns:m="http://schemas.openxmlformats.org/officeDocument/2006/math">
                    <m:oMathParaPr>
                      <m:jc m:val="left"/>
                    </m:oMathParaPr>
                    <m:oMath xmlns:m="http://schemas.openxmlformats.org/officeDocument/2006/math">
                      <m:r>
                        <a:rPr lang="en-GB" sz="1400" b="0" i="1" smtClean="0">
                          <a:latin typeface="Cambria Math"/>
                        </a:rPr>
                        <m:t>112.5 </m:t>
                      </m:r>
                      <m:groupChr>
                        <m:groupChrPr>
                          <m:chr m:val="→"/>
                          <m:vertJc m:val="bot"/>
                          <m:ctrlPr>
                            <a:rPr lang="en-GB" sz="1400" b="0" i="1" smtClean="0">
                              <a:latin typeface="Cambria Math" panose="02040503050406030204" pitchFamily="18" charset="0"/>
                            </a:rPr>
                          </m:ctrlPr>
                        </m:groupChrPr>
                        <m:e>
                          <m:r>
                            <a:rPr lang="en-GB" sz="1400" b="0" i="1" smtClean="0">
                              <a:latin typeface="Cambria Math"/>
                            </a:rPr>
                            <m:t>×</m:t>
                          </m:r>
                          <m:r>
                            <a:rPr lang="en-GB" sz="1400" b="0" i="1" smtClean="0">
                              <a:latin typeface="Cambria Math" panose="02040503050406030204" pitchFamily="18" charset="0"/>
                            </a:rPr>
                            <m:t>𝑘</m:t>
                          </m:r>
                        </m:e>
                      </m:groupChr>
                      <m:r>
                        <a:rPr lang="en-GB" sz="1400" b="0" i="1" smtClean="0">
                          <a:latin typeface="Cambria Math"/>
                        </a:rPr>
                        <m:t> 450</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893071" y="3569377"/>
                <a:ext cx="1368152" cy="600164"/>
              </a:xfrm>
              <a:prstGeom prst="rect">
                <a:avLst/>
              </a:prstGeom>
              <a:blipFill>
                <a:blip r:embed="rId4"/>
                <a:stretch>
                  <a:fillRect l="-885" t="-1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251128" y="5085184"/>
                <a:ext cx="1728192" cy="600164"/>
              </a:xfrm>
              <a:prstGeom prst="rect">
                <a:avLst/>
              </a:prstGeom>
              <a:noFill/>
              <a:ln>
                <a:solidFill>
                  <a:schemeClr val="tx1"/>
                </a:solidFill>
              </a:ln>
            </p:spPr>
            <p:txBody>
              <a:bodyPr wrap="square" rtlCol="0">
                <a:spAutoFit/>
              </a:bodyPr>
              <a:lstStyle/>
              <a:p>
                <a:r>
                  <a:rPr lang="en-GB" sz="1400" dirty="0"/>
                  <a:t>Area                 </a:t>
                </a:r>
                <a:r>
                  <a:rPr lang="en-GB" sz="1400" dirty="0" err="1"/>
                  <a:t>Freq</a:t>
                </a:r>
                <a:endParaRPr lang="en-GB" sz="1400" dirty="0"/>
              </a:p>
              <a:p>
                <a:pPr/>
                <a14:m>
                  <m:oMathPara xmlns:m="http://schemas.openxmlformats.org/officeDocument/2006/math">
                    <m:oMathParaPr>
                      <m:jc m:val="left"/>
                    </m:oMathParaPr>
                    <m:oMath xmlns:m="http://schemas.openxmlformats.org/officeDocument/2006/math">
                      <m:r>
                        <a:rPr lang="en-GB" sz="1400" i="1">
                          <a:latin typeface="Cambria Math"/>
                        </a:rPr>
                        <m:t>2</m:t>
                      </m:r>
                      <m:r>
                        <a:rPr lang="en-GB" sz="1400" b="0" i="1" smtClean="0">
                          <a:latin typeface="Cambria Math"/>
                        </a:rPr>
                        <m:t>2.5      </m:t>
                      </m:r>
                      <m:groupChr>
                        <m:groupChrPr>
                          <m:chr m:val="→"/>
                          <m:vertJc m:val="bot"/>
                          <m:ctrlPr>
                            <a:rPr lang="en-GB" sz="1400" b="0" i="1" smtClean="0">
                              <a:latin typeface="Cambria Math" panose="02040503050406030204" pitchFamily="18" charset="0"/>
                            </a:rPr>
                          </m:ctrlPr>
                        </m:groupChrPr>
                        <m:e>
                          <m:r>
                            <a:rPr lang="en-GB" sz="1400" b="0" i="1" smtClean="0">
                              <a:latin typeface="Cambria Math"/>
                            </a:rPr>
                            <m:t>×4</m:t>
                          </m:r>
                        </m:e>
                      </m:groupChr>
                      <m:r>
                        <a:rPr lang="en-GB" sz="1400" b="0" i="1" smtClean="0">
                          <a:latin typeface="Cambria Math"/>
                        </a:rPr>
                        <m:t>     90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251128" y="5085184"/>
                <a:ext cx="1728192" cy="600164"/>
              </a:xfrm>
              <a:prstGeom prst="rect">
                <a:avLst/>
              </a:prstGeom>
              <a:blipFill rotWithShape="1">
                <a:blip r:embed="rId5"/>
                <a:stretch>
                  <a:fillRect l="-350"/>
                </a:stretch>
              </a:blipFill>
              <a:ln>
                <a:solidFill>
                  <a:schemeClr val="tx1"/>
                </a:solidFill>
              </a:ln>
            </p:spPr>
            <p:txBody>
              <a:bodyPr/>
              <a:lstStyle/>
              <a:p>
                <a:r>
                  <a:rPr lang="en-GB">
                    <a:noFill/>
                  </a:rPr>
                  <a:t> </a:t>
                </a:r>
              </a:p>
            </p:txBody>
          </p:sp>
        </mc:Fallback>
      </mc:AlternateContent>
      <p:grpSp>
        <p:nvGrpSpPr>
          <p:cNvPr id="18" name="Group 57"/>
          <p:cNvGrpSpPr/>
          <p:nvPr/>
        </p:nvGrpSpPr>
        <p:grpSpPr>
          <a:xfrm>
            <a:off x="-1144" y="0"/>
            <a:ext cx="9145144" cy="599127"/>
            <a:chOff x="-1144" y="0"/>
            <a:chExt cx="9145144" cy="599127"/>
          </a:xfrm>
        </p:grpSpPr>
        <p:sp>
          <p:nvSpPr>
            <p:cNvPr id="19" name="TextBox 18"/>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20" name="Straight Connector 19"/>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1" name="TextBox 20"/>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mc:AlternateContent xmlns:mc="http://schemas.openxmlformats.org/markup-compatibility/2006" xmlns:a14="http://schemas.microsoft.com/office/drawing/2010/main">
        <mc:Choice Requires="a14">
          <p:sp>
            <p:nvSpPr>
              <p:cNvPr id="7" name="TextBox 6"/>
              <p:cNvSpPr txBox="1"/>
              <p:nvPr/>
            </p:nvSpPr>
            <p:spPr>
              <a:xfrm>
                <a:off x="5796136" y="5862755"/>
                <a:ext cx="2304256" cy="369332"/>
              </a:xfrm>
              <a:prstGeom prst="rect">
                <a:avLst/>
              </a:prstGeom>
              <a:noFill/>
            </p:spPr>
            <p:txBody>
              <a:bodyPr wrap="square" rtlCol="0">
                <a:spAutoFit/>
              </a:bodyPr>
              <a:lstStyle/>
              <a:p>
                <a:r>
                  <a:rPr lang="en-GB" b="0" dirty="0"/>
                  <a:t>Write: </a:t>
                </a:r>
                <a14:m>
                  <m:oMath xmlns:m="http://schemas.openxmlformats.org/officeDocument/2006/math">
                    <m:r>
                      <a:rPr lang="en-GB" b="0" i="1" smtClean="0">
                        <a:latin typeface="Cambria Math"/>
                      </a:rPr>
                      <m:t>22.5×4=90</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796136" y="5862755"/>
                <a:ext cx="2304256" cy="369332"/>
              </a:xfrm>
              <a:prstGeom prst="rect">
                <a:avLst/>
              </a:prstGeom>
              <a:blipFill rotWithShape="1">
                <a:blip r:embed="rId6"/>
                <a:stretch>
                  <a:fillRect l="-2381" t="-8333" b="-26667"/>
                </a:stretch>
              </a:blipFill>
            </p:spPr>
            <p:txBody>
              <a:bodyPr/>
              <a:lstStyle/>
              <a:p>
                <a:r>
                  <a:rPr lang="en-GB">
                    <a:noFill/>
                  </a:rPr>
                  <a:t> </a:t>
                </a:r>
              </a:p>
            </p:txBody>
          </p:sp>
        </mc:Fallback>
      </mc:AlternateContent>
      <p:sp>
        <p:nvSpPr>
          <p:cNvPr id="9" name="Rectangle 8"/>
          <p:cNvSpPr/>
          <p:nvPr/>
        </p:nvSpPr>
        <p:spPr>
          <a:xfrm>
            <a:off x="5564235" y="5015480"/>
            <a:ext cx="3112221" cy="1216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p:cNvSpPr txBox="1"/>
              <p:nvPr/>
            </p:nvSpPr>
            <p:spPr>
              <a:xfrm>
                <a:off x="7145362" y="3517829"/>
                <a:ext cx="1944216" cy="618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450</m:t>
                          </m:r>
                        </m:num>
                        <m:den>
                          <m:r>
                            <a:rPr lang="en-GB" b="0" i="1" smtClean="0">
                              <a:latin typeface="Cambria Math" panose="02040503050406030204" pitchFamily="18" charset="0"/>
                            </a:rPr>
                            <m:t>112.5</m:t>
                          </m:r>
                        </m:den>
                      </m:f>
                      <m:r>
                        <a:rPr lang="en-GB" b="0" i="1" smtClean="0">
                          <a:latin typeface="Cambria Math" panose="02040503050406030204" pitchFamily="18" charset="0"/>
                        </a:rPr>
                        <m:t>=4</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145362" y="3517829"/>
                <a:ext cx="1944216" cy="618374"/>
              </a:xfrm>
              <a:prstGeom prst="rect">
                <a:avLst/>
              </a:prstGeom>
              <a:blipFill>
                <a:blip r:embed="rId7"/>
                <a:stretch>
                  <a:fillRect/>
                </a:stretch>
              </a:blipFill>
            </p:spPr>
            <p:txBody>
              <a:bodyPr/>
              <a:lstStyle/>
              <a:p>
                <a:r>
                  <a:rPr lang="en-GB">
                    <a:noFill/>
                  </a:rPr>
                  <a:t> </a:t>
                </a:r>
              </a:p>
            </p:txBody>
          </p:sp>
        </mc:Fallback>
      </mc:AlternateContent>
      <p:sp>
        <p:nvSpPr>
          <p:cNvPr id="8" name="Rectangle 7"/>
          <p:cNvSpPr/>
          <p:nvPr/>
        </p:nvSpPr>
        <p:spPr>
          <a:xfrm>
            <a:off x="5589251" y="3558025"/>
            <a:ext cx="3238241" cy="622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40663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p:bldP spid="9"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5" y="1675767"/>
            <a:ext cx="5564235" cy="4214370"/>
          </a:xfrm>
          <a:prstGeom prst="rect">
            <a:avLst/>
          </a:prstGeom>
          <a:noFill/>
          <a:ln>
            <a:noFill/>
          </a:ln>
        </p:spPr>
      </p:pic>
      <p:sp>
        <p:nvSpPr>
          <p:cNvPr id="3" name="Rectangle 2"/>
          <p:cNvSpPr/>
          <p:nvPr/>
        </p:nvSpPr>
        <p:spPr>
          <a:xfrm>
            <a:off x="486137" y="846004"/>
            <a:ext cx="8352928" cy="369332"/>
          </a:xfrm>
          <a:prstGeom prst="rect">
            <a:avLst/>
          </a:prstGeom>
        </p:spPr>
        <p:txBody>
          <a:bodyPr wrap="square">
            <a:spAutoFit/>
          </a:bodyPr>
          <a:lstStyle/>
          <a:p>
            <a:r>
              <a:rPr lang="en-GB" b="1" dirty="0"/>
              <a:t>(b) Estimate the value of the mean speed of the cars in the sample. </a:t>
            </a:r>
            <a:r>
              <a:rPr lang="en-GB" b="1" i="1" dirty="0"/>
              <a:t>(3 marks)</a:t>
            </a:r>
          </a:p>
        </p:txBody>
      </p:sp>
      <p:sp>
        <p:nvSpPr>
          <p:cNvPr id="4" name="TextBox 3"/>
          <p:cNvSpPr txBox="1"/>
          <p:nvPr/>
        </p:nvSpPr>
        <p:spPr>
          <a:xfrm>
            <a:off x="5536790" y="1531751"/>
            <a:ext cx="31122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t>
            </a:r>
            <a:r>
              <a:rPr lang="en-GB" dirty="0" err="1"/>
              <a:t>M1</a:t>
            </a:r>
            <a:r>
              <a:rPr lang="en-GB" dirty="0"/>
              <a:t>: Use histogram to construct sum of speeds.</a:t>
            </a:r>
          </a:p>
        </p:txBody>
      </p:sp>
      <mc:AlternateContent xmlns:mc="http://schemas.openxmlformats.org/markup-compatibility/2006" xmlns:a14="http://schemas.microsoft.com/office/drawing/2010/main">
        <mc:Choice Requires="a14">
          <p:sp>
            <p:nvSpPr>
              <p:cNvPr id="5" name="TextBox 4"/>
              <p:cNvSpPr txBox="1"/>
              <p:nvPr/>
            </p:nvSpPr>
            <p:spPr>
              <a:xfrm>
                <a:off x="5522045" y="2348440"/>
                <a:ext cx="3112221" cy="618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30×12.5+240×25+…</m:t>
                          </m:r>
                        </m:num>
                        <m:den>
                          <m:r>
                            <a:rPr lang="en-GB" b="0" i="1" smtClean="0">
                              <a:latin typeface="Cambria Math"/>
                            </a:rPr>
                            <m:t>450</m:t>
                          </m:r>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522045" y="2348440"/>
                <a:ext cx="3112221" cy="618374"/>
              </a:xfrm>
              <a:prstGeom prst="rect">
                <a:avLst/>
              </a:prstGeom>
              <a:blipFill rotWithShape="1">
                <a:blip r:embed="rId3"/>
                <a:stretch>
                  <a:fillRect/>
                </a:stretch>
              </a:blipFill>
            </p:spPr>
            <p:txBody>
              <a:bodyPr/>
              <a:lstStyle/>
              <a:p>
                <a:r>
                  <a:rPr lang="en-GB">
                    <a:noFill/>
                  </a:rPr>
                  <a:t> </a:t>
                </a:r>
              </a:p>
            </p:txBody>
          </p:sp>
        </mc:Fallback>
      </mc:AlternateContent>
      <p:sp>
        <p:nvSpPr>
          <p:cNvPr id="6" name="TextBox 5"/>
          <p:cNvSpPr txBox="1"/>
          <p:nvPr/>
        </p:nvSpPr>
        <p:spPr>
          <a:xfrm>
            <a:off x="5553798" y="3211669"/>
            <a:ext cx="311222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A1 Correct value</a:t>
            </a:r>
          </a:p>
        </p:txBody>
      </p:sp>
      <mc:AlternateContent xmlns:mc="http://schemas.openxmlformats.org/markup-compatibility/2006" xmlns:a14="http://schemas.microsoft.com/office/drawing/2010/main">
        <mc:Choice Requires="a14">
          <p:sp>
            <p:nvSpPr>
              <p:cNvPr id="7" name="TextBox 6"/>
              <p:cNvSpPr txBox="1"/>
              <p:nvPr/>
            </p:nvSpPr>
            <p:spPr>
              <a:xfrm>
                <a:off x="5570805" y="3706433"/>
                <a:ext cx="31122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=28.8</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570805" y="3706433"/>
                <a:ext cx="3112221" cy="369332"/>
              </a:xfrm>
              <a:prstGeom prst="rect">
                <a:avLst/>
              </a:prstGeom>
              <a:blipFill rotWithShape="1">
                <a:blip r:embed="rId4"/>
                <a:stretch>
                  <a:fillRect/>
                </a:stretch>
              </a:blipFill>
            </p:spPr>
            <p:txBody>
              <a:bodyPr/>
              <a:lstStyle/>
              <a:p>
                <a:r>
                  <a:rPr lang="en-GB">
                    <a:noFill/>
                  </a:rPr>
                  <a:t> </a:t>
                </a:r>
              </a:p>
            </p:txBody>
          </p:sp>
        </mc:Fallback>
      </mc:AlternateContent>
      <p:sp>
        <p:nvSpPr>
          <p:cNvPr id="8" name="Rectangle 7"/>
          <p:cNvSpPr/>
          <p:nvPr/>
        </p:nvSpPr>
        <p:spPr>
          <a:xfrm>
            <a:off x="5553798" y="2195889"/>
            <a:ext cx="3112221" cy="92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553798" y="3581001"/>
            <a:ext cx="3112221" cy="92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5534745" y="4668298"/>
            <a:ext cx="3472261"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Whenever you are asked to calculate mean, median or quartiles from a histogram, form a grouped frequency table. Use your scaling factor to work out the frequency of each bar.</a:t>
            </a:r>
          </a:p>
        </p:txBody>
      </p:sp>
      <p:grpSp>
        <p:nvGrpSpPr>
          <p:cNvPr id="13" name="Group 57"/>
          <p:cNvGrpSpPr/>
          <p:nvPr/>
        </p:nvGrpSpPr>
        <p:grpSpPr>
          <a:xfrm>
            <a:off x="-1144" y="0"/>
            <a:ext cx="9145144" cy="599127"/>
            <a:chOff x="-1144" y="0"/>
            <a:chExt cx="9145144" cy="599127"/>
          </a:xfrm>
        </p:grpSpPr>
        <p:sp>
          <p:nvSpPr>
            <p:cNvPr id="14" name="TextBox 1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15" name="Straight Connector 1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6" name="TextBox 1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1728879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Rectangle 5"/>
          <p:cNvSpPr/>
          <p:nvPr/>
        </p:nvSpPr>
        <p:spPr>
          <a:xfrm>
            <a:off x="251520" y="843677"/>
            <a:ext cx="8712968" cy="120032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a:t>
            </a:r>
            <a:r>
              <a:rPr lang="en-GB" i="1" dirty="0"/>
              <a:t>c</a:t>
            </a:r>
            <a:r>
              <a:rPr lang="en-GB" dirty="0"/>
              <a:t>) Estimate, to 1 decimal place, the value of the median speed of the cars in the sample.</a:t>
            </a:r>
            <a:r>
              <a:rPr lang="en-GB" b="1" dirty="0"/>
              <a:t>(2)</a:t>
            </a:r>
            <a:endParaRPr lang="en-GB" dirty="0"/>
          </a:p>
          <a:p>
            <a:r>
              <a:rPr lang="en-GB" strike="sngStrike" dirty="0"/>
              <a:t>(</a:t>
            </a:r>
            <a:r>
              <a:rPr lang="en-GB" i="1" strike="sngStrike" dirty="0"/>
              <a:t>d</a:t>
            </a:r>
            <a:r>
              <a:rPr lang="en-GB" strike="sngStrike" dirty="0"/>
              <a:t>)  Comment on the shape of the distribution. Give a reason for your answer.		</a:t>
            </a:r>
            <a:r>
              <a:rPr lang="en-GB" b="1" strike="sngStrike" dirty="0"/>
              <a:t>(2)</a:t>
            </a:r>
            <a:endParaRPr lang="en-GB" strike="sngStrike" dirty="0"/>
          </a:p>
          <a:p>
            <a:r>
              <a:rPr lang="en-GB" strike="sngStrike" dirty="0"/>
              <a:t>(</a:t>
            </a:r>
            <a:r>
              <a:rPr lang="en-GB" i="1" strike="sngStrike" dirty="0"/>
              <a:t>e</a:t>
            </a:r>
            <a:r>
              <a:rPr lang="en-GB" strike="sngStrike" dirty="0"/>
              <a:t>) State, with a reason, whether the estimate of the mean or the median is a better representation of the average speed of the traffic on the road.			</a:t>
            </a:r>
            <a:r>
              <a:rPr lang="en-GB" b="1" strike="sngStrike" dirty="0"/>
              <a:t>(2)</a:t>
            </a:r>
            <a:endParaRPr lang="en-GB" strike="sngStrik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87" y="2644913"/>
            <a:ext cx="834463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91298" y="2538789"/>
            <a:ext cx="6892202" cy="8902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791298" y="3429001"/>
            <a:ext cx="6892202"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91298" y="4293097"/>
            <a:ext cx="6892202"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3707903" y="2044006"/>
            <a:ext cx="5072417" cy="307777"/>
          </a:xfrm>
          <a:prstGeom prst="rect">
            <a:avLst/>
          </a:prstGeom>
          <a:noFill/>
        </p:spPr>
        <p:txBody>
          <a:bodyPr wrap="square" rtlCol="0">
            <a:spAutoFit/>
          </a:bodyPr>
          <a:lstStyle/>
          <a:p>
            <a:pPr algn="r"/>
            <a:r>
              <a:rPr lang="en-GB" sz="1400" dirty="0" smtClean="0"/>
              <a:t>(crossed out questions would not appear in new syllabus)</a:t>
            </a:r>
            <a:endParaRPr lang="en-GB" sz="1400" dirty="0"/>
          </a:p>
        </p:txBody>
      </p:sp>
    </p:spTree>
    <p:extLst>
      <p:ext uri="{BB962C8B-B14F-4D97-AF65-F5344CB8AC3E}">
        <p14:creationId xmlns:p14="http://schemas.microsoft.com/office/powerpoint/2010/main" val="4171153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1640" y="3605912"/>
            <a:ext cx="1368152"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436096" y="4686032"/>
            <a:ext cx="2196604" cy="1152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#2 </a:t>
              </a:r>
              <a:r>
                <a:rPr lang="en-GB" sz="3200" dirty="0"/>
                <a:t>:: Gaps!</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550424" y="731491"/>
              <a:ext cx="4401186" cy="1752600"/>
            </p:xfrm>
            <a:graphic>
              <a:graphicData uri="http://schemas.openxmlformats.org/drawingml/2006/table">
                <a:tbl>
                  <a:tblPr firstRow="1" bandRow="1">
                    <a:tableStyleId>{073A0DAA-6AF3-43AB-8588-CEC1D06C72B9}</a:tableStyleId>
                  </a:tblPr>
                  <a:tblGrid>
                    <a:gridCol w="1609090">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gridCol w="1575118">
                      <a:extLst>
                        <a:ext uri="{9D8B030D-6E8A-4147-A177-3AD203B41FA5}">
                          <a16:colId xmlns:a16="http://schemas.microsoft.com/office/drawing/2014/main" val="20002"/>
                        </a:ext>
                      </a:extLst>
                    </a:gridCol>
                  </a:tblGrid>
                  <a:tr h="370840">
                    <a:tc>
                      <a:txBody>
                        <a:bodyPr/>
                        <a:lstStyle/>
                        <a:p>
                          <a:r>
                            <a:rPr lang="en-GB" dirty="0"/>
                            <a:t>Weight</a:t>
                          </a:r>
                          <a:r>
                            <a:rPr lang="en-GB" baseline="0" dirty="0"/>
                            <a:t> </a:t>
                          </a:r>
                        </a:p>
                        <a:p>
                          <a:r>
                            <a:rPr lang="en-GB" baseline="0" dirty="0"/>
                            <a:t>(to nearest kg)</a:t>
                          </a:r>
                          <a:endParaRPr lang="en-GB" dirty="0"/>
                        </a:p>
                      </a:txBody>
                      <a:tcPr/>
                    </a:tc>
                    <a:tc>
                      <a:txBody>
                        <a:bodyPr/>
                        <a:lstStyle/>
                        <a:p>
                          <a:r>
                            <a:rPr lang="en-GB" dirty="0"/>
                            <a:t>Frequency</a:t>
                          </a:r>
                        </a:p>
                      </a:txBody>
                      <a:tcPr/>
                    </a:tc>
                    <a:tc>
                      <a:txBody>
                        <a:bodyPr/>
                        <a:lstStyle/>
                        <a:p>
                          <a:r>
                            <a:rPr lang="en-GB" dirty="0"/>
                            <a:t>F.D.</a:t>
                          </a:r>
                        </a:p>
                      </a:txBody>
                      <a:tcPr/>
                    </a:tc>
                    <a:extLst>
                      <a:ext uri="{0D108BD9-81ED-4DB2-BD59-A6C34878D82A}">
                        <a16:rowId xmlns:a16="http://schemas.microsoft.com/office/drawing/2014/main" val="10000"/>
                      </a:ext>
                    </a:extLst>
                  </a:tr>
                  <a:tr h="370840">
                    <a:tc>
                      <a:txBody>
                        <a:bodyPr/>
                        <a:lstStyle/>
                        <a:p>
                          <a:r>
                            <a:rPr lang="en-GB" dirty="0"/>
                            <a:t>1-2</a:t>
                          </a:r>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r>
                                  <a:rPr lang="en-GB" b="1" smtClean="0">
                                    <a:latin typeface="Cambria Math" panose="02040503050406030204" pitchFamily="18" charset="0"/>
                                  </a:rPr>
                                  <m:t>÷</m:t>
                                </m:r>
                                <m:r>
                                  <a:rPr lang="en-GB" b="1" i="1" smtClean="0">
                                    <a:latin typeface="Cambria Math" panose="02040503050406030204" pitchFamily="18" charset="0"/>
                                  </a:rPr>
                                  <m:t>𝟐</m:t>
                                </m:r>
                                <m:r>
                                  <a:rPr lang="en-GB" b="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txBody>
                      <a:tcPr/>
                    </a:tc>
                    <a:extLst>
                      <a:ext uri="{0D108BD9-81ED-4DB2-BD59-A6C34878D82A}">
                        <a16:rowId xmlns:a16="http://schemas.microsoft.com/office/drawing/2014/main" val="10001"/>
                      </a:ext>
                    </a:extLst>
                  </a:tr>
                  <a:tr h="370840">
                    <a:tc>
                      <a:txBody>
                        <a:bodyPr/>
                        <a:lstStyle/>
                        <a:p>
                          <a:r>
                            <a:rPr lang="en-GB" dirty="0"/>
                            <a:t>3-6</a:t>
                          </a:r>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smtClean="0">
                                    <a:latin typeface="Cambria Math" panose="02040503050406030204" pitchFamily="18" charset="0"/>
                                  </a:rPr>
                                  <m:t>÷</m:t>
                                </m:r>
                                <m:r>
                                  <a:rPr lang="en-GB" b="1" i="1" smtClean="0">
                                    <a:latin typeface="Cambria Math" panose="02040503050406030204" pitchFamily="18" charset="0"/>
                                  </a:rPr>
                                  <m:t>𝟒</m:t>
                                </m:r>
                                <m:r>
                                  <a:rPr lang="en-GB" b="1" smtClean="0">
                                    <a:latin typeface="Cambria Math" panose="02040503050406030204" pitchFamily="18" charset="0"/>
                                  </a:rPr>
                                  <m:t>=</m:t>
                                </m:r>
                                <m:r>
                                  <a:rPr lang="en-GB" b="1" i="1" smtClean="0">
                                    <a:latin typeface="Cambria Math" panose="02040503050406030204" pitchFamily="18" charset="0"/>
                                  </a:rPr>
                                  <m:t>𝟎</m:t>
                                </m:r>
                                <m:r>
                                  <a:rPr lang="en-GB" b="1" smtClean="0">
                                    <a:latin typeface="Cambria Math" panose="02040503050406030204" pitchFamily="18" charset="0"/>
                                  </a:rPr>
                                  <m:t>.</m:t>
                                </m:r>
                                <m:r>
                                  <a:rPr lang="en-GB" b="1" i="1" smtClean="0">
                                    <a:latin typeface="Cambria Math" panose="02040503050406030204" pitchFamily="18" charset="0"/>
                                  </a:rPr>
                                  <m:t>𝟕𝟓</m:t>
                                </m:r>
                              </m:oMath>
                            </m:oMathPara>
                          </a14:m>
                          <a:endParaRPr lang="en-GB" b="1" dirty="0"/>
                        </a:p>
                      </a:txBody>
                      <a:tcPr/>
                    </a:tc>
                    <a:extLst>
                      <a:ext uri="{0D108BD9-81ED-4DB2-BD59-A6C34878D82A}">
                        <a16:rowId xmlns:a16="http://schemas.microsoft.com/office/drawing/2014/main" val="10002"/>
                      </a:ext>
                    </a:extLst>
                  </a:tr>
                  <a:tr h="370840">
                    <a:tc>
                      <a:txBody>
                        <a:bodyPr/>
                        <a:lstStyle/>
                        <a:p>
                          <a:r>
                            <a:rPr lang="en-GB" dirty="0"/>
                            <a:t>7-9</a:t>
                          </a:r>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oMath>
                            </m:oMathPara>
                          </a14:m>
                          <a:endParaRPr lang="en-GB" b="1"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900647455"/>
                  </p:ext>
                </p:extLst>
              </p:nvPr>
            </p:nvGraphicFramePr>
            <p:xfrm>
              <a:off x="550424" y="731491"/>
              <a:ext cx="4401186" cy="1752600"/>
            </p:xfrm>
            <a:graphic>
              <a:graphicData uri="http://schemas.openxmlformats.org/drawingml/2006/table">
                <a:tbl>
                  <a:tblPr firstRow="1" bandRow="1">
                    <a:tableStyleId>{073A0DAA-6AF3-43AB-8588-CEC1D06C72B9}</a:tableStyleId>
                  </a:tblPr>
                  <a:tblGrid>
                    <a:gridCol w="1609090"/>
                    <a:gridCol w="1216978"/>
                    <a:gridCol w="1575118"/>
                  </a:tblGrid>
                  <a:tr h="640080">
                    <a:tc>
                      <a:txBody>
                        <a:bodyPr/>
                        <a:lstStyle/>
                        <a:p>
                          <a:r>
                            <a:rPr lang="en-GB" dirty="0" smtClean="0"/>
                            <a:t>Weight</a:t>
                          </a:r>
                          <a:r>
                            <a:rPr lang="en-GB" baseline="0" dirty="0" smtClean="0"/>
                            <a:t> </a:t>
                          </a:r>
                          <a:endParaRPr lang="en-GB" baseline="0" dirty="0" smtClean="0"/>
                        </a:p>
                        <a:p>
                          <a:r>
                            <a:rPr lang="en-GB" baseline="0" dirty="0" smtClean="0"/>
                            <a:t>(</a:t>
                          </a:r>
                          <a:r>
                            <a:rPr lang="en-GB" baseline="0" dirty="0" smtClean="0"/>
                            <a:t>to nearest kg)</a:t>
                          </a:r>
                          <a:endParaRPr lang="en-GB" dirty="0"/>
                        </a:p>
                      </a:txBody>
                      <a:tcPr/>
                    </a:tc>
                    <a:tc>
                      <a:txBody>
                        <a:bodyPr/>
                        <a:lstStyle/>
                        <a:p>
                          <a:r>
                            <a:rPr lang="en-GB" dirty="0" smtClean="0"/>
                            <a:t>Frequency</a:t>
                          </a:r>
                          <a:endParaRPr lang="en-GB" dirty="0"/>
                        </a:p>
                      </a:txBody>
                      <a:tcPr/>
                    </a:tc>
                    <a:tc>
                      <a:txBody>
                        <a:bodyPr/>
                        <a:lstStyle/>
                        <a:p>
                          <a:r>
                            <a:rPr lang="en-GB" dirty="0" smtClean="0"/>
                            <a:t>F.D.</a:t>
                          </a:r>
                          <a:endParaRPr lang="en-GB" dirty="0"/>
                        </a:p>
                      </a:txBody>
                      <a:tcPr/>
                    </a:tc>
                  </a:tr>
                  <a:tr h="370840">
                    <a:tc>
                      <a:txBody>
                        <a:bodyPr/>
                        <a:lstStyle/>
                        <a:p>
                          <a:r>
                            <a:rPr lang="en-GB" dirty="0" smtClean="0"/>
                            <a:t>1-2</a:t>
                          </a:r>
                          <a:endParaRPr lang="en-GB" dirty="0"/>
                        </a:p>
                      </a:txBody>
                      <a:tcPr/>
                    </a:tc>
                    <a:tc>
                      <a:txBody>
                        <a:bodyPr/>
                        <a:lstStyle/>
                        <a:p>
                          <a:endParaRPr lang="en-US"/>
                        </a:p>
                      </a:txBody>
                      <a:tcPr>
                        <a:blipFill rotWithShape="0">
                          <a:blip r:embed="rId2"/>
                          <a:stretch>
                            <a:fillRect l="-132500" t="-181967" r="-131500" b="-224590"/>
                          </a:stretch>
                        </a:blipFill>
                      </a:tcPr>
                    </a:tc>
                    <a:tc>
                      <a:txBody>
                        <a:bodyPr/>
                        <a:lstStyle/>
                        <a:p>
                          <a:endParaRPr lang="en-US"/>
                        </a:p>
                      </a:txBody>
                      <a:tcPr>
                        <a:blipFill rotWithShape="0">
                          <a:blip r:embed="rId2"/>
                          <a:stretch>
                            <a:fillRect l="-179537" t="-181967" r="-1544" b="-224590"/>
                          </a:stretch>
                        </a:blipFill>
                      </a:tcPr>
                    </a:tc>
                  </a:tr>
                  <a:tr h="370840">
                    <a:tc>
                      <a:txBody>
                        <a:bodyPr/>
                        <a:lstStyle/>
                        <a:p>
                          <a:r>
                            <a:rPr lang="en-GB" dirty="0" smtClean="0"/>
                            <a:t>3-6</a:t>
                          </a:r>
                          <a:endParaRPr lang="en-GB" dirty="0"/>
                        </a:p>
                      </a:txBody>
                      <a:tcPr/>
                    </a:tc>
                    <a:tc>
                      <a:txBody>
                        <a:bodyPr/>
                        <a:lstStyle/>
                        <a:p>
                          <a:endParaRPr lang="en-US"/>
                        </a:p>
                      </a:txBody>
                      <a:tcPr>
                        <a:blipFill rotWithShape="0">
                          <a:blip r:embed="rId2"/>
                          <a:stretch>
                            <a:fillRect l="-132500" t="-281967" r="-131500" b="-124590"/>
                          </a:stretch>
                        </a:blipFill>
                      </a:tcPr>
                    </a:tc>
                    <a:tc>
                      <a:txBody>
                        <a:bodyPr/>
                        <a:lstStyle/>
                        <a:p>
                          <a:endParaRPr lang="en-US"/>
                        </a:p>
                      </a:txBody>
                      <a:tcPr>
                        <a:blipFill rotWithShape="0">
                          <a:blip r:embed="rId2"/>
                          <a:stretch>
                            <a:fillRect l="-179537" t="-281967" r="-1544" b="-124590"/>
                          </a:stretch>
                        </a:blipFill>
                      </a:tcPr>
                    </a:tc>
                  </a:tr>
                  <a:tr h="370840">
                    <a:tc>
                      <a:txBody>
                        <a:bodyPr/>
                        <a:lstStyle/>
                        <a:p>
                          <a:r>
                            <a:rPr lang="en-GB" dirty="0" smtClean="0"/>
                            <a:t>7-9</a:t>
                          </a:r>
                          <a:endParaRPr lang="en-GB" dirty="0"/>
                        </a:p>
                      </a:txBody>
                      <a:tcPr/>
                    </a:tc>
                    <a:tc>
                      <a:txBody>
                        <a:bodyPr/>
                        <a:lstStyle/>
                        <a:p>
                          <a:endParaRPr lang="en-US"/>
                        </a:p>
                      </a:txBody>
                      <a:tcPr>
                        <a:blipFill rotWithShape="0">
                          <a:blip r:embed="rId2"/>
                          <a:stretch>
                            <a:fillRect l="-132500" t="-381967" r="-131500" b="-24590"/>
                          </a:stretch>
                        </a:blipFill>
                      </a:tcPr>
                    </a:tc>
                    <a:tc>
                      <a:txBody>
                        <a:bodyPr/>
                        <a:lstStyle/>
                        <a:p>
                          <a:endParaRPr lang="en-US"/>
                        </a:p>
                      </a:txBody>
                      <a:tcPr>
                        <a:blipFill rotWithShape="0">
                          <a:blip r:embed="rId2"/>
                          <a:stretch>
                            <a:fillRect l="-179537" t="-381967" r="-1544" b="-24590"/>
                          </a:stretch>
                        </a:blipFill>
                      </a:tcPr>
                    </a:tc>
                  </a:tr>
                </a:tbl>
              </a:graphicData>
            </a:graphic>
          </p:graphicFrame>
        </mc:Fallback>
      </mc:AlternateContent>
      <p:cxnSp>
        <p:nvCxnSpPr>
          <p:cNvPr id="6" name="Straight Arrow Connector 5"/>
          <p:cNvCxnSpPr/>
          <p:nvPr/>
        </p:nvCxnSpPr>
        <p:spPr>
          <a:xfrm flipV="1">
            <a:off x="971600" y="2629158"/>
            <a:ext cx="0" cy="3209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71600" y="5838159"/>
            <a:ext cx="737916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99792" y="4974672"/>
            <a:ext cx="2736304" cy="8634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TextBox 9"/>
          <p:cNvSpPr txBox="1"/>
          <p:nvPr/>
        </p:nvSpPr>
        <p:spPr>
          <a:xfrm>
            <a:off x="683568" y="2885832"/>
            <a:ext cx="432048" cy="3139321"/>
          </a:xfrm>
          <a:prstGeom prst="rect">
            <a:avLst/>
          </a:prstGeom>
          <a:noFill/>
        </p:spPr>
        <p:txBody>
          <a:bodyPr wrap="square" rtlCol="0">
            <a:spAutoFit/>
          </a:bodyPr>
          <a:lstStyle/>
          <a:p>
            <a:endParaRPr lang="en-GB" dirty="0"/>
          </a:p>
          <a:p>
            <a:endParaRPr lang="en-GB" dirty="0"/>
          </a:p>
          <a:p>
            <a:r>
              <a:rPr lang="en-GB" dirty="0"/>
              <a:t>2</a:t>
            </a:r>
          </a:p>
          <a:p>
            <a:endParaRPr lang="en-GB" dirty="0"/>
          </a:p>
          <a:p>
            <a:r>
              <a:rPr lang="en-GB" dirty="0"/>
              <a:t/>
            </a:r>
            <a:br>
              <a:rPr lang="en-GB" dirty="0"/>
            </a:br>
            <a:endParaRPr lang="en-GB" dirty="0"/>
          </a:p>
          <a:p>
            <a:r>
              <a:rPr lang="en-GB" dirty="0"/>
              <a:t>1</a:t>
            </a:r>
          </a:p>
          <a:p>
            <a:endParaRPr lang="en-GB" dirty="0"/>
          </a:p>
          <a:p>
            <a:r>
              <a:rPr lang="en-GB" dirty="0"/>
              <a:t/>
            </a:r>
            <a:br>
              <a:rPr lang="en-GB" dirty="0"/>
            </a:br>
            <a:r>
              <a:rPr lang="en-GB" dirty="0"/>
              <a:t/>
            </a:r>
            <a:br>
              <a:rPr lang="en-GB" dirty="0"/>
            </a:br>
            <a:r>
              <a:rPr lang="en-GB" dirty="0"/>
              <a:t>0</a:t>
            </a:r>
          </a:p>
        </p:txBody>
      </p:sp>
      <p:grpSp>
        <p:nvGrpSpPr>
          <p:cNvPr id="28" name="Group 27"/>
          <p:cNvGrpSpPr/>
          <p:nvPr/>
        </p:nvGrpSpPr>
        <p:grpSpPr>
          <a:xfrm>
            <a:off x="971600" y="3101856"/>
            <a:ext cx="7200800" cy="2160240"/>
            <a:chOff x="1763688" y="3109610"/>
            <a:chExt cx="4032448" cy="2160240"/>
          </a:xfrm>
        </p:grpSpPr>
        <p:cxnSp>
          <p:nvCxnSpPr>
            <p:cNvPr id="11" name="Straight Connector 10"/>
            <p:cNvCxnSpPr/>
            <p:nvPr/>
          </p:nvCxnSpPr>
          <p:spPr>
            <a:xfrm>
              <a:off x="1763688" y="5269850"/>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63688" y="4693786"/>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63688" y="4189730"/>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63688" y="3613666"/>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63688" y="3109610"/>
              <a:ext cx="40324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rot="16200000">
            <a:off x="-607930" y="4033314"/>
            <a:ext cx="2088232" cy="369332"/>
          </a:xfrm>
          <a:prstGeom prst="rect">
            <a:avLst/>
          </a:prstGeom>
          <a:noFill/>
        </p:spPr>
        <p:txBody>
          <a:bodyPr wrap="square" rtlCol="0">
            <a:spAutoFit/>
          </a:bodyPr>
          <a:lstStyle/>
          <a:p>
            <a:r>
              <a:rPr lang="en-GB" dirty="0"/>
              <a:t>Frequency Density</a:t>
            </a:r>
          </a:p>
        </p:txBody>
      </p:sp>
      <p:sp>
        <p:nvSpPr>
          <p:cNvPr id="17" name="TextBox 16"/>
          <p:cNvSpPr txBox="1"/>
          <p:nvPr/>
        </p:nvSpPr>
        <p:spPr>
          <a:xfrm>
            <a:off x="1475656" y="5838160"/>
            <a:ext cx="6696744" cy="369332"/>
          </a:xfrm>
          <a:prstGeom prst="rect">
            <a:avLst/>
          </a:prstGeom>
          <a:noFill/>
        </p:spPr>
        <p:txBody>
          <a:bodyPr wrap="square" rtlCol="0">
            <a:spAutoFit/>
          </a:bodyPr>
          <a:lstStyle/>
          <a:p>
            <a:r>
              <a:rPr lang="en-GB" dirty="0"/>
              <a:t>1           2           3           4           5           6           7            8            9          10           </a:t>
            </a:r>
          </a:p>
        </p:txBody>
      </p:sp>
      <p:sp>
        <p:nvSpPr>
          <p:cNvPr id="20" name="TextBox 19"/>
          <p:cNvSpPr txBox="1"/>
          <p:nvPr/>
        </p:nvSpPr>
        <p:spPr>
          <a:xfrm>
            <a:off x="3747356" y="6207492"/>
            <a:ext cx="1080120" cy="369332"/>
          </a:xfrm>
          <a:prstGeom prst="rect">
            <a:avLst/>
          </a:prstGeom>
          <a:noFill/>
        </p:spPr>
        <p:txBody>
          <a:bodyPr wrap="square" rtlCol="0">
            <a:spAutoFit/>
          </a:bodyPr>
          <a:lstStyle/>
          <a:p>
            <a:r>
              <a:rPr lang="en-GB" dirty="0"/>
              <a:t>Time (s)</a:t>
            </a:r>
          </a:p>
        </p:txBody>
      </p:sp>
      <p:sp>
        <p:nvSpPr>
          <p:cNvPr id="30" name="Rectangle 29"/>
          <p:cNvSpPr/>
          <p:nvPr/>
        </p:nvSpPr>
        <p:spPr>
          <a:xfrm>
            <a:off x="3365088" y="1371403"/>
            <a:ext cx="1575212" cy="3430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3359905" y="1716095"/>
            <a:ext cx="1591705" cy="3677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TextBox 31"/>
          <p:cNvSpPr txBox="1"/>
          <p:nvPr/>
        </p:nvSpPr>
        <p:spPr>
          <a:xfrm>
            <a:off x="6821575" y="1007522"/>
            <a:ext cx="2088232"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u="sng" dirty="0"/>
              <a:t>Note the gaps affects class width!</a:t>
            </a:r>
          </a:p>
          <a:p>
            <a:r>
              <a:rPr lang="en-GB" sz="1600" dirty="0"/>
              <a:t>Remember the frequency density axis is only correct to scale, so there may be some scaling. However in an exam scaling is unlikely to be required for F.D. if the F.D. scale is already given.</a:t>
            </a:r>
          </a:p>
        </p:txBody>
      </p:sp>
      <p:sp>
        <p:nvSpPr>
          <p:cNvPr id="24" name="Rectangle 23"/>
          <p:cNvSpPr/>
          <p:nvPr/>
        </p:nvSpPr>
        <p:spPr>
          <a:xfrm>
            <a:off x="2165758" y="2093521"/>
            <a:ext cx="1202778" cy="377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699791" y="4201026"/>
            <a:ext cx="2736303" cy="1637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356333" y="2093523"/>
            <a:ext cx="1580395" cy="380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2936651" y="2488828"/>
            <a:ext cx="3751227" cy="646331"/>
          </a:xfrm>
          <a:prstGeom prst="rect">
            <a:avLst/>
          </a:prstGeom>
          <a:noFill/>
        </p:spPr>
        <p:txBody>
          <a:bodyPr wrap="square" rtlCol="0">
            <a:spAutoFit/>
          </a:bodyPr>
          <a:lstStyle/>
          <a:p>
            <a:r>
              <a:rPr lang="en-GB" dirty="0"/>
              <a:t>For simplicity we can set the scaling between area and frequency to be 1.</a:t>
            </a:r>
          </a:p>
        </p:txBody>
      </p:sp>
      <p:cxnSp>
        <p:nvCxnSpPr>
          <p:cNvPr id="21" name="Straight Arrow Connector 20"/>
          <p:cNvCxnSpPr>
            <a:stCxn id="18" idx="1"/>
          </p:cNvCxnSpPr>
          <p:nvPr/>
        </p:nvCxnSpPr>
        <p:spPr>
          <a:xfrm flipH="1" flipV="1">
            <a:off x="2654301" y="2565401"/>
            <a:ext cx="282350" cy="246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0650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nextCondLst>
                <p:cond evt="onClick" delay="0">
                  <p:tgtEl>
                    <p:spTgt spid="30"/>
                  </p:tgtEl>
                </p:cond>
              </p:nextCondLst>
            </p:seq>
            <p:seq concurrent="1" nextAc="seek">
              <p:cTn id="12" restart="whenNotActive" fill="hold" evtFilter="cancelBubble" nodeType="interactiveSeq">
                <p:stCondLst>
                  <p:cond evt="onClick" delay="0">
                    <p:tgtEl>
                      <p:spTgt spid="3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30" grpId="0" animBg="1"/>
      <p:bldP spid="31" grpId="0" animBg="1"/>
      <p:bldP spid="32" grpId="0" animBg="1"/>
      <p:bldP spid="24" grpId="0" animBg="1"/>
      <p:bldP spid="25" grpId="0" animBg="1"/>
      <p:bldP spid="26"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07504" y="980728"/>
            <a:ext cx="5749512" cy="539090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088890" y="3645024"/>
            <a:ext cx="5055110" cy="2321570"/>
          </a:xfrm>
          <a:prstGeom prst="rect">
            <a:avLst/>
          </a:prstGeom>
          <a:noFill/>
          <a:ln w="9525">
            <a:noFill/>
            <a:miter lim="800000"/>
            <a:headEnd/>
            <a:tailEnd/>
          </a:ln>
        </p:spPr>
      </p:pic>
      <p:sp>
        <p:nvSpPr>
          <p:cNvPr id="5" name="TextBox 4"/>
          <p:cNvSpPr txBox="1"/>
          <p:nvPr/>
        </p:nvSpPr>
        <p:spPr>
          <a:xfrm>
            <a:off x="103312" y="556940"/>
            <a:ext cx="14333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Q1</a:t>
            </a:r>
          </a:p>
        </p:txBody>
      </p:sp>
      <p:sp>
        <p:nvSpPr>
          <p:cNvPr id="6" name="TextBox 5"/>
          <p:cNvSpPr txBox="1"/>
          <p:nvPr/>
        </p:nvSpPr>
        <p:spPr>
          <a:xfrm>
            <a:off x="7654875" y="4324171"/>
            <a:ext cx="504056" cy="261610"/>
          </a:xfrm>
          <a:prstGeom prst="rect">
            <a:avLst/>
          </a:prstGeom>
          <a:noFill/>
        </p:spPr>
        <p:txBody>
          <a:bodyPr wrap="square" rtlCol="0">
            <a:spAutoFit/>
          </a:bodyPr>
          <a:lstStyle/>
          <a:p>
            <a:pPr algn="ctr"/>
            <a:r>
              <a:rPr lang="en-GB" sz="1100" dirty="0"/>
              <a:t>14</a:t>
            </a:r>
          </a:p>
        </p:txBody>
      </p:sp>
      <p:sp>
        <p:nvSpPr>
          <p:cNvPr id="7" name="Rectangle 6"/>
          <p:cNvSpPr/>
          <p:nvPr/>
        </p:nvSpPr>
        <p:spPr>
          <a:xfrm>
            <a:off x="7784120" y="4340238"/>
            <a:ext cx="278867" cy="191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100" dirty="0"/>
              <a:t>?</a:t>
            </a:r>
          </a:p>
        </p:txBody>
      </p:sp>
      <p:sp>
        <p:nvSpPr>
          <p:cNvPr id="8" name="TextBox 7"/>
          <p:cNvSpPr txBox="1"/>
          <p:nvPr/>
        </p:nvSpPr>
        <p:spPr>
          <a:xfrm>
            <a:off x="7672067" y="5026445"/>
            <a:ext cx="504056" cy="261610"/>
          </a:xfrm>
          <a:prstGeom prst="rect">
            <a:avLst/>
          </a:prstGeom>
          <a:noFill/>
        </p:spPr>
        <p:txBody>
          <a:bodyPr wrap="square" rtlCol="0">
            <a:spAutoFit/>
          </a:bodyPr>
          <a:lstStyle/>
          <a:p>
            <a:pPr algn="ctr"/>
            <a:r>
              <a:rPr lang="en-GB" sz="1100" dirty="0"/>
              <a:t>5</a:t>
            </a:r>
          </a:p>
        </p:txBody>
      </p:sp>
      <p:sp>
        <p:nvSpPr>
          <p:cNvPr id="9" name="Rectangle 8"/>
          <p:cNvSpPr/>
          <p:nvPr/>
        </p:nvSpPr>
        <p:spPr>
          <a:xfrm>
            <a:off x="7781488" y="5068416"/>
            <a:ext cx="278867" cy="191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100" dirty="0"/>
              <a:t>?</a:t>
            </a:r>
          </a:p>
        </p:txBody>
      </p:sp>
      <p:sp>
        <p:nvSpPr>
          <p:cNvPr id="11" name="TextBox 10"/>
          <p:cNvSpPr txBox="1"/>
          <p:nvPr/>
        </p:nvSpPr>
        <p:spPr>
          <a:xfrm>
            <a:off x="6300192" y="1628800"/>
            <a:ext cx="266429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Be careful that you use the correct class widths!</a:t>
            </a:r>
          </a:p>
        </p:txBody>
      </p:sp>
      <p:sp>
        <p:nvSpPr>
          <p:cNvPr id="12" name="TextBox 11"/>
          <p:cNvSpPr txBox="1"/>
          <p:nvPr/>
        </p:nvSpPr>
        <p:spPr>
          <a:xfrm>
            <a:off x="5652120" y="5949280"/>
            <a:ext cx="2448272" cy="369332"/>
          </a:xfrm>
          <a:prstGeom prst="rect">
            <a:avLst/>
          </a:prstGeom>
          <a:noFill/>
        </p:spPr>
        <p:txBody>
          <a:bodyPr wrap="square" rtlCol="0">
            <a:spAutoFit/>
          </a:bodyPr>
          <a:lstStyle/>
          <a:p>
            <a:r>
              <a:rPr lang="en-GB" dirty="0"/>
              <a:t>21 + 45 + 3 = 69</a:t>
            </a:r>
          </a:p>
        </p:txBody>
      </p:sp>
      <p:sp>
        <p:nvSpPr>
          <p:cNvPr id="13" name="Rectangle 12"/>
          <p:cNvSpPr/>
          <p:nvPr/>
        </p:nvSpPr>
        <p:spPr>
          <a:xfrm>
            <a:off x="5580113" y="5949280"/>
            <a:ext cx="2304256" cy="3896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4" name="Group 57"/>
          <p:cNvGrpSpPr/>
          <p:nvPr/>
        </p:nvGrpSpPr>
        <p:grpSpPr>
          <a:xfrm>
            <a:off x="-1144" y="0"/>
            <a:ext cx="9145144" cy="599127"/>
            <a:chOff x="-1144" y="0"/>
            <a:chExt cx="9145144" cy="599127"/>
          </a:xfrm>
        </p:grpSpPr>
        <p:sp>
          <p:nvSpPr>
            <p:cNvPr id="15" name="TextBox 14"/>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16" name="Straight Connector 15"/>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1131066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3154279" y="1040033"/>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3.61111E-6 0.01065 L 0.079 0.01042 L 0.12709 0.01158 L 0.1849 0.01204 L 0.23056 0.00949 L 0.25695 0.00741 L 0.26997 0.00324 L 0.27101 0.00046 L 0.28768 -0.00185 " pathEditMode="relative" rAng="0" ptsTypes="AAAAAAAAA" p14:bounceEnd="5000">
                                          <p:cBhvr>
                                            <p:cTn id="6" dur="2250" fill="hold"/>
                                            <p:tgtEl>
                                              <p:spTgt spid="31"/>
                                            </p:tgtEl>
                                            <p:attrNameLst>
                                              <p:attrName>ppt_x</p:attrName>
                                              <p:attrName>ppt_y</p:attrName>
                                            </p:attrNameLst>
                                          </p:cBhvr>
                                          <p:rCtr x="14375"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3.61111E-6 0.01065 L 0.079 0.01042 L 0.12709 0.01158 L 0.1849 0.01204 L 0.23056 0.00949 L 0.25695 0.00741 L 0.26997 0.00324 L 0.27101 0.00046 L 0.28768 -0.00185 " pathEditMode="relative" rAng="0" ptsTypes="AAAAAAAAA">
                                          <p:cBhvr>
                                            <p:cTn id="6" dur="2250" fill="hold"/>
                                            <p:tgtEl>
                                              <p:spTgt spid="31"/>
                                            </p:tgtEl>
                                            <p:attrNameLst>
                                              <p:attrName>ppt_x</p:attrName>
                                              <p:attrName>ppt_y</p:attrName>
                                            </p:attrNameLst>
                                          </p:cBhvr>
                                          <p:rCtr x="14375"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#3 </a:t>
              </a:r>
              <a:r>
                <a:rPr lang="en-GB" sz="3200" dirty="0"/>
                <a:t>:: Width and height on diagram</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369332"/>
          </a:xfrm>
          <a:prstGeom prst="rect">
            <a:avLst/>
          </a:prstGeom>
          <a:noFill/>
        </p:spPr>
        <p:txBody>
          <a:bodyPr wrap="square" rtlCol="0">
            <a:spAutoFit/>
          </a:bodyPr>
          <a:lstStyle/>
          <a:p>
            <a:r>
              <a:rPr lang="en-GB" dirty="0"/>
              <a:t>An exam favourite is to ask what width and height we’d draw a bar in a drawn histogram.</a:t>
            </a:r>
          </a:p>
        </p:txBody>
      </p:sp>
      <p:sp>
        <p:nvSpPr>
          <p:cNvPr id="6" name="TextBox 5"/>
          <p:cNvSpPr txBox="1"/>
          <p:nvPr/>
        </p:nvSpPr>
        <p:spPr>
          <a:xfrm>
            <a:off x="323528" y="1313523"/>
            <a:ext cx="518457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Q:</a:t>
            </a:r>
            <a:r>
              <a:rPr lang="en-GB" dirty="0"/>
              <a:t> The frequency table shows some running times. On a histogram the bar for 0-4 seconds is drawn with width 6cm and height 8cm. Find the width and height of the bar for 4-6 seconds.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5876549" y="1357427"/>
              <a:ext cx="2871915" cy="1112520"/>
            </p:xfrm>
            <a:graphic>
              <a:graphicData uri="http://schemas.openxmlformats.org/drawingml/2006/table">
                <a:tbl>
                  <a:tblPr firstRow="1" bandRow="1">
                    <a:tableStyleId>{073A0DAA-6AF3-43AB-8588-CEC1D06C72B9}</a:tableStyleId>
                  </a:tblPr>
                  <a:tblGrid>
                    <a:gridCol w="1654937">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tblGrid>
                  <a:tr h="370840">
                    <a:tc>
                      <a:txBody>
                        <a:bodyPr/>
                        <a:lstStyle/>
                        <a:p>
                          <a:r>
                            <a:rPr lang="en-GB" dirty="0"/>
                            <a:t>Time (seconds)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0≤</m:t>
                                </m:r>
                                <m:r>
                                  <a:rPr lang="en-GB" smtClean="0">
                                    <a:latin typeface="Cambria Math" panose="02040503050406030204" pitchFamily="18" charset="0"/>
                                  </a:rPr>
                                  <m:t>𝑡</m:t>
                                </m:r>
                                <m:r>
                                  <a:rPr lang="en-GB" smtClean="0">
                                    <a:latin typeface="Cambria Math" panose="02040503050406030204" pitchFamily="18" charset="0"/>
                                  </a:rPr>
                                  <m:t>&lt;4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8</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4≤</m:t>
                                </m:r>
                                <m:r>
                                  <a:rPr lang="en-GB" smtClean="0">
                                    <a:latin typeface="Cambria Math" panose="02040503050406030204" pitchFamily="18" charset="0"/>
                                  </a:rPr>
                                  <m:t>𝑡</m:t>
                                </m:r>
                                <m:r>
                                  <a:rPr lang="en-GB" smtClean="0">
                                    <a:latin typeface="Cambria Math" panose="02040503050406030204" pitchFamily="18" charset="0"/>
                                  </a:rPr>
                                  <m:t>&lt;6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47118886"/>
                  </p:ext>
                </p:extLst>
              </p:nvPr>
            </p:nvGraphicFramePr>
            <p:xfrm>
              <a:off x="5876549" y="1357427"/>
              <a:ext cx="2871915" cy="1112520"/>
            </p:xfrm>
            <a:graphic>
              <a:graphicData uri="http://schemas.openxmlformats.org/drawingml/2006/table">
                <a:tbl>
                  <a:tblPr firstRow="1" bandRow="1">
                    <a:tableStyleId>{073A0DAA-6AF3-43AB-8588-CEC1D06C72B9}</a:tableStyleId>
                  </a:tblPr>
                  <a:tblGrid>
                    <a:gridCol w="1654937"/>
                    <a:gridCol w="1216978"/>
                  </a:tblGrid>
                  <a:tr h="370840">
                    <a:tc>
                      <a:txBody>
                        <a:bodyPr/>
                        <a:lstStyle/>
                        <a:p>
                          <a:r>
                            <a:rPr lang="en-GB" dirty="0" smtClean="0"/>
                            <a:t>Time (seconds)</a:t>
                          </a:r>
                          <a:endParaRPr lang="en-GB" dirty="0"/>
                        </a:p>
                      </a:txBody>
                      <a:tcPr/>
                    </a:tc>
                    <a:tc>
                      <a:txBody>
                        <a:bodyPr/>
                        <a:lstStyle/>
                        <a:p>
                          <a:r>
                            <a:rPr lang="en-GB" dirty="0" smtClean="0"/>
                            <a:t>Frequency</a:t>
                          </a:r>
                          <a:endParaRPr lang="en-GB" dirty="0"/>
                        </a:p>
                      </a:txBody>
                      <a:tcPr/>
                    </a:tc>
                  </a:tr>
                  <a:tr h="370840">
                    <a:tc>
                      <a:txBody>
                        <a:bodyPr/>
                        <a:lstStyle/>
                        <a:p>
                          <a:endParaRPr lang="en-US"/>
                        </a:p>
                      </a:txBody>
                      <a:tcPr>
                        <a:blipFill rotWithShape="0">
                          <a:blip r:embed="rId2"/>
                          <a:stretch>
                            <a:fillRect l="-735" t="-106452" r="-75000" b="-101613"/>
                          </a:stretch>
                        </a:blipFill>
                      </a:tcPr>
                    </a:tc>
                    <a:tc>
                      <a:txBody>
                        <a:bodyPr/>
                        <a:lstStyle/>
                        <a:p>
                          <a:endParaRPr lang="en-US"/>
                        </a:p>
                      </a:txBody>
                      <a:tcPr>
                        <a:blipFill rotWithShape="0">
                          <a:blip r:embed="rId2"/>
                          <a:stretch>
                            <a:fillRect l="-137000" t="-106452" r="-2000" b="-101613"/>
                          </a:stretch>
                        </a:blipFill>
                      </a:tcPr>
                    </a:tc>
                  </a:tr>
                  <a:tr h="370840">
                    <a:tc>
                      <a:txBody>
                        <a:bodyPr/>
                        <a:lstStyle/>
                        <a:p>
                          <a:endParaRPr lang="en-US"/>
                        </a:p>
                      </a:txBody>
                      <a:tcPr>
                        <a:blipFill rotWithShape="0">
                          <a:blip r:embed="rId2"/>
                          <a:stretch>
                            <a:fillRect l="-735" t="-209836" r="-75000" b="-3279"/>
                          </a:stretch>
                        </a:blipFill>
                      </a:tcPr>
                    </a:tc>
                    <a:tc>
                      <a:txBody>
                        <a:bodyPr/>
                        <a:lstStyle/>
                        <a:p>
                          <a:endParaRPr lang="en-US"/>
                        </a:p>
                      </a:txBody>
                      <a:tcPr>
                        <a:blipFill rotWithShape="0">
                          <a:blip r:embed="rId2"/>
                          <a:stretch>
                            <a:fillRect l="-137000" t="-209836" r="-2000" b="-3279"/>
                          </a:stretch>
                        </a:blipFill>
                      </a:tcPr>
                    </a:tc>
                  </a:tr>
                </a:tbl>
              </a:graphicData>
            </a:graphic>
          </p:graphicFrame>
        </mc:Fallback>
      </mc:AlternateContent>
      <p:sp>
        <p:nvSpPr>
          <p:cNvPr id="8" name="TextBox 7"/>
          <p:cNvSpPr txBox="1"/>
          <p:nvPr/>
        </p:nvSpPr>
        <p:spPr>
          <a:xfrm>
            <a:off x="467544" y="2693338"/>
            <a:ext cx="79779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latin typeface="Wingdings" panose="05000000000000000000" pitchFamily="2" charset="2"/>
              </a:rPr>
              <a:t>!</a:t>
            </a:r>
            <a:r>
              <a:rPr lang="en-GB" b="1" dirty="0"/>
              <a:t> Bro Tip</a:t>
            </a:r>
            <a:r>
              <a:rPr lang="en-GB" dirty="0"/>
              <a:t>: Find the scaling for class width to drawn width and frequency density to</a:t>
            </a:r>
            <a:br>
              <a:rPr lang="en-GB" dirty="0"/>
            </a:br>
            <a:r>
              <a:rPr lang="en-GB" dirty="0"/>
              <a:t>                    drawn height.</a:t>
            </a:r>
          </a:p>
        </p:txBody>
      </p:sp>
      <mc:AlternateContent xmlns:mc="http://schemas.openxmlformats.org/markup-compatibility/2006" xmlns:a14="http://schemas.microsoft.com/office/drawing/2010/main">
        <mc:Choice Requires="a14">
          <p:sp>
            <p:nvSpPr>
              <p:cNvPr id="9" name="TextBox 8"/>
              <p:cNvSpPr txBox="1"/>
              <p:nvPr/>
            </p:nvSpPr>
            <p:spPr>
              <a:xfrm>
                <a:off x="1915840" y="3563060"/>
                <a:ext cx="5404802" cy="2862322"/>
              </a:xfrm>
              <a:prstGeom prst="rect">
                <a:avLst/>
              </a:prstGeom>
              <a:noFill/>
            </p:spPr>
            <p:txBody>
              <a:bodyPr wrap="square" rtlCol="0">
                <a:spAutoFit/>
              </a:bodyPr>
              <a:lstStyle/>
              <a:p>
                <a:r>
                  <a:rPr lang="en-GB" dirty="0"/>
                  <a:t>For 0-4 bar:</a:t>
                </a:r>
              </a:p>
              <a:p>
                <a:r>
                  <a:rPr lang="en-GB" dirty="0"/>
                  <a:t>Class width </a:t>
                </a:r>
                <a14:m>
                  <m:oMath xmlns:m="http://schemas.openxmlformats.org/officeDocument/2006/math">
                    <m:r>
                      <a:rPr lang="en-GB" b="0" i="1" smtClean="0">
                        <a:latin typeface="Cambria Math" panose="02040503050406030204" pitchFamily="18" charset="0"/>
                      </a:rPr>
                      <m:t>=4</m:t>
                    </m:r>
                  </m:oMath>
                </a14:m>
                <a:endParaRPr lang="en-GB" dirty="0"/>
              </a:p>
              <a:p>
                <a:r>
                  <a:rPr lang="en-GB" dirty="0"/>
                  <a:t>Frequency density </a:t>
                </a:r>
                <a14:m>
                  <m:oMath xmlns:m="http://schemas.openxmlformats.org/officeDocument/2006/math">
                    <m:r>
                      <a:rPr lang="en-GB" b="0" i="1" smtClean="0">
                        <a:latin typeface="Cambria Math" panose="02040503050406030204" pitchFamily="18" charset="0"/>
                      </a:rPr>
                      <m:t>=8÷4=2</m:t>
                    </m:r>
                  </m:oMath>
                </a14:m>
                <a:endParaRPr lang="en-GB" dirty="0"/>
              </a:p>
              <a:p>
                <a14:m>
                  <m:oMath xmlns:m="http://schemas.openxmlformats.org/officeDocument/2006/math">
                    <m:r>
                      <a:rPr lang="en-GB" b="0" i="1" smtClean="0">
                        <a:latin typeface="Cambria Math" panose="02040503050406030204" pitchFamily="18" charset="0"/>
                      </a:rPr>
                      <m:t>∴</m:t>
                    </m:r>
                  </m:oMath>
                </a14:m>
                <a:r>
                  <a:rPr lang="en-GB" dirty="0"/>
                  <a:t> Scaling for width: 1.5</a:t>
                </a:r>
              </a:p>
              <a:p>
                <a:r>
                  <a:rPr lang="en-GB" dirty="0"/>
                  <a:t>Scaling for height: 4</a:t>
                </a:r>
              </a:p>
              <a:p>
                <a:endParaRPr lang="en-GB" dirty="0"/>
              </a:p>
              <a:p>
                <a:r>
                  <a:rPr lang="en-GB" dirty="0"/>
                  <a:t>4-6 bar: class width 2, frequency density 4.5</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𝑊𝑖𝑑𝑡h</m:t>
                      </m:r>
                      <m:r>
                        <a:rPr lang="en-GB" b="0" i="1" smtClean="0">
                          <a:latin typeface="Cambria Math" panose="02040503050406030204" pitchFamily="18" charset="0"/>
                        </a:rPr>
                        <m:t>=2×1.5=3</m:t>
                      </m:r>
                      <m:r>
                        <a:rPr lang="en-GB" b="0" i="1" smtClean="0">
                          <a:latin typeface="Cambria Math" panose="02040503050406030204" pitchFamily="18" charset="0"/>
                        </a:rPr>
                        <m:t>𝑐𝑚</m:t>
                      </m:r>
                    </m:oMath>
                    <m:oMath xmlns:m="http://schemas.openxmlformats.org/officeDocument/2006/math">
                      <m:r>
                        <a:rPr lang="en-GB" b="0" i="1" smtClean="0">
                          <a:latin typeface="Cambria Math" panose="02040503050406030204" pitchFamily="18" charset="0"/>
                        </a:rPr>
                        <m:t>𝐻𝑒𝑖𝑔h𝑡</m:t>
                      </m:r>
                      <m:r>
                        <a:rPr lang="en-GB" b="0" i="1" smtClean="0">
                          <a:latin typeface="Cambria Math" panose="02040503050406030204" pitchFamily="18" charset="0"/>
                        </a:rPr>
                        <m:t>=4.5×4=18</m:t>
                      </m:r>
                      <m:r>
                        <a:rPr lang="en-GB" b="0" i="1" smtClean="0">
                          <a:latin typeface="Cambria Math" panose="02040503050406030204" pitchFamily="18" charset="0"/>
                        </a:rPr>
                        <m:t>𝑐𝑚</m:t>
                      </m:r>
                    </m:oMath>
                  </m:oMathPara>
                </a14:m>
                <a:endParaRPr lang="en-GB" dirty="0"/>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915840" y="3563060"/>
                <a:ext cx="5404802" cy="2862322"/>
              </a:xfrm>
              <a:prstGeom prst="rect">
                <a:avLst/>
              </a:prstGeom>
              <a:blipFill rotWithShape="0">
                <a:blip r:embed="rId3"/>
                <a:stretch>
                  <a:fillRect l="-902" t="-1064"/>
                </a:stretch>
              </a:blipFill>
            </p:spPr>
            <p:txBody>
              <a:bodyPr/>
              <a:lstStyle/>
              <a:p>
                <a:r>
                  <a:rPr lang="en-GB">
                    <a:noFill/>
                  </a:rPr>
                  <a:t> </a:t>
                </a:r>
              </a:p>
            </p:txBody>
          </p:sp>
        </mc:Fallback>
      </mc:AlternateContent>
      <p:sp>
        <p:nvSpPr>
          <p:cNvPr id="10" name="Rectangle 9"/>
          <p:cNvSpPr/>
          <p:nvPr/>
        </p:nvSpPr>
        <p:spPr>
          <a:xfrm>
            <a:off x="1617712" y="2723480"/>
            <a:ext cx="6751587" cy="5658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Strategy ?</a:t>
            </a:r>
          </a:p>
        </p:txBody>
      </p:sp>
      <p:sp>
        <p:nvSpPr>
          <p:cNvPr id="11" name="Rectangle 10"/>
          <p:cNvSpPr/>
          <p:nvPr/>
        </p:nvSpPr>
        <p:spPr>
          <a:xfrm>
            <a:off x="1631653" y="3467496"/>
            <a:ext cx="6737646" cy="2957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Solution ?</a:t>
            </a:r>
          </a:p>
        </p:txBody>
      </p:sp>
    </p:spTree>
    <p:extLst>
      <p:ext uri="{BB962C8B-B14F-4D97-AF65-F5344CB8AC3E}">
        <p14:creationId xmlns:p14="http://schemas.microsoft.com/office/powerpoint/2010/main" val="633121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6" name="Picture 5"/>
          <p:cNvPicPr>
            <a:picLocks noChangeAspect="1"/>
          </p:cNvPicPr>
          <p:nvPr/>
        </p:nvPicPr>
        <p:blipFill>
          <a:blip r:embed="rId2"/>
          <a:stretch>
            <a:fillRect/>
          </a:stretch>
        </p:blipFill>
        <p:spPr>
          <a:xfrm>
            <a:off x="1043608" y="4653136"/>
            <a:ext cx="7321240" cy="2055490"/>
          </a:xfrm>
          <a:prstGeom prst="rect">
            <a:avLst/>
          </a:prstGeom>
        </p:spPr>
      </p:pic>
      <p:pic>
        <p:nvPicPr>
          <p:cNvPr id="8" name="Picture 7"/>
          <p:cNvPicPr>
            <a:picLocks noChangeAspect="1"/>
          </p:cNvPicPr>
          <p:nvPr/>
        </p:nvPicPr>
        <p:blipFill>
          <a:blip r:embed="rId3"/>
          <a:stretch>
            <a:fillRect/>
          </a:stretch>
        </p:blipFill>
        <p:spPr>
          <a:xfrm>
            <a:off x="539552" y="908720"/>
            <a:ext cx="7714147" cy="2952328"/>
          </a:xfrm>
          <a:prstGeom prst="rect">
            <a:avLst/>
          </a:prstGeom>
          <a:effectLst>
            <a:outerShdw blurRad="63500" sx="102000" sy="102000" algn="ctr" rotWithShape="0">
              <a:prstClr val="black">
                <a:alpha val="40000"/>
              </a:prstClr>
            </a:outerShdw>
          </a:effectLst>
        </p:spPr>
      </p:pic>
      <p:sp>
        <p:nvSpPr>
          <p:cNvPr id="9" name="Rectangle 8"/>
          <p:cNvSpPr/>
          <p:nvPr/>
        </p:nvSpPr>
        <p:spPr>
          <a:xfrm>
            <a:off x="1417091" y="4645527"/>
            <a:ext cx="6545809" cy="4217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414511" y="5067301"/>
            <a:ext cx="6545809" cy="164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25793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#4 </a:t>
              </a:r>
              <a:r>
                <a:rPr lang="en-GB" sz="3200" dirty="0"/>
                <a:t>:: Forming a frequency polygon</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646331"/>
          </a:xfrm>
          <a:prstGeom prst="rect">
            <a:avLst/>
          </a:prstGeom>
          <a:noFill/>
        </p:spPr>
        <p:txBody>
          <a:bodyPr wrap="square" rtlCol="0">
            <a:spAutoFit/>
          </a:bodyPr>
          <a:lstStyle/>
          <a:p>
            <a:r>
              <a:rPr lang="en-GB" dirty="0"/>
              <a:t>Recall that a frequency polygon can be drawn by using the midpoint of each interval. This corresponds to the midpoint of the top of each bar in a histogram.</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44824"/>
            <a:ext cx="5564235" cy="4214370"/>
          </a:xfrm>
          <a:prstGeom prst="rect">
            <a:avLst/>
          </a:prstGeom>
          <a:noFill/>
          <a:ln>
            <a:noFill/>
          </a:ln>
        </p:spPr>
      </p:pic>
      <p:sp>
        <p:nvSpPr>
          <p:cNvPr id="13" name="Rectangle 12"/>
          <p:cNvSpPr/>
          <p:nvPr/>
        </p:nvSpPr>
        <p:spPr>
          <a:xfrm>
            <a:off x="6516216" y="3140968"/>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Sketch</a:t>
            </a:r>
          </a:p>
        </p:txBody>
      </p:sp>
      <p:grpSp>
        <p:nvGrpSpPr>
          <p:cNvPr id="31" name="Group 30"/>
          <p:cNvGrpSpPr/>
          <p:nvPr/>
        </p:nvGrpSpPr>
        <p:grpSpPr>
          <a:xfrm>
            <a:off x="2411760" y="2827020"/>
            <a:ext cx="2617440" cy="2621280"/>
            <a:chOff x="2411760" y="2827020"/>
            <a:chExt cx="2617440" cy="2621280"/>
          </a:xfrm>
        </p:grpSpPr>
        <p:cxnSp>
          <p:nvCxnSpPr>
            <p:cNvPr id="15" name="Straight Connector 14"/>
            <p:cNvCxnSpPr/>
            <p:nvPr/>
          </p:nvCxnSpPr>
          <p:spPr>
            <a:xfrm>
              <a:off x="2411760" y="4797152"/>
              <a:ext cx="459031" cy="646718"/>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2880361" y="2827020"/>
              <a:ext cx="640079" cy="262128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520441" y="2827020"/>
              <a:ext cx="646747" cy="64008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167188" y="3471863"/>
              <a:ext cx="428625" cy="1309687"/>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4591050" y="4133850"/>
              <a:ext cx="438150" cy="647700"/>
            </a:xfrm>
            <a:prstGeom prst="line">
              <a:avLst/>
            </a:prstGeom>
            <a:ln w="38100"/>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420589" y="6078218"/>
            <a:ext cx="495506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Note that the frequency in this interval is 0. That needs to be reflected in the frequency polygon.</a:t>
            </a:r>
          </a:p>
        </p:txBody>
      </p:sp>
      <p:cxnSp>
        <p:nvCxnSpPr>
          <p:cNvPr id="34" name="Straight Arrow Connector 33"/>
          <p:cNvCxnSpPr/>
          <p:nvPr/>
        </p:nvCxnSpPr>
        <p:spPr>
          <a:xfrm flipV="1">
            <a:off x="2598057" y="5602514"/>
            <a:ext cx="246743" cy="4499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4708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nextCondLst>
                <p:cond evt="onClick" delay="0">
                  <p:tgtEl>
                    <p:spTgt spid="13"/>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47-48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06169" y="2291328"/>
            <a:ext cx="5688632" cy="646331"/>
          </a:xfrm>
          <a:prstGeom prst="rect">
            <a:avLst/>
          </a:prstGeom>
          <a:noFill/>
        </p:spPr>
        <p:txBody>
          <a:bodyPr wrap="square" rtlCol="0">
            <a:spAutoFit/>
          </a:bodyPr>
          <a:lstStyle/>
          <a:p>
            <a:r>
              <a:rPr lang="en-GB" dirty="0"/>
              <a:t>There is a supplementary exercise (available as a separate file for printing) with solutions on the next slides…</a:t>
            </a:r>
          </a:p>
        </p:txBody>
      </p:sp>
    </p:spTree>
    <p:extLst>
      <p:ext uri="{BB962C8B-B14F-4D97-AF65-F5344CB8AC3E}">
        <p14:creationId xmlns:p14="http://schemas.microsoft.com/office/powerpoint/2010/main" val="2621116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99792" y="4763691"/>
            <a:ext cx="6048672" cy="2081485"/>
          </a:xfrm>
          <a:prstGeom prst="rect">
            <a:avLst/>
          </a:prstGeom>
        </p:spPr>
      </p:pic>
      <p:sp>
        <p:nvSpPr>
          <p:cNvPr id="19" name="TextBox 18"/>
          <p:cNvSpPr txBox="1"/>
          <p:nvPr/>
        </p:nvSpPr>
        <p:spPr>
          <a:xfrm>
            <a:off x="251520" y="7001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Q1</a:t>
            </a:r>
          </a:p>
        </p:txBody>
      </p:sp>
      <p:grpSp>
        <p:nvGrpSpPr>
          <p:cNvPr id="20" name="Group 57"/>
          <p:cNvGrpSpPr/>
          <p:nvPr/>
        </p:nvGrpSpPr>
        <p:grpSpPr>
          <a:xfrm>
            <a:off x="-1144" y="0"/>
            <a:ext cx="9145144" cy="599127"/>
            <a:chOff x="-1144" y="0"/>
            <a:chExt cx="9145144" cy="599127"/>
          </a:xfrm>
        </p:grpSpPr>
        <p:sp>
          <p:nvSpPr>
            <p:cNvPr id="21" name="TextBox 20"/>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22" name="Straight Connector 21"/>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3" name="TextBox 22"/>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2" name="Picture 1"/>
          <p:cNvPicPr>
            <a:picLocks noChangeAspect="1"/>
          </p:cNvPicPr>
          <p:nvPr/>
        </p:nvPicPr>
        <p:blipFill>
          <a:blip r:embed="rId3"/>
          <a:stretch>
            <a:fillRect/>
          </a:stretch>
        </p:blipFill>
        <p:spPr>
          <a:xfrm>
            <a:off x="251520" y="1098170"/>
            <a:ext cx="5976664" cy="3697511"/>
          </a:xfrm>
          <a:prstGeom prst="rect">
            <a:avLst/>
          </a:prstGeom>
          <a:effectLst>
            <a:outerShdw blurRad="63500" sx="102000" sy="102000" algn="ctr" rotWithShape="0">
              <a:prstClr val="black">
                <a:alpha val="40000"/>
              </a:prstClr>
            </a:outerShdw>
          </a:effectLst>
        </p:spPr>
      </p:pic>
      <p:sp>
        <p:nvSpPr>
          <p:cNvPr id="25" name="Rectangle 24"/>
          <p:cNvSpPr/>
          <p:nvPr/>
        </p:nvSpPr>
        <p:spPr>
          <a:xfrm>
            <a:off x="2451223" y="4834153"/>
            <a:ext cx="6297241" cy="20110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79576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611560" y="628612"/>
            <a:ext cx="8311781" cy="4384564"/>
          </a:xfrm>
          <a:prstGeom prst="rect">
            <a:avLst/>
          </a:prstGeom>
          <a:noFill/>
          <a:ln w="9525">
            <a:noFill/>
            <a:miter lim="800000"/>
            <a:headEnd/>
            <a:tailEnd/>
          </a:ln>
        </p:spPr>
      </p:pic>
      <p:sp>
        <p:nvSpPr>
          <p:cNvPr id="3" name="TextBox 2"/>
          <p:cNvSpPr txBox="1"/>
          <p:nvPr/>
        </p:nvSpPr>
        <p:spPr>
          <a:xfrm>
            <a:off x="2843808" y="3933056"/>
            <a:ext cx="3744416" cy="369332"/>
          </a:xfrm>
          <a:prstGeom prst="rect">
            <a:avLst/>
          </a:prstGeom>
          <a:noFill/>
        </p:spPr>
        <p:txBody>
          <a:bodyPr wrap="square" rtlCol="0">
            <a:spAutoFit/>
          </a:bodyPr>
          <a:lstStyle/>
          <a:p>
            <a:r>
              <a:rPr lang="en-GB" b="1" dirty="0"/>
              <a:t>Answer: Distance is continuous</a:t>
            </a:r>
          </a:p>
        </p:txBody>
      </p:sp>
      <p:sp>
        <p:nvSpPr>
          <p:cNvPr id="4" name="TextBox 3"/>
          <p:cNvSpPr txBox="1"/>
          <p:nvPr/>
        </p:nvSpPr>
        <p:spPr>
          <a:xfrm>
            <a:off x="1763688" y="4941168"/>
            <a:ext cx="3744416" cy="1477328"/>
          </a:xfrm>
          <a:prstGeom prst="rect">
            <a:avLst/>
          </a:prstGeom>
          <a:noFill/>
        </p:spPr>
        <p:txBody>
          <a:bodyPr wrap="square" rtlCol="0">
            <a:spAutoFit/>
          </a:bodyPr>
          <a:lstStyle/>
          <a:p>
            <a:r>
              <a:rPr lang="en-GB" b="1" dirty="0"/>
              <a:t>Note that gaps in the class intervals!</a:t>
            </a:r>
          </a:p>
          <a:p>
            <a:r>
              <a:rPr lang="en-GB" b="1" dirty="0"/>
              <a:t>4 / 5 = 0.8</a:t>
            </a:r>
          </a:p>
          <a:p>
            <a:r>
              <a:rPr lang="en-GB" b="1" dirty="0"/>
              <a:t>19 / 5 = 3.8</a:t>
            </a:r>
          </a:p>
          <a:p>
            <a:r>
              <a:rPr lang="en-GB" b="1" dirty="0"/>
              <a:t>53 / 10 = 5.3</a:t>
            </a:r>
          </a:p>
          <a:p>
            <a:r>
              <a:rPr lang="en-GB" b="1" dirty="0"/>
              <a:t>...</a:t>
            </a:r>
          </a:p>
        </p:txBody>
      </p:sp>
      <p:sp>
        <p:nvSpPr>
          <p:cNvPr id="5" name="Rectangle 4"/>
          <p:cNvSpPr/>
          <p:nvPr/>
        </p:nvSpPr>
        <p:spPr>
          <a:xfrm>
            <a:off x="2810758" y="3949980"/>
            <a:ext cx="3240360" cy="3003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Rectangle 5"/>
          <p:cNvSpPr/>
          <p:nvPr/>
        </p:nvSpPr>
        <p:spPr>
          <a:xfrm>
            <a:off x="1543350" y="4930151"/>
            <a:ext cx="3960440" cy="144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251520" y="7001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Q2</a:t>
            </a:r>
          </a:p>
        </p:txBody>
      </p:sp>
      <p:grpSp>
        <p:nvGrpSpPr>
          <p:cNvPr id="8" name="Group 57"/>
          <p:cNvGrpSpPr/>
          <p:nvPr/>
        </p:nvGrpSpPr>
        <p:grpSpPr>
          <a:xfrm>
            <a:off x="-1144" y="0"/>
            <a:ext cx="9145144" cy="599127"/>
            <a:chOff x="-1144" y="0"/>
            <a:chExt cx="9145144" cy="599127"/>
          </a:xfrm>
        </p:grpSpPr>
        <p:sp>
          <p:nvSpPr>
            <p:cNvPr id="9" name="TextBox 8"/>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10" name="Straight Connector 9"/>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4110839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686205"/>
            <a:ext cx="5156027" cy="3462876"/>
          </a:xfrm>
          <a:prstGeom prst="rect">
            <a:avLst/>
          </a:prstGeom>
          <a:effectLst>
            <a:outerShdw blurRad="63500" sx="102000" sy="102000" algn="ctr" rotWithShape="0">
              <a:prstClr val="black">
                <a:alpha val="40000"/>
              </a:prstClr>
            </a:outerShdw>
          </a:effectLst>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7" name="Picture 6"/>
          <p:cNvPicPr>
            <a:picLocks noChangeAspect="1"/>
          </p:cNvPicPr>
          <p:nvPr/>
        </p:nvPicPr>
        <p:blipFill>
          <a:blip r:embed="rId3"/>
          <a:stretch>
            <a:fillRect/>
          </a:stretch>
        </p:blipFill>
        <p:spPr>
          <a:xfrm>
            <a:off x="2237574" y="4149081"/>
            <a:ext cx="5425878" cy="2708919"/>
          </a:xfrm>
          <a:prstGeom prst="rect">
            <a:avLst/>
          </a:prstGeom>
        </p:spPr>
      </p:pic>
      <p:sp>
        <p:nvSpPr>
          <p:cNvPr id="8" name="Rectangle 7"/>
          <p:cNvSpPr/>
          <p:nvPr/>
        </p:nvSpPr>
        <p:spPr>
          <a:xfrm>
            <a:off x="2476623" y="4161053"/>
            <a:ext cx="4813177" cy="601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476623" y="4762500"/>
            <a:ext cx="4813177" cy="622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476623" y="5384800"/>
            <a:ext cx="4927477" cy="952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76622" y="6337300"/>
            <a:ext cx="4927477" cy="532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Q3</a:t>
            </a:r>
          </a:p>
        </p:txBody>
      </p:sp>
      <p:cxnSp>
        <p:nvCxnSpPr>
          <p:cNvPr id="14" name="Straight Connector 13"/>
          <p:cNvCxnSpPr/>
          <p:nvPr/>
        </p:nvCxnSpPr>
        <p:spPr>
          <a:xfrm>
            <a:off x="679376" y="4005064"/>
            <a:ext cx="51167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0593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7" name="TextBox 6"/>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Q4</a:t>
            </a:r>
          </a:p>
        </p:txBody>
      </p:sp>
      <p:pic>
        <p:nvPicPr>
          <p:cNvPr id="8" name="Picture 7"/>
          <p:cNvPicPr>
            <a:picLocks noChangeAspect="1"/>
          </p:cNvPicPr>
          <p:nvPr/>
        </p:nvPicPr>
        <p:blipFill>
          <a:blip r:embed="rId2"/>
          <a:stretch>
            <a:fillRect/>
          </a:stretch>
        </p:blipFill>
        <p:spPr>
          <a:xfrm>
            <a:off x="158304" y="1047990"/>
            <a:ext cx="4557712" cy="4296204"/>
          </a:xfrm>
          <a:prstGeom prst="rect">
            <a:avLst/>
          </a:prstGeom>
          <a:effectLst>
            <a:outerShdw blurRad="63500" sx="102000" sy="102000" algn="ctr" rotWithShape="0">
              <a:prstClr val="black">
                <a:alpha val="40000"/>
              </a:prstClr>
            </a:outerShdw>
          </a:effectLst>
        </p:spPr>
      </p:pic>
      <p:sp>
        <p:nvSpPr>
          <p:cNvPr id="9" name="TextBox 8"/>
          <p:cNvSpPr txBox="1"/>
          <p:nvPr/>
        </p:nvSpPr>
        <p:spPr>
          <a:xfrm>
            <a:off x="679376" y="674714"/>
            <a:ext cx="2308448" cy="369332"/>
          </a:xfrm>
          <a:prstGeom prst="rect">
            <a:avLst/>
          </a:prstGeom>
          <a:noFill/>
        </p:spPr>
        <p:txBody>
          <a:bodyPr wrap="square" rtlCol="0">
            <a:spAutoFit/>
          </a:bodyPr>
          <a:lstStyle/>
          <a:p>
            <a:r>
              <a:rPr lang="en-GB" b="1" dirty="0"/>
              <a:t>[June 2007 Q5]</a:t>
            </a:r>
          </a:p>
        </p:txBody>
      </p:sp>
      <p:pic>
        <p:nvPicPr>
          <p:cNvPr id="11" name="Picture 10"/>
          <p:cNvPicPr>
            <a:picLocks noChangeAspect="1"/>
          </p:cNvPicPr>
          <p:nvPr/>
        </p:nvPicPr>
        <p:blipFill>
          <a:blip r:embed="rId3"/>
          <a:stretch>
            <a:fillRect/>
          </a:stretch>
        </p:blipFill>
        <p:spPr>
          <a:xfrm>
            <a:off x="4788024" y="1484785"/>
            <a:ext cx="4339704" cy="4315186"/>
          </a:xfrm>
          <a:prstGeom prst="rect">
            <a:avLst/>
          </a:prstGeom>
        </p:spPr>
      </p:pic>
      <p:sp>
        <p:nvSpPr>
          <p:cNvPr id="12" name="Rectangle 11"/>
          <p:cNvSpPr/>
          <p:nvPr/>
        </p:nvSpPr>
        <p:spPr>
          <a:xfrm>
            <a:off x="5067423" y="1455953"/>
            <a:ext cx="4060305" cy="532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067423" y="1988841"/>
            <a:ext cx="4060305" cy="411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067423" y="2400301"/>
            <a:ext cx="4060305" cy="962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067422" y="3362325"/>
            <a:ext cx="4060305"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067422" y="4276725"/>
            <a:ext cx="4060305" cy="10096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067422" y="5295146"/>
            <a:ext cx="4060305" cy="576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8" name="Straight Connector 17"/>
          <p:cNvCxnSpPr/>
          <p:nvPr/>
        </p:nvCxnSpPr>
        <p:spPr>
          <a:xfrm flipV="1">
            <a:off x="169925" y="5238206"/>
            <a:ext cx="4467389" cy="78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8300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TextBox 5"/>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Q5</a:t>
            </a:r>
          </a:p>
        </p:txBody>
      </p:sp>
      <p:pic>
        <p:nvPicPr>
          <p:cNvPr id="8" name="Picture 7"/>
          <p:cNvPicPr>
            <a:picLocks noChangeAspect="1"/>
          </p:cNvPicPr>
          <p:nvPr/>
        </p:nvPicPr>
        <p:blipFill>
          <a:blip r:embed="rId2"/>
          <a:stretch>
            <a:fillRect/>
          </a:stretch>
        </p:blipFill>
        <p:spPr>
          <a:xfrm>
            <a:off x="769458" y="644945"/>
            <a:ext cx="5648403" cy="3144095"/>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3"/>
          <a:stretch>
            <a:fillRect/>
          </a:stretch>
        </p:blipFill>
        <p:spPr>
          <a:xfrm>
            <a:off x="1736220" y="3834858"/>
            <a:ext cx="5302125" cy="3023142"/>
          </a:xfrm>
          <a:prstGeom prst="rect">
            <a:avLst/>
          </a:prstGeom>
        </p:spPr>
      </p:pic>
      <p:sp>
        <p:nvSpPr>
          <p:cNvPr id="12" name="Rectangle 11"/>
          <p:cNvSpPr/>
          <p:nvPr/>
        </p:nvSpPr>
        <p:spPr>
          <a:xfrm>
            <a:off x="1993717" y="3846613"/>
            <a:ext cx="5044628" cy="878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993717" y="4726714"/>
            <a:ext cx="5044628" cy="7156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993717" y="5442333"/>
            <a:ext cx="5044628" cy="7932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993717" y="6231559"/>
            <a:ext cx="5044628" cy="626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6" name="Straight Connector 15"/>
          <p:cNvCxnSpPr/>
          <p:nvPr/>
        </p:nvCxnSpPr>
        <p:spPr>
          <a:xfrm flipV="1">
            <a:off x="823068" y="3683726"/>
            <a:ext cx="5473229" cy="783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5233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TextBox 5"/>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Q6</a:t>
            </a:r>
          </a:p>
        </p:txBody>
      </p:sp>
      <p:pic>
        <p:nvPicPr>
          <p:cNvPr id="7" name="Picture 6"/>
          <p:cNvPicPr>
            <a:picLocks noChangeAspect="1"/>
          </p:cNvPicPr>
          <p:nvPr/>
        </p:nvPicPr>
        <p:blipFill>
          <a:blip r:embed="rId2"/>
          <a:stretch>
            <a:fillRect/>
          </a:stretch>
        </p:blipFill>
        <p:spPr>
          <a:xfrm>
            <a:off x="755576" y="674714"/>
            <a:ext cx="6120680" cy="3365873"/>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a:off x="1417213" y="4116175"/>
            <a:ext cx="6385325" cy="2729374"/>
          </a:xfrm>
          <a:prstGeom prst="rect">
            <a:avLst/>
          </a:prstGeom>
        </p:spPr>
      </p:pic>
      <p:sp>
        <p:nvSpPr>
          <p:cNvPr id="9" name="Rectangle 8"/>
          <p:cNvSpPr/>
          <p:nvPr/>
        </p:nvSpPr>
        <p:spPr>
          <a:xfrm>
            <a:off x="1739716" y="4100613"/>
            <a:ext cx="6235883" cy="2427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739715" y="4335389"/>
            <a:ext cx="6235883" cy="4080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739715" y="4743451"/>
            <a:ext cx="6235883" cy="10953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739715" y="5838825"/>
            <a:ext cx="6235883" cy="400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739715" y="6238876"/>
            <a:ext cx="6235883" cy="6066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Connector 13"/>
          <p:cNvCxnSpPr/>
          <p:nvPr/>
        </p:nvCxnSpPr>
        <p:spPr>
          <a:xfrm flipV="1">
            <a:off x="765011" y="3933371"/>
            <a:ext cx="5984132" cy="4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13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91579" y="3730750"/>
            <a:ext cx="5855963" cy="300387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932040" y="1626215"/>
            <a:ext cx="4032448" cy="27280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51520" y="1628800"/>
            <a:ext cx="4464496" cy="19820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646331"/>
          </a:xfrm>
          <a:prstGeom prst="rect">
            <a:avLst/>
          </a:prstGeom>
          <a:noFill/>
        </p:spPr>
        <p:txBody>
          <a:bodyPr wrap="square" rtlCol="0">
            <a:spAutoFit/>
          </a:bodyPr>
          <a:lstStyle/>
          <a:p>
            <a:r>
              <a:rPr lang="en-GB" dirty="0"/>
              <a:t>We’ve seen so far how data is collected and calculations can be made. We now concentrate on how the processed data can be </a:t>
            </a:r>
            <a:r>
              <a:rPr lang="en-GB" i="1" dirty="0"/>
              <a:t>displayed</a:t>
            </a:r>
            <a:r>
              <a:rPr lang="en-GB" dirty="0"/>
              <a:t>.</a:t>
            </a:r>
          </a:p>
        </p:txBody>
      </p:sp>
      <p:sp>
        <p:nvSpPr>
          <p:cNvPr id="6" name="Rectangle 5"/>
          <p:cNvSpPr/>
          <p:nvPr/>
        </p:nvSpPr>
        <p:spPr>
          <a:xfrm>
            <a:off x="1534587" y="2553761"/>
            <a:ext cx="504056"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2038643" y="2553761"/>
            <a:ext cx="115212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7" idx="3"/>
          </p:cNvCxnSpPr>
          <p:nvPr/>
        </p:nvCxnSpPr>
        <p:spPr>
          <a:xfrm>
            <a:off x="3190771" y="2769785"/>
            <a:ext cx="72008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3910851" y="2625769"/>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endCxn id="6" idx="1"/>
          </p:cNvCxnSpPr>
          <p:nvPr/>
        </p:nvCxnSpPr>
        <p:spPr>
          <a:xfrm>
            <a:off x="382459" y="2769785"/>
            <a:ext cx="1152128"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382459" y="2625769"/>
            <a:ext cx="0" cy="288032"/>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11560" y="1905744"/>
            <a:ext cx="2736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BOX PLOTS AND OUTLIERS</a:t>
            </a:r>
          </a:p>
        </p:txBody>
      </p:sp>
      <p:sp>
        <p:nvSpPr>
          <p:cNvPr id="13" name="TextBox 12"/>
          <p:cNvSpPr txBox="1"/>
          <p:nvPr/>
        </p:nvSpPr>
        <p:spPr>
          <a:xfrm>
            <a:off x="1102539" y="3062420"/>
            <a:ext cx="3024336" cy="369332"/>
          </a:xfrm>
          <a:prstGeom prst="rect">
            <a:avLst/>
          </a:prstGeom>
          <a:noFill/>
        </p:spPr>
        <p:txBody>
          <a:bodyPr wrap="square" rtlCol="0">
            <a:spAutoFit/>
          </a:bodyPr>
          <a:lstStyle/>
          <a:p>
            <a:r>
              <a:rPr lang="en-GB" b="1" dirty="0"/>
              <a:t>*NEW since GCSE!* </a:t>
            </a:r>
            <a:r>
              <a:rPr lang="en-GB" dirty="0"/>
              <a:t>Outliers.</a:t>
            </a:r>
          </a:p>
        </p:txBody>
      </p:sp>
      <p:cxnSp>
        <p:nvCxnSpPr>
          <p:cNvPr id="15" name="Straight Connector 14"/>
          <p:cNvCxnSpPr/>
          <p:nvPr/>
        </p:nvCxnSpPr>
        <p:spPr>
          <a:xfrm>
            <a:off x="4126875" y="2697777"/>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4126876" y="2697777"/>
            <a:ext cx="144015"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329852" y="2697777"/>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4329853" y="2697777"/>
            <a:ext cx="144015" cy="144016"/>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364088" y="1905744"/>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CUMULATIVE FREQ DIAGRAMS</a:t>
            </a:r>
          </a:p>
        </p:txBody>
      </p:sp>
      <p:sp>
        <p:nvSpPr>
          <p:cNvPr id="27" name="TextBox 26"/>
          <p:cNvSpPr txBox="1"/>
          <p:nvPr/>
        </p:nvSpPr>
        <p:spPr>
          <a:xfrm>
            <a:off x="1654585" y="3887858"/>
            <a:ext cx="18002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HISTOGRAMS</a:t>
            </a:r>
          </a:p>
        </p:txBody>
      </p:sp>
      <p:pic>
        <p:nvPicPr>
          <p:cNvPr id="28" name="Picture 2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067" y="4377081"/>
            <a:ext cx="2627784" cy="2333540"/>
          </a:xfrm>
          <a:prstGeom prst="rect">
            <a:avLst/>
          </a:prstGeom>
          <a:noFill/>
          <a:ln>
            <a:noFill/>
          </a:ln>
        </p:spPr>
      </p:pic>
      <p:sp>
        <p:nvSpPr>
          <p:cNvPr id="29" name="TextBox 28"/>
          <p:cNvSpPr txBox="1"/>
          <p:nvPr/>
        </p:nvSpPr>
        <p:spPr>
          <a:xfrm>
            <a:off x="3751458" y="4743592"/>
            <a:ext cx="2808312" cy="1754326"/>
          </a:xfrm>
          <a:prstGeom prst="rect">
            <a:avLst/>
          </a:prstGeom>
          <a:noFill/>
        </p:spPr>
        <p:txBody>
          <a:bodyPr wrap="square" rtlCol="0">
            <a:spAutoFit/>
          </a:bodyPr>
          <a:lstStyle/>
          <a:p>
            <a:r>
              <a:rPr lang="en-GB" b="1" dirty="0"/>
              <a:t>*NEW since GCSE!* </a:t>
            </a:r>
            <a:r>
              <a:rPr lang="en-GB" dirty="0"/>
              <a:t>Area is not necessarily equal to frequency.</a:t>
            </a:r>
          </a:p>
          <a:p>
            <a:r>
              <a:rPr lang="en-GB" dirty="0"/>
              <a:t>Forming a frequency polygon by joining midpoints.</a:t>
            </a:r>
          </a:p>
        </p:txBody>
      </p:sp>
      <p:sp>
        <p:nvSpPr>
          <p:cNvPr id="14" name="TextBox 13"/>
          <p:cNvSpPr txBox="1"/>
          <p:nvPr/>
        </p:nvSpPr>
        <p:spPr>
          <a:xfrm>
            <a:off x="6975322" y="4549725"/>
            <a:ext cx="1945394"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pPr marL="285750" indent="-285750">
              <a:buFont typeface="Arial" panose="020B0604020202020204" pitchFamily="34" charset="0"/>
              <a:buChar char="•"/>
            </a:pPr>
            <a:r>
              <a:rPr lang="en-GB" sz="1200" dirty="0"/>
              <a:t>Stem and leaf diagrams have been cut. (THANK GOD FOR THAT)</a:t>
            </a:r>
          </a:p>
          <a:p>
            <a:pPr marL="285750" indent="-285750">
              <a:buFont typeface="Arial" panose="020B0604020202020204" pitchFamily="34" charset="0"/>
              <a:buChar char="•"/>
            </a:pPr>
            <a:r>
              <a:rPr lang="en-GB" sz="1200" dirty="0"/>
              <a:t>‘Skew’ has been cut.</a:t>
            </a:r>
          </a:p>
          <a:p>
            <a:pPr marL="285750" indent="-285750">
              <a:buFont typeface="Arial" panose="020B0604020202020204" pitchFamily="34" charset="0"/>
              <a:buChar char="•"/>
            </a:pPr>
            <a:r>
              <a:rPr lang="en-GB" sz="1200" dirty="0"/>
              <a:t>Cumulative frequency diagrams have been added.</a:t>
            </a:r>
          </a:p>
          <a:p>
            <a:pPr marL="285750" indent="-285750">
              <a:buFont typeface="Arial" panose="020B0604020202020204" pitchFamily="34" charset="0"/>
              <a:buChar char="•"/>
            </a:pPr>
            <a:r>
              <a:rPr lang="en-GB" sz="1200" dirty="0"/>
              <a:t>Turning histogram into frequency polygon.</a:t>
            </a:r>
            <a:endParaRPr lang="en-GB" sz="1600" dirty="0"/>
          </a:p>
        </p:txBody>
      </p:sp>
      <p:cxnSp>
        <p:nvCxnSpPr>
          <p:cNvPr id="18" name="Straight Arrow Connector 17"/>
          <p:cNvCxnSpPr/>
          <p:nvPr/>
        </p:nvCxnSpPr>
        <p:spPr>
          <a:xfrm flipV="1">
            <a:off x="6084168" y="2420888"/>
            <a:ext cx="0" cy="158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84168" y="4005064"/>
            <a:ext cx="17155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746507" y="3824062"/>
            <a:ext cx="897764" cy="307777"/>
          </a:xfrm>
          <a:prstGeom prst="rect">
            <a:avLst/>
          </a:prstGeom>
          <a:noFill/>
        </p:spPr>
        <p:txBody>
          <a:bodyPr wrap="square" rtlCol="0">
            <a:spAutoFit/>
          </a:bodyPr>
          <a:lstStyle/>
          <a:p>
            <a:r>
              <a:rPr lang="en-GB" sz="1400" dirty="0"/>
              <a:t>Height</a:t>
            </a:r>
          </a:p>
        </p:txBody>
      </p:sp>
      <p:sp>
        <p:nvSpPr>
          <p:cNvPr id="34" name="TextBox 33"/>
          <p:cNvSpPr txBox="1"/>
          <p:nvPr/>
        </p:nvSpPr>
        <p:spPr>
          <a:xfrm rot="16200000">
            <a:off x="4902325" y="3018860"/>
            <a:ext cx="1905367" cy="307777"/>
          </a:xfrm>
          <a:prstGeom prst="rect">
            <a:avLst/>
          </a:prstGeom>
          <a:noFill/>
        </p:spPr>
        <p:txBody>
          <a:bodyPr wrap="square" rtlCol="0">
            <a:spAutoFit/>
          </a:bodyPr>
          <a:lstStyle/>
          <a:p>
            <a:r>
              <a:rPr lang="en-GB" sz="1400" dirty="0"/>
              <a:t>Cumulative Frequency</a:t>
            </a:r>
          </a:p>
        </p:txBody>
      </p:sp>
      <p:sp>
        <p:nvSpPr>
          <p:cNvPr id="35" name="Freeform: Shape 34"/>
          <p:cNvSpPr/>
          <p:nvPr/>
        </p:nvSpPr>
        <p:spPr>
          <a:xfrm>
            <a:off x="6081823" y="2525794"/>
            <a:ext cx="1648047" cy="1482680"/>
          </a:xfrm>
          <a:custGeom>
            <a:avLst/>
            <a:gdLst>
              <a:gd name="connsiteX0" fmla="*/ 0 w 1648047"/>
              <a:gd name="connsiteY0" fmla="*/ 1482680 h 1482680"/>
              <a:gd name="connsiteX1" fmla="*/ 595424 w 1648047"/>
              <a:gd name="connsiteY1" fmla="*/ 1216866 h 1482680"/>
              <a:gd name="connsiteX2" fmla="*/ 1158949 w 1648047"/>
              <a:gd name="connsiteY2" fmla="*/ 185508 h 1482680"/>
              <a:gd name="connsiteX3" fmla="*/ 1648047 w 1648047"/>
              <a:gd name="connsiteY3" fmla="*/ 4755 h 1482680"/>
            </a:gdLst>
            <a:ahLst/>
            <a:cxnLst>
              <a:cxn ang="0">
                <a:pos x="connsiteX0" y="connsiteY0"/>
              </a:cxn>
              <a:cxn ang="0">
                <a:pos x="connsiteX1" y="connsiteY1"/>
              </a:cxn>
              <a:cxn ang="0">
                <a:pos x="connsiteX2" y="connsiteY2"/>
              </a:cxn>
              <a:cxn ang="0">
                <a:pos x="connsiteX3" y="connsiteY3"/>
              </a:cxn>
            </a:cxnLst>
            <a:rect l="l" t="t" r="r" b="b"/>
            <a:pathLst>
              <a:path w="1648047" h="1482680">
                <a:moveTo>
                  <a:pt x="0" y="1482680"/>
                </a:moveTo>
                <a:cubicBezTo>
                  <a:pt x="201133" y="1457870"/>
                  <a:pt x="402266" y="1433061"/>
                  <a:pt x="595424" y="1216866"/>
                </a:cubicBezTo>
                <a:cubicBezTo>
                  <a:pt x="788582" y="1000671"/>
                  <a:pt x="983512" y="387527"/>
                  <a:pt x="1158949" y="185508"/>
                </a:cubicBezTo>
                <a:cubicBezTo>
                  <a:pt x="1334386" y="-16511"/>
                  <a:pt x="1491216" y="-5878"/>
                  <a:pt x="1648047" y="47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a:off x="6084167" y="3515570"/>
            <a:ext cx="730305" cy="0"/>
          </a:xfrm>
          <a:prstGeom prst="line">
            <a:avLst/>
          </a:prstGeom>
          <a:ln>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6826102" y="3530009"/>
            <a:ext cx="0" cy="478465"/>
          </a:xfrm>
          <a:prstGeom prst="line">
            <a:avLst/>
          </a:prstGeom>
          <a:ln>
            <a:solidFill>
              <a:schemeClr val="accent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2226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376" y="674714"/>
            <a:ext cx="5819775" cy="3381375"/>
          </a:xfrm>
          <a:prstGeom prst="rect">
            <a:avLst/>
          </a:prstGeom>
          <a:effectLst>
            <a:outerShdw blurRad="63500" sx="102000" sy="102000" algn="ctr" rotWithShape="0">
              <a:prstClr val="black">
                <a:alpha val="40000"/>
              </a:prstClr>
            </a:outerShdw>
          </a:effectLst>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7" name="TextBox 6"/>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Q7</a:t>
            </a:r>
          </a:p>
        </p:txBody>
      </p:sp>
      <p:pic>
        <p:nvPicPr>
          <p:cNvPr id="8" name="Picture 7"/>
          <p:cNvPicPr>
            <a:picLocks noChangeAspect="1"/>
          </p:cNvPicPr>
          <p:nvPr/>
        </p:nvPicPr>
        <p:blipFill>
          <a:blip r:embed="rId3"/>
          <a:stretch>
            <a:fillRect/>
          </a:stretch>
        </p:blipFill>
        <p:spPr>
          <a:xfrm>
            <a:off x="0" y="4509120"/>
            <a:ext cx="4572000" cy="1679944"/>
          </a:xfrm>
          <a:prstGeom prst="rect">
            <a:avLst/>
          </a:prstGeom>
        </p:spPr>
      </p:pic>
      <p:pic>
        <p:nvPicPr>
          <p:cNvPr id="9" name="Picture 8"/>
          <p:cNvPicPr>
            <a:picLocks noChangeAspect="1"/>
          </p:cNvPicPr>
          <p:nvPr/>
        </p:nvPicPr>
        <p:blipFill>
          <a:blip r:embed="rId4"/>
          <a:stretch>
            <a:fillRect/>
          </a:stretch>
        </p:blipFill>
        <p:spPr>
          <a:xfrm>
            <a:off x="4376291" y="4394222"/>
            <a:ext cx="4787820" cy="1566923"/>
          </a:xfrm>
          <a:prstGeom prst="rect">
            <a:avLst/>
          </a:prstGeom>
        </p:spPr>
      </p:pic>
      <p:sp>
        <p:nvSpPr>
          <p:cNvPr id="10" name="Rectangle 9"/>
          <p:cNvSpPr/>
          <p:nvPr/>
        </p:nvSpPr>
        <p:spPr>
          <a:xfrm>
            <a:off x="197354" y="4475186"/>
            <a:ext cx="4011089" cy="5595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 ?</a:t>
            </a:r>
          </a:p>
        </p:txBody>
      </p:sp>
      <p:sp>
        <p:nvSpPr>
          <p:cNvPr id="11" name="Rectangle 10"/>
          <p:cNvSpPr/>
          <p:nvPr/>
        </p:nvSpPr>
        <p:spPr>
          <a:xfrm>
            <a:off x="197354" y="5034708"/>
            <a:ext cx="4011089" cy="1156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b ?</a:t>
            </a:r>
          </a:p>
        </p:txBody>
      </p:sp>
      <p:sp>
        <p:nvSpPr>
          <p:cNvPr id="12" name="Rectangle 11"/>
          <p:cNvSpPr/>
          <p:nvPr/>
        </p:nvSpPr>
        <p:spPr>
          <a:xfrm>
            <a:off x="4601846" y="4380312"/>
            <a:ext cx="4553171" cy="7535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c ?</a:t>
            </a:r>
          </a:p>
        </p:txBody>
      </p:sp>
      <p:sp>
        <p:nvSpPr>
          <p:cNvPr id="13" name="Rectangle 12"/>
          <p:cNvSpPr/>
          <p:nvPr/>
        </p:nvSpPr>
        <p:spPr>
          <a:xfrm>
            <a:off x="4601846" y="5133860"/>
            <a:ext cx="4553171" cy="4627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d ?</a:t>
            </a:r>
          </a:p>
        </p:txBody>
      </p:sp>
      <p:sp>
        <p:nvSpPr>
          <p:cNvPr id="14" name="Rectangle 13"/>
          <p:cNvSpPr/>
          <p:nvPr/>
        </p:nvSpPr>
        <p:spPr>
          <a:xfrm>
            <a:off x="4590829" y="5596569"/>
            <a:ext cx="4553171" cy="6059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e ?</a:t>
            </a:r>
          </a:p>
        </p:txBody>
      </p:sp>
      <p:cxnSp>
        <p:nvCxnSpPr>
          <p:cNvPr id="15" name="Straight Connector 14"/>
          <p:cNvCxnSpPr/>
          <p:nvPr/>
        </p:nvCxnSpPr>
        <p:spPr>
          <a:xfrm flipV="1">
            <a:off x="706954" y="3556000"/>
            <a:ext cx="5722875" cy="492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727825" y="3715647"/>
            <a:ext cx="5722875" cy="492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70361" y="3920264"/>
            <a:ext cx="5722875" cy="4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8542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764704"/>
            <a:ext cx="7056784" cy="369332"/>
          </a:xfrm>
          <a:prstGeom prst="rect">
            <a:avLst/>
          </a:prstGeom>
          <a:noFill/>
        </p:spPr>
        <p:txBody>
          <a:bodyPr wrap="square" rtlCol="0">
            <a:spAutoFit/>
          </a:bodyPr>
          <a:lstStyle/>
          <a:p>
            <a:r>
              <a:rPr lang="en-GB" dirty="0"/>
              <a:t>Box Plots allow us to visually represent the distribution of the data.</a:t>
            </a:r>
          </a:p>
        </p:txBody>
      </p:sp>
      <p:graphicFrame>
        <p:nvGraphicFramePr>
          <p:cNvPr id="7" name="Table 6"/>
          <p:cNvGraphicFramePr>
            <a:graphicFrameLocks noGrp="1"/>
          </p:cNvGraphicFramePr>
          <p:nvPr>
            <p:extLst/>
          </p:nvPr>
        </p:nvGraphicFramePr>
        <p:xfrm>
          <a:off x="539552" y="1484784"/>
          <a:ext cx="8064895" cy="741680"/>
        </p:xfrm>
        <a:graphic>
          <a:graphicData uri="http://schemas.openxmlformats.org/drawingml/2006/table">
            <a:tbl>
              <a:tblPr firstRow="1" bandRow="1">
                <a:tableStyleId>{F2DE63D5-997A-4646-A377-4702673A728D}</a:tableStyleId>
              </a:tblPr>
              <a:tblGrid>
                <a:gridCol w="1612979">
                  <a:extLst>
                    <a:ext uri="{9D8B030D-6E8A-4147-A177-3AD203B41FA5}">
                      <a16:colId xmlns:a16="http://schemas.microsoft.com/office/drawing/2014/main" val="20000"/>
                    </a:ext>
                  </a:extLst>
                </a:gridCol>
                <a:gridCol w="1612979">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370840">
                <a:tc>
                  <a:txBody>
                    <a:bodyPr/>
                    <a:lstStyle/>
                    <a:p>
                      <a:r>
                        <a:rPr lang="en-GB" dirty="0"/>
                        <a:t>Minimum</a:t>
                      </a:r>
                    </a:p>
                  </a:txBody>
                  <a:tcPr/>
                </a:tc>
                <a:tc>
                  <a:txBody>
                    <a:bodyPr/>
                    <a:lstStyle/>
                    <a:p>
                      <a:r>
                        <a:rPr lang="en-GB" baseline="0" dirty="0"/>
                        <a:t>Lower Quartile</a:t>
                      </a:r>
                      <a:endParaRPr lang="en-GB" dirty="0"/>
                    </a:p>
                  </a:txBody>
                  <a:tcPr/>
                </a:tc>
                <a:tc>
                  <a:txBody>
                    <a:bodyPr/>
                    <a:lstStyle/>
                    <a:p>
                      <a:r>
                        <a:rPr lang="en-GB" dirty="0"/>
                        <a:t>Median</a:t>
                      </a:r>
                    </a:p>
                  </a:txBody>
                  <a:tcPr/>
                </a:tc>
                <a:tc>
                  <a:txBody>
                    <a:bodyPr/>
                    <a:lstStyle/>
                    <a:p>
                      <a:r>
                        <a:rPr lang="en-GB" dirty="0"/>
                        <a:t>Upper Quartile</a:t>
                      </a:r>
                    </a:p>
                  </a:txBody>
                  <a:tcPr/>
                </a:tc>
                <a:tc>
                  <a:txBody>
                    <a:bodyPr/>
                    <a:lstStyle/>
                    <a:p>
                      <a:r>
                        <a:rPr lang="en-GB" dirty="0"/>
                        <a:t>Maximum</a:t>
                      </a:r>
                    </a:p>
                  </a:txBody>
                  <a:tcPr/>
                </a:tc>
                <a:extLst>
                  <a:ext uri="{0D108BD9-81ED-4DB2-BD59-A6C34878D82A}">
                    <a16:rowId xmlns:a16="http://schemas.microsoft.com/office/drawing/2014/main" val="10000"/>
                  </a:ext>
                </a:extLst>
              </a:tr>
              <a:tr h="370840">
                <a:tc>
                  <a:txBody>
                    <a:bodyPr/>
                    <a:lstStyle/>
                    <a:p>
                      <a:r>
                        <a:rPr lang="en-GB" dirty="0"/>
                        <a:t>3</a:t>
                      </a:r>
                    </a:p>
                  </a:txBody>
                  <a:tcPr/>
                </a:tc>
                <a:tc>
                  <a:txBody>
                    <a:bodyPr/>
                    <a:lstStyle/>
                    <a:p>
                      <a:r>
                        <a:rPr lang="en-GB" dirty="0"/>
                        <a:t>15</a:t>
                      </a:r>
                    </a:p>
                  </a:txBody>
                  <a:tcPr/>
                </a:tc>
                <a:tc>
                  <a:txBody>
                    <a:bodyPr/>
                    <a:lstStyle/>
                    <a:p>
                      <a:r>
                        <a:rPr lang="en-GB" dirty="0"/>
                        <a:t>17</a:t>
                      </a:r>
                    </a:p>
                  </a:txBody>
                  <a:tcPr/>
                </a:tc>
                <a:tc>
                  <a:txBody>
                    <a:bodyPr/>
                    <a:lstStyle/>
                    <a:p>
                      <a:r>
                        <a:rPr lang="en-GB" dirty="0"/>
                        <a:t>22</a:t>
                      </a:r>
                    </a:p>
                  </a:txBody>
                  <a:tcPr/>
                </a:tc>
                <a:tc>
                  <a:txBody>
                    <a:bodyPr/>
                    <a:lstStyle/>
                    <a:p>
                      <a:r>
                        <a:rPr lang="en-GB" dirty="0"/>
                        <a:t>27</a:t>
                      </a:r>
                    </a:p>
                  </a:txBody>
                  <a:tcPr/>
                </a:tc>
                <a:extLst>
                  <a:ext uri="{0D108BD9-81ED-4DB2-BD59-A6C34878D82A}">
                    <a16:rowId xmlns:a16="http://schemas.microsoft.com/office/drawing/2014/main" val="10001"/>
                  </a:ext>
                </a:extLst>
              </a:tr>
            </a:tbl>
          </a:graphicData>
        </a:graphic>
      </p:graphicFrame>
      <p:cxnSp>
        <p:nvCxnSpPr>
          <p:cNvPr id="9" name="Straight Connector 8"/>
          <p:cNvCxnSpPr/>
          <p:nvPr/>
        </p:nvCxnSpPr>
        <p:spPr>
          <a:xfrm>
            <a:off x="1619672" y="5085184"/>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24" name="Group 23"/>
          <p:cNvGrpSpPr/>
          <p:nvPr/>
        </p:nvGrpSpPr>
        <p:grpSpPr>
          <a:xfrm>
            <a:off x="1907704" y="5085184"/>
            <a:ext cx="5184576" cy="144016"/>
            <a:chOff x="1907704" y="5085184"/>
            <a:chExt cx="5184576" cy="288032"/>
          </a:xfrm>
        </p:grpSpPr>
        <p:cxnSp>
          <p:nvCxnSpPr>
            <p:cNvPr id="15" name="Straight Connector 14"/>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25" name="TextBox 24"/>
          <p:cNvSpPr txBox="1"/>
          <p:nvPr/>
        </p:nvSpPr>
        <p:spPr>
          <a:xfrm>
            <a:off x="1763688" y="5229200"/>
            <a:ext cx="5760640" cy="369332"/>
          </a:xfrm>
          <a:prstGeom prst="rect">
            <a:avLst/>
          </a:prstGeom>
          <a:noFill/>
        </p:spPr>
        <p:txBody>
          <a:bodyPr wrap="square" rtlCol="0">
            <a:spAutoFit/>
          </a:bodyPr>
          <a:lstStyle/>
          <a:p>
            <a:r>
              <a:rPr lang="en-GB" dirty="0"/>
              <a:t>0              5             10            15            20             25           30</a:t>
            </a:r>
          </a:p>
        </p:txBody>
      </p:sp>
      <p:cxnSp>
        <p:nvCxnSpPr>
          <p:cNvPr id="27" name="Straight Connector 26"/>
          <p:cNvCxnSpPr/>
          <p:nvPr/>
        </p:nvCxnSpPr>
        <p:spPr>
          <a:xfrm>
            <a:off x="2411760" y="4221088"/>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6588224" y="429309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788024" y="4005064"/>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4499992" y="4005064"/>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5724128" y="4005064"/>
            <a:ext cx="0" cy="792088"/>
          </a:xfrm>
          <a:prstGeom prst="line">
            <a:avLst/>
          </a:prstGeom>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755576"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5" name="TextBox 34"/>
          <p:cNvSpPr txBox="1"/>
          <p:nvPr/>
        </p:nvSpPr>
        <p:spPr>
          <a:xfrm>
            <a:off x="2267744"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6" name="TextBox 35"/>
          <p:cNvSpPr txBox="1"/>
          <p:nvPr/>
        </p:nvSpPr>
        <p:spPr>
          <a:xfrm>
            <a:off x="3923928"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7" name="TextBox 36"/>
          <p:cNvSpPr txBox="1"/>
          <p:nvPr/>
        </p:nvSpPr>
        <p:spPr>
          <a:xfrm>
            <a:off x="5652120"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8" name="TextBox 37"/>
          <p:cNvSpPr txBox="1"/>
          <p:nvPr/>
        </p:nvSpPr>
        <p:spPr>
          <a:xfrm>
            <a:off x="7308304"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cxnSp>
        <p:nvCxnSpPr>
          <p:cNvPr id="39" name="Straight Connector 38"/>
          <p:cNvCxnSpPr/>
          <p:nvPr/>
        </p:nvCxnSpPr>
        <p:spPr>
          <a:xfrm>
            <a:off x="4499992" y="4005064"/>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4499992" y="4797152"/>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2411760" y="4437112"/>
            <a:ext cx="2088232" cy="0"/>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5724128" y="4437112"/>
            <a:ext cx="864096" cy="0"/>
          </a:xfrm>
          <a:prstGeom prst="line">
            <a:avLst/>
          </a:prstGeom>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539552" y="5949280"/>
            <a:ext cx="2880320" cy="646331"/>
          </a:xfrm>
          <a:prstGeom prst="rect">
            <a:avLst/>
          </a:prstGeom>
          <a:noFill/>
        </p:spPr>
        <p:txBody>
          <a:bodyPr wrap="square" rtlCol="0">
            <a:spAutoFit/>
          </a:bodyPr>
          <a:lstStyle/>
          <a:p>
            <a:r>
              <a:rPr lang="en-GB" dirty="0"/>
              <a:t>How is the </a:t>
            </a:r>
            <a:r>
              <a:rPr lang="en-GB" b="1" dirty="0"/>
              <a:t>IQR</a:t>
            </a:r>
            <a:r>
              <a:rPr lang="en-GB" dirty="0"/>
              <a:t> represented in this diagram?</a:t>
            </a:r>
          </a:p>
        </p:txBody>
      </p:sp>
      <p:sp>
        <p:nvSpPr>
          <p:cNvPr id="48" name="TextBox 47"/>
          <p:cNvSpPr txBox="1"/>
          <p:nvPr/>
        </p:nvSpPr>
        <p:spPr>
          <a:xfrm>
            <a:off x="4644008" y="5949280"/>
            <a:ext cx="2880320" cy="646331"/>
          </a:xfrm>
          <a:prstGeom prst="rect">
            <a:avLst/>
          </a:prstGeom>
          <a:noFill/>
        </p:spPr>
        <p:txBody>
          <a:bodyPr wrap="square" rtlCol="0">
            <a:spAutoFit/>
          </a:bodyPr>
          <a:lstStyle/>
          <a:p>
            <a:r>
              <a:rPr lang="en-GB" dirty="0"/>
              <a:t>How is the </a:t>
            </a:r>
            <a:r>
              <a:rPr lang="en-GB" b="1" dirty="0"/>
              <a:t>range</a:t>
            </a:r>
            <a:r>
              <a:rPr lang="en-GB" dirty="0"/>
              <a:t> represented in this diagram?</a:t>
            </a:r>
          </a:p>
        </p:txBody>
      </p:sp>
      <p:sp>
        <p:nvSpPr>
          <p:cNvPr id="49" name="TextBox 48"/>
          <p:cNvSpPr txBox="1"/>
          <p:nvPr/>
        </p:nvSpPr>
        <p:spPr>
          <a:xfrm>
            <a:off x="3491880" y="6021288"/>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50" name="TextBox 49"/>
          <p:cNvSpPr txBox="1"/>
          <p:nvPr/>
        </p:nvSpPr>
        <p:spPr>
          <a:xfrm>
            <a:off x="7524328" y="6021288"/>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grpSp>
        <p:nvGrpSpPr>
          <p:cNvPr id="56" name="Group 55"/>
          <p:cNvGrpSpPr/>
          <p:nvPr/>
        </p:nvGrpSpPr>
        <p:grpSpPr>
          <a:xfrm>
            <a:off x="4499992" y="3356992"/>
            <a:ext cx="1224136" cy="504056"/>
            <a:chOff x="4499992" y="3356992"/>
            <a:chExt cx="1224136" cy="504056"/>
          </a:xfrm>
        </p:grpSpPr>
        <p:sp>
          <p:nvSpPr>
            <p:cNvPr id="51" name="Left Brace 50"/>
            <p:cNvSpPr/>
            <p:nvPr/>
          </p:nvSpPr>
          <p:spPr>
            <a:xfrm rot="5400000">
              <a:off x="5004048" y="3140968"/>
              <a:ext cx="216024" cy="1224136"/>
            </a:xfrm>
            <a:prstGeom prst="leftBrace">
              <a:avLst/>
            </a:prstGeom>
            <a:ln>
              <a:prstDash val="sysDas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52" name="TextBox 51"/>
            <p:cNvSpPr txBox="1"/>
            <p:nvPr/>
          </p:nvSpPr>
          <p:spPr>
            <a:xfrm>
              <a:off x="4860032" y="3356992"/>
              <a:ext cx="64807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IQR</a:t>
              </a:r>
            </a:p>
          </p:txBody>
        </p:sp>
      </p:grpSp>
      <p:grpSp>
        <p:nvGrpSpPr>
          <p:cNvPr id="55" name="Group 54"/>
          <p:cNvGrpSpPr/>
          <p:nvPr/>
        </p:nvGrpSpPr>
        <p:grpSpPr>
          <a:xfrm>
            <a:off x="2411760" y="2780928"/>
            <a:ext cx="4176464" cy="576064"/>
            <a:chOff x="2411760" y="2780928"/>
            <a:chExt cx="4176464" cy="576064"/>
          </a:xfrm>
        </p:grpSpPr>
        <p:sp>
          <p:nvSpPr>
            <p:cNvPr id="53" name="Left Brace 52"/>
            <p:cNvSpPr/>
            <p:nvPr/>
          </p:nvSpPr>
          <p:spPr>
            <a:xfrm rot="5400000">
              <a:off x="4355976" y="1124744"/>
              <a:ext cx="288032" cy="4176464"/>
            </a:xfrm>
            <a:prstGeom prst="leftBrace">
              <a:avLst/>
            </a:prstGeom>
            <a:ln>
              <a:prstDash val="sysDas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54" name="TextBox 53"/>
            <p:cNvSpPr txBox="1"/>
            <p:nvPr/>
          </p:nvSpPr>
          <p:spPr>
            <a:xfrm>
              <a:off x="4211960" y="2780928"/>
              <a:ext cx="64807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range</a:t>
              </a:r>
            </a:p>
          </p:txBody>
        </p:sp>
      </p:grpSp>
      <p:grpSp>
        <p:nvGrpSpPr>
          <p:cNvPr id="46" name="Group 45"/>
          <p:cNvGrpSpPr/>
          <p:nvPr/>
        </p:nvGrpSpPr>
        <p:grpSpPr>
          <a:xfrm>
            <a:off x="-1144" y="0"/>
            <a:ext cx="9145144" cy="599127"/>
            <a:chOff x="-1144" y="0"/>
            <a:chExt cx="9145144" cy="599127"/>
          </a:xfrm>
        </p:grpSpPr>
        <p:sp>
          <p:nvSpPr>
            <p:cNvPr id="57" name="TextBox 56"/>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Box Plot recap</a:t>
              </a:r>
            </a:p>
          </p:txBody>
        </p:sp>
        <p:cxnSp>
          <p:nvCxnSpPr>
            <p:cNvPr id="58" name="Straight Connector 57"/>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492817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nextCondLst>
                <p:cond evt="onClick" delay="0">
                  <p:tgtEl>
                    <p:spTgt spid="35"/>
                  </p:tgtEl>
                </p:cond>
              </p:nextCondLst>
            </p:seq>
            <p:seq concurrent="1" nextAc="seek">
              <p:cTn id="17" restart="whenNotActive" fill="hold" evtFilter="cancelBubble" nodeType="interactiveSeq">
                <p:stCondLst>
                  <p:cond evt="onClick" delay="0">
                    <p:tgtEl>
                      <p:spTgt spid="36"/>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2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childTnLst>
                          </p:cTn>
                        </p:par>
                      </p:childTnLst>
                    </p:cTn>
                  </p:par>
                </p:childTnLst>
              </p:cTn>
              <p:nextCondLst>
                <p:cond evt="onClick" delay="0">
                  <p:tgtEl>
                    <p:spTgt spid="37"/>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50"/>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childTnLst>
                          </p:cTn>
                        </p:par>
                      </p:childTnLst>
                    </p:cTn>
                  </p:par>
                </p:childTnLst>
              </p:cTn>
              <p:nextCondLst>
                <p:cond evt="onClick" delay="0">
                  <p:tgtEl>
                    <p:spTgt spid="50"/>
                  </p:tgtEl>
                </p:cond>
              </p:nextCondLst>
            </p:seq>
            <p:seq concurrent="1" nextAc="seek">
              <p:cTn id="50" restart="whenNotActive" fill="hold" evtFilter="cancelBubble" nodeType="interactiveSeq">
                <p:stCondLst>
                  <p:cond evt="onClick" delay="0">
                    <p:tgtEl>
                      <p:spTgt spid="4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childTnLst>
                    </p:cTn>
                  </p:par>
                </p:childTnLst>
              </p:cTn>
              <p:nextCondLst>
                <p:cond evt="onClick" delay="0">
                  <p:tgtEl>
                    <p:spTgt spid="4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Interpreting a Box Plot</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a:off x="1259632" y="2060848"/>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6" name="Group 5"/>
          <p:cNvGrpSpPr/>
          <p:nvPr/>
        </p:nvGrpSpPr>
        <p:grpSpPr>
          <a:xfrm>
            <a:off x="1547664" y="2060848"/>
            <a:ext cx="5184576" cy="144016"/>
            <a:chOff x="1907704" y="5085184"/>
            <a:chExt cx="5184576" cy="288032"/>
          </a:xfrm>
        </p:grpSpPr>
        <p:cxnSp>
          <p:nvCxnSpPr>
            <p:cNvPr id="7" name="Straight Connector 6"/>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4" name="TextBox 13"/>
          <p:cNvSpPr txBox="1"/>
          <p:nvPr/>
        </p:nvSpPr>
        <p:spPr>
          <a:xfrm>
            <a:off x="1403648" y="2204864"/>
            <a:ext cx="5760640" cy="369332"/>
          </a:xfrm>
          <a:prstGeom prst="rect">
            <a:avLst/>
          </a:prstGeom>
          <a:noFill/>
        </p:spPr>
        <p:txBody>
          <a:bodyPr wrap="square" rtlCol="0">
            <a:spAutoFit/>
          </a:bodyPr>
          <a:lstStyle/>
          <a:p>
            <a:r>
              <a:rPr lang="en-GB" dirty="0"/>
              <a:t>0              5             10            15            20             25           30</a:t>
            </a:r>
          </a:p>
        </p:txBody>
      </p:sp>
      <p:cxnSp>
        <p:nvCxnSpPr>
          <p:cNvPr id="15" name="Straight Connector 14"/>
          <p:cNvCxnSpPr/>
          <p:nvPr/>
        </p:nvCxnSpPr>
        <p:spPr>
          <a:xfrm>
            <a:off x="2118048" y="123275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524575" y="123275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347864"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3059832"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283968"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059832" y="980728"/>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3059832" y="1772816"/>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123728" y="1412776"/>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4283968" y="1412776"/>
            <a:ext cx="2232248" cy="0"/>
          </a:xfrm>
          <a:prstGeom prst="line">
            <a:avLst/>
          </a:prstGeom>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196877" y="2529086"/>
            <a:ext cx="3600400" cy="369332"/>
          </a:xfrm>
          <a:prstGeom prst="rect">
            <a:avLst/>
          </a:prstGeom>
          <a:noFill/>
        </p:spPr>
        <p:txBody>
          <a:bodyPr wrap="square" rtlCol="0">
            <a:spAutoFit/>
          </a:bodyPr>
          <a:lstStyle/>
          <a:p>
            <a:pPr algn="ctr"/>
            <a:r>
              <a:rPr lang="en-GB" dirty="0"/>
              <a:t>Age (years)</a:t>
            </a:r>
          </a:p>
        </p:txBody>
      </p:sp>
      <p:sp>
        <p:nvSpPr>
          <p:cNvPr id="27" name="TextBox 26"/>
          <p:cNvSpPr txBox="1"/>
          <p:nvPr/>
        </p:nvSpPr>
        <p:spPr>
          <a:xfrm>
            <a:off x="539552" y="3054517"/>
            <a:ext cx="5391348" cy="523220"/>
          </a:xfrm>
          <a:prstGeom prst="rect">
            <a:avLst/>
          </a:prstGeom>
          <a:noFill/>
        </p:spPr>
        <p:txBody>
          <a:bodyPr wrap="square" rtlCol="0">
            <a:spAutoFit/>
          </a:bodyPr>
          <a:lstStyle/>
          <a:p>
            <a:r>
              <a:rPr lang="en-GB" sz="2800" dirty="0"/>
              <a:t>True or false: </a:t>
            </a:r>
            <a:r>
              <a:rPr lang="en-GB" sz="1600" dirty="0"/>
              <a:t>(click your answer)</a:t>
            </a:r>
            <a:endParaRPr lang="en-GB" sz="2800" dirty="0"/>
          </a:p>
        </p:txBody>
      </p:sp>
      <p:sp>
        <p:nvSpPr>
          <p:cNvPr id="28" name="TextBox 27"/>
          <p:cNvSpPr txBox="1"/>
          <p:nvPr/>
        </p:nvSpPr>
        <p:spPr>
          <a:xfrm>
            <a:off x="928291" y="3755132"/>
            <a:ext cx="4284476" cy="830997"/>
          </a:xfrm>
          <a:prstGeom prst="rect">
            <a:avLst/>
          </a:prstGeom>
          <a:solidFill>
            <a:schemeClr val="bg1"/>
          </a:solidFill>
          <a:effectLst/>
        </p:spPr>
        <p:txBody>
          <a:bodyPr wrap="square" rtlCol="0">
            <a:spAutoFit/>
          </a:bodyPr>
          <a:lstStyle/>
          <a:p>
            <a:r>
              <a:rPr lang="en-GB" sz="2400" b="1" dirty="0"/>
              <a:t>“The right box represents more people than the left box.”</a:t>
            </a:r>
          </a:p>
        </p:txBody>
      </p:sp>
      <p:sp>
        <p:nvSpPr>
          <p:cNvPr id="29" name="Rectangle 28"/>
          <p:cNvSpPr/>
          <p:nvPr/>
        </p:nvSpPr>
        <p:spPr>
          <a:xfrm>
            <a:off x="5724128" y="3802236"/>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False</a:t>
            </a:r>
            <a:endParaRPr lang="en-GB" dirty="0"/>
          </a:p>
        </p:txBody>
      </p:sp>
      <p:sp>
        <p:nvSpPr>
          <p:cNvPr id="31" name="Rectangle 30"/>
          <p:cNvSpPr/>
          <p:nvPr/>
        </p:nvSpPr>
        <p:spPr>
          <a:xfrm>
            <a:off x="6948264" y="3802236"/>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True</a:t>
            </a:r>
            <a:endParaRPr lang="en-GB" dirty="0"/>
          </a:p>
        </p:txBody>
      </p:sp>
      <p:sp>
        <p:nvSpPr>
          <p:cNvPr id="32" name="TextBox 31"/>
          <p:cNvSpPr txBox="1"/>
          <p:nvPr/>
        </p:nvSpPr>
        <p:spPr>
          <a:xfrm>
            <a:off x="5479579" y="4574984"/>
            <a:ext cx="2941407" cy="523220"/>
          </a:xfrm>
          <a:prstGeom prst="rect">
            <a:avLst/>
          </a:prstGeom>
          <a:noFill/>
        </p:spPr>
        <p:txBody>
          <a:bodyPr wrap="square" rtlCol="0">
            <a:spAutoFit/>
          </a:bodyPr>
          <a:lstStyle/>
          <a:p>
            <a:r>
              <a:rPr lang="en-GB" sz="1400" dirty="0"/>
              <a:t>Each box represents 25% of people, i.e. the same number of people!</a:t>
            </a:r>
          </a:p>
        </p:txBody>
      </p:sp>
      <p:sp>
        <p:nvSpPr>
          <p:cNvPr id="33" name="TextBox 32"/>
          <p:cNvSpPr txBox="1"/>
          <p:nvPr/>
        </p:nvSpPr>
        <p:spPr>
          <a:xfrm>
            <a:off x="971600" y="5202130"/>
            <a:ext cx="4284476" cy="830997"/>
          </a:xfrm>
          <a:prstGeom prst="rect">
            <a:avLst/>
          </a:prstGeom>
          <a:solidFill>
            <a:schemeClr val="bg1"/>
          </a:solidFill>
          <a:effectLst/>
        </p:spPr>
        <p:txBody>
          <a:bodyPr wrap="square" rtlCol="0">
            <a:spAutoFit/>
          </a:bodyPr>
          <a:lstStyle/>
          <a:p>
            <a:r>
              <a:rPr lang="en-GB" sz="2400" b="1" dirty="0"/>
              <a:t>“The ages are more spread out above the median.”</a:t>
            </a:r>
          </a:p>
        </p:txBody>
      </p:sp>
      <p:sp>
        <p:nvSpPr>
          <p:cNvPr id="34" name="Rectangle 33"/>
          <p:cNvSpPr/>
          <p:nvPr/>
        </p:nvSpPr>
        <p:spPr>
          <a:xfrm>
            <a:off x="6948264" y="5268192"/>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True</a:t>
            </a:r>
            <a:endParaRPr lang="en-GB" dirty="0"/>
          </a:p>
        </p:txBody>
      </p:sp>
      <p:sp>
        <p:nvSpPr>
          <p:cNvPr id="35" name="Rectangle 34"/>
          <p:cNvSpPr/>
          <p:nvPr/>
        </p:nvSpPr>
        <p:spPr>
          <a:xfrm>
            <a:off x="5724128" y="5268192"/>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False</a:t>
            </a:r>
            <a:endParaRPr lang="en-GB" dirty="0"/>
          </a:p>
        </p:txBody>
      </p:sp>
      <p:sp>
        <p:nvSpPr>
          <p:cNvPr id="36" name="TextBox 35"/>
          <p:cNvSpPr txBox="1"/>
          <p:nvPr/>
        </p:nvSpPr>
        <p:spPr>
          <a:xfrm>
            <a:off x="4295554" y="6053222"/>
            <a:ext cx="4732806" cy="738664"/>
          </a:xfrm>
          <a:prstGeom prst="rect">
            <a:avLst/>
          </a:prstGeom>
          <a:noFill/>
        </p:spPr>
        <p:txBody>
          <a:bodyPr wrap="square" rtlCol="0">
            <a:spAutoFit/>
          </a:bodyPr>
          <a:lstStyle/>
          <a:p>
            <a:r>
              <a:rPr lang="en-GB" sz="1400" dirty="0"/>
              <a:t>The wider the box or whisker, the more spread out the values are within that 25% of the data. We’d say that the data has “</a:t>
            </a:r>
            <a:r>
              <a:rPr lang="en-GB" sz="1400" b="1" dirty="0"/>
              <a:t>positive skew</a:t>
            </a:r>
            <a:r>
              <a:rPr lang="en-GB" sz="1400" dirty="0"/>
              <a:t>”, but you are not required to know this term.</a:t>
            </a:r>
          </a:p>
        </p:txBody>
      </p:sp>
    </p:spTree>
    <p:extLst>
      <p:ext uri="{BB962C8B-B14F-4D97-AF65-F5344CB8AC3E}">
        <p14:creationId xmlns:p14="http://schemas.microsoft.com/office/powerpoint/2010/main" val="2304541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9"/>
                                        </p:tgtEl>
                                        <p:attrNameLst>
                                          <p:attrName>style.color</p:attrName>
                                        </p:attrNameLst>
                                      </p:cBhvr>
                                      <p:to>
                                        <a:srgbClr val="92D050"/>
                                      </p:to>
                                    </p:animClr>
                                  </p:childTnLst>
                                </p:cTn>
                              </p:par>
                              <p:par>
                                <p:cTn id="7" presetID="10"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500"/>
                                        <p:tgtEl>
                                          <p:spTgt spid="32"/>
                                        </p:tgtEl>
                                      </p:cBhvr>
                                    </p:animEffec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31"/>
                                        </p:tgtEl>
                                        <p:attrNameLst>
                                          <p:attrName>style.color</p:attrName>
                                        </p:attrNameLst>
                                      </p:cBhvr>
                                      <p:to>
                                        <a:schemeClr val="accent2"/>
                                      </p:to>
                                    </p:animClr>
                                  </p:childTnLst>
                                </p:cTn>
                              </p:par>
                              <p:par>
                                <p:cTn id="15" presetID="10"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4"/>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34"/>
                                        </p:tgtEl>
                                        <p:attrNameLst>
                                          <p:attrName>style.color</p:attrName>
                                        </p:attrNameLst>
                                      </p:cBhvr>
                                      <p:to>
                                        <a:srgbClr val="92D050"/>
                                      </p:to>
                                    </p:animClr>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500" fill="hold"/>
                                        <p:tgtEl>
                                          <p:spTgt spid="35"/>
                                        </p:tgtEl>
                                        <p:attrNameLst>
                                          <p:attrName>style.color</p:attrName>
                                        </p:attrNameLst>
                                      </p:cBhvr>
                                      <p:to>
                                        <a:schemeClr val="accent2"/>
                                      </p:to>
                                    </p:animClr>
                                  </p:childTnLst>
                                </p:cTn>
                              </p:par>
                              <p:par>
                                <p:cTn id="31" presetID="10" presetClass="entr" presetSubtype="0" fill="hold" grpId="1"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nextCondLst>
                <p:cond evt="onClick" delay="0">
                  <p:tgtEl>
                    <p:spTgt spid="35"/>
                  </p:tgtEl>
                </p:cond>
              </p:nextCondLst>
            </p:seq>
          </p:childTnLst>
        </p:cTn>
      </p:par>
    </p:tnLst>
    <p:bldLst>
      <p:bldP spid="29" grpId="0" animBg="1"/>
      <p:bldP spid="31" grpId="0" animBg="1"/>
      <p:bldP spid="32" grpId="0"/>
      <p:bldP spid="32" grpId="1"/>
      <p:bldP spid="34" grpId="0" animBg="1"/>
      <p:bldP spid="35" grpId="0" animBg="1"/>
      <p:bldP spid="36" grpId="0"/>
      <p:bldP spid="3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Outliers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200800" cy="369332"/>
          </a:xfrm>
          <a:prstGeom prst="rect">
            <a:avLst/>
          </a:prstGeom>
          <a:noFill/>
        </p:spPr>
        <p:txBody>
          <a:bodyPr wrap="square" rtlCol="0">
            <a:spAutoFit/>
          </a:bodyPr>
          <a:lstStyle/>
          <a:p>
            <a:r>
              <a:rPr lang="en-GB" dirty="0"/>
              <a:t>An outlier is:     </a:t>
            </a:r>
            <a:r>
              <a:rPr lang="en-GB" b="1" dirty="0"/>
              <a:t>an extreme value.</a:t>
            </a:r>
          </a:p>
        </p:txBody>
      </p:sp>
      <p:cxnSp>
        <p:nvCxnSpPr>
          <p:cNvPr id="6" name="Straight Connector 5"/>
          <p:cNvCxnSpPr/>
          <p:nvPr/>
        </p:nvCxnSpPr>
        <p:spPr>
          <a:xfrm>
            <a:off x="1295636" y="3356992"/>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a:off x="1583668" y="3356992"/>
            <a:ext cx="5184576" cy="144016"/>
            <a:chOff x="1907704" y="5085184"/>
            <a:chExt cx="5184576" cy="288032"/>
          </a:xfrm>
        </p:grpSpPr>
        <p:cxnSp>
          <p:nvCxnSpPr>
            <p:cNvPr id="8" name="Straight Connector 7"/>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p:cNvSpPr txBox="1"/>
          <p:nvPr/>
        </p:nvSpPr>
        <p:spPr>
          <a:xfrm>
            <a:off x="1439652" y="3501008"/>
            <a:ext cx="5760640" cy="369332"/>
          </a:xfrm>
          <a:prstGeom prst="rect">
            <a:avLst/>
          </a:prstGeom>
          <a:noFill/>
        </p:spPr>
        <p:txBody>
          <a:bodyPr wrap="square" rtlCol="0">
            <a:spAutoFit/>
          </a:bodyPr>
          <a:lstStyle/>
          <a:p>
            <a:r>
              <a:rPr lang="en-GB" dirty="0"/>
              <a:t>0              5             10            15            20             25           30</a:t>
            </a:r>
          </a:p>
        </p:txBody>
      </p:sp>
      <p:cxnSp>
        <p:nvCxnSpPr>
          <p:cNvPr id="16" name="Straight Connector 15"/>
          <p:cNvCxnSpPr/>
          <p:nvPr/>
        </p:nvCxnSpPr>
        <p:spPr>
          <a:xfrm>
            <a:off x="2087724" y="249289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264188" y="2564904"/>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63988"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175956"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5400092"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4175956" y="3068960"/>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2087724" y="2708920"/>
            <a:ext cx="2088232"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5400092" y="2708920"/>
            <a:ext cx="864096" cy="0"/>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1327214" y="4250370"/>
            <a:ext cx="6921620" cy="1077218"/>
          </a:xfrm>
          <a:prstGeom prst="rect">
            <a:avLst/>
          </a:prstGeom>
          <a:noFill/>
        </p:spPr>
        <p:txBody>
          <a:bodyPr wrap="square" rtlCol="0">
            <a:spAutoFit/>
          </a:bodyPr>
          <a:lstStyle/>
          <a:p>
            <a:r>
              <a:rPr lang="en-GB" sz="2400" dirty="0"/>
              <a:t>One common definition of an outlier is when we’re </a:t>
            </a:r>
            <a:r>
              <a:rPr lang="en-GB" sz="2400" b="1" dirty="0"/>
              <a:t>1.5 IQRs </a:t>
            </a:r>
            <a:r>
              <a:rPr lang="en-GB" sz="2400" dirty="0"/>
              <a:t>beyond the lower and upper quartiles.</a:t>
            </a:r>
          </a:p>
          <a:p>
            <a:r>
              <a:rPr lang="en-GB" sz="1600" dirty="0"/>
              <a:t>(But you will be told in the exam if the rule differs from this)</a:t>
            </a:r>
          </a:p>
        </p:txBody>
      </p:sp>
      <p:cxnSp>
        <p:nvCxnSpPr>
          <p:cNvPr id="21" name="Straight Connector 20"/>
          <p:cNvCxnSpPr/>
          <p:nvPr/>
        </p:nvCxnSpPr>
        <p:spPr>
          <a:xfrm>
            <a:off x="4175956" y="2276872"/>
            <a:ext cx="1224136" cy="0"/>
          </a:xfrm>
          <a:prstGeom prst="line">
            <a:avLst/>
          </a:prstGeom>
        </p:spPr>
        <p:style>
          <a:lnRef idx="2">
            <a:schemeClr val="dk1"/>
          </a:lnRef>
          <a:fillRef idx="0">
            <a:schemeClr val="dk1"/>
          </a:fillRef>
          <a:effectRef idx="1">
            <a:schemeClr val="dk1"/>
          </a:effectRef>
          <a:fontRef idx="minor">
            <a:schemeClr val="tx1"/>
          </a:fontRef>
        </p:style>
      </p:cxnSp>
      <p:grpSp>
        <p:nvGrpSpPr>
          <p:cNvPr id="73" name="Group 72"/>
          <p:cNvGrpSpPr/>
          <p:nvPr/>
        </p:nvGrpSpPr>
        <p:grpSpPr>
          <a:xfrm>
            <a:off x="2339752" y="982469"/>
            <a:ext cx="5976664" cy="1078379"/>
            <a:chOff x="2339752" y="982469"/>
            <a:chExt cx="5976664" cy="1078379"/>
          </a:xfrm>
        </p:grpSpPr>
        <p:grpSp>
          <p:nvGrpSpPr>
            <p:cNvPr id="31" name="Group 30"/>
            <p:cNvGrpSpPr/>
            <p:nvPr/>
          </p:nvGrpSpPr>
          <p:grpSpPr>
            <a:xfrm>
              <a:off x="4175956" y="1628800"/>
              <a:ext cx="1224136" cy="432048"/>
              <a:chOff x="4175956" y="1628800"/>
              <a:chExt cx="1224136" cy="432048"/>
            </a:xfrm>
          </p:grpSpPr>
          <p:cxnSp>
            <p:nvCxnSpPr>
              <p:cNvPr id="27" name="Straight Connector 26"/>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400092" y="1628800"/>
              <a:ext cx="1224136" cy="432048"/>
              <a:chOff x="4175956" y="1628800"/>
              <a:chExt cx="1224136" cy="432048"/>
            </a:xfrm>
          </p:grpSpPr>
          <p:cxnSp>
            <p:nvCxnSpPr>
              <p:cNvPr id="33" name="Straight Connector 32"/>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624228" y="1628800"/>
              <a:ext cx="612068" cy="432048"/>
              <a:chOff x="4175956" y="1628800"/>
              <a:chExt cx="1224136" cy="432048"/>
            </a:xfrm>
          </p:grpSpPr>
          <p:cxnSp>
            <p:nvCxnSpPr>
              <p:cNvPr id="37" name="Straight Connector 36"/>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00092" y="1628800"/>
                <a:ext cx="0" cy="432048"/>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951820" y="1628800"/>
              <a:ext cx="1224136" cy="432048"/>
              <a:chOff x="4175956" y="1628800"/>
              <a:chExt cx="1224136" cy="432048"/>
            </a:xfrm>
          </p:grpSpPr>
          <p:cxnSp>
            <p:nvCxnSpPr>
              <p:cNvPr id="41" name="Straight Connector 40"/>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339752" y="1628800"/>
              <a:ext cx="612068" cy="432048"/>
              <a:chOff x="4175956" y="1628800"/>
              <a:chExt cx="1224136" cy="432048"/>
            </a:xfrm>
          </p:grpSpPr>
          <p:cxnSp>
            <p:nvCxnSpPr>
              <p:cNvPr id="46" name="Straight Connector 45"/>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624228" y="982469"/>
              <a:ext cx="1692188" cy="646331"/>
            </a:xfrm>
            <a:prstGeom prst="rect">
              <a:avLst/>
            </a:prstGeom>
            <a:noFill/>
          </p:spPr>
          <p:txBody>
            <a:bodyPr wrap="square" rtlCol="0">
              <a:spAutoFit/>
            </a:bodyPr>
            <a:lstStyle/>
            <a:p>
              <a:r>
                <a:rPr lang="en-GB" dirty="0"/>
                <a:t>Outliers beyond this point</a:t>
              </a:r>
            </a:p>
          </p:txBody>
        </p:sp>
        <p:cxnSp>
          <p:nvCxnSpPr>
            <p:cNvPr id="49" name="Straight Connector 48"/>
            <p:cNvCxnSpPr/>
            <p:nvPr/>
          </p:nvCxnSpPr>
          <p:spPr>
            <a:xfrm>
              <a:off x="2339752" y="1628800"/>
              <a:ext cx="0" cy="432048"/>
            </a:xfrm>
            <a:prstGeom prst="line">
              <a:avLst/>
            </a:prstGeom>
            <a:ln>
              <a:prstDash val="sysDot"/>
            </a:ln>
          </p:spPr>
          <p:style>
            <a:lnRef idx="3">
              <a:schemeClr val="dk1"/>
            </a:lnRef>
            <a:fillRef idx="0">
              <a:schemeClr val="dk1"/>
            </a:fillRef>
            <a:effectRef idx="2">
              <a:schemeClr val="dk1"/>
            </a:effectRef>
            <a:fontRef idx="minor">
              <a:schemeClr val="tx1"/>
            </a:fontRef>
          </p:style>
        </p:cxnSp>
      </p:grpSp>
      <p:sp>
        <p:nvSpPr>
          <p:cNvPr id="71" name="Rectangle 70"/>
          <p:cNvSpPr/>
          <p:nvPr/>
        </p:nvSpPr>
        <p:spPr>
          <a:xfrm>
            <a:off x="1817694" y="802449"/>
            <a:ext cx="196221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521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1"/>
                                        </p:tgtEl>
                                      </p:cBhvr>
                                    </p:animEffect>
                                    <p:set>
                                      <p:cBhvr>
                                        <p:cTn id="7" dur="1" fill="hold">
                                          <p:stCondLst>
                                            <p:cond delay="499"/>
                                          </p:stCondLst>
                                        </p:cTn>
                                        <p:tgtEl>
                                          <p:spTgt spid="71"/>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childTnLst>
                          </p:cTn>
                        </p:par>
                      </p:childTnLst>
                    </p:cTn>
                  </p:par>
                </p:childTnLst>
              </p:cTn>
              <p:nextCondLst>
                <p:cond evt="onClick" delay="0">
                  <p:tgtEl>
                    <p:spTgt spid="71"/>
                  </p:tgtEl>
                </p:cond>
              </p:nextCondLst>
            </p:seq>
          </p:childTnLst>
        </p:cTn>
      </p:par>
    </p:tnLst>
    <p:bldLst>
      <p:bldP spid="25"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77686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diameters of 11 different Roman coins are measured in centimetres:</a:t>
            </a:r>
          </a:p>
          <a:p>
            <a:r>
              <a:rPr lang="en-GB" dirty="0"/>
              <a:t>	2.2    2.5	   2.7     2.7     2.8     3.0    3.1    </a:t>
            </a:r>
            <a:r>
              <a:rPr lang="en-GB" dirty="0" smtClean="0"/>
              <a:t>3.1   3.2    </a:t>
            </a:r>
            <a:r>
              <a:rPr lang="en-GB" dirty="0"/>
              <a:t>4.0    4.7</a:t>
            </a:r>
          </a:p>
          <a:p>
            <a:r>
              <a:rPr lang="en-GB" dirty="0"/>
              <a:t>Determine the quartiles and hence any outliers.</a:t>
            </a:r>
          </a:p>
        </p:txBody>
      </p:sp>
      <mc:AlternateContent xmlns:mc="http://schemas.openxmlformats.org/markup-compatibility/2006" xmlns:a14="http://schemas.microsoft.com/office/drawing/2010/main">
        <mc:Choice Requires="a14">
          <p:sp>
            <p:nvSpPr>
              <p:cNvPr id="6" name="Rectangle 5"/>
              <p:cNvSpPr/>
              <p:nvPr/>
            </p:nvSpPr>
            <p:spPr>
              <a:xfrm>
                <a:off x="1054240" y="1934596"/>
                <a:ext cx="5894024" cy="1477328"/>
              </a:xfrm>
              <a:prstGeom prst="rect">
                <a:avLst/>
              </a:prstGeom>
            </p:spPr>
            <p:txBody>
              <a:bodyPr wrap="square">
                <a:spAutoFit/>
              </a:bodyPr>
              <a:lstStyle/>
              <a:p>
                <a:r>
                  <a:rPr lang="en-GB" b="1" dirty="0" smtClean="0"/>
                  <a:t> </a:t>
                </a:r>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rPr>
                          <m:t>𝑸</m:t>
                        </m:r>
                      </m:e>
                      <m:sub>
                        <m:r>
                          <a:rPr lang="en-GB" b="1" i="1">
                            <a:latin typeface="Cambria Math" panose="02040503050406030204" pitchFamily="18" charset="0"/>
                          </a:rPr>
                          <m:t>𝟏</m:t>
                        </m:r>
                      </m:sub>
                    </m:sSub>
                    <m:r>
                      <a:rPr lang="en-GB" b="1" i="1">
                        <a:latin typeface="Cambria Math" panose="02040503050406030204" pitchFamily="18" charset="0"/>
                      </a:rPr>
                      <m:t>= </m:t>
                    </m:r>
                  </m:oMath>
                </a14:m>
                <a:r>
                  <a:rPr lang="en-GB" b="1" dirty="0"/>
                  <a:t>3</a:t>
                </a:r>
                <a:r>
                  <a:rPr lang="en-GB" b="1" baseline="30000" dirty="0"/>
                  <a:t>rd</a:t>
                </a:r>
                <a:r>
                  <a:rPr lang="en-GB" b="1" dirty="0"/>
                  <a:t> item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oMath>
                </a14:m>
                <a:r>
                  <a:rPr lang="en-GB" b="1" dirty="0"/>
                  <a:t>              </a:t>
                </a:r>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rPr>
                          <m:t>𝑸</m:t>
                        </m:r>
                      </m:e>
                      <m:sub>
                        <m:r>
                          <a:rPr lang="en-GB" b="1" i="1">
                            <a:latin typeface="Cambria Math" panose="02040503050406030204" pitchFamily="18" charset="0"/>
                          </a:rPr>
                          <m:t>𝟑</m:t>
                        </m:r>
                      </m:sub>
                    </m:sSub>
                    <m:r>
                      <a:rPr lang="en-GB" b="1" i="1">
                        <a:latin typeface="Cambria Math" panose="02040503050406030204" pitchFamily="18" charset="0"/>
                      </a:rPr>
                      <m:t>= </m:t>
                    </m:r>
                  </m:oMath>
                </a14:m>
                <a:r>
                  <a:rPr lang="en-GB" b="1" dirty="0"/>
                  <a:t>9</a:t>
                </a:r>
                <a:r>
                  <a:rPr lang="en-GB" b="1" baseline="30000" dirty="0"/>
                  <a:t>th</a:t>
                </a:r>
                <a:r>
                  <a:rPr lang="en-GB" b="1" dirty="0"/>
                  <a:t> item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oMath>
                </a14:m>
                <a:endParaRPr lang="en-GB" b="1" dirty="0"/>
              </a:p>
              <a:p>
                <a:r>
                  <a:rPr lang="en-GB" b="1" dirty="0"/>
                  <a:t>       </a:t>
                </a:r>
                <a14:m>
                  <m:oMath xmlns:m="http://schemas.openxmlformats.org/officeDocument/2006/math">
                    <m:r>
                      <a:rPr lang="en-GB" b="1" i="1">
                        <a:latin typeface="Cambria Math" panose="02040503050406030204" pitchFamily="18" charset="0"/>
                      </a:rPr>
                      <m:t>𝑰𝑸𝑹</m:t>
                    </m:r>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oMath>
                </a14:m>
                <a:endParaRPr lang="en-GB" b="1" dirty="0"/>
              </a:p>
              <a:p>
                <a:r>
                  <a:rPr lang="en-GB" b="1" dirty="0"/>
                  <a:t>Lower outlier boundary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smtClean="0">
                        <a:latin typeface="Cambria Math" panose="02040503050406030204" pitchFamily="18" charset="0"/>
                      </a:rPr>
                      <m:t>𝟗</m:t>
                    </m:r>
                    <m:r>
                      <a:rPr lang="en-GB" b="1" i="1">
                        <a:latin typeface="Cambria Math" panose="02040503050406030204" pitchFamily="18" charset="0"/>
                      </a:rPr>
                      <m:t>𝟓</m:t>
                    </m:r>
                  </m:oMath>
                </a14:m>
                <a:endParaRPr lang="en-GB" b="1" dirty="0"/>
              </a:p>
              <a:p>
                <a:r>
                  <a:rPr lang="en-GB" b="1" dirty="0"/>
                  <a:t>Upper outlier boundary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r>
                      <a:rPr lang="en-GB" b="1" i="1">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𝟗𝟓</m:t>
                    </m:r>
                  </m:oMath>
                </a14:m>
                <a:endParaRPr lang="en-GB" b="1" dirty="0"/>
              </a:p>
              <a:p>
                <a:r>
                  <a:rPr lang="en-GB" b="1" dirty="0"/>
                  <a:t>Therefore </a:t>
                </a:r>
                <a:r>
                  <a:rPr lang="en-GB" b="1" dirty="0" smtClean="0"/>
                  <a:t>outliers are 4.0cm and 4.7cm.</a:t>
                </a: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1054240" y="1934596"/>
                <a:ext cx="5894024" cy="1477328"/>
              </a:xfrm>
              <a:prstGeom prst="rect">
                <a:avLst/>
              </a:prstGeom>
              <a:blipFill>
                <a:blip r:embed="rId2"/>
                <a:stretch>
                  <a:fillRect l="-931" t="-2058" b="-53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8798" y="3515013"/>
                <a:ext cx="8402429"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lengths, in cm, of 12 giant African land snails are given below:</a:t>
                </a:r>
              </a:p>
              <a:p>
                <a:r>
                  <a:rPr lang="en-GB" dirty="0"/>
                  <a:t>   17   18   18   19   20   20   20   20   21   23   24   32</a:t>
                </a:r>
              </a:p>
              <a:p>
                <a:pPr marL="342900" indent="-342900">
                  <a:buAutoNum type="alphaLcParenR"/>
                </a:pPr>
                <a:r>
                  <a:rPr lang="en-GB" dirty="0"/>
                  <a:t>Calculate the mean and standard deviation, given that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=252</m:t>
                    </m:r>
                  </m:oMath>
                </a14:m>
                <a:r>
                  <a:rPr lang="en-GB" dirty="0"/>
                  <a:t> and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=5468</m:t>
                    </m:r>
                  </m:oMath>
                </a14:m>
                <a:r>
                  <a:rPr lang="en-GB" dirty="0"/>
                  <a:t>.</a:t>
                </a:r>
              </a:p>
              <a:p>
                <a:pPr marL="342900" indent="-342900">
                  <a:buAutoNum type="alphaLcParenR"/>
                </a:pPr>
                <a:r>
                  <a:rPr lang="en-GB" dirty="0"/>
                  <a:t>An outlier is an observation which lies </a:t>
                </a:r>
                <a14:m>
                  <m:oMath xmlns:m="http://schemas.openxmlformats.org/officeDocument/2006/math">
                    <m:r>
                      <a:rPr lang="en-GB" b="0" i="1" smtClean="0">
                        <a:latin typeface="Cambria Math" panose="02040503050406030204" pitchFamily="18" charset="0"/>
                      </a:rPr>
                      <m:t>±2</m:t>
                    </m:r>
                  </m:oMath>
                </a14:m>
                <a:r>
                  <a:rPr lang="en-GB" dirty="0"/>
                  <a:t> standard deviations from the mean. Identify any outliers for this data.</a:t>
                </a:r>
              </a:p>
            </p:txBody>
          </p:sp>
        </mc:Choice>
        <mc:Fallback xmlns="">
          <p:sp>
            <p:nvSpPr>
              <p:cNvPr id="7" name="TextBox 6"/>
              <p:cNvSpPr txBox="1">
                <a:spLocks noRot="1" noChangeAspect="1" noMove="1" noResize="1" noEditPoints="1" noAdjustHandles="1" noChangeArrowheads="1" noChangeShapeType="1" noTextEdit="1"/>
              </p:cNvSpPr>
              <p:nvPr/>
            </p:nvSpPr>
            <p:spPr>
              <a:xfrm>
                <a:off x="358798" y="3515013"/>
                <a:ext cx="8402429"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12992" y="4988093"/>
                <a:ext cx="3605240" cy="17828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400" b="1" i="1" smtClean="0">
                              <a:latin typeface="Cambria Math" panose="02040503050406030204" pitchFamily="18" charset="0"/>
                            </a:rPr>
                          </m:ctrlPr>
                        </m:accPr>
                        <m:e>
                          <m:r>
                            <a:rPr lang="en-GB" sz="1400" b="1" i="1" smtClean="0">
                              <a:latin typeface="Cambria Math" panose="02040503050406030204" pitchFamily="18" charset="0"/>
                            </a:rPr>
                            <m:t>𝒙</m:t>
                          </m:r>
                        </m:e>
                      </m:ac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0" smtClean="0">
                              <a:latin typeface="Cambria Math" panose="02040503050406030204" pitchFamily="18" charset="0"/>
                            </a:rPr>
                            <m:t>𝟐𝟓𝟐</m:t>
                          </m:r>
                        </m:num>
                        <m:den>
                          <m:r>
                            <a:rPr lang="en-GB" sz="1400" b="1" i="0" smtClean="0">
                              <a:latin typeface="Cambria Math" panose="02040503050406030204" pitchFamily="18" charset="0"/>
                            </a:rPr>
                            <m:t>𝟏𝟐</m:t>
                          </m:r>
                        </m:den>
                      </m:f>
                      <m:r>
                        <a:rPr lang="en-GB" sz="1400" b="1" i="0" smtClean="0">
                          <a:latin typeface="Cambria Math" panose="02040503050406030204" pitchFamily="18" charset="0"/>
                        </a:rPr>
                        <m:t>=</m:t>
                      </m:r>
                      <m:r>
                        <a:rPr lang="en-GB" sz="1400" b="1" i="0" smtClean="0">
                          <a:latin typeface="Cambria Math" panose="02040503050406030204" pitchFamily="18" charset="0"/>
                        </a:rPr>
                        <m:t>𝟐𝟏</m:t>
                      </m:r>
                      <m:r>
                        <a:rPr lang="en-GB" sz="1400" b="1" i="0" smtClean="0">
                          <a:latin typeface="Cambria Math" panose="02040503050406030204" pitchFamily="18" charset="0"/>
                        </a:rPr>
                        <m:t> </m:t>
                      </m:r>
                      <m:r>
                        <a:rPr lang="en-GB" sz="1400" b="1" i="0" smtClean="0">
                          <a:latin typeface="Cambria Math" panose="02040503050406030204" pitchFamily="18" charset="0"/>
                        </a:rPr>
                        <m:t>𝐜𝐦</m:t>
                      </m:r>
                    </m:oMath>
                    <m:oMath xmlns:m="http://schemas.openxmlformats.org/officeDocument/2006/math">
                      <m:r>
                        <a:rPr lang="en-GB" sz="1400" b="1" i="1" smtClean="0">
                          <a:latin typeface="Cambria Math" panose="02040503050406030204" pitchFamily="18" charset="0"/>
                        </a:rPr>
                        <m:t>𝝈</m:t>
                      </m:r>
                      <m:r>
                        <a:rPr lang="en-GB" sz="1400" b="1" i="1" smtClean="0">
                          <a:latin typeface="Cambria Math" panose="02040503050406030204" pitchFamily="18" charset="0"/>
                        </a:rPr>
                        <m:t>=</m:t>
                      </m:r>
                      <m:rad>
                        <m:radPr>
                          <m:degHide m:val="on"/>
                          <m:ctrlPr>
                            <a:rPr lang="en-GB" sz="1400" b="1" i="1" smtClean="0">
                              <a:latin typeface="Cambria Math" panose="02040503050406030204" pitchFamily="18" charset="0"/>
                            </a:rPr>
                          </m:ctrlPr>
                        </m:radPr>
                        <m:deg/>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𝟓𝟒𝟔𝟖</m:t>
                              </m:r>
                            </m:num>
                            <m:den>
                              <m:r>
                                <a:rPr lang="en-GB" sz="1400" b="1" i="1" smtClean="0">
                                  <a:latin typeface="Cambria Math" panose="02040503050406030204" pitchFamily="18" charset="0"/>
                                </a:rPr>
                                <m:t>𝟏𝟐</m:t>
                              </m:r>
                            </m:den>
                          </m:f>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𝟐𝟏</m:t>
                              </m:r>
                            </m:e>
                            <m:sup>
                              <m:r>
                                <a:rPr lang="en-GB" sz="1400" b="1" i="1" smtClean="0">
                                  <a:latin typeface="Cambria Math" panose="02040503050406030204" pitchFamily="18" charset="0"/>
                                </a:rPr>
                                <m:t>𝟐</m:t>
                              </m:r>
                            </m:sup>
                          </m:sSup>
                        </m:e>
                      </m:rad>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 (</m:t>
                      </m:r>
                      <m:r>
                        <a:rPr lang="en-GB" sz="1400" b="1" i="1" smtClean="0">
                          <a:latin typeface="Cambria Math" panose="02040503050406030204" pitchFamily="18" charset="0"/>
                        </a:rPr>
                        <m:t>𝟑</m:t>
                      </m:r>
                      <m:r>
                        <a:rPr lang="en-GB" sz="1400" b="1" i="1" smtClean="0">
                          <a:latin typeface="Cambria Math" panose="02040503050406030204" pitchFamily="18" charset="0"/>
                        </a:rPr>
                        <m:t>𝒔𝒇</m:t>
                      </m:r>
                      <m:r>
                        <a:rPr lang="en-GB" sz="1400" b="1" i="1" smtClean="0">
                          <a:latin typeface="Cambria Math" panose="02040503050406030204" pitchFamily="18" charset="0"/>
                        </a:rPr>
                        <m:t>)</m:t>
                      </m:r>
                    </m:oMath>
                  </m:oMathPara>
                </a14:m>
                <a:endParaRPr lang="en-GB" sz="1400" b="1" dirty="0"/>
              </a:p>
              <a:p>
                <a:pPr/>
                <a:r>
                  <a:rPr lang="en-GB" sz="1400" b="1" dirty="0"/>
                  <a:t>Outlier boundaries:   </a:t>
                </a:r>
                <a14:m>
                  <m:oMath xmlns:m="http://schemas.openxmlformats.org/officeDocument/2006/math">
                    <m:r>
                      <a:rPr lang="en-GB" sz="1400" b="1" i="1" smtClean="0">
                        <a:latin typeface="Cambria Math" panose="02040503050406030204" pitchFamily="18" charset="0"/>
                      </a:rPr>
                      <m:t>𝟐𝟏</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m:t>
                    </m:r>
                    <m:r>
                      <a:rPr lang="en-GB" sz="1400" b="1" i="1" smtClean="0">
                        <a:latin typeface="Cambria Math" panose="02040503050406030204" pitchFamily="18" charset="0"/>
                      </a:rPr>
                      <m:t>𝟏𝟑</m:t>
                    </m:r>
                    <m:r>
                      <a:rPr lang="en-GB" sz="1400" b="1" i="1" smtClean="0">
                        <a:latin typeface="Cambria Math" panose="02040503050406030204" pitchFamily="18" charset="0"/>
                      </a:rPr>
                      <m:t>.</m:t>
                    </m:r>
                    <m:r>
                      <a:rPr lang="en-GB" sz="1400" b="1" i="1" smtClean="0">
                        <a:latin typeface="Cambria Math" panose="02040503050406030204" pitchFamily="18" charset="0"/>
                      </a:rPr>
                      <m:t>𝟑𝟒</m:t>
                    </m:r>
                  </m:oMath>
                </a14:m>
                <a:r>
                  <a:rPr lang="en-GB" sz="1400" b="1" dirty="0"/>
                  <a:t/>
                </a:r>
                <a:br>
                  <a:rPr lang="en-GB" sz="1400" b="1" dirty="0"/>
                </a:b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𝟐𝟏</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m:t>
                      </m:r>
                      <m:r>
                        <a:rPr lang="en-GB" sz="1400" b="1" i="1" smtClean="0">
                          <a:latin typeface="Cambria Math" panose="02040503050406030204" pitchFamily="18" charset="0"/>
                        </a:rPr>
                        <m:t>𝟐𝟖</m:t>
                      </m:r>
                      <m:r>
                        <a:rPr lang="en-GB" sz="1400" b="1" i="1" smtClean="0">
                          <a:latin typeface="Cambria Math" panose="02040503050406030204" pitchFamily="18" charset="0"/>
                        </a:rPr>
                        <m:t>.</m:t>
                      </m:r>
                      <m:r>
                        <a:rPr lang="en-GB" sz="1400" b="1" i="1" smtClean="0">
                          <a:latin typeface="Cambria Math" panose="02040503050406030204" pitchFamily="18" charset="0"/>
                        </a:rPr>
                        <m:t>𝟔𝟔</m:t>
                      </m:r>
                      <m:r>
                        <a:rPr lang="en-GB" sz="1400" b="1" i="1" smtClean="0">
                          <a:latin typeface="Cambria Math" panose="02040503050406030204" pitchFamily="18" charset="0"/>
                        </a:rPr>
                        <m:t> </m:t>
                      </m:r>
                    </m:oMath>
                  </m:oMathPara>
                </a14:m>
                <a:endParaRPr lang="en-GB" sz="1400" b="1" dirty="0" smtClean="0"/>
              </a:p>
              <a:p>
                <a:r>
                  <a:rPr lang="en-GB" sz="1400" b="1" dirty="0" smtClean="0"/>
                  <a:t>Outlier is just 32.</a:t>
                </a:r>
                <a:endParaRPr lang="en-GB" sz="1400" b="1" dirty="0"/>
              </a:p>
            </p:txBody>
          </p:sp>
        </mc:Choice>
        <mc:Fallback xmlns="">
          <p:sp>
            <p:nvSpPr>
              <p:cNvPr id="8" name="Rectangle 7"/>
              <p:cNvSpPr>
                <a:spLocks noRot="1" noChangeAspect="1" noMove="1" noResize="1" noEditPoints="1" noAdjustHandles="1" noChangeArrowheads="1" noChangeShapeType="1" noTextEdit="1"/>
              </p:cNvSpPr>
              <p:nvPr/>
            </p:nvSpPr>
            <p:spPr>
              <a:xfrm>
                <a:off x="812992" y="4988093"/>
                <a:ext cx="3605240" cy="1782860"/>
              </a:xfrm>
              <a:prstGeom prst="rect">
                <a:avLst/>
              </a:prstGeom>
              <a:blipFill>
                <a:blip r:embed="rId4"/>
                <a:stretch>
                  <a:fillRect l="-507" b="-2730"/>
                </a:stretch>
              </a:blipFill>
            </p:spPr>
            <p:txBody>
              <a:bodyPr/>
              <a:lstStyle/>
              <a:p>
                <a:r>
                  <a:rPr lang="en-GB">
                    <a:noFill/>
                  </a:rPr>
                  <a:t> </a:t>
                </a:r>
              </a:p>
            </p:txBody>
          </p:sp>
        </mc:Fallback>
      </mc:AlternateContent>
      <p:sp>
        <p:nvSpPr>
          <p:cNvPr id="9" name="Rectangle 8"/>
          <p:cNvSpPr/>
          <p:nvPr/>
        </p:nvSpPr>
        <p:spPr>
          <a:xfrm>
            <a:off x="1054240" y="1941623"/>
            <a:ext cx="5078328" cy="1378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78949" y="5003283"/>
            <a:ext cx="4317181" cy="1054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1" name="Rectangle 10"/>
          <p:cNvSpPr/>
          <p:nvPr/>
        </p:nvSpPr>
        <p:spPr>
          <a:xfrm>
            <a:off x="678948" y="6069207"/>
            <a:ext cx="4317181" cy="701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2" name="TextBox 11"/>
          <p:cNvSpPr txBox="1"/>
          <p:nvPr/>
        </p:nvSpPr>
        <p:spPr>
          <a:xfrm>
            <a:off x="5316281" y="4971599"/>
            <a:ext cx="3774556" cy="16619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b="1" dirty="0"/>
              <a:t>Context: </a:t>
            </a:r>
            <a:r>
              <a:rPr lang="en-GB" sz="1000" dirty="0"/>
              <a:t>Recall that the standard deviation is, roughly speaking, the average distance of each value from the mean. So the outlier definition is saying we’re at least twice this average distance, which seems like a sensible definition.</a:t>
            </a:r>
            <a:endParaRPr lang="en-GB" sz="1000" b="1" dirty="0"/>
          </a:p>
          <a:p>
            <a:endParaRPr lang="en-GB" sz="200" dirty="0"/>
          </a:p>
          <a:p>
            <a:r>
              <a:rPr lang="en-GB" sz="1000" dirty="0"/>
              <a:t>In Year 2, you will encounter the </a:t>
            </a:r>
            <a:r>
              <a:rPr lang="en-GB" sz="1000" b="1" u="sng" dirty="0"/>
              <a:t>normal distribution</a:t>
            </a:r>
            <a:r>
              <a:rPr lang="en-GB" sz="1000" dirty="0"/>
              <a:t>, which can be used to model data which is </a:t>
            </a:r>
            <a:r>
              <a:rPr lang="en-GB" sz="1000" b="1" u="sng" dirty="0"/>
              <a:t>clustered about some mean and tails off symmetrical in either direction</a:t>
            </a:r>
            <a:r>
              <a:rPr lang="en-GB" sz="1000" dirty="0"/>
              <a:t>. If this data was approximately normally distributed, then there is a 5% chance a random observation would fall outside 2 standard deviations within the mean. You will learn then how to make such probability calculations.</a:t>
            </a:r>
          </a:p>
        </p:txBody>
      </p:sp>
      <p:cxnSp>
        <p:nvCxnSpPr>
          <p:cNvPr id="14" name="Straight Arrow Connector 13"/>
          <p:cNvCxnSpPr/>
          <p:nvPr/>
        </p:nvCxnSpPr>
        <p:spPr>
          <a:xfrm flipH="1" flipV="1">
            <a:off x="5784113" y="4733358"/>
            <a:ext cx="276445" cy="253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411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63638" y="802395"/>
                <a:ext cx="777686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The ages of 15 Lib Dem MPs are given:</a:t>
                </a:r>
              </a:p>
              <a:p>
                <a:r>
                  <a:rPr lang="en-GB" dirty="0"/>
                  <a:t>	11    18    20   27   30    31    32    32    35    36    37    58   63  78   </a:t>
                </a:r>
                <a:r>
                  <a:rPr lang="en-GB" dirty="0" smtClean="0"/>
                  <a:t>105</a:t>
                </a:r>
                <a:endParaRPr lang="en-GB" dirty="0"/>
              </a:p>
              <a:p>
                <a:pPr marL="342900" indent="-342900">
                  <a:buAutoNum type="alphaLcParenR"/>
                </a:pPr>
                <a:r>
                  <a:rPr lang="en-GB" dirty="0"/>
                  <a:t>If an outlier is considered to be 1.5 interquartile ranges below the lower quartile or above the upper quartile, determine any outliers.</a:t>
                </a:r>
              </a:p>
              <a:p>
                <a:pPr marL="342900" indent="-342900">
                  <a:buAutoNum type="alphaLcParenR"/>
                </a:pPr>
                <a:r>
                  <a:rPr lang="en-GB" dirty="0"/>
                  <a:t>If instead an outlier is considered to be outside 2 standard deviations within the mean, determine any outliers. Note that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=613</m:t>
                    </m:r>
                  </m:oMath>
                </a14:m>
                <a:r>
                  <a:rPr lang="en-GB" dirty="0"/>
                  <a:t> and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=33815</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63638" y="802395"/>
                <a:ext cx="7776864"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4542" y="2760616"/>
                <a:ext cx="4680520" cy="36471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𝑸</m:t>
                          </m:r>
                        </m:e>
                        <m:sub>
                          <m:r>
                            <a:rPr lang="en-GB" b="1" i="1" smtClean="0">
                              <a:latin typeface="Cambria Math" panose="02040503050406030204" pitchFamily="18" charset="0"/>
                            </a:rPr>
                            <m:t>𝟏</m:t>
                          </m:r>
                        </m:sub>
                      </m:sSub>
                      <m:r>
                        <a:rPr lang="en-GB" b="1" i="1" smtClean="0">
                          <a:latin typeface="Cambria Math" panose="02040503050406030204" pitchFamily="18" charset="0"/>
                        </a:rPr>
                        <m:t>=</m:t>
                      </m:r>
                      <m:r>
                        <a:rPr lang="en-GB" b="1" i="1" smtClean="0">
                          <a:latin typeface="Cambria Math" panose="02040503050406030204" pitchFamily="18" charset="0"/>
                        </a:rPr>
                        <m:t>𝟐𝟕</m:t>
                      </m:r>
                      <m:r>
                        <a:rPr lang="en-GB" b="1" i="1" smtClean="0">
                          <a:latin typeface="Cambria Math" panose="02040503050406030204" pitchFamily="18" charset="0"/>
                        </a:rPr>
                        <m:t>,   </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𝑸</m:t>
                          </m:r>
                        </m:e>
                        <m:sub>
                          <m:r>
                            <a:rPr lang="en-GB" b="1" i="1" smtClean="0">
                              <a:latin typeface="Cambria Math" panose="02040503050406030204" pitchFamily="18" charset="0"/>
                            </a:rPr>
                            <m:t>𝟑</m:t>
                          </m:r>
                        </m:sub>
                      </m:sSub>
                      <m:r>
                        <a:rPr lang="en-GB" b="1" i="1" smtClean="0">
                          <a:latin typeface="Cambria Math" panose="02040503050406030204" pitchFamily="18" charset="0"/>
                        </a:rPr>
                        <m:t>=</m:t>
                      </m:r>
                      <m:r>
                        <a:rPr lang="en-GB" b="1" i="1" smtClean="0">
                          <a:latin typeface="Cambria Math" panose="02040503050406030204" pitchFamily="18" charset="0"/>
                        </a:rPr>
                        <m:t>𝟓𝟖</m:t>
                      </m:r>
                      <m:r>
                        <a:rPr lang="en-GB" b="1" i="1" smtClean="0">
                          <a:latin typeface="Cambria Math" panose="02040503050406030204" pitchFamily="18" charset="0"/>
                        </a:rPr>
                        <m:t> ,      </m:t>
                      </m:r>
                      <m:r>
                        <a:rPr lang="en-GB" b="1" i="1" smtClean="0">
                          <a:latin typeface="Cambria Math" panose="02040503050406030204" pitchFamily="18" charset="0"/>
                        </a:rPr>
                        <m:t>𝑰𝑸𝑹</m:t>
                      </m:r>
                      <m:r>
                        <a:rPr lang="en-GB" b="1" i="1" smtClean="0">
                          <a:latin typeface="Cambria Math" panose="02040503050406030204" pitchFamily="18" charset="0"/>
                        </a:rPr>
                        <m:t>=</m:t>
                      </m:r>
                      <m:r>
                        <a:rPr lang="en-GB" b="1" i="1" smtClean="0">
                          <a:latin typeface="Cambria Math" panose="02040503050406030204" pitchFamily="18" charset="0"/>
                        </a:rPr>
                        <m:t>𝟑𝟏</m:t>
                      </m:r>
                    </m:oMath>
                  </m:oMathPara>
                </a14:m>
                <a:endParaRPr lang="en-GB" b="1" dirty="0"/>
              </a:p>
              <a:p>
                <a:pPr/>
                <a:r>
                  <a:rPr lang="en-GB" b="1" dirty="0"/>
                  <a:t>Boundaries:  </a:t>
                </a:r>
                <a14:m>
                  <m:oMath xmlns:m="http://schemas.openxmlformats.org/officeDocument/2006/math">
                    <m:r>
                      <a:rPr lang="en-GB" b="1" i="0" smtClean="0">
                        <a:latin typeface="Cambria Math" panose="02040503050406030204" pitchFamily="18" charset="0"/>
                      </a:rPr>
                      <m:t>𝟐𝟕</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𝟑𝟏</m:t>
                    </m:r>
                    <m:r>
                      <a:rPr lang="en-GB" b="1" i="1" smtClean="0">
                        <a:latin typeface="Cambria Math" panose="02040503050406030204" pitchFamily="18" charset="0"/>
                      </a:rPr>
                      <m:t>=−</m:t>
                    </m:r>
                    <m:r>
                      <a:rPr lang="en-GB" b="1" i="1" smtClean="0">
                        <a:latin typeface="Cambria Math" panose="02040503050406030204" pitchFamily="18" charset="0"/>
                      </a:rPr>
                      <m:t>𝟏𝟗</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𝟑𝟏</m:t>
                      </m:r>
                      <m:r>
                        <a:rPr lang="en-GB" b="1" i="1" smtClean="0">
                          <a:latin typeface="Cambria Math" panose="02040503050406030204" pitchFamily="18" charset="0"/>
                        </a:rPr>
                        <m:t>=</m:t>
                      </m:r>
                      <m:r>
                        <a:rPr lang="en-GB" b="1" i="1" smtClean="0">
                          <a:latin typeface="Cambria Math" panose="02040503050406030204" pitchFamily="18" charset="0"/>
                        </a:rPr>
                        <m:t>𝟏𝟎𝟒</m:t>
                      </m:r>
                      <m:r>
                        <a:rPr lang="en-GB" b="1" i="1" smtClean="0">
                          <a:latin typeface="Cambria Math" panose="02040503050406030204" pitchFamily="18" charset="0"/>
                        </a:rPr>
                        <m:t>.</m:t>
                      </m:r>
                      <m:r>
                        <a:rPr lang="en-GB" b="1" i="1" smtClean="0">
                          <a:latin typeface="Cambria Math" panose="02040503050406030204" pitchFamily="18" charset="0"/>
                        </a:rPr>
                        <m:t>𝟓</m:t>
                      </m:r>
                    </m:oMath>
                  </m:oMathPara>
                </a14:m>
                <a:endParaRPr lang="en-GB" b="1" dirty="0"/>
              </a:p>
              <a:p>
                <a:r>
                  <a:rPr lang="en-GB" b="1" dirty="0"/>
                  <a:t>Therefore </a:t>
                </a:r>
                <a:r>
                  <a:rPr lang="en-GB" b="1" dirty="0" smtClean="0"/>
                  <a:t>the 105 year old is an outlier.</a:t>
                </a:r>
                <a:endParaRPr lang="en-GB" b="1" dirty="0"/>
              </a:p>
              <a:p>
                <a:endParaRPr lang="en-GB" b="1" dirty="0"/>
              </a:p>
              <a:p>
                <a:pPr/>
                <a14:m>
                  <m:oMathPara xmlns:m="http://schemas.openxmlformats.org/officeDocument/2006/math">
                    <m:oMathParaPr>
                      <m:jc m:val="centerGroup"/>
                    </m:oMathParaPr>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𝒙</m:t>
                          </m:r>
                        </m:e>
                      </m:acc>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𝟔𝟏𝟑</m:t>
                          </m:r>
                        </m:num>
                        <m:den>
                          <m:r>
                            <a:rPr lang="en-GB" b="1" i="1" smtClean="0">
                              <a:latin typeface="Cambria Math" panose="02040503050406030204" pitchFamily="18" charset="0"/>
                            </a:rPr>
                            <m:t>𝟏𝟓</m:t>
                          </m:r>
                        </m:den>
                      </m:f>
                      <m:r>
                        <a:rPr lang="en-GB" b="1" i="1" smtClean="0">
                          <a:latin typeface="Cambria Math" panose="02040503050406030204" pitchFamily="18" charset="0"/>
                        </a:rPr>
                        <m:t>=</m:t>
                      </m:r>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𝟗</m:t>
                      </m:r>
                    </m:oMath>
                    <m:oMath xmlns:m="http://schemas.openxmlformats.org/officeDocument/2006/math">
                      <m:r>
                        <a:rPr lang="en-GB" b="1" i="1" smtClean="0">
                          <a:latin typeface="Cambria Math" panose="02040503050406030204" pitchFamily="18" charset="0"/>
                        </a:rPr>
                        <m:t>𝝈</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f>
                            <m:fPr>
                              <m:ctrlPr>
                                <a:rPr lang="en-GB" b="1" i="1" smtClean="0">
                                  <a:latin typeface="Cambria Math" panose="02040503050406030204" pitchFamily="18" charset="0"/>
                                </a:rPr>
                              </m:ctrlPr>
                            </m:fPr>
                            <m:num>
                              <m:r>
                                <a:rPr lang="en-GB" b="1" i="1" smtClean="0">
                                  <a:latin typeface="Cambria Math" panose="02040503050406030204" pitchFamily="18" charset="0"/>
                                </a:rPr>
                                <m:t>𝟑𝟑𝟖𝟏𝟓</m:t>
                              </m:r>
                            </m:num>
                            <m:den>
                              <m:r>
                                <a:rPr lang="en-GB" b="1" i="1" smtClean="0">
                                  <a:latin typeface="Cambria Math" panose="02040503050406030204" pitchFamily="18" charset="0"/>
                                </a:rPr>
                                <m:t>𝟏𝟓</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𝟔𝟏𝟑</m:t>
                                      </m:r>
                                    </m:num>
                                    <m:den>
                                      <m:r>
                                        <a:rPr lang="en-GB" b="1" i="1" smtClean="0">
                                          <a:latin typeface="Cambria Math" panose="02040503050406030204" pitchFamily="18" charset="0"/>
                                        </a:rPr>
                                        <m:t>𝟏𝟓</m:t>
                                      </m:r>
                                    </m:den>
                                  </m:f>
                                </m:e>
                              </m:d>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  (</m:t>
                      </m:r>
                      <m:r>
                        <a:rPr lang="en-GB" b="1" i="1" smtClean="0">
                          <a:latin typeface="Cambria Math" panose="02040503050406030204" pitchFamily="18" charset="0"/>
                        </a:rPr>
                        <m:t>𝟑</m:t>
                      </m:r>
                      <m:r>
                        <a:rPr lang="en-GB" b="1" i="1" smtClean="0">
                          <a:latin typeface="Cambria Math" panose="02040503050406030204" pitchFamily="18" charset="0"/>
                        </a:rPr>
                        <m:t>𝒔𝒇</m:t>
                      </m:r>
                      <m:r>
                        <a:rPr lang="en-GB" b="1" i="1" smtClean="0">
                          <a:latin typeface="Cambria Math" panose="02040503050406030204" pitchFamily="18" charset="0"/>
                        </a:rPr>
                        <m:t>)</m:t>
                      </m:r>
                    </m:oMath>
                  </m:oMathPara>
                </a14:m>
                <a:endParaRPr lang="en-GB" b="1" dirty="0"/>
              </a:p>
              <a:p>
                <a:pPr/>
                <a:r>
                  <a:rPr lang="en-GB" b="1" dirty="0"/>
                  <a:t>Boundaries:   </a:t>
                </a:r>
                <a14:m>
                  <m:oMath xmlns:m="http://schemas.openxmlformats.org/officeDocument/2006/math">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𝟖𝟗</m:t>
                    </m:r>
                    <m:r>
                      <a:rPr lang="en-GB" b="1" i="1" smtClean="0">
                        <a:latin typeface="Cambria Math" panose="02040503050406030204" pitchFamily="18" charset="0"/>
                      </a:rPr>
                      <m:t>.</m:t>
                    </m:r>
                    <m:r>
                      <a:rPr lang="en-GB" b="1" i="1" smtClean="0">
                        <a:latin typeface="Cambria Math" panose="02040503050406030204" pitchFamily="18" charset="0"/>
                      </a:rPr>
                      <m:t>𝟑</m:t>
                    </m:r>
                  </m:oMath>
                </a14:m>
                <a:r>
                  <a:rPr lang="en-GB" b="1" dirty="0"/>
                  <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𝟓</m:t>
                      </m:r>
                    </m:oMath>
                  </m:oMathPara>
                </a14:m>
                <a:endParaRPr lang="en-GB" b="1" dirty="0"/>
              </a:p>
              <a:p>
                <a:r>
                  <a:rPr lang="en-GB" b="1" dirty="0"/>
                  <a:t>Therefore the </a:t>
                </a:r>
                <a:r>
                  <a:rPr lang="en-GB" b="1" dirty="0" smtClean="0"/>
                  <a:t>105 </a:t>
                </a:r>
                <a:r>
                  <a:rPr lang="en-GB" b="1" dirty="0"/>
                  <a:t>year old is an outlier.</a:t>
                </a:r>
              </a:p>
            </p:txBody>
          </p:sp>
        </mc:Choice>
        <mc:Fallback xmlns="">
          <p:sp>
            <p:nvSpPr>
              <p:cNvPr id="6" name="TextBox 5"/>
              <p:cNvSpPr txBox="1">
                <a:spLocks noRot="1" noChangeAspect="1" noMove="1" noResize="1" noEditPoints="1" noAdjustHandles="1" noChangeArrowheads="1" noChangeShapeType="1" noTextEdit="1"/>
              </p:cNvSpPr>
              <p:nvPr/>
            </p:nvSpPr>
            <p:spPr>
              <a:xfrm>
                <a:off x="944542" y="2760616"/>
                <a:ext cx="4680520" cy="3647152"/>
              </a:xfrm>
              <a:prstGeom prst="rect">
                <a:avLst/>
              </a:prstGeom>
              <a:blipFill>
                <a:blip r:embed="rId3"/>
                <a:stretch>
                  <a:fillRect l="-1172" b="-1839"/>
                </a:stretch>
              </a:blipFill>
            </p:spPr>
            <p:txBody>
              <a:bodyPr/>
              <a:lstStyle/>
              <a:p>
                <a:r>
                  <a:rPr lang="en-GB">
                    <a:noFill/>
                  </a:rPr>
                  <a:t> </a:t>
                </a:r>
              </a:p>
            </p:txBody>
          </p:sp>
        </mc:Fallback>
      </mc:AlternateContent>
      <p:sp>
        <p:nvSpPr>
          <p:cNvPr id="7" name="Rectangle 6"/>
          <p:cNvSpPr/>
          <p:nvPr/>
        </p:nvSpPr>
        <p:spPr>
          <a:xfrm>
            <a:off x="813518" y="2724245"/>
            <a:ext cx="5675945" cy="12424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8" name="Rectangle 7"/>
          <p:cNvSpPr/>
          <p:nvPr/>
        </p:nvSpPr>
        <p:spPr>
          <a:xfrm>
            <a:off x="791505" y="4134268"/>
            <a:ext cx="5675945" cy="2279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pic>
        <p:nvPicPr>
          <p:cNvPr id="9" name="Picture 8"/>
          <p:cNvPicPr>
            <a:picLocks noChangeAspect="1"/>
          </p:cNvPicPr>
          <p:nvPr/>
        </p:nvPicPr>
        <p:blipFill>
          <a:blip r:embed="rId4"/>
          <a:stretch>
            <a:fillRect/>
          </a:stretch>
        </p:blipFill>
        <p:spPr>
          <a:xfrm>
            <a:off x="7876268" y="706665"/>
            <a:ext cx="1012016" cy="788307"/>
          </a:xfrm>
          <a:prstGeom prst="rect">
            <a:avLst/>
          </a:prstGeom>
        </p:spPr>
      </p:pic>
    </p:spTree>
    <p:extLst>
      <p:ext uri="{BB962C8B-B14F-4D97-AF65-F5344CB8AC3E}">
        <p14:creationId xmlns:p14="http://schemas.microsoft.com/office/powerpoint/2010/main" val="1669163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20156</TotalTime>
  <Words>2756</Words>
  <Application>Microsoft Office PowerPoint</Application>
  <PresentationFormat>On-screen Show (4:3)</PresentationFormat>
  <Paragraphs>605</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Wingdings</vt:lpstr>
      <vt:lpstr>Office Theme</vt:lpstr>
      <vt:lpstr>Stats1 Chapter 3 :: Representations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775</cp:revision>
  <dcterms:created xsi:type="dcterms:W3CDTF">2013-02-28T07:36:55Z</dcterms:created>
  <dcterms:modified xsi:type="dcterms:W3CDTF">2020-02-10T14:13:12Z</dcterms:modified>
</cp:coreProperties>
</file>