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481" r:id="rId2"/>
    <p:sldId id="587" r:id="rId3"/>
    <p:sldId id="484" r:id="rId4"/>
    <p:sldId id="485" r:id="rId5"/>
    <p:sldId id="486" r:id="rId6"/>
    <p:sldId id="487" r:id="rId7"/>
    <p:sldId id="488" r:id="rId8"/>
    <p:sldId id="489" r:id="rId9"/>
    <p:sldId id="490" r:id="rId10"/>
    <p:sldId id="491" r:id="rId11"/>
    <p:sldId id="492" r:id="rId12"/>
    <p:sldId id="493" r:id="rId13"/>
    <p:sldId id="494" r:id="rId14"/>
    <p:sldId id="495" r:id="rId15"/>
    <p:sldId id="496" r:id="rId16"/>
    <p:sldId id="542" r:id="rId17"/>
    <p:sldId id="501" r:id="rId18"/>
    <p:sldId id="502" r:id="rId19"/>
    <p:sldId id="503" r:id="rId20"/>
    <p:sldId id="543" r:id="rId21"/>
    <p:sldId id="504" r:id="rId22"/>
    <p:sldId id="544" r:id="rId23"/>
    <p:sldId id="546" r:id="rId24"/>
    <p:sldId id="547" r:id="rId25"/>
    <p:sldId id="548" r:id="rId26"/>
    <p:sldId id="549" r:id="rId27"/>
    <p:sldId id="550" r:id="rId28"/>
    <p:sldId id="551" r:id="rId29"/>
    <p:sldId id="552" r:id="rId30"/>
    <p:sldId id="562" r:id="rId31"/>
    <p:sldId id="554" r:id="rId32"/>
    <p:sldId id="555" r:id="rId33"/>
    <p:sldId id="556" r:id="rId34"/>
    <p:sldId id="557" r:id="rId35"/>
    <p:sldId id="558" r:id="rId36"/>
    <p:sldId id="559" r:id="rId37"/>
    <p:sldId id="560" r:id="rId38"/>
    <p:sldId id="563" r:id="rId39"/>
    <p:sldId id="564" r:id="rId40"/>
    <p:sldId id="498" r:id="rId41"/>
    <p:sldId id="499" r:id="rId42"/>
    <p:sldId id="545" r:id="rId43"/>
    <p:sldId id="566" r:id="rId44"/>
    <p:sldId id="567" r:id="rId45"/>
    <p:sldId id="565" r:id="rId46"/>
    <p:sldId id="568" r:id="rId47"/>
    <p:sldId id="569" r:id="rId48"/>
    <p:sldId id="570" r:id="rId49"/>
    <p:sldId id="571" r:id="rId50"/>
    <p:sldId id="574" r:id="rId51"/>
    <p:sldId id="575" r:id="rId52"/>
    <p:sldId id="576" r:id="rId53"/>
    <p:sldId id="524" r:id="rId54"/>
    <p:sldId id="525" r:id="rId55"/>
    <p:sldId id="577" r:id="rId56"/>
    <p:sldId id="583" r:id="rId57"/>
    <p:sldId id="586" r:id="rId58"/>
    <p:sldId id="584" r:id="rId59"/>
    <p:sldId id="585" r:id="rId60"/>
    <p:sldId id="532" r:id="rId61"/>
    <p:sldId id="533" r:id="rId62"/>
    <p:sldId id="535" r:id="rId63"/>
    <p:sldId id="573" r:id="rId64"/>
    <p:sldId id="536" r:id="rId65"/>
    <p:sldId id="572" r:id="rId66"/>
    <p:sldId id="534" r:id="rId67"/>
    <p:sldId id="580" r:id="rId68"/>
    <p:sldId id="579" r:id="rId69"/>
    <p:sldId id="581" r:id="rId70"/>
    <p:sldId id="539" r:id="rId71"/>
    <p:sldId id="540" r:id="rId72"/>
    <p:sldId id="541"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990" autoAdjust="0"/>
    <p:restoredTop sz="88534" autoAdjust="0"/>
  </p:normalViewPr>
  <p:slideViewPr>
    <p:cSldViewPr>
      <p:cViewPr varScale="1">
        <p:scale>
          <a:sx n="72" d="100"/>
          <a:sy n="72" d="100"/>
        </p:scale>
        <p:origin x="53" y="274"/>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15/11/2019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15/11/2019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15/11/2019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15/11/2019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15/11/2019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15/11/2019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15/11/2019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16.png"/><Relationship Id="rId4" Type="http://schemas.openxmlformats.org/officeDocument/2006/relationships/image" Target="../media/image114.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6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10.png"/><Relationship Id="rId2" Type="http://schemas.openxmlformats.org/officeDocument/2006/relationships/image" Target="../media/image7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26.png"/><Relationship Id="rId7" Type="http://schemas.openxmlformats.org/officeDocument/2006/relationships/image" Target="../media/image125.png"/><Relationship Id="rId17" Type="http://schemas.openxmlformats.org/officeDocument/2006/relationships/image" Target="../media/image17.png"/><Relationship Id="rId2" Type="http://schemas.openxmlformats.org/officeDocument/2006/relationships/image" Target="../media/image120.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24.png"/><Relationship Id="rId11" Type="http://schemas.openxmlformats.org/officeDocument/2006/relationships/image" Target="../media/image129.png"/><Relationship Id="rId15" Type="http://schemas.openxmlformats.org/officeDocument/2006/relationships/image" Target="../media/image133.png"/><Relationship Id="rId9" Type="http://schemas.openxmlformats.org/officeDocument/2006/relationships/image" Target="../media/image12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61.png"/><Relationship Id="rId2" Type="http://schemas.openxmlformats.org/officeDocument/2006/relationships/image" Target="../media/image155.png"/><Relationship Id="rId1" Type="http://schemas.openxmlformats.org/officeDocument/2006/relationships/slideLayout" Target="../slideLayouts/slideLayout7.xml"/><Relationship Id="rId6" Type="http://schemas.openxmlformats.org/officeDocument/2006/relationships/image" Target="../media/image159.png"/><Relationship Id="rId10" Type="http://schemas.openxmlformats.org/officeDocument/2006/relationships/image" Target="../media/image163.png"/><Relationship Id="rId4" Type="http://schemas.openxmlformats.org/officeDocument/2006/relationships/image" Target="../media/image157.png"/><Relationship Id="rId9" Type="http://schemas.openxmlformats.org/officeDocument/2006/relationships/image" Target="../media/image162.png"/></Relationships>
</file>

<file path=ppt/slides/_rels/slide18.xml.rels><?xml version="1.0" encoding="UTF-8" standalone="yes"?>
<Relationships xmlns="http://schemas.openxmlformats.org/package/2006/relationships"><Relationship Id="rId8" Type="http://schemas.openxmlformats.org/officeDocument/2006/relationships/image" Target="../media/image169.png"/><Relationship Id="rId7" Type="http://schemas.openxmlformats.org/officeDocument/2006/relationships/image" Target="../media/image510.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67.png"/><Relationship Id="rId5" Type="http://schemas.openxmlformats.org/officeDocument/2006/relationships/image" Target="../media/image166.png"/></Relationships>
</file>

<file path=ppt/slides/_rels/slide19.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010.png"/><Relationship Id="rId7" Type="http://schemas.openxmlformats.org/officeDocument/2006/relationships/image" Target="../media/image29.png"/><Relationship Id="rId2" Type="http://schemas.openxmlformats.org/officeDocument/2006/relationships/image" Target="../media/image910.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1210.png"/><Relationship Id="rId10" Type="http://schemas.openxmlformats.org/officeDocument/2006/relationships/image" Target="../media/image32.png"/><Relationship Id="rId4" Type="http://schemas.openxmlformats.org/officeDocument/2006/relationships/image" Target="../media/image1110.png"/><Relationship Id="rId9"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image" Target="../media/image1810.png"/><Relationship Id="rId7" Type="http://schemas.openxmlformats.org/officeDocument/2006/relationships/image" Target="../media/image225.png"/><Relationship Id="rId2" Type="http://schemas.openxmlformats.org/officeDocument/2006/relationships/image" Target="../media/image1710.png"/><Relationship Id="rId1" Type="http://schemas.openxmlformats.org/officeDocument/2006/relationships/slideLayout" Target="../slideLayouts/slideLayout7.xml"/><Relationship Id="rId6" Type="http://schemas.openxmlformats.org/officeDocument/2006/relationships/image" Target="../media/image2110.png"/><Relationship Id="rId5" Type="http://schemas.openxmlformats.org/officeDocument/2006/relationships/image" Target="../media/image2010.png"/><Relationship Id="rId4" Type="http://schemas.openxmlformats.org/officeDocument/2006/relationships/image" Target="../media/image1910.png"/></Relationships>
</file>

<file path=ppt/slides/_rels/slide24.xml.rels><?xml version="1.0" encoding="UTF-8" standalone="yes"?>
<Relationships xmlns="http://schemas.openxmlformats.org/package/2006/relationships"><Relationship Id="rId8" Type="http://schemas.openxmlformats.org/officeDocument/2006/relationships/image" Target="../media/image300.png"/><Relationship Id="rId3" Type="http://schemas.openxmlformats.org/officeDocument/2006/relationships/image" Target="../media/image250.png"/><Relationship Id="rId7" Type="http://schemas.openxmlformats.org/officeDocument/2006/relationships/image" Target="../media/image290.png"/><Relationship Id="rId2" Type="http://schemas.openxmlformats.org/officeDocument/2006/relationships/image" Target="../media/image240.png"/><Relationship Id="rId1" Type="http://schemas.openxmlformats.org/officeDocument/2006/relationships/slideLayout" Target="../slideLayouts/slideLayout7.xml"/><Relationship Id="rId6" Type="http://schemas.openxmlformats.org/officeDocument/2006/relationships/image" Target="../media/image280.png"/><Relationship Id="rId5" Type="http://schemas.openxmlformats.org/officeDocument/2006/relationships/image" Target="../media/image270.png"/><Relationship Id="rId4" Type="http://schemas.openxmlformats.org/officeDocument/2006/relationships/image" Target="../media/image260.png"/><Relationship Id="rId9" Type="http://schemas.openxmlformats.org/officeDocument/2006/relationships/image" Target="../media/image311.png"/></Relationships>
</file>

<file path=ppt/slides/_rels/slide25.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320.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0.png"/></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410.png"/><Relationship Id="rId1" Type="http://schemas.openxmlformats.org/officeDocument/2006/relationships/slideLayout" Target="../slideLayouts/slideLayout7.xml"/><Relationship Id="rId11" Type="http://schemas.openxmlformats.org/officeDocument/2006/relationships/image" Target="../media/image54.png"/><Relationship Id="rId15" Type="http://schemas.openxmlformats.org/officeDocument/2006/relationships/image" Target="../media/image9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30.png"/><Relationship Id="rId2" Type="http://schemas.openxmlformats.org/officeDocument/2006/relationships/image" Target="../media/image520.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3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4.xml.rels><?xml version="1.0" encoding="UTF-8" standalone="yes"?>
<Relationships xmlns="http://schemas.openxmlformats.org/package/2006/relationships"><Relationship Id="rId3" Type="http://schemas.openxmlformats.org/officeDocument/2006/relationships/image" Target="../media/image612.png"/><Relationship Id="rId2" Type="http://schemas.openxmlformats.org/officeDocument/2006/relationships/image" Target="../media/image51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5" Type="http://schemas.openxmlformats.org/officeDocument/2006/relationships/image" Target="../media/image148.png"/><Relationship Id="rId4" Type="http://schemas.openxmlformats.org/officeDocument/2006/relationships/image" Target="../media/image147.png"/></Relationships>
</file>

<file path=ppt/slides/_rels/slide41.xml.rels><?xml version="1.0" encoding="UTF-8" standalone="yes"?>
<Relationships xmlns="http://schemas.openxmlformats.org/package/2006/relationships"><Relationship Id="rId7" Type="http://schemas.openxmlformats.org/officeDocument/2006/relationships/image" Target="../media/image154.png"/><Relationship Id="rId1" Type="http://schemas.openxmlformats.org/officeDocument/2006/relationships/slideLayout" Target="../slideLayouts/slideLayout7.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151.png"/></Relationships>
</file>

<file path=ppt/slides/_rels/slide4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 Id="rId5" Type="http://schemas.openxmlformats.org/officeDocument/2006/relationships/image" Target="../media/image88.png"/><Relationship Id="rId4" Type="http://schemas.openxmlformats.org/officeDocument/2006/relationships/image" Target="../media/image87.png"/></Relationships>
</file>

<file path=ppt/slides/_rels/slide43.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830.png"/><Relationship Id="rId7" Type="http://schemas.openxmlformats.org/officeDocument/2006/relationships/image" Target="../media/image109.png"/><Relationship Id="rId2" Type="http://schemas.openxmlformats.org/officeDocument/2006/relationships/image" Target="../media/image820.png"/><Relationship Id="rId1" Type="http://schemas.openxmlformats.org/officeDocument/2006/relationships/slideLayout" Target="../slideLayouts/slideLayout7.xml"/><Relationship Id="rId6" Type="http://schemas.openxmlformats.org/officeDocument/2006/relationships/image" Target="../media/image108.png"/><Relationship Id="rId5" Type="http://schemas.openxmlformats.org/officeDocument/2006/relationships/image" Target="../media/image90.png"/><Relationship Id="rId4" Type="http://schemas.openxmlformats.org/officeDocument/2006/relationships/image" Target="../media/image850.png"/><Relationship Id="rId9" Type="http://schemas.openxmlformats.org/officeDocument/2006/relationships/image" Target="../media/image112.png"/></Relationships>
</file>

<file path=ppt/slides/_rels/slide4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89.png"/><Relationship Id="rId1" Type="http://schemas.openxmlformats.org/officeDocument/2006/relationships/slideLayout" Target="../slideLayouts/slideLayout7.xml"/><Relationship Id="rId4" Type="http://schemas.openxmlformats.org/officeDocument/2006/relationships/image" Target="../media/image106.png"/></Relationships>
</file>

<file path=ppt/slides/_rels/slide4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15.png"/><Relationship Id="rId7" Type="http://schemas.openxmlformats.org/officeDocument/2006/relationships/image" Target="../media/image122.png"/><Relationship Id="rId2" Type="http://schemas.openxmlformats.org/officeDocument/2006/relationships/image" Target="../media/image113.png"/><Relationship Id="rId1" Type="http://schemas.openxmlformats.org/officeDocument/2006/relationships/slideLayout" Target="../slideLayouts/slideLayout7.xml"/><Relationship Id="rId6" Type="http://schemas.openxmlformats.org/officeDocument/2006/relationships/image" Target="../media/image121.png"/><Relationship Id="rId5" Type="http://schemas.openxmlformats.org/officeDocument/2006/relationships/image" Target="../media/image119.png"/><Relationship Id="rId10" Type="http://schemas.openxmlformats.org/officeDocument/2006/relationships/image" Target="../media/image130.png"/><Relationship Id="rId4" Type="http://schemas.openxmlformats.org/officeDocument/2006/relationships/image" Target="../media/image117.png"/><Relationship Id="rId9" Type="http://schemas.openxmlformats.org/officeDocument/2006/relationships/image" Target="../media/image128.png"/></Relationships>
</file>

<file path=ppt/slides/_rels/slide47.xml.rels><?xml version="1.0" encoding="UTF-8" standalone="yes"?>
<Relationships xmlns="http://schemas.openxmlformats.org/package/2006/relationships"><Relationship Id="rId8" Type="http://schemas.openxmlformats.org/officeDocument/2006/relationships/image" Target="../media/image138.png"/><Relationship Id="rId13" Type="http://schemas.openxmlformats.org/officeDocument/2006/relationships/image" Target="../media/image121.png"/><Relationship Id="rId3" Type="http://schemas.openxmlformats.org/officeDocument/2006/relationships/image" Target="../media/image132.png"/><Relationship Id="rId7" Type="http://schemas.openxmlformats.org/officeDocument/2006/relationships/image" Target="../media/image137.png"/><Relationship Id="rId12" Type="http://schemas.openxmlformats.org/officeDocument/2006/relationships/image" Target="../media/image119.png"/><Relationship Id="rId2" Type="http://schemas.openxmlformats.org/officeDocument/2006/relationships/image" Target="../media/image131.png"/><Relationship Id="rId16" Type="http://schemas.openxmlformats.org/officeDocument/2006/relationships/image" Target="../media/image144.png"/><Relationship Id="rId1" Type="http://schemas.openxmlformats.org/officeDocument/2006/relationships/slideLayout" Target="../slideLayouts/slideLayout7.xml"/><Relationship Id="rId6" Type="http://schemas.openxmlformats.org/officeDocument/2006/relationships/image" Target="../media/image136.png"/><Relationship Id="rId11" Type="http://schemas.openxmlformats.org/officeDocument/2006/relationships/image" Target="../media/image141.png"/><Relationship Id="rId5" Type="http://schemas.openxmlformats.org/officeDocument/2006/relationships/image" Target="../media/image135.png"/><Relationship Id="rId15" Type="http://schemas.openxmlformats.org/officeDocument/2006/relationships/image" Target="../media/image143.png"/><Relationship Id="rId10" Type="http://schemas.openxmlformats.org/officeDocument/2006/relationships/image" Target="../media/image140.png"/><Relationship Id="rId4" Type="http://schemas.openxmlformats.org/officeDocument/2006/relationships/image" Target="../media/image134.png"/><Relationship Id="rId9" Type="http://schemas.openxmlformats.org/officeDocument/2006/relationships/image" Target="../media/image139.png"/><Relationship Id="rId14" Type="http://schemas.openxmlformats.org/officeDocument/2006/relationships/image" Target="../media/image142.png"/></Relationships>
</file>

<file path=ppt/slides/_rels/slide48.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5" Type="http://schemas.openxmlformats.org/officeDocument/2006/relationships/image" Target="../media/image711.png"/><Relationship Id="rId4" Type="http://schemas.openxmlformats.org/officeDocument/2006/relationships/image" Target="../media/image93.png"/></Relationships>
</file>

<file path=ppt/slides/_rels/slide50.xml.rels><?xml version="1.0" encoding="UTF-8" standalone="yes"?>
<Relationships xmlns="http://schemas.openxmlformats.org/package/2006/relationships"><Relationship Id="rId8" Type="http://schemas.openxmlformats.org/officeDocument/2006/relationships/image" Target="../media/image165.png"/><Relationship Id="rId3" Type="http://schemas.openxmlformats.org/officeDocument/2006/relationships/image" Target="../media/image150.png"/><Relationship Id="rId7" Type="http://schemas.openxmlformats.org/officeDocument/2006/relationships/image" Target="../media/image164.png"/><Relationship Id="rId2" Type="http://schemas.openxmlformats.org/officeDocument/2006/relationships/image" Target="../media/image149.png"/><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58.png"/><Relationship Id="rId4" Type="http://schemas.openxmlformats.org/officeDocument/2006/relationships/image" Target="../media/image156.png"/><Relationship Id="rId9" Type="http://schemas.openxmlformats.org/officeDocument/2006/relationships/image" Target="../media/image168.png"/></Relationships>
</file>

<file path=ppt/slides/_rels/slide51.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040.png"/><Relationship Id="rId1" Type="http://schemas.openxmlformats.org/officeDocument/2006/relationships/slideLayout" Target="../slideLayouts/slideLayout7.xml"/><Relationship Id="rId5" Type="http://schemas.openxmlformats.org/officeDocument/2006/relationships/image" Target="../media/image172.png"/><Relationship Id="rId4" Type="http://schemas.openxmlformats.org/officeDocument/2006/relationships/image" Target="../media/image171.png"/></Relationships>
</file>

<file path=ppt/slides/_rels/slide52.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146.png"/><Relationship Id="rId1" Type="http://schemas.openxmlformats.org/officeDocument/2006/relationships/slideLayout" Target="../slideLayouts/slideLayout7.xml"/><Relationship Id="rId4" Type="http://schemas.openxmlformats.org/officeDocument/2006/relationships/image" Target="../media/image175.png"/></Relationships>
</file>

<file path=ppt/slides/_rels/slide53.xml.rels><?xml version="1.0" encoding="UTF-8" standalone="yes"?>
<Relationships xmlns="http://schemas.openxmlformats.org/package/2006/relationships"><Relationship Id="rId8" Type="http://schemas.openxmlformats.org/officeDocument/2006/relationships/image" Target="../media/image181.png"/><Relationship Id="rId3" Type="http://schemas.openxmlformats.org/officeDocument/2006/relationships/image" Target="../media/image1220.png"/><Relationship Id="rId7" Type="http://schemas.openxmlformats.org/officeDocument/2006/relationships/image" Target="../media/image180.png"/><Relationship Id="rId2" Type="http://schemas.openxmlformats.org/officeDocument/2006/relationships/image" Target="../media/image176.png"/><Relationship Id="rId1" Type="http://schemas.openxmlformats.org/officeDocument/2006/relationships/slideLayout" Target="../slideLayouts/slideLayout7.xml"/><Relationship Id="rId6" Type="http://schemas.openxmlformats.org/officeDocument/2006/relationships/image" Target="../media/image179.png"/><Relationship Id="rId5" Type="http://schemas.openxmlformats.org/officeDocument/2006/relationships/image" Target="../media/image178.png"/><Relationship Id="rId4" Type="http://schemas.openxmlformats.org/officeDocument/2006/relationships/image" Target="../media/image177.png"/></Relationships>
</file>

<file path=ppt/slides/_rels/slide54.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image" Target="../media/image173.png"/><Relationship Id="rId1" Type="http://schemas.openxmlformats.org/officeDocument/2006/relationships/slideLayout" Target="../slideLayouts/slideLayout7.xml"/><Relationship Id="rId5" Type="http://schemas.openxmlformats.org/officeDocument/2006/relationships/image" Target="../media/image184.png"/><Relationship Id="rId4" Type="http://schemas.openxmlformats.org/officeDocument/2006/relationships/image" Target="../media/image18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8" Type="http://schemas.openxmlformats.org/officeDocument/2006/relationships/image" Target="../media/image1870.png"/><Relationship Id="rId3" Type="http://schemas.openxmlformats.org/officeDocument/2006/relationships/image" Target="../media/image187.png"/><Relationship Id="rId7" Type="http://schemas.openxmlformats.org/officeDocument/2006/relationships/image" Target="../media/image191.png"/><Relationship Id="rId2" Type="http://schemas.openxmlformats.org/officeDocument/2006/relationships/image" Target="../media/image186.png"/><Relationship Id="rId1" Type="http://schemas.openxmlformats.org/officeDocument/2006/relationships/slideLayout" Target="../slideLayouts/slideLayout7.xml"/><Relationship Id="rId6" Type="http://schemas.openxmlformats.org/officeDocument/2006/relationships/image" Target="../media/image190.png"/><Relationship Id="rId5" Type="http://schemas.openxmlformats.org/officeDocument/2006/relationships/image" Target="../media/image189.png"/><Relationship Id="rId4" Type="http://schemas.openxmlformats.org/officeDocument/2006/relationships/image" Target="../media/image188.png"/></Relationships>
</file>

<file path=ppt/slides/_rels/slide57.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image" Target="../media/image192.png"/><Relationship Id="rId1" Type="http://schemas.openxmlformats.org/officeDocument/2006/relationships/slideLayout" Target="../slideLayouts/slideLayout7.xml"/><Relationship Id="rId5" Type="http://schemas.openxmlformats.org/officeDocument/2006/relationships/image" Target="../media/image195.png"/><Relationship Id="rId4" Type="http://schemas.openxmlformats.org/officeDocument/2006/relationships/image" Target="../media/image194.png"/></Relationships>
</file>

<file path=ppt/slides/_rels/slide58.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image" Target="../media/image185.emf"/><Relationship Id="rId1" Type="http://schemas.openxmlformats.org/officeDocument/2006/relationships/slideLayout" Target="../slideLayouts/slideLayout7.xml"/><Relationship Id="rId6" Type="http://schemas.openxmlformats.org/officeDocument/2006/relationships/image" Target="../media/image200.png"/><Relationship Id="rId5" Type="http://schemas.openxmlformats.org/officeDocument/2006/relationships/image" Target="../media/image198.png"/><Relationship Id="rId4" Type="http://schemas.openxmlformats.org/officeDocument/2006/relationships/image" Target="../media/image197.png"/></Relationships>
</file>

<file path=ppt/slides/_rels/slide59.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image" Target="../media/image199.png"/><Relationship Id="rId1" Type="http://schemas.openxmlformats.org/officeDocument/2006/relationships/slideLayout" Target="../slideLayouts/slideLayout7.xml"/><Relationship Id="rId6" Type="http://schemas.openxmlformats.org/officeDocument/2006/relationships/image" Target="../media/image204.png"/><Relationship Id="rId5" Type="http://schemas.openxmlformats.org/officeDocument/2006/relationships/image" Target="../media/image203.png"/><Relationship Id="rId4" Type="http://schemas.openxmlformats.org/officeDocument/2006/relationships/image" Target="../media/image202.png"/></Relationships>
</file>

<file path=ppt/slides/_rels/slide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 Id="rId5" Type="http://schemas.openxmlformats.org/officeDocument/2006/relationships/image" Target="../media/image97.png"/><Relationship Id="rId4" Type="http://schemas.openxmlformats.org/officeDocument/2006/relationships/image" Target="../media/image96.png"/></Relationships>
</file>

<file path=ppt/slides/_rels/slide60.xml.rels><?xml version="1.0" encoding="UTF-8" standalone="yes"?>
<Relationships xmlns="http://schemas.openxmlformats.org/package/2006/relationships"><Relationship Id="rId8" Type="http://schemas.openxmlformats.org/officeDocument/2006/relationships/image" Target="../media/image1911.png"/><Relationship Id="rId3" Type="http://schemas.openxmlformats.org/officeDocument/2006/relationships/image" Target="../media/image1920.png"/><Relationship Id="rId7" Type="http://schemas.openxmlformats.org/officeDocument/2006/relationships/image" Target="../media/image1900.png"/><Relationship Id="rId2" Type="http://schemas.openxmlformats.org/officeDocument/2006/relationships/image" Target="../media/image1860.png"/><Relationship Id="rId1" Type="http://schemas.openxmlformats.org/officeDocument/2006/relationships/slideLayout" Target="../slideLayouts/slideLayout7.xml"/><Relationship Id="rId6" Type="http://schemas.openxmlformats.org/officeDocument/2006/relationships/image" Target="../media/image1890.png"/><Relationship Id="rId5" Type="http://schemas.openxmlformats.org/officeDocument/2006/relationships/image" Target="../media/image1880.png"/><Relationship Id="rId4" Type="http://schemas.openxmlformats.org/officeDocument/2006/relationships/image" Target="../media/image1871.png"/></Relationships>
</file>

<file path=ppt/slides/_rels/slide61.xml.rels><?xml version="1.0" encoding="UTF-8" standalone="yes"?>
<Relationships xmlns="http://schemas.openxmlformats.org/package/2006/relationships"><Relationship Id="rId3" Type="http://schemas.openxmlformats.org/officeDocument/2006/relationships/image" Target="../media/image1930.png"/><Relationship Id="rId7" Type="http://schemas.openxmlformats.org/officeDocument/2006/relationships/image" Target="../media/image2020.png"/><Relationship Id="rId2" Type="http://schemas.openxmlformats.org/officeDocument/2006/relationships/image" Target="../media/image1970.png"/><Relationship Id="rId1" Type="http://schemas.openxmlformats.org/officeDocument/2006/relationships/slideLayout" Target="../slideLayouts/slideLayout7.xml"/><Relationship Id="rId6" Type="http://schemas.openxmlformats.org/officeDocument/2006/relationships/image" Target="../media/image2011.png"/><Relationship Id="rId5" Type="http://schemas.openxmlformats.org/officeDocument/2006/relationships/image" Target="../media/image2000.png"/><Relationship Id="rId4" Type="http://schemas.openxmlformats.org/officeDocument/2006/relationships/image" Target="../media/image1940.png"/></Relationships>
</file>

<file path=ppt/slides/_rels/slide62.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image" Target="../media/image195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image" Target="../media/image20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99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0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image" Target="../media/image2040.png"/><Relationship Id="rId1" Type="http://schemas.openxmlformats.org/officeDocument/2006/relationships/slideLayout" Target="../slideLayouts/slideLayout7.xml"/><Relationship Id="rId6" Type="http://schemas.openxmlformats.org/officeDocument/2006/relationships/image" Target="../media/image2090.png"/><Relationship Id="rId5" Type="http://schemas.openxmlformats.org/officeDocument/2006/relationships/image" Target="../media/image2070.png"/><Relationship Id="rId4" Type="http://schemas.openxmlformats.org/officeDocument/2006/relationships/image" Target="../media/image2060.png"/></Relationships>
</file>

<file path=ppt/slides/_rels/slide67.xml.rels><?xml version="1.0" encoding="UTF-8" standalone="yes"?>
<Relationships xmlns="http://schemas.openxmlformats.org/package/2006/relationships"><Relationship Id="rId8" Type="http://schemas.openxmlformats.org/officeDocument/2006/relationships/image" Target="../media/image216.png"/><Relationship Id="rId3" Type="http://schemas.openxmlformats.org/officeDocument/2006/relationships/image" Target="../media/image211.png"/><Relationship Id="rId7" Type="http://schemas.openxmlformats.org/officeDocument/2006/relationships/image" Target="../media/image215.png"/><Relationship Id="rId2" Type="http://schemas.openxmlformats.org/officeDocument/2006/relationships/image" Target="../media/image2100.png"/><Relationship Id="rId1" Type="http://schemas.openxmlformats.org/officeDocument/2006/relationships/slideLayout" Target="../slideLayouts/slideLayout7.xml"/><Relationship Id="rId6" Type="http://schemas.openxmlformats.org/officeDocument/2006/relationships/image" Target="../media/image214.png"/><Relationship Id="rId5" Type="http://schemas.openxmlformats.org/officeDocument/2006/relationships/image" Target="../media/image210.png"/><Relationship Id="rId4" Type="http://schemas.openxmlformats.org/officeDocument/2006/relationships/image" Target="../media/image212.png"/><Relationship Id="rId9" Type="http://schemas.openxmlformats.org/officeDocument/2006/relationships/image" Target="../media/image217.png"/></Relationships>
</file>

<file path=ppt/slides/_rels/slide68.xml.rels><?xml version="1.0" encoding="UTF-8" standalone="yes"?>
<Relationships xmlns="http://schemas.openxmlformats.org/package/2006/relationships"><Relationship Id="rId3" Type="http://schemas.openxmlformats.org/officeDocument/2006/relationships/image" Target="../media/image218.png"/><Relationship Id="rId2" Type="http://schemas.openxmlformats.org/officeDocument/2006/relationships/image" Target="../media/image213.png"/><Relationship Id="rId1" Type="http://schemas.openxmlformats.org/officeDocument/2006/relationships/slideLayout" Target="../slideLayouts/slideLayout7.xml"/><Relationship Id="rId5" Type="http://schemas.openxmlformats.org/officeDocument/2006/relationships/image" Target="../media/image220.png"/><Relationship Id="rId4" Type="http://schemas.openxmlformats.org/officeDocument/2006/relationships/image" Target="../media/image219.png"/></Relationships>
</file>

<file path=ppt/slides/_rels/slide69.xml.rels><?xml version="1.0" encoding="UTF-8" standalone="yes"?>
<Relationships xmlns="http://schemas.openxmlformats.org/package/2006/relationships"><Relationship Id="rId2" Type="http://schemas.openxmlformats.org/officeDocument/2006/relationships/image" Target="../media/image22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0.png"/><Relationship Id="rId7" Type="http://schemas.openxmlformats.org/officeDocument/2006/relationships/image" Target="../media/image812.png"/><Relationship Id="rId1" Type="http://schemas.openxmlformats.org/officeDocument/2006/relationships/slideLayout" Target="../slideLayouts/slideLayout7.xml"/><Relationship Id="rId6" Type="http://schemas.openxmlformats.org/officeDocument/2006/relationships/image" Target="../media/image98.png"/><Relationship Id="rId9" Type="http://schemas.openxmlformats.org/officeDocument/2006/relationships/image" Target="../media/image101.png"/></Relationships>
</file>

<file path=ppt/slides/_rels/slide70.xml.rels><?xml version="1.0" encoding="UTF-8" standalone="yes"?>
<Relationships xmlns="http://schemas.openxmlformats.org/package/2006/relationships"><Relationship Id="rId2" Type="http://schemas.openxmlformats.org/officeDocument/2006/relationships/image" Target="../media/image22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130.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2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 Id="rId5" Type="http://schemas.openxmlformats.org/officeDocument/2006/relationships/image" Target="../media/image105.png"/><Relationship Id="rId4" Type="http://schemas.openxmlformats.org/officeDocument/2006/relationships/image" Target="../media/image104.png"/></Relationships>
</file>

<file path=ppt/slides/_rels/slide9.xml.rels><?xml version="1.0" encoding="UTF-8" standalone="yes"?>
<Relationships xmlns="http://schemas.openxmlformats.org/package/2006/relationships"><Relationship Id="rId3" Type="http://schemas.openxmlformats.org/officeDocument/2006/relationships/image" Target="../media/image911.png"/><Relationship Id="rId2" Type="http://schemas.openxmlformats.org/officeDocument/2006/relationships/image" Target="../media/image81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130425"/>
            <a:ext cx="8136904" cy="1470025"/>
          </a:xfrm>
        </p:spPr>
        <p:txBody>
          <a:bodyPr/>
          <a:lstStyle/>
          <a:p>
            <a:r>
              <a:rPr lang="en-GB" b="1" dirty="0">
                <a:solidFill>
                  <a:srgbClr val="92D050"/>
                </a:solidFill>
              </a:rPr>
              <a:t>P2 Chapter 11 :: </a:t>
            </a:r>
            <a:r>
              <a:rPr lang="en-GB" dirty="0"/>
              <a:t>Integration</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13</a:t>
            </a:r>
            <a:r>
              <a:rPr lang="en-GB" baseline="30000" dirty="0"/>
              <a:t>th</a:t>
            </a:r>
            <a:r>
              <a:rPr lang="en-GB" dirty="0"/>
              <a:t> April 2019</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11A</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8" name="TextBox 27">
            <a:extLst>
              <a:ext uri="{FF2B5EF4-FFF2-40B4-BE49-F238E27FC236}">
                <a16:creationId xmlns:a16="http://schemas.microsoft.com/office/drawing/2014/main" id="{AB409FA8-34C4-4FDD-966B-EFA5D58ECFF6}"/>
              </a:ext>
            </a:extLst>
          </p:cNvPr>
          <p:cNvSpPr txBox="1"/>
          <p:nvPr/>
        </p:nvSpPr>
        <p:spPr>
          <a:xfrm>
            <a:off x="395536" y="725840"/>
            <a:ext cx="7920880" cy="830997"/>
          </a:xfrm>
          <a:prstGeom prst="rect">
            <a:avLst/>
          </a:prstGeom>
          <a:noFill/>
        </p:spPr>
        <p:txBody>
          <a:bodyPr wrap="square" rtlCol="0">
            <a:spAutoFit/>
          </a:bodyPr>
          <a:lstStyle/>
          <a:p>
            <a:r>
              <a:rPr lang="en-GB" sz="2400" dirty="0"/>
              <a:t>Pearson Pure Mathematics Year 2/AS</a:t>
            </a:r>
          </a:p>
          <a:p>
            <a:r>
              <a:rPr lang="en-GB" sz="2400" dirty="0"/>
              <a:t>Pages 295-296</a:t>
            </a:r>
          </a:p>
        </p:txBody>
      </p:sp>
      <p:cxnSp>
        <p:nvCxnSpPr>
          <p:cNvPr id="29" name="Straight Connector 28">
            <a:extLst>
              <a:ext uri="{FF2B5EF4-FFF2-40B4-BE49-F238E27FC236}">
                <a16:creationId xmlns:a16="http://schemas.microsoft.com/office/drawing/2014/main" id="{07B3D4EB-D2A9-4BCC-B402-8AAEDE7CB1A1}"/>
              </a:ext>
            </a:extLst>
          </p:cNvPr>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21753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SKILL #2</a:t>
                  </a:r>
                  <a:r>
                    <a:rPr lang="en-GB" sz="3200" dirty="0"/>
                    <a:t>: Integrating </a:t>
                  </a:r>
                  <a14:m>
                    <m:oMath xmlns:m="http://schemas.openxmlformats.org/officeDocument/2006/math">
                      <m:r>
                        <a:rPr lang="en-GB" sz="3200" b="0" i="1" smtClean="0">
                          <a:latin typeface="Cambria Math" panose="02040503050406030204" pitchFamily="18" charset="0"/>
                        </a:rPr>
                        <m:t>𝑓</m:t>
                      </m:r>
                      <m:d>
                        <m:dPr>
                          <m:ctrlPr>
                            <a:rPr lang="en-GB" sz="3200" b="0" i="1" smtClean="0">
                              <a:latin typeface="Cambria Math" panose="02040503050406030204" pitchFamily="18" charset="0"/>
                            </a:rPr>
                          </m:ctrlPr>
                        </m:dPr>
                        <m:e>
                          <m:r>
                            <a:rPr lang="en-GB" sz="3200" b="0" i="1" smtClean="0">
                              <a:latin typeface="Cambria Math" panose="02040503050406030204" pitchFamily="18" charset="0"/>
                            </a:rPr>
                            <m:t>𝑎𝑥</m:t>
                          </m:r>
                          <m:r>
                            <a:rPr lang="en-GB" sz="3200" b="0" i="1" smtClean="0">
                              <a:latin typeface="Cambria Math" panose="02040503050406030204" pitchFamily="18" charset="0"/>
                            </a:rPr>
                            <m:t>+</m:t>
                          </m:r>
                          <m:r>
                            <a:rPr lang="en-GB" sz="3200" b="0" i="1" smtClean="0">
                              <a:latin typeface="Cambria Math" panose="02040503050406030204" pitchFamily="18" charset="0"/>
                            </a:rPr>
                            <m:t>𝑏</m:t>
                          </m:r>
                        </m:e>
                      </m:d>
                    </m:oMath>
                  </a14:m>
                  <a:endParaRPr lang="en-GB" sz="3200" dirty="0"/>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99127"/>
                </a:xfrm>
                <a:prstGeom prst="rect">
                  <a:avLst/>
                </a:prstGeom>
                <a:blipFill>
                  <a:blip r:embed="rId2"/>
                  <a:stretch>
                    <a:fillRect t="-12245" b="-31633"/>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908720"/>
                <a:ext cx="8568952" cy="14779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m:t>
                          </m:r>
                        </m:num>
                        <m:den>
                          <m:r>
                            <a:rPr lang="en-GB" b="0" i="1" smtClean="0">
                              <a:latin typeface="Cambria Math" panose="02040503050406030204" pitchFamily="18" charset="0"/>
                            </a:rPr>
                            <m:t>𝑑𝑥</m:t>
                          </m:r>
                        </m:den>
                      </m:f>
                      <m:d>
                        <m:dPr>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+1</m:t>
                                  </m:r>
                                </m:e>
                              </m:d>
                            </m:e>
                          </m:func>
                        </m:e>
                      </m:d>
                      <m:r>
                        <a:rPr lang="en-GB" b="0" i="1" smtClean="0">
                          <a:latin typeface="Cambria Math" panose="02040503050406030204" pitchFamily="18" charset="0"/>
                        </a:rPr>
                        <m:t>=3</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+1</m:t>
                              </m:r>
                            </m:e>
                          </m:d>
                        </m:e>
                      </m:func>
                    </m:oMath>
                  </m:oMathPara>
                </a14:m>
                <a:endParaRPr lang="en-GB" dirty="0"/>
              </a:p>
              <a:p>
                <a:r>
                  <a:rPr lang="en-GB" dirty="0"/>
                  <a:t>Therefore:</a:t>
                </a:r>
              </a:p>
              <a:p>
                <a:pPr/>
                <a14:m>
                  <m:oMathPara xmlns:m="http://schemas.openxmlformats.org/officeDocument/2006/math">
                    <m:oMathParaPr>
                      <m:jc m:val="centerGroup"/>
                    </m:oMathParaPr>
                    <m:oMath xmlns:m="http://schemas.openxmlformats.org/officeDocument/2006/math">
                      <m:nary>
                        <m:naryPr>
                          <m:subHide m:val="on"/>
                          <m:supHide m:val="on"/>
                          <m:ctrlPr>
                            <a:rPr lang="en-GB" b="0" i="1" smtClean="0">
                              <a:latin typeface="Cambria Math" panose="02040503050406030204" pitchFamily="18" charset="0"/>
                            </a:rPr>
                          </m:ctrlPr>
                        </m:naryPr>
                        <m:sub/>
                        <m:sup/>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+1</m:t>
                                  </m:r>
                                </m:e>
                              </m:d>
                            </m:e>
                          </m:func>
                          <m:r>
                            <a:rPr lang="en-GB" b="0" i="1" smtClean="0">
                              <a:latin typeface="Cambria Math" panose="02040503050406030204" pitchFamily="18" charset="0"/>
                            </a:rPr>
                            <m:t> </m:t>
                          </m:r>
                          <m:r>
                            <a:rPr lang="en-GB" b="0" i="1" smtClean="0">
                              <a:latin typeface="Cambria Math" panose="02040503050406030204" pitchFamily="18" charset="0"/>
                            </a:rPr>
                            <m:t>𝑑𝑥</m:t>
                          </m:r>
                        </m:e>
                      </m:nary>
                      <m:r>
                        <a:rPr lang="en-GB" b="0"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𝟑</m:t>
                          </m:r>
                        </m:den>
                      </m:f>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d>
                            <m:dPr>
                              <m:ctrlPr>
                                <a:rPr lang="en-GB" b="1" i="1" smtClean="0">
                                  <a:latin typeface="Cambria Math" panose="02040503050406030204" pitchFamily="18" charset="0"/>
                                </a:rPr>
                              </m:ctrlPr>
                            </m:dPr>
                            <m:e>
                              <m:r>
                                <a:rPr lang="en-GB" b="1" i="1" smtClean="0">
                                  <a:latin typeface="Cambria Math" panose="02040503050406030204" pitchFamily="18" charset="0"/>
                                </a:rPr>
                                <m:t>𝟑</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e>
                      </m:func>
                      <m:r>
                        <a:rPr lang="en-GB" b="1" i="1" smtClean="0">
                          <a:latin typeface="Cambria Math"/>
                        </a:rPr>
                        <m:t>+</m:t>
                      </m:r>
                      <m:r>
                        <a:rPr lang="en-GB" b="1" i="1" smtClean="0">
                          <a:latin typeface="Cambria Math"/>
                        </a:rPr>
                        <m:t>𝑪</m:t>
                      </m:r>
                    </m:oMath>
                  </m:oMathPara>
                </a14:m>
                <a:endParaRPr lang="en-GB" b="1"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908720"/>
                <a:ext cx="8568952" cy="1477969"/>
              </a:xfrm>
              <a:prstGeom prst="rect">
                <a:avLst/>
              </a:prstGeom>
              <a:blipFill>
                <a:blip r:embed="rId3"/>
                <a:stretch>
                  <a:fillRect l="-5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67544" y="2636912"/>
                <a:ext cx="8280920" cy="95205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r>
                  <a:rPr lang="en-GB" dirty="0">
                    <a:latin typeface="Wingdings" panose="05000000000000000000" pitchFamily="2" charset="2"/>
                  </a:rPr>
                  <a:t>!</a:t>
                </a:r>
                <a:r>
                  <a:rPr lang="en-GB" dirty="0"/>
                  <a:t> For any expression where inner function is </a:t>
                </a:r>
                <a14:m>
                  <m:oMath xmlns:m="http://schemas.openxmlformats.org/officeDocument/2006/math">
                    <m:r>
                      <a:rPr lang="en-GB" b="0" i="1" smtClean="0">
                        <a:latin typeface="Cambria Math" panose="02040503050406030204" pitchFamily="18" charset="0"/>
                      </a:rPr>
                      <m:t>𝑎𝑥</m:t>
                    </m:r>
                    <m:r>
                      <a:rPr lang="en-GB" b="0" i="1" smtClean="0">
                        <a:latin typeface="Cambria Math" panose="02040503050406030204" pitchFamily="18" charset="0"/>
                      </a:rPr>
                      <m:t>+</m:t>
                    </m:r>
                    <m:r>
                      <a:rPr lang="en-GB" b="0" i="1" smtClean="0">
                        <a:latin typeface="Cambria Math" panose="02040503050406030204" pitchFamily="18" charset="0"/>
                      </a:rPr>
                      <m:t>𝑏</m:t>
                    </m:r>
                  </m:oMath>
                </a14:m>
                <a:r>
                  <a:rPr lang="en-GB" dirty="0"/>
                  <a:t>, integrate as before and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𝑎</m:t>
                    </m:r>
                  </m:oMath>
                </a14:m>
                <a:r>
                  <a:rPr lang="en-GB" dirty="0"/>
                  <a:t>.</a:t>
                </a:r>
                <a:br>
                  <a:rPr lang="en-GB" dirty="0"/>
                </a:br>
                <a14:m>
                  <m:oMathPara xmlns:m="http://schemas.openxmlformats.org/officeDocument/2006/math">
                    <m:oMathParaPr>
                      <m:jc m:val="centerGroup"/>
                    </m:oMathParaPr>
                    <m:oMath xmlns:m="http://schemas.openxmlformats.org/officeDocument/2006/math">
                      <m:nary>
                        <m:naryPr>
                          <m:subHide m:val="on"/>
                          <m:supHide m:val="on"/>
                          <m:ctrlPr>
                            <a:rPr lang="en-GB" b="0" i="1" smtClean="0">
                              <a:latin typeface="Cambria Math" panose="02040503050406030204" pitchFamily="18" charset="0"/>
                            </a:rPr>
                          </m:ctrlPr>
                        </m:naryPr>
                        <m:sub/>
                        <m:sup/>
                        <m:e>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𝑎𝑥</m:t>
                              </m:r>
                              <m:r>
                                <a:rPr lang="en-GB" b="0" i="1" smtClean="0">
                                  <a:latin typeface="Cambria Math" panose="02040503050406030204" pitchFamily="18" charset="0"/>
                                </a:rPr>
                                <m:t>+</m:t>
                              </m:r>
                              <m:r>
                                <a:rPr lang="en-GB" b="0" i="1" smtClean="0">
                                  <a:latin typeface="Cambria Math" panose="02040503050406030204" pitchFamily="18" charset="0"/>
                                </a:rPr>
                                <m:t>𝑏</m:t>
                              </m:r>
                            </m:e>
                          </m:d>
                          <m:r>
                            <a:rPr lang="en-GB" b="0" i="1" smtClean="0">
                              <a:latin typeface="Cambria Math" panose="02040503050406030204" pitchFamily="18" charset="0"/>
                            </a:rPr>
                            <m:t>𝑑𝑥</m:t>
                          </m:r>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𝑎</m:t>
                          </m:r>
                        </m:den>
                      </m:f>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𝑎𝑥</m:t>
                          </m:r>
                          <m:r>
                            <a:rPr lang="en-GB" b="0" i="1" smtClean="0">
                              <a:latin typeface="Cambria Math" panose="02040503050406030204" pitchFamily="18" charset="0"/>
                            </a:rPr>
                            <m:t>+</m:t>
                          </m:r>
                          <m:r>
                            <a:rPr lang="en-GB" b="0" i="1" smtClean="0">
                              <a:latin typeface="Cambria Math" panose="02040503050406030204" pitchFamily="18" charset="0"/>
                            </a:rPr>
                            <m:t>𝑏</m:t>
                          </m:r>
                        </m:e>
                      </m:d>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467544" y="2636912"/>
                <a:ext cx="8280920" cy="952056"/>
              </a:xfrm>
              <a:prstGeom prst="rect">
                <a:avLst/>
              </a:prstGeom>
              <a:blipFill rotWithShape="0">
                <a:blip r:embed="rId4"/>
                <a:stretch>
                  <a:fillRect l="-514" t="-3125"/>
                </a:stretch>
              </a:blipFill>
            </p:spPr>
            <p:txBody>
              <a:bodyPr/>
              <a:lstStyle/>
              <a:p>
                <a:r>
                  <a:rPr lang="en-GB">
                    <a:noFill/>
                  </a:rPr>
                  <a:t> </a:t>
                </a:r>
              </a:p>
            </p:txBody>
          </p:sp>
        </mc:Fallback>
      </mc:AlternateContent>
      <p:sp>
        <p:nvSpPr>
          <p:cNvPr id="7" name="Rectangle 6"/>
          <p:cNvSpPr/>
          <p:nvPr/>
        </p:nvSpPr>
        <p:spPr>
          <a:xfrm>
            <a:off x="4683472" y="1681796"/>
            <a:ext cx="1872208" cy="7389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TextBox 7"/>
          <p:cNvSpPr txBox="1"/>
          <p:nvPr/>
        </p:nvSpPr>
        <p:spPr>
          <a:xfrm>
            <a:off x="467544" y="3933056"/>
            <a:ext cx="1872208"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err="1"/>
              <a:t>Quickfire</a:t>
            </a:r>
            <a:r>
              <a:rPr lang="en-GB" dirty="0"/>
              <a:t>:</a:t>
            </a:r>
          </a:p>
        </p:txBody>
      </p:sp>
      <mc:AlternateContent xmlns:mc="http://schemas.openxmlformats.org/markup-compatibility/2006" xmlns:a14="http://schemas.microsoft.com/office/drawing/2010/main">
        <mc:Choice Requires="a14">
          <p:sp>
            <p:nvSpPr>
              <p:cNvPr id="9" name="TextBox 8"/>
              <p:cNvSpPr txBox="1"/>
              <p:nvPr/>
            </p:nvSpPr>
            <p:spPr>
              <a:xfrm>
                <a:off x="467544" y="4509120"/>
                <a:ext cx="4248472" cy="184050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subHide m:val="on"/>
                          <m:supHide m:val="on"/>
                          <m:ctrlPr>
                            <a:rPr lang="en-GB" b="0" i="1" smtClean="0">
                              <a:latin typeface="Cambria Math" panose="02040503050406030204" pitchFamily="18" charset="0"/>
                            </a:rPr>
                          </m:ctrlPr>
                        </m:naryPr>
                        <m:sub/>
                        <m:sup/>
                        <m:e>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3</m:t>
                              </m:r>
                              <m:r>
                                <a:rPr lang="en-GB" b="0" i="1" smtClean="0">
                                  <a:latin typeface="Cambria Math" panose="02040503050406030204" pitchFamily="18" charset="0"/>
                                </a:rPr>
                                <m:t>𝑥</m:t>
                              </m:r>
                            </m:sup>
                          </m:sSup>
                          <m:r>
                            <a:rPr lang="en-GB" b="0" i="1" smtClean="0">
                              <a:latin typeface="Cambria Math" panose="02040503050406030204" pitchFamily="18" charset="0"/>
                            </a:rPr>
                            <m:t> </m:t>
                          </m:r>
                          <m:r>
                            <a:rPr lang="en-GB" b="0" i="1" smtClean="0">
                              <a:latin typeface="Cambria Math" panose="02040503050406030204" pitchFamily="18" charset="0"/>
                            </a:rPr>
                            <m:t>𝑑𝑥</m:t>
                          </m:r>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3</m:t>
                          </m:r>
                          <m:r>
                            <a:rPr lang="en-GB" b="0" i="1" smtClean="0">
                              <a:latin typeface="Cambria Math" panose="02040503050406030204" pitchFamily="18" charset="0"/>
                            </a:rPr>
                            <m:t>𝑥</m:t>
                          </m:r>
                        </m:sup>
                      </m:sSup>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p>
                <a:pPr/>
                <a14:m>
                  <m:oMathPara xmlns:m="http://schemas.openxmlformats.org/officeDocument/2006/math">
                    <m:oMathParaPr>
                      <m:jc m:val="left"/>
                    </m:oMathParaPr>
                    <m:oMath xmlns:m="http://schemas.openxmlformats.org/officeDocument/2006/math">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r>
                                <a:rPr lang="en-GB" b="0" i="1" smtClean="0">
                                  <a:latin typeface="Cambria Math" panose="02040503050406030204" pitchFamily="18" charset="0"/>
                                </a:rPr>
                                <m:t>𝑥</m:t>
                              </m:r>
                              <m:r>
                                <a:rPr lang="en-GB" b="0" i="1" smtClean="0">
                                  <a:latin typeface="Cambria Math" panose="02040503050406030204" pitchFamily="18" charset="0"/>
                                </a:rPr>
                                <m:t>+2</m:t>
                              </m:r>
                            </m:den>
                          </m:f>
                          <m:r>
                            <a:rPr lang="en-GB" b="0" i="1" smtClean="0">
                              <a:latin typeface="Cambria Math" panose="02040503050406030204" pitchFamily="18" charset="0"/>
                            </a:rPr>
                            <m:t>𝑑𝑥</m:t>
                          </m:r>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5</m:t>
                              </m:r>
                              <m:r>
                                <a:rPr lang="en-GB" b="0" i="1" smtClean="0">
                                  <a:latin typeface="Cambria Math" panose="02040503050406030204" pitchFamily="18" charset="0"/>
                                </a:rPr>
                                <m:t>𝑥</m:t>
                              </m:r>
                              <m:r>
                                <a:rPr lang="en-GB" b="0" i="1" smtClean="0">
                                  <a:latin typeface="Cambria Math" panose="02040503050406030204" pitchFamily="18" charset="0"/>
                                </a:rPr>
                                <m:t>+2</m:t>
                              </m:r>
                            </m:e>
                          </m:d>
                        </m:e>
                      </m:func>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p>
                <a:pPr/>
                <a14:m>
                  <m:oMathPara xmlns:m="http://schemas.openxmlformats.org/officeDocument/2006/math">
                    <m:oMathParaPr>
                      <m:jc m:val="left"/>
                    </m:oMathParaPr>
                    <m:oMath xmlns:m="http://schemas.openxmlformats.org/officeDocument/2006/math">
                      <m:nary>
                        <m:naryPr>
                          <m:subHide m:val="on"/>
                          <m:supHide m:val="on"/>
                          <m:ctrlPr>
                            <a:rPr lang="en-GB" b="0" i="1" smtClean="0">
                              <a:latin typeface="Cambria Math" panose="02040503050406030204" pitchFamily="18" charset="0"/>
                            </a:rPr>
                          </m:ctrlPr>
                        </m:naryPr>
                        <m:sub/>
                        <m:sup/>
                        <m:e>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a:rPr lang="en-GB" b="0" i="0" smtClean="0">
                                      <a:latin typeface="Cambria Math" panose="02040503050406030204" pitchFamily="18" charset="0"/>
                                    </a:rPr>
                                    <m:t>2</m:t>
                                  </m:r>
                                  <m:r>
                                    <m:rPr>
                                      <m:sty m:val="p"/>
                                    </m:rPr>
                                    <a:rPr lang="en-GB" b="0" i="0" smtClean="0">
                                      <a:latin typeface="Cambria Math" panose="02040503050406030204" pitchFamily="18" charset="0"/>
                                    </a:rPr>
                                    <m:t>sec</m:t>
                                  </m:r>
                                </m:e>
                                <m:sup>
                                  <m:r>
                                    <a:rPr lang="en-GB" b="0" i="1" smtClean="0">
                                      <a:latin typeface="Cambria Math" panose="02040503050406030204" pitchFamily="18" charset="0"/>
                                    </a:rPr>
                                    <m:t>2</m:t>
                                  </m:r>
                                </m:sup>
                              </m:sSup>
                            </m:fName>
                            <m:e>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−2</m:t>
                                  </m:r>
                                </m:e>
                              </m:d>
                              <m:r>
                                <a:rPr lang="en-GB" b="0" i="1" smtClean="0">
                                  <a:latin typeface="Cambria Math" panose="02040503050406030204" pitchFamily="18" charset="0"/>
                                </a:rPr>
                                <m:t> </m:t>
                              </m:r>
                              <m:r>
                                <a:rPr lang="en-GB" b="0" i="1" smtClean="0">
                                  <a:latin typeface="Cambria Math" panose="02040503050406030204" pitchFamily="18" charset="0"/>
                                </a:rPr>
                                <m:t>𝑑𝑥</m:t>
                              </m:r>
                            </m:e>
                          </m:fun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−2</m:t>
                                  </m:r>
                                </m:e>
                              </m:d>
                            </m:e>
                          </m:func>
                        </m:e>
                      </m:nary>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467544" y="4509120"/>
                <a:ext cx="4248472" cy="1840504"/>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919677" y="4509120"/>
                <a:ext cx="4248472" cy="240694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subHide m:val="on"/>
                          <m:supHide m:val="on"/>
                          <m:ctrlPr>
                            <a:rPr lang="en-GB" b="0" i="1" smtClean="0">
                              <a:latin typeface="Cambria Math" panose="02040503050406030204" pitchFamily="18" charset="0"/>
                            </a:rPr>
                          </m:ctrlPr>
                        </m:naryPr>
                        <m:sub/>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+4</m:t>
                                  </m:r>
                                </m:e>
                              </m:d>
                            </m:e>
                            <m:sup>
                              <m:r>
                                <a:rPr lang="en-GB" b="0" i="1" smtClean="0">
                                  <a:latin typeface="Cambria Math" panose="02040503050406030204" pitchFamily="18" charset="0"/>
                                </a:rPr>
                                <m:t>3</m:t>
                              </m:r>
                            </m:sup>
                          </m:sSup>
                          <m:r>
                            <a:rPr lang="en-GB" b="0" i="1" smtClean="0">
                              <a:latin typeface="Cambria Math" panose="02040503050406030204" pitchFamily="18" charset="0"/>
                            </a:rPr>
                            <m:t> </m:t>
                          </m:r>
                          <m:r>
                            <a:rPr lang="en-GB" b="0" i="1" smtClean="0">
                              <a:latin typeface="Cambria Math" panose="02040503050406030204" pitchFamily="18" charset="0"/>
                            </a:rPr>
                            <m:t>𝑑𝑥</m:t>
                          </m:r>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12</m:t>
                          </m:r>
                        </m:den>
                      </m:f>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+4</m:t>
                              </m:r>
                            </m:e>
                          </m:d>
                        </m:e>
                        <m:sup>
                          <m:r>
                            <a:rPr lang="en-GB" b="0" i="1" smtClean="0">
                              <a:latin typeface="Cambria Math" panose="02040503050406030204" pitchFamily="18" charset="0"/>
                            </a:rPr>
                            <m:t>4</m:t>
                          </m:r>
                        </m:sup>
                      </m:sSup>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p>
                <a:pPr/>
                <a14:m>
                  <m:oMathPara xmlns:m="http://schemas.openxmlformats.org/officeDocument/2006/math">
                    <m:oMathParaPr>
                      <m:jc m:val="left"/>
                    </m:oMathParaPr>
                    <m:oMath xmlns:m="http://schemas.openxmlformats.org/officeDocument/2006/math">
                      <m:nary>
                        <m:naryPr>
                          <m:subHide m:val="on"/>
                          <m:supHide m:val="on"/>
                          <m:ctrlPr>
                            <a:rPr lang="en-GB" b="0" i="1" smtClean="0">
                              <a:latin typeface="Cambria Math" panose="02040503050406030204" pitchFamily="18" charset="0"/>
                            </a:rPr>
                          </m:ctrlPr>
                        </m:naryPr>
                        <m:sub/>
                        <m:sup/>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d>
                                <m:dPr>
                                  <m:ctrlPr>
                                    <a:rPr lang="en-GB" b="0" i="1" smtClean="0">
                                      <a:latin typeface="Cambria Math" panose="02040503050406030204" pitchFamily="18" charset="0"/>
                                    </a:rPr>
                                  </m:ctrlPr>
                                </m:dPr>
                                <m:e>
                                  <m:r>
                                    <a:rPr lang="en-GB" b="0" i="1" smtClean="0">
                                      <a:latin typeface="Cambria Math" panose="02040503050406030204" pitchFamily="18" charset="0"/>
                                    </a:rPr>
                                    <m:t>1−5</m:t>
                                  </m:r>
                                  <m:r>
                                    <a:rPr lang="en-GB" b="0" i="1" smtClean="0">
                                      <a:latin typeface="Cambria Math" panose="02040503050406030204" pitchFamily="18" charset="0"/>
                                    </a:rPr>
                                    <m:t>𝑥</m:t>
                                  </m:r>
                                </m:e>
                              </m:d>
                            </m:e>
                          </m:func>
                          <m:r>
                            <a:rPr lang="en-GB" b="0" i="1" smtClean="0">
                              <a:latin typeface="Cambria Math" panose="02040503050406030204" pitchFamily="18" charset="0"/>
                            </a:rPr>
                            <m:t>𝑑𝑥</m:t>
                          </m:r>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d>
                            <m:dPr>
                              <m:ctrlPr>
                                <a:rPr lang="en-GB" b="0" i="1" smtClean="0">
                                  <a:latin typeface="Cambria Math" panose="02040503050406030204" pitchFamily="18" charset="0"/>
                                </a:rPr>
                              </m:ctrlPr>
                            </m:dPr>
                            <m:e>
                              <m:r>
                                <a:rPr lang="en-GB" b="0" i="1" smtClean="0">
                                  <a:latin typeface="Cambria Math" panose="02040503050406030204" pitchFamily="18" charset="0"/>
                                </a:rPr>
                                <m:t>1−5</m:t>
                              </m:r>
                              <m:r>
                                <a:rPr lang="en-GB" b="0" i="1" smtClean="0">
                                  <a:latin typeface="Cambria Math" panose="02040503050406030204" pitchFamily="18" charset="0"/>
                                </a:rPr>
                                <m:t>𝑥</m:t>
                              </m:r>
                            </m:e>
                          </m:d>
                        </m:e>
                      </m:func>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p>
                <a:pPr/>
                <a14:m>
                  <m:oMathPara xmlns:m="http://schemas.openxmlformats.org/officeDocument/2006/math">
                    <m:oMathParaPr>
                      <m:jc m:val="left"/>
                    </m:oMathParaPr>
                    <m:oMath xmlns:m="http://schemas.openxmlformats.org/officeDocument/2006/math">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4</m:t>
                                      </m:r>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2</m:t>
                                  </m:r>
                                </m:sup>
                              </m:sSup>
                            </m:den>
                          </m:f>
                          <m:r>
                            <a:rPr lang="en-GB" b="0" i="1" smtClean="0">
                              <a:latin typeface="Cambria Math" panose="02040503050406030204" pitchFamily="18" charset="0"/>
                            </a:rPr>
                            <m:t>𝑑𝑥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12</m:t>
                              </m:r>
                            </m:den>
                          </m:f>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4</m:t>
                                  </m:r>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−1</m:t>
                              </m:r>
                            </m:sup>
                          </m:sSup>
                        </m:e>
                      </m:nary>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p>
                <a:pPr/>
                <a14:m>
                  <m:oMathPara xmlns:m="http://schemas.openxmlformats.org/officeDocument/2006/math">
                    <m:oMathParaPr>
                      <m:jc m:val="left"/>
                    </m:oMathParaPr>
                    <m:oMath xmlns:m="http://schemas.openxmlformats.org/officeDocument/2006/math">
                      <m:nary>
                        <m:naryPr>
                          <m:subHide m:val="on"/>
                          <m:supHide m:val="on"/>
                          <m:ctrlPr>
                            <a:rPr lang="en-GB" b="0" i="1" smtClean="0">
                              <a:latin typeface="Cambria Math" panose="02040503050406030204" pitchFamily="18" charset="0"/>
                            </a:rPr>
                          </m:ctrlPr>
                        </m:naryPr>
                        <m:sub/>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10</m:t>
                                  </m:r>
                                  <m:r>
                                    <a:rPr lang="en-GB" b="0" i="1" smtClean="0">
                                      <a:latin typeface="Cambria Math" panose="02040503050406030204" pitchFamily="18" charset="0"/>
                                    </a:rPr>
                                    <m:t>𝑥</m:t>
                                  </m:r>
                                  <m:r>
                                    <a:rPr lang="en-GB" b="0" i="1" smtClean="0">
                                      <a:latin typeface="Cambria Math" panose="02040503050406030204" pitchFamily="18" charset="0"/>
                                    </a:rPr>
                                    <m:t>+11</m:t>
                                  </m:r>
                                </m:e>
                              </m:d>
                            </m:e>
                            <m:sup>
                              <m:r>
                                <a:rPr lang="en-GB" b="0" i="1" smtClean="0">
                                  <a:latin typeface="Cambria Math" panose="02040503050406030204" pitchFamily="18" charset="0"/>
                                </a:rPr>
                                <m:t>12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130</m:t>
                              </m:r>
                            </m:den>
                          </m:f>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10</m:t>
                                  </m:r>
                                  <m:r>
                                    <a:rPr lang="en-GB" b="0" i="1" smtClean="0">
                                      <a:latin typeface="Cambria Math" panose="02040503050406030204" pitchFamily="18" charset="0"/>
                                    </a:rPr>
                                    <m:t>𝑥</m:t>
                                  </m:r>
                                  <m:r>
                                    <a:rPr lang="en-GB" b="0" i="1" smtClean="0">
                                      <a:latin typeface="Cambria Math" panose="02040503050406030204" pitchFamily="18" charset="0"/>
                                    </a:rPr>
                                    <m:t>+11</m:t>
                                  </m:r>
                                </m:e>
                              </m:d>
                            </m:e>
                            <m:sup>
                              <m:r>
                                <a:rPr lang="en-GB" b="0" i="1" smtClean="0">
                                  <a:latin typeface="Cambria Math" panose="02040503050406030204" pitchFamily="18" charset="0"/>
                                </a:rPr>
                                <m:t>13</m:t>
                              </m:r>
                            </m:sup>
                          </m:sSup>
                          <m:r>
                            <a:rPr lang="en-GB" b="0" i="1" smtClean="0">
                              <a:latin typeface="Cambria Math" panose="02040503050406030204" pitchFamily="18" charset="0"/>
                            </a:rPr>
                            <m:t>+</m:t>
                          </m:r>
                          <m:r>
                            <a:rPr lang="en-GB" b="0" i="1" smtClean="0">
                              <a:latin typeface="Cambria Math" panose="02040503050406030204" pitchFamily="18" charset="0"/>
                            </a:rPr>
                            <m:t>𝐶</m:t>
                          </m:r>
                        </m:e>
                      </m:nary>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4919677" y="4509120"/>
                <a:ext cx="4248472" cy="2406941"/>
              </a:xfrm>
              <a:prstGeom prst="rect">
                <a:avLst/>
              </a:prstGeom>
              <a:blipFill rotWithShape="0">
                <a:blip r:embed="rId8"/>
                <a:stretch>
                  <a:fillRect/>
                </a:stretch>
              </a:blipFill>
            </p:spPr>
            <p:txBody>
              <a:bodyPr/>
              <a:lstStyle/>
              <a:p>
                <a:r>
                  <a:rPr lang="en-GB">
                    <a:noFill/>
                  </a:rPr>
                  <a:t> </a:t>
                </a:r>
              </a:p>
            </p:txBody>
          </p:sp>
        </mc:Fallback>
      </mc:AlternateContent>
      <p:sp>
        <p:nvSpPr>
          <p:cNvPr id="11" name="Rectangle 10"/>
          <p:cNvSpPr/>
          <p:nvPr/>
        </p:nvSpPr>
        <p:spPr>
          <a:xfrm>
            <a:off x="1667064" y="4517358"/>
            <a:ext cx="1781216" cy="5504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2051720" y="5154171"/>
            <a:ext cx="1781216" cy="5504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2785098" y="5738936"/>
            <a:ext cx="1781216" cy="5504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6732239" y="4497738"/>
            <a:ext cx="1783799" cy="603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6876256" y="5112414"/>
            <a:ext cx="1783799" cy="603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6883868" y="5708044"/>
            <a:ext cx="2080620" cy="603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6765288" y="6318780"/>
            <a:ext cx="2199199" cy="539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4860032" y="881213"/>
            <a:ext cx="1872208" cy="7389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747B9FA-DC3E-4251-8C7C-37193B3EB707}"/>
                  </a:ext>
                </a:extLst>
              </p:cNvPr>
              <p:cNvSpPr txBox="1"/>
              <p:nvPr/>
            </p:nvSpPr>
            <p:spPr>
              <a:xfrm>
                <a:off x="581844" y="6324224"/>
                <a:ext cx="3365392" cy="5313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Fro Tip: For </a:t>
                </a:r>
                <a14:m>
                  <m:oMath xmlns:m="http://schemas.openxmlformats.org/officeDocument/2006/math">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𝑎𝑥</m:t>
                            </m:r>
                            <m:r>
                              <a:rPr lang="en-GB" sz="1400" b="0" i="1" smtClean="0">
                                <a:latin typeface="Cambria Math" panose="02040503050406030204" pitchFamily="18" charset="0"/>
                              </a:rPr>
                              <m:t>+</m:t>
                            </m:r>
                            <m:r>
                              <a:rPr lang="en-GB" sz="1400" b="0" i="1" smtClean="0">
                                <a:latin typeface="Cambria Math" panose="02040503050406030204" pitchFamily="18" charset="0"/>
                              </a:rPr>
                              <m:t>𝑏</m:t>
                            </m:r>
                          </m:e>
                        </m:d>
                      </m:e>
                      <m:sup>
                        <m:r>
                          <a:rPr lang="en-GB" sz="1400" b="0" i="1" smtClean="0">
                            <a:latin typeface="Cambria Math" panose="02040503050406030204" pitchFamily="18" charset="0"/>
                          </a:rPr>
                          <m:t>𝑛</m:t>
                        </m:r>
                      </m:sup>
                    </m:sSup>
                    <m:r>
                      <a:rPr lang="en-GB" sz="1400" b="0" i="0" smtClean="0">
                        <a:latin typeface="Cambria Math" panose="02040503050406030204" pitchFamily="18" charset="0"/>
                      </a:rPr>
                      <m:t> </m:t>
                    </m:r>
                    <m:r>
                      <a:rPr lang="en-GB" sz="1400" b="0" i="1" smtClean="0">
                        <a:latin typeface="Cambria Math" panose="02040503050406030204" pitchFamily="18" charset="0"/>
                      </a:rPr>
                      <m:t>𝑑𝑥</m:t>
                    </m:r>
                  </m:oMath>
                </a14:m>
                <a:r>
                  <a:rPr lang="en-GB" sz="1400" dirty="0"/>
                  <a:t>, ensure you divide by the </a:t>
                </a:r>
                <a14:m>
                  <m:oMath xmlns:m="http://schemas.openxmlformats.org/officeDocument/2006/math">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𝑛</m:t>
                        </m:r>
                        <m:r>
                          <a:rPr lang="en-GB" sz="1400" b="0" i="1" smtClean="0">
                            <a:latin typeface="Cambria Math" panose="02040503050406030204" pitchFamily="18" charset="0"/>
                          </a:rPr>
                          <m:t>+1</m:t>
                        </m:r>
                      </m:e>
                    </m:d>
                  </m:oMath>
                </a14:m>
                <a:r>
                  <a:rPr lang="en-GB" sz="1400" dirty="0"/>
                  <a:t> </a:t>
                </a:r>
                <a:r>
                  <a:rPr lang="en-GB" sz="1400" u="sng" dirty="0"/>
                  <a:t>and</a:t>
                </a:r>
                <a:r>
                  <a:rPr lang="en-GB" sz="1400" dirty="0"/>
                  <a:t> the </a:t>
                </a:r>
                <a14:m>
                  <m:oMath xmlns:m="http://schemas.openxmlformats.org/officeDocument/2006/math">
                    <m:r>
                      <a:rPr lang="en-GB" sz="1400" b="0" i="1" smtClean="0">
                        <a:latin typeface="Cambria Math" panose="02040503050406030204" pitchFamily="18" charset="0"/>
                      </a:rPr>
                      <m:t>𝑎</m:t>
                    </m:r>
                  </m:oMath>
                </a14:m>
                <a:endParaRPr lang="en-GB" sz="1400" dirty="0"/>
              </a:p>
            </p:txBody>
          </p:sp>
        </mc:Choice>
        <mc:Fallback xmlns="">
          <p:sp>
            <p:nvSpPr>
              <p:cNvPr id="19" name="TextBox 18">
                <a:extLst>
                  <a:ext uri="{FF2B5EF4-FFF2-40B4-BE49-F238E27FC236}">
                    <a16:creationId xmlns:a16="http://schemas.microsoft.com/office/drawing/2014/main" id="{0747B9FA-DC3E-4251-8C7C-37193B3EB707}"/>
                  </a:ext>
                </a:extLst>
              </p:cNvPr>
              <p:cNvSpPr txBox="1">
                <a:spLocks noRot="1" noChangeAspect="1" noMove="1" noResize="1" noEditPoints="1" noAdjustHandles="1" noChangeArrowheads="1" noChangeShapeType="1" noTextEdit="1"/>
              </p:cNvSpPr>
              <p:nvPr/>
            </p:nvSpPr>
            <p:spPr>
              <a:xfrm>
                <a:off x="581844" y="6324224"/>
                <a:ext cx="3365392" cy="531364"/>
              </a:xfrm>
              <a:prstGeom prst="rect">
                <a:avLst/>
              </a:prstGeom>
              <a:blipFill>
                <a:blip r:embed="rId9"/>
                <a:stretch>
                  <a:fillRect l="-180" b="-8696"/>
                </a:stretch>
              </a:blipFill>
            </p:spPr>
            <p:txBody>
              <a:bodyPr/>
              <a:lstStyle/>
              <a:p>
                <a:r>
                  <a:rPr lang="en-GB">
                    <a:noFill/>
                  </a:rPr>
                  <a:t> </a:t>
                </a:r>
              </a:p>
            </p:txBody>
          </p:sp>
        </mc:Fallback>
      </mc:AlternateContent>
      <p:cxnSp>
        <p:nvCxnSpPr>
          <p:cNvPr id="21" name="Straight Arrow Connector 20">
            <a:extLst>
              <a:ext uri="{FF2B5EF4-FFF2-40B4-BE49-F238E27FC236}">
                <a16:creationId xmlns:a16="http://schemas.microsoft.com/office/drawing/2014/main" id="{5EC5D51A-8DA8-4570-82A4-00C90BF2A41C}"/>
              </a:ext>
            </a:extLst>
          </p:cNvPr>
          <p:cNvCxnSpPr>
            <a:stCxn id="19" idx="3"/>
          </p:cNvCxnSpPr>
          <p:nvPr/>
        </p:nvCxnSpPr>
        <p:spPr>
          <a:xfrm>
            <a:off x="3947236" y="6589906"/>
            <a:ext cx="619078" cy="74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05327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nextCondLst>
                <p:cond evt="onClick" delay="0">
                  <p:tgtEl>
                    <p:spTgt spid="7"/>
                  </p:tgtEl>
                </p:cond>
              </p:nextCondLst>
            </p:seq>
            <p:seq concurrent="1" nextAc="seek">
              <p:cTn id="12" restart="whenNotActive" fill="hold" evtFilter="cancelBubble" nodeType="interactiveSeq">
                <p:stCondLst>
                  <p:cond evt="onClick" delay="0">
                    <p:tgtEl>
                      <p:spTgt spid="11"/>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8" restart="whenNotActive" fill="hold" evtFilter="cancelBubble" nodeType="interactiveSeq">
                <p:stCondLst>
                  <p:cond evt="onClick" delay="0">
                    <p:tgtEl>
                      <p:spTgt spid="12"/>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4" restart="whenNotActive" fill="hold" evtFilter="cancelBubble" nodeType="interactiveSeq">
                <p:stCondLst>
                  <p:cond evt="onClick" delay="0">
                    <p:tgtEl>
                      <p:spTgt spid="13"/>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6" restart="whenNotActive" fill="hold" evtFilter="cancelBubble" nodeType="interactiveSeq">
                <p:stCondLst>
                  <p:cond evt="onClick" delay="0">
                    <p:tgtEl>
                      <p:spTgt spid="15"/>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15"/>
                                        </p:tgtEl>
                                      </p:cBhvr>
                                    </p:animEffect>
                                    <p:set>
                                      <p:cBhvr>
                                        <p:cTn id="4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2" restart="whenNotActive" fill="hold" evtFilter="cancelBubble" nodeType="interactiveSeq">
                <p:stCondLst>
                  <p:cond evt="onClick" delay="0">
                    <p:tgtEl>
                      <p:spTgt spid="16"/>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8" restart="whenNotActive" fill="hold" evtFilter="cancelBubble" nodeType="interactiveSeq">
                <p:stCondLst>
                  <p:cond evt="onClick" delay="0">
                    <p:tgtEl>
                      <p:spTgt spid="17"/>
                    </p:tgtEl>
                  </p:cond>
                </p:stCondLst>
                <p:endSync evt="end" delay="0">
                  <p:rtn val="all"/>
                </p:endSync>
                <p:childTnLst>
                  <p:par>
                    <p:cTn id="49" fill="hold">
                      <p:stCondLst>
                        <p:cond delay="0"/>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17"/>
                                        </p:tgtEl>
                                      </p:cBhvr>
                                    </p:animEffect>
                                    <p:set>
                                      <p:cBhvr>
                                        <p:cTn id="53" dur="1" fill="hold">
                                          <p:stCondLst>
                                            <p:cond delay="499"/>
                                          </p:stCondLst>
                                        </p:cTn>
                                        <p:tgtEl>
                                          <p:spTgt spid="17"/>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childTnLst>
              </p:cTn>
              <p:nextCondLst>
                <p:cond evt="onClick" delay="0">
                  <p:tgtEl>
                    <p:spTgt spid="17"/>
                  </p:tgtEl>
                </p:cond>
              </p:nextCondLst>
            </p:seq>
            <p:seq concurrent="1" nextAc="seek">
              <p:cTn id="60" restart="whenNotActive" fill="hold" evtFilter="cancelBubble" nodeType="interactiveSeq">
                <p:stCondLst>
                  <p:cond evt="onClick" delay="0">
                    <p:tgtEl>
                      <p:spTgt spid="18"/>
                    </p:tgtEl>
                  </p:cond>
                </p:stCondLst>
                <p:endSync evt="end" delay="0">
                  <p:rtn val="all"/>
                </p:endSync>
                <p:childTnLst>
                  <p:par>
                    <p:cTn id="61" fill="hold">
                      <p:stCondLst>
                        <p:cond delay="0"/>
                      </p:stCondLst>
                      <p:childTnLst>
                        <p:par>
                          <p:cTn id="62" fill="hold">
                            <p:stCondLst>
                              <p:cond delay="0"/>
                            </p:stCondLst>
                            <p:childTnLst>
                              <p:par>
                                <p:cTn id="63" presetID="10" presetClass="exit" presetSubtype="0" fill="hold" grpId="0" nodeType="clickEffect">
                                  <p:stCondLst>
                                    <p:cond delay="0"/>
                                  </p:stCondLst>
                                  <p:childTnLst>
                                    <p:animEffect transition="out" filter="fade">
                                      <p:cBhvr>
                                        <p:cTn id="64" dur="500"/>
                                        <p:tgtEl>
                                          <p:spTgt spid="18"/>
                                        </p:tgtEl>
                                      </p:cBhvr>
                                    </p:animEffect>
                                    <p:set>
                                      <p:cBhvr>
                                        <p:cTn id="6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6" grpId="0" animBg="1"/>
      <p:bldP spid="7"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Check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1547664" y="1340768"/>
                <a:ext cx="6336704" cy="412318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subHide m:val="on"/>
                          <m:supHide m:val="on"/>
                          <m:ctrlPr>
                            <a:rPr lang="en-GB" sz="2800" b="0" i="1" smtClean="0">
                              <a:latin typeface="Cambria Math" panose="02040503050406030204" pitchFamily="18" charset="0"/>
                            </a:rPr>
                          </m:ctrlPr>
                        </m:naryPr>
                        <m:sub/>
                        <m:sup/>
                        <m:e>
                          <m:sSup>
                            <m:sSupPr>
                              <m:ctrlPr>
                                <a:rPr lang="en-GB" sz="2800" b="0" i="1" smtClean="0">
                                  <a:latin typeface="Cambria Math" panose="02040503050406030204" pitchFamily="18" charset="0"/>
                                </a:rPr>
                              </m:ctrlPr>
                            </m:sSupPr>
                            <m:e>
                              <m:r>
                                <a:rPr lang="en-GB" sz="2800" b="0" i="1" smtClean="0">
                                  <a:latin typeface="Cambria Math"/>
                                </a:rPr>
                                <m:t>𝑒</m:t>
                              </m:r>
                            </m:e>
                            <m:sup>
                              <m:r>
                                <a:rPr lang="en-GB" sz="2800" b="0" i="1" smtClean="0">
                                  <a:latin typeface="Cambria Math"/>
                                </a:rPr>
                                <m:t>3</m:t>
                              </m:r>
                              <m:r>
                                <a:rPr lang="en-GB" sz="2800" b="0" i="1" smtClean="0">
                                  <a:latin typeface="Cambria Math"/>
                                </a:rPr>
                                <m:t>𝑥</m:t>
                              </m:r>
                              <m:r>
                                <a:rPr lang="en-GB" sz="2800" b="0" i="1" smtClean="0">
                                  <a:latin typeface="Cambria Math"/>
                                </a:rPr>
                                <m:t>+1</m:t>
                              </m:r>
                            </m:sup>
                          </m:sSup>
                          <m:r>
                            <a:rPr lang="en-GB" sz="2800" b="0" i="1" smtClean="0">
                              <a:latin typeface="Cambria Math"/>
                            </a:rPr>
                            <m:t>𝑑𝑥</m:t>
                          </m:r>
                        </m:e>
                      </m:nary>
                      <m:r>
                        <a:rPr lang="en-GB" sz="2800" b="0" i="1" smtClean="0">
                          <a:latin typeface="Cambria Math"/>
                        </a:rPr>
                        <m:t>=</m:t>
                      </m:r>
                      <m:f>
                        <m:fPr>
                          <m:ctrlPr>
                            <a:rPr lang="en-GB" sz="2800" b="1" i="1" smtClean="0">
                              <a:latin typeface="Cambria Math" panose="02040503050406030204" pitchFamily="18" charset="0"/>
                            </a:rPr>
                          </m:ctrlPr>
                        </m:fPr>
                        <m:num>
                          <m:r>
                            <a:rPr lang="en-GB" sz="2800" b="1" i="1" smtClean="0">
                              <a:latin typeface="Cambria Math"/>
                            </a:rPr>
                            <m:t>𝟏</m:t>
                          </m:r>
                        </m:num>
                        <m:den>
                          <m:r>
                            <a:rPr lang="en-GB" sz="2800" b="1" i="1" smtClean="0">
                              <a:latin typeface="Cambria Math"/>
                            </a:rPr>
                            <m:t>𝟑</m:t>
                          </m:r>
                        </m:den>
                      </m:f>
                      <m:sSup>
                        <m:sSupPr>
                          <m:ctrlPr>
                            <a:rPr lang="en-GB" sz="2800" b="1" i="1" smtClean="0">
                              <a:latin typeface="Cambria Math" panose="02040503050406030204" pitchFamily="18" charset="0"/>
                            </a:rPr>
                          </m:ctrlPr>
                        </m:sSupPr>
                        <m:e>
                          <m:r>
                            <a:rPr lang="en-GB" sz="2800" b="1" i="1" smtClean="0">
                              <a:latin typeface="Cambria Math"/>
                            </a:rPr>
                            <m:t>𝒆</m:t>
                          </m:r>
                        </m:e>
                        <m:sup>
                          <m:r>
                            <a:rPr lang="en-GB" sz="2800" b="1" i="1" smtClean="0">
                              <a:latin typeface="Cambria Math"/>
                            </a:rPr>
                            <m:t>𝟑</m:t>
                          </m:r>
                          <m:r>
                            <a:rPr lang="en-GB" sz="2800" b="1" i="1" smtClean="0">
                              <a:latin typeface="Cambria Math"/>
                            </a:rPr>
                            <m:t>𝒙</m:t>
                          </m:r>
                          <m:r>
                            <a:rPr lang="en-GB" sz="2800" b="1" i="1" smtClean="0">
                              <a:latin typeface="Cambria Math"/>
                            </a:rPr>
                            <m:t>+</m:t>
                          </m:r>
                          <m:r>
                            <a:rPr lang="en-GB" sz="2800" b="1" i="1" smtClean="0">
                              <a:latin typeface="Cambria Math"/>
                            </a:rPr>
                            <m:t>𝟏</m:t>
                          </m:r>
                        </m:sup>
                      </m:sSup>
                      <m:r>
                        <a:rPr lang="en-GB" sz="2800" b="1" i="1" smtClean="0">
                          <a:latin typeface="Cambria Math"/>
                        </a:rPr>
                        <m:t>+</m:t>
                      </m:r>
                      <m:r>
                        <a:rPr lang="en-GB" sz="2800" b="1" i="1" smtClean="0">
                          <a:latin typeface="Cambria Math"/>
                        </a:rPr>
                        <m:t>𝑪</m:t>
                      </m:r>
                    </m:oMath>
                  </m:oMathPara>
                </a14:m>
                <a:endParaRPr lang="en-GB" sz="2800" b="1" i="1" dirty="0">
                  <a:latin typeface="Cambria Math"/>
                </a:endParaRPr>
              </a:p>
              <a:p>
                <a:pPr/>
                <a14:m>
                  <m:oMathPara xmlns:m="http://schemas.openxmlformats.org/officeDocument/2006/math">
                    <m:oMathParaPr>
                      <m:jc m:val="left"/>
                    </m:oMathParaPr>
                    <m:oMath xmlns:m="http://schemas.openxmlformats.org/officeDocument/2006/math">
                      <m:nary>
                        <m:naryPr>
                          <m:subHide m:val="on"/>
                          <m:supHide m:val="on"/>
                          <m:ctrlPr>
                            <a:rPr lang="en-GB" sz="2800" b="0" i="1" smtClean="0">
                              <a:latin typeface="Cambria Math" panose="02040503050406030204" pitchFamily="18" charset="0"/>
                            </a:rPr>
                          </m:ctrlPr>
                        </m:naryPr>
                        <m:sub/>
                        <m:sup/>
                        <m:e>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1−2</m:t>
                              </m:r>
                              <m:r>
                                <a:rPr lang="en-GB" sz="2800" b="0" i="1" smtClean="0">
                                  <a:latin typeface="Cambria Math" panose="02040503050406030204" pitchFamily="18" charset="0"/>
                                </a:rPr>
                                <m:t>𝑥</m:t>
                              </m:r>
                            </m:den>
                          </m:f>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r>
                        <a:rPr lang="en-GB" sz="2800" b="1"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𝟏</m:t>
                          </m:r>
                        </m:num>
                        <m:den>
                          <m:r>
                            <a:rPr lang="en-GB" sz="2800" b="1" i="1" smtClean="0">
                              <a:latin typeface="Cambria Math" panose="02040503050406030204" pitchFamily="18" charset="0"/>
                            </a:rPr>
                            <m:t>𝟐</m:t>
                          </m:r>
                        </m:den>
                      </m:f>
                      <m:func>
                        <m:funcPr>
                          <m:ctrlPr>
                            <a:rPr lang="en-GB" sz="2800" b="1" i="1" smtClean="0">
                              <a:latin typeface="Cambria Math" panose="02040503050406030204" pitchFamily="18" charset="0"/>
                            </a:rPr>
                          </m:ctrlPr>
                        </m:funcPr>
                        <m:fName>
                          <m:r>
                            <a:rPr lang="en-GB" sz="2800" b="1" i="0" smtClean="0">
                              <a:latin typeface="Cambria Math" panose="02040503050406030204" pitchFamily="18" charset="0"/>
                            </a:rPr>
                            <m:t>𝐥𝐧</m:t>
                          </m:r>
                        </m:fName>
                        <m:e>
                          <m:d>
                            <m:dPr>
                              <m:begChr m:val="|"/>
                              <m:endChr m:val="|"/>
                              <m:ctrlPr>
                                <a:rPr lang="en-GB" sz="2800" b="1" i="1" smtClean="0">
                                  <a:latin typeface="Cambria Math" panose="02040503050406030204" pitchFamily="18" charset="0"/>
                                </a:rPr>
                              </m:ctrlPr>
                            </m:dPr>
                            <m:e>
                              <m:r>
                                <a:rPr lang="en-GB" sz="2800" b="1" i="1" smtClean="0">
                                  <a:latin typeface="Cambria Math" panose="02040503050406030204" pitchFamily="18" charset="0"/>
                                </a:rPr>
                                <m:t>𝟏</m:t>
                              </m:r>
                              <m:r>
                                <a:rPr lang="en-GB" sz="2800" b="1" i="1" smtClean="0">
                                  <a:latin typeface="Cambria Math" panose="02040503050406030204" pitchFamily="18" charset="0"/>
                                </a:rPr>
                                <m:t>−</m:t>
                              </m:r>
                              <m:r>
                                <a:rPr lang="en-GB" sz="2800" b="1" i="1" smtClean="0">
                                  <a:latin typeface="Cambria Math" panose="02040503050406030204" pitchFamily="18" charset="0"/>
                                </a:rPr>
                                <m:t>𝟐</m:t>
                              </m:r>
                              <m:r>
                                <a:rPr lang="en-GB" sz="2800" b="1" i="1" smtClean="0">
                                  <a:latin typeface="Cambria Math" panose="02040503050406030204" pitchFamily="18" charset="0"/>
                                </a:rPr>
                                <m:t>𝒙</m:t>
                              </m:r>
                            </m:e>
                          </m:d>
                        </m:e>
                      </m:func>
                      <m:r>
                        <a:rPr lang="en-GB" sz="2800" b="1" i="1" smtClean="0">
                          <a:latin typeface="Cambria Math" panose="02040503050406030204" pitchFamily="18" charset="0"/>
                        </a:rPr>
                        <m:t>+</m:t>
                      </m:r>
                      <m:r>
                        <a:rPr lang="en-GB" sz="2800" b="1" i="1" smtClean="0">
                          <a:latin typeface="Cambria Math" panose="02040503050406030204" pitchFamily="18" charset="0"/>
                        </a:rPr>
                        <m:t>𝑪</m:t>
                      </m:r>
                    </m:oMath>
                  </m:oMathPara>
                </a14:m>
                <a:endParaRPr lang="en-GB" sz="2800" b="1" dirty="0"/>
              </a:p>
              <a:p>
                <a:pPr/>
                <a14:m>
                  <m:oMathPara xmlns:m="http://schemas.openxmlformats.org/officeDocument/2006/math">
                    <m:oMathParaPr>
                      <m:jc m:val="left"/>
                    </m:oMathParaPr>
                    <m:oMath xmlns:m="http://schemas.openxmlformats.org/officeDocument/2006/math">
                      <m:nary>
                        <m:naryPr>
                          <m:subHide m:val="on"/>
                          <m:supHide m:val="on"/>
                          <m:ctrlPr>
                            <a:rPr lang="en-GB" sz="2800" b="0" i="1" smtClean="0">
                              <a:latin typeface="Cambria Math" panose="02040503050406030204" pitchFamily="18" charset="0"/>
                            </a:rPr>
                          </m:ctrlPr>
                        </m:naryPr>
                        <m:sub/>
                        <m:sup/>
                        <m:e>
                          <m:sSup>
                            <m:sSupPr>
                              <m:ctrlPr>
                                <a:rPr lang="en-GB" sz="2800" b="0" i="1" smtClean="0">
                                  <a:latin typeface="Cambria Math" panose="02040503050406030204" pitchFamily="18" charset="0"/>
                                </a:rPr>
                              </m:ctrlPr>
                            </m:sSupPr>
                            <m:e>
                              <m:d>
                                <m:dPr>
                                  <m:ctrlPr>
                                    <a:rPr lang="en-GB" sz="2800" b="0" i="1" smtClean="0">
                                      <a:latin typeface="Cambria Math" panose="02040503050406030204" pitchFamily="18" charset="0"/>
                                    </a:rPr>
                                  </m:ctrlPr>
                                </m:dPr>
                                <m:e>
                                  <m:r>
                                    <a:rPr lang="en-GB" sz="2800" b="0" i="1" smtClean="0">
                                      <a:latin typeface="Cambria Math" panose="02040503050406030204" pitchFamily="18" charset="0"/>
                                    </a:rPr>
                                    <m:t>4−3</m:t>
                                  </m:r>
                                  <m:r>
                                    <a:rPr lang="en-GB" sz="2800" b="0" i="1" smtClean="0">
                                      <a:latin typeface="Cambria Math" panose="02040503050406030204" pitchFamily="18" charset="0"/>
                                    </a:rPr>
                                    <m:t>𝑥</m:t>
                                  </m:r>
                                </m:e>
                              </m:d>
                            </m:e>
                            <m:sup>
                              <m:r>
                                <a:rPr lang="en-GB" sz="2800" b="0" i="1" smtClean="0">
                                  <a:latin typeface="Cambria Math" panose="02040503050406030204" pitchFamily="18" charset="0"/>
                                </a:rPr>
                                <m:t>5</m:t>
                              </m:r>
                            </m:sup>
                          </m:sSup>
                          <m:r>
                            <a:rPr lang="en-GB" sz="2800" b="0" i="1" smtClean="0">
                              <a:latin typeface="Cambria Math" panose="02040503050406030204" pitchFamily="18" charset="0"/>
                            </a:rPr>
                            <m:t>𝑑𝑥</m:t>
                          </m:r>
                        </m:e>
                      </m:nary>
                      <m:r>
                        <a:rPr lang="en-GB" sz="2800" b="1" i="1" smtClean="0">
                          <a:latin typeface="Cambria Math" panose="02040503050406030204" pitchFamily="18" charset="0"/>
                        </a:rPr>
                        <m:t>=</m:t>
                      </m:r>
                      <m:r>
                        <a:rPr lang="en-GB" sz="2800" b="1" i="1">
                          <a:latin typeface="Cambria Math" panose="02040503050406030204" pitchFamily="18" charset="0"/>
                        </a:rPr>
                        <m:t>−</m:t>
                      </m:r>
                      <m:f>
                        <m:fPr>
                          <m:ctrlPr>
                            <a:rPr lang="en-GB" sz="2800" b="1" i="1">
                              <a:latin typeface="Cambria Math" panose="02040503050406030204" pitchFamily="18" charset="0"/>
                            </a:rPr>
                          </m:ctrlPr>
                        </m:fPr>
                        <m:num>
                          <m:r>
                            <a:rPr lang="en-GB" sz="2800" b="1" i="1">
                              <a:latin typeface="Cambria Math" panose="02040503050406030204" pitchFamily="18" charset="0"/>
                            </a:rPr>
                            <m:t>𝟏</m:t>
                          </m:r>
                        </m:num>
                        <m:den>
                          <m:r>
                            <a:rPr lang="en-GB" sz="2800" b="1" i="1">
                              <a:latin typeface="Cambria Math" panose="02040503050406030204" pitchFamily="18" charset="0"/>
                            </a:rPr>
                            <m:t>𝟏𝟖</m:t>
                          </m:r>
                        </m:den>
                      </m:f>
                      <m:sSup>
                        <m:sSupPr>
                          <m:ctrlPr>
                            <a:rPr lang="en-GB" sz="2800" b="1" i="1">
                              <a:latin typeface="Cambria Math" panose="02040503050406030204" pitchFamily="18" charset="0"/>
                            </a:rPr>
                          </m:ctrlPr>
                        </m:sSupPr>
                        <m:e>
                          <m:d>
                            <m:dPr>
                              <m:ctrlPr>
                                <a:rPr lang="en-GB" sz="2800" b="1" i="1">
                                  <a:latin typeface="Cambria Math" panose="02040503050406030204" pitchFamily="18" charset="0"/>
                                </a:rPr>
                              </m:ctrlPr>
                            </m:dPr>
                            <m:e>
                              <m:r>
                                <a:rPr lang="en-GB" sz="2800" b="1" i="1">
                                  <a:latin typeface="Cambria Math" panose="02040503050406030204" pitchFamily="18" charset="0"/>
                                </a:rPr>
                                <m:t>𝟒</m:t>
                              </m:r>
                              <m:r>
                                <a:rPr lang="en-GB" sz="2800" b="1" i="1">
                                  <a:latin typeface="Cambria Math" panose="02040503050406030204" pitchFamily="18" charset="0"/>
                                </a:rPr>
                                <m:t>−</m:t>
                              </m:r>
                              <m:r>
                                <a:rPr lang="en-GB" sz="2800" b="1" i="1">
                                  <a:latin typeface="Cambria Math" panose="02040503050406030204" pitchFamily="18" charset="0"/>
                                </a:rPr>
                                <m:t>𝟑</m:t>
                              </m:r>
                              <m:r>
                                <a:rPr lang="en-GB" sz="2800" b="1" i="1">
                                  <a:latin typeface="Cambria Math" panose="02040503050406030204" pitchFamily="18" charset="0"/>
                                </a:rPr>
                                <m:t>𝒙</m:t>
                              </m:r>
                            </m:e>
                          </m:d>
                        </m:e>
                        <m:sup>
                          <m:r>
                            <a:rPr lang="en-GB" sz="2800" b="1" i="1">
                              <a:latin typeface="Cambria Math" panose="02040503050406030204" pitchFamily="18" charset="0"/>
                            </a:rPr>
                            <m:t>𝟔</m:t>
                          </m:r>
                        </m:sup>
                      </m:sSup>
                      <m:r>
                        <a:rPr lang="en-GB" sz="2800" b="1" i="1" smtClean="0">
                          <a:latin typeface="Cambria Math" panose="02040503050406030204" pitchFamily="18" charset="0"/>
                        </a:rPr>
                        <m:t>+</m:t>
                      </m:r>
                      <m:r>
                        <a:rPr lang="en-GB" sz="2800" b="1" i="1" smtClean="0">
                          <a:latin typeface="Cambria Math" panose="02040503050406030204" pitchFamily="18" charset="0"/>
                        </a:rPr>
                        <m:t>𝑪</m:t>
                      </m:r>
                    </m:oMath>
                  </m:oMathPara>
                </a14:m>
                <a:endParaRPr lang="en-GB" sz="2800" b="1" dirty="0"/>
              </a:p>
              <a:p>
                <a:pPr/>
                <a14:m>
                  <m:oMathPara xmlns:m="http://schemas.openxmlformats.org/officeDocument/2006/math">
                    <m:oMathParaPr>
                      <m:jc m:val="left"/>
                    </m:oMathParaPr>
                    <m:oMath xmlns:m="http://schemas.openxmlformats.org/officeDocument/2006/math">
                      <m:nary>
                        <m:naryPr>
                          <m:subHide m:val="on"/>
                          <m:supHide m:val="on"/>
                          <m:ctrlPr>
                            <a:rPr lang="en-GB" sz="2800" i="1">
                              <a:latin typeface="Cambria Math" panose="02040503050406030204" pitchFamily="18" charset="0"/>
                            </a:rPr>
                          </m:ctrlPr>
                        </m:naryPr>
                        <m:sub/>
                        <m:sup/>
                        <m:e>
                          <m:func>
                            <m:funcPr>
                              <m:ctrlPr>
                                <a:rPr lang="en-GB" sz="2800" i="1">
                                  <a:latin typeface="Cambria Math" panose="02040503050406030204" pitchFamily="18" charset="0"/>
                                </a:rPr>
                              </m:ctrlPr>
                            </m:funcPr>
                            <m:fName>
                              <m:r>
                                <m:rPr>
                                  <m:sty m:val="p"/>
                                </m:rPr>
                                <a:rPr lang="en-GB" sz="2800">
                                  <a:latin typeface="Cambria Math" panose="02040503050406030204" pitchFamily="18" charset="0"/>
                                </a:rPr>
                                <m:t>sec</m:t>
                              </m:r>
                            </m:fName>
                            <m:e>
                              <m:d>
                                <m:dPr>
                                  <m:ctrlPr>
                                    <a:rPr lang="en-GB" sz="2800" i="1">
                                      <a:latin typeface="Cambria Math" panose="02040503050406030204" pitchFamily="18" charset="0"/>
                                    </a:rPr>
                                  </m:ctrlPr>
                                </m:dPr>
                                <m:e>
                                  <m:r>
                                    <a:rPr lang="en-GB" sz="2800" i="1">
                                      <a:latin typeface="Cambria Math" panose="02040503050406030204" pitchFamily="18" charset="0"/>
                                    </a:rPr>
                                    <m:t>3</m:t>
                                  </m:r>
                                  <m:r>
                                    <a:rPr lang="en-GB" sz="2800" i="1">
                                      <a:latin typeface="Cambria Math" panose="02040503050406030204" pitchFamily="18" charset="0"/>
                                    </a:rPr>
                                    <m:t>𝑥</m:t>
                                  </m:r>
                                </m:e>
                              </m:d>
                            </m:e>
                          </m:func>
                          <m:r>
                            <m:rPr>
                              <m:sty m:val="p"/>
                            </m:rPr>
                            <a:rPr lang="en-GB" sz="2800">
                              <a:latin typeface="Cambria Math" panose="02040503050406030204" pitchFamily="18" charset="0"/>
                            </a:rPr>
                            <m:t>tan</m:t>
                          </m:r>
                          <m:r>
                            <a:rPr lang="en-GB" sz="2800" i="1">
                              <a:latin typeface="Cambria Math" panose="02040503050406030204" pitchFamily="18" charset="0"/>
                            </a:rPr>
                            <m:t>⁡(3</m:t>
                          </m:r>
                          <m:r>
                            <a:rPr lang="en-GB" sz="2800" i="1">
                              <a:latin typeface="Cambria Math" panose="02040503050406030204" pitchFamily="18" charset="0"/>
                            </a:rPr>
                            <m:t>𝑥</m:t>
                          </m:r>
                          <m:r>
                            <a:rPr lang="en-GB" sz="2800" i="1">
                              <a:latin typeface="Cambria Math" panose="02040503050406030204" pitchFamily="18" charset="0"/>
                            </a:rPr>
                            <m:t>) </m:t>
                          </m:r>
                          <m:r>
                            <a:rPr lang="en-GB" sz="2800" i="1">
                              <a:latin typeface="Cambria Math" panose="02040503050406030204" pitchFamily="18" charset="0"/>
                            </a:rPr>
                            <m:t>𝑑𝑥</m:t>
                          </m:r>
                        </m:e>
                      </m:nary>
                      <m:r>
                        <a:rPr lang="en-GB" sz="2800" i="1">
                          <a:latin typeface="Cambria Math" panose="02040503050406030204" pitchFamily="18" charset="0"/>
                        </a:rPr>
                        <m:t>=</m:t>
                      </m:r>
                      <m:f>
                        <m:fPr>
                          <m:ctrlPr>
                            <a:rPr lang="en-GB" sz="2800" b="1" i="1">
                              <a:latin typeface="Cambria Math" panose="02040503050406030204" pitchFamily="18" charset="0"/>
                            </a:rPr>
                          </m:ctrlPr>
                        </m:fPr>
                        <m:num>
                          <m:r>
                            <a:rPr lang="en-GB" sz="2800" b="1" i="1">
                              <a:latin typeface="Cambria Math" panose="02040503050406030204" pitchFamily="18" charset="0"/>
                            </a:rPr>
                            <m:t>𝟏</m:t>
                          </m:r>
                        </m:num>
                        <m:den>
                          <m:r>
                            <a:rPr lang="en-GB" sz="2800" b="1" i="1">
                              <a:latin typeface="Cambria Math" panose="02040503050406030204" pitchFamily="18" charset="0"/>
                            </a:rPr>
                            <m:t>𝟑</m:t>
                          </m:r>
                        </m:den>
                      </m:f>
                      <m:func>
                        <m:funcPr>
                          <m:ctrlPr>
                            <a:rPr lang="en-GB" sz="2800" b="1" i="1">
                              <a:latin typeface="Cambria Math" panose="02040503050406030204" pitchFamily="18" charset="0"/>
                            </a:rPr>
                          </m:ctrlPr>
                        </m:funcPr>
                        <m:fName>
                          <m:r>
                            <a:rPr lang="en-GB" sz="2800" b="1">
                              <a:latin typeface="Cambria Math" panose="02040503050406030204" pitchFamily="18" charset="0"/>
                            </a:rPr>
                            <m:t>𝐬𝐞𝐜</m:t>
                          </m:r>
                        </m:fName>
                        <m:e>
                          <m:d>
                            <m:dPr>
                              <m:ctrlPr>
                                <a:rPr lang="en-GB" sz="2800" b="1" i="1">
                                  <a:latin typeface="Cambria Math" panose="02040503050406030204" pitchFamily="18" charset="0"/>
                                </a:rPr>
                              </m:ctrlPr>
                            </m:dPr>
                            <m:e>
                              <m:r>
                                <a:rPr lang="en-GB" sz="2800" b="1" i="1">
                                  <a:latin typeface="Cambria Math" panose="02040503050406030204" pitchFamily="18" charset="0"/>
                                </a:rPr>
                                <m:t>𝟑</m:t>
                              </m:r>
                              <m:r>
                                <a:rPr lang="en-GB" sz="2800" b="1" i="1">
                                  <a:latin typeface="Cambria Math" panose="02040503050406030204" pitchFamily="18" charset="0"/>
                                </a:rPr>
                                <m:t>𝒙</m:t>
                              </m:r>
                            </m:e>
                          </m:d>
                        </m:e>
                      </m:func>
                      <m:r>
                        <a:rPr lang="en-GB" sz="2800" b="1" i="1">
                          <a:latin typeface="Cambria Math" panose="02040503050406030204" pitchFamily="18" charset="0"/>
                        </a:rPr>
                        <m:t>+</m:t>
                      </m:r>
                      <m:r>
                        <a:rPr lang="en-GB" sz="2800" b="1" i="1">
                          <a:latin typeface="Cambria Math" panose="02040503050406030204" pitchFamily="18" charset="0"/>
                        </a:rPr>
                        <m:t>𝑪</m:t>
                      </m:r>
                    </m:oMath>
                  </m:oMathPara>
                </a14:m>
                <a:endParaRPr lang="en-GB" sz="2800" b="1" dirty="0"/>
              </a:p>
              <a:p>
                <a:endParaRPr lang="en-GB" sz="28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1547664" y="1340768"/>
                <a:ext cx="6336704" cy="4123180"/>
              </a:xfrm>
              <a:prstGeom prst="rect">
                <a:avLst/>
              </a:prstGeom>
              <a:blipFill rotWithShape="1">
                <a:blip r:embed="rId2"/>
                <a:stretch>
                  <a:fillRect/>
                </a:stretch>
              </a:blipFill>
            </p:spPr>
            <p:txBody>
              <a:bodyPr/>
              <a:lstStyle/>
              <a:p>
                <a:r>
                  <a:rPr lang="en-GB">
                    <a:noFill/>
                  </a:rPr>
                  <a:t> </a:t>
                </a:r>
              </a:p>
            </p:txBody>
          </p:sp>
        </mc:Fallback>
      </mc:AlternateContent>
      <p:sp>
        <p:nvSpPr>
          <p:cNvPr id="6" name="Rectangle 5"/>
          <p:cNvSpPr/>
          <p:nvPr/>
        </p:nvSpPr>
        <p:spPr>
          <a:xfrm>
            <a:off x="3665488" y="1340768"/>
            <a:ext cx="3168352" cy="8627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Rectangle 6"/>
          <p:cNvSpPr/>
          <p:nvPr/>
        </p:nvSpPr>
        <p:spPr>
          <a:xfrm>
            <a:off x="4297164" y="3166616"/>
            <a:ext cx="3312368" cy="8627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3928368" y="2238772"/>
            <a:ext cx="3312368" cy="8627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5275064" y="4085580"/>
            <a:ext cx="3312368" cy="8627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2850720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11B</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7308304" y="102917"/>
            <a:ext cx="1656184" cy="369332"/>
          </a:xfrm>
          <a:prstGeom prst="rect">
            <a:avLst/>
          </a:prstGeom>
          <a:noFill/>
        </p:spPr>
        <p:txBody>
          <a:bodyPr wrap="square" rtlCol="0">
            <a:spAutoFit/>
          </a:bodyPr>
          <a:lstStyle/>
          <a:p>
            <a:r>
              <a:rPr lang="en-GB" dirty="0">
                <a:solidFill>
                  <a:schemeClr val="bg1"/>
                </a:solidFill>
              </a:rPr>
              <a:t>Pages 297-298</a:t>
            </a:r>
          </a:p>
        </p:txBody>
      </p:sp>
      <mc:AlternateContent xmlns:mc="http://schemas.openxmlformats.org/markup-compatibility/2006" xmlns:a14="http://schemas.microsoft.com/office/drawing/2010/main">
        <mc:Choice Requires="a14">
          <p:sp>
            <p:nvSpPr>
              <p:cNvPr id="7" name="TextBox 6"/>
              <p:cNvSpPr txBox="1"/>
              <p:nvPr/>
            </p:nvSpPr>
            <p:spPr>
              <a:xfrm>
                <a:off x="848791" y="638329"/>
                <a:ext cx="3872442" cy="595727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subHide m:val="on"/>
                          <m:supHide m:val="on"/>
                          <m:ctrlPr>
                            <a:rPr lang="en-GB" sz="1400" b="0" i="1" smtClean="0">
                              <a:latin typeface="Cambria Math" panose="02040503050406030204" pitchFamily="18" charset="0"/>
                            </a:rPr>
                          </m:ctrlPr>
                        </m:naryPr>
                        <m:sub/>
                        <m:sup/>
                        <m:e>
                          <m:func>
                            <m:funcPr>
                              <m:ctrlPr>
                                <a:rPr lang="en-GB" sz="1400" i="1">
                                  <a:latin typeface="Cambria Math" panose="02040503050406030204" pitchFamily="18" charset="0"/>
                                </a:rPr>
                              </m:ctrlPr>
                            </m:funcPr>
                            <m:fName>
                              <m:r>
                                <m:rPr>
                                  <m:sty m:val="p"/>
                                </m:rPr>
                                <a:rPr lang="en-GB" sz="1400">
                                  <a:latin typeface="Cambria Math" panose="02040503050406030204" pitchFamily="18" charset="0"/>
                                </a:rPr>
                                <m:t>sin</m:t>
                              </m:r>
                            </m:fName>
                            <m:e>
                              <m:d>
                                <m:dPr>
                                  <m:ctrlPr>
                                    <a:rPr lang="en-GB" sz="1400" i="1">
                                      <a:latin typeface="Cambria Math" panose="02040503050406030204" pitchFamily="18" charset="0"/>
                                    </a:rPr>
                                  </m:ctrlPr>
                                </m:dPr>
                                <m:e>
                                  <m:r>
                                    <a:rPr lang="en-GB" sz="1400" i="1">
                                      <a:latin typeface="Cambria Math" panose="02040503050406030204" pitchFamily="18" charset="0"/>
                                    </a:rPr>
                                    <m:t>2</m:t>
                                  </m:r>
                                  <m:r>
                                    <a:rPr lang="en-GB" sz="1400" i="1">
                                      <a:latin typeface="Cambria Math" panose="02040503050406030204" pitchFamily="18" charset="0"/>
                                    </a:rPr>
                                    <m:t>𝑥</m:t>
                                  </m:r>
                                  <m:r>
                                    <a:rPr lang="en-GB" sz="1400" i="1">
                                      <a:latin typeface="Cambria Math" panose="02040503050406030204" pitchFamily="18" charset="0"/>
                                    </a:rPr>
                                    <m:t>+1</m:t>
                                  </m:r>
                                </m:e>
                              </m:d>
                            </m:e>
                          </m:func>
                        </m:e>
                      </m:nary>
                      <m:r>
                        <a:rPr lang="en-GB" sz="1400" b="0" i="1" smtClean="0">
                          <a:latin typeface="Cambria Math" panose="02040503050406030204" pitchFamily="18" charset="0"/>
                        </a:rPr>
                        <m:t>𝑑𝑥</m:t>
                      </m:r>
                      <m:r>
                        <a:rPr lang="en-GB" sz="1400" b="0" i="1" smtClean="0">
                          <a:latin typeface="Cambria Math" panose="02040503050406030204" pitchFamily="18" charset="0"/>
                        </a:rPr>
                        <m:t>=</m:t>
                      </m:r>
                      <m:r>
                        <a:rPr lang="en-GB" sz="1400" b="1" i="1" smtClean="0">
                          <a:latin typeface="Cambria Math"/>
                        </a:rPr>
                        <m:t>−</m:t>
                      </m:r>
                      <m:f>
                        <m:fPr>
                          <m:ctrlPr>
                            <a:rPr lang="en-GB" sz="1400" b="1" i="1">
                              <a:latin typeface="Cambria Math" panose="02040503050406030204" pitchFamily="18" charset="0"/>
                            </a:rPr>
                          </m:ctrlPr>
                        </m:fPr>
                        <m:num>
                          <m:r>
                            <a:rPr lang="en-GB" sz="1400" b="1" i="1">
                              <a:latin typeface="Cambria Math" panose="02040503050406030204" pitchFamily="18" charset="0"/>
                            </a:rPr>
                            <m:t>𝟏</m:t>
                          </m:r>
                        </m:num>
                        <m:den>
                          <m:r>
                            <a:rPr lang="en-GB" sz="1400" b="1" i="1">
                              <a:latin typeface="Cambria Math" panose="02040503050406030204" pitchFamily="18" charset="0"/>
                            </a:rPr>
                            <m:t>𝟐</m:t>
                          </m:r>
                        </m:den>
                      </m:f>
                      <m:func>
                        <m:funcPr>
                          <m:ctrlPr>
                            <a:rPr lang="en-GB" sz="1400" b="1" i="1">
                              <a:latin typeface="Cambria Math" panose="02040503050406030204" pitchFamily="18" charset="0"/>
                            </a:rPr>
                          </m:ctrlPr>
                        </m:funcPr>
                        <m:fName>
                          <m:r>
                            <a:rPr lang="en-GB" sz="1400" b="1" i="1">
                              <a:latin typeface="Cambria Math" panose="02040503050406030204" pitchFamily="18" charset="0"/>
                            </a:rPr>
                            <m:t>𝒄𝒐𝒔</m:t>
                          </m:r>
                        </m:fName>
                        <m:e>
                          <m:d>
                            <m:dPr>
                              <m:ctrlPr>
                                <a:rPr lang="en-GB" sz="1400" b="1" i="1">
                                  <a:latin typeface="Cambria Math" panose="02040503050406030204" pitchFamily="18" charset="0"/>
                                </a:rPr>
                              </m:ctrlPr>
                            </m:dPr>
                            <m:e>
                              <m:r>
                                <a:rPr lang="en-GB" sz="1400" b="1" i="1">
                                  <a:latin typeface="Cambria Math" panose="02040503050406030204" pitchFamily="18" charset="0"/>
                                </a:rPr>
                                <m:t>𝟐</m:t>
                              </m:r>
                              <m:r>
                                <a:rPr lang="en-GB" sz="1400" b="1" i="1">
                                  <a:latin typeface="Cambria Math" panose="02040503050406030204" pitchFamily="18" charset="0"/>
                                </a:rPr>
                                <m:t>𝒙</m:t>
                              </m:r>
                              <m:r>
                                <a:rPr lang="en-GB" sz="1400" b="1" i="1">
                                  <a:latin typeface="Cambria Math" panose="02040503050406030204" pitchFamily="18" charset="0"/>
                                </a:rPr>
                                <m:t>+</m:t>
                              </m:r>
                              <m:r>
                                <a:rPr lang="en-GB" sz="1400" b="1" i="1">
                                  <a:latin typeface="Cambria Math" panose="02040503050406030204" pitchFamily="18" charset="0"/>
                                </a:rPr>
                                <m:t>𝟏</m:t>
                              </m:r>
                            </m:e>
                          </m:d>
                        </m:e>
                      </m:func>
                      <m:r>
                        <a:rPr lang="en-GB" sz="1400" b="1" i="1">
                          <a:latin typeface="Cambria Math" panose="02040503050406030204" pitchFamily="18" charset="0"/>
                        </a:rPr>
                        <m:t>+</m:t>
                      </m:r>
                      <m:r>
                        <a:rPr lang="en-GB" sz="1400" b="1" i="1">
                          <a:latin typeface="Cambria Math" panose="02040503050406030204" pitchFamily="18" charset="0"/>
                        </a:rPr>
                        <m:t>𝑪</m:t>
                      </m:r>
                    </m:oMath>
                    <m:oMath xmlns:m="http://schemas.openxmlformats.org/officeDocument/2006/math">
                      <m:nary>
                        <m:naryPr>
                          <m:subHide m:val="on"/>
                          <m:supHide m:val="on"/>
                          <m:ctrlPr>
                            <a:rPr lang="en-GB" sz="1400" b="0" i="1" smtClean="0">
                              <a:latin typeface="Cambria Math" panose="02040503050406030204" pitchFamily="18" charset="0"/>
                            </a:rPr>
                          </m:ctrlPr>
                        </m:naryPr>
                        <m:sub/>
                        <m:sup/>
                        <m:e>
                          <m:r>
                            <a:rPr lang="en-GB" sz="1400" i="1">
                              <a:latin typeface="Cambria Math" panose="02040503050406030204" pitchFamily="18" charset="0"/>
                            </a:rPr>
                            <m:t>4</m:t>
                          </m:r>
                          <m:sSup>
                            <m:sSupPr>
                              <m:ctrlPr>
                                <a:rPr lang="en-GB" sz="1400" i="1">
                                  <a:latin typeface="Cambria Math" panose="02040503050406030204" pitchFamily="18" charset="0"/>
                                </a:rPr>
                              </m:ctrlPr>
                            </m:sSupPr>
                            <m:e>
                              <m:r>
                                <a:rPr lang="en-GB" sz="1400" i="1">
                                  <a:latin typeface="Cambria Math" panose="02040503050406030204" pitchFamily="18" charset="0"/>
                                </a:rPr>
                                <m:t>𝑒</m:t>
                              </m:r>
                            </m:e>
                            <m:sup>
                              <m:r>
                                <a:rPr lang="en-GB" sz="1400" i="1">
                                  <a:latin typeface="Cambria Math" panose="02040503050406030204" pitchFamily="18" charset="0"/>
                                </a:rPr>
                                <m:t>𝑥</m:t>
                              </m:r>
                              <m:r>
                                <a:rPr lang="en-GB" sz="1400" i="1">
                                  <a:latin typeface="Cambria Math" panose="02040503050406030204" pitchFamily="18" charset="0"/>
                                </a:rPr>
                                <m:t>+5</m:t>
                              </m:r>
                            </m:sup>
                          </m:sSup>
                        </m:e>
                      </m:nary>
                      <m:r>
                        <a:rPr lang="en-GB" sz="1400" b="0" i="1" smtClean="0">
                          <a:latin typeface="Cambria Math" panose="02040503050406030204" pitchFamily="18" charset="0"/>
                        </a:rPr>
                        <m:t>𝑑𝑥</m:t>
                      </m:r>
                      <m:r>
                        <a:rPr lang="en-GB" sz="1400" b="0" i="1" smtClean="0">
                          <a:latin typeface="Cambria Math" panose="02040503050406030204" pitchFamily="18" charset="0"/>
                        </a:rPr>
                        <m:t>=</m:t>
                      </m:r>
                      <m:r>
                        <a:rPr lang="en-GB" sz="1400" b="1" i="1" smtClean="0">
                          <a:latin typeface="Cambria Math" panose="02040503050406030204" pitchFamily="18" charset="0"/>
                        </a:rPr>
                        <m:t>𝟒</m:t>
                      </m:r>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𝒆</m:t>
                          </m:r>
                        </m:e>
                        <m:sup>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𝟓</m:t>
                          </m:r>
                        </m:sup>
                      </m:sSup>
                      <m:r>
                        <a:rPr lang="en-GB" sz="1400" b="1" i="1" smtClean="0">
                          <a:latin typeface="Cambria Math" panose="02040503050406030204" pitchFamily="18" charset="0"/>
                        </a:rPr>
                        <m:t>+</m:t>
                      </m:r>
                      <m:r>
                        <a:rPr lang="en-GB" sz="1400" b="1" i="1" smtClean="0">
                          <a:latin typeface="Cambria Math" panose="02040503050406030204" pitchFamily="18" charset="0"/>
                        </a:rPr>
                        <m:t>𝑪</m:t>
                      </m:r>
                    </m:oMath>
                    <m:oMath xmlns:m="http://schemas.openxmlformats.org/officeDocument/2006/math">
                      <m:nary>
                        <m:naryPr>
                          <m:subHide m:val="on"/>
                          <m:supHide m:val="on"/>
                          <m:ctrlPr>
                            <a:rPr lang="en-GB" sz="1400" b="0" i="1" smtClean="0">
                              <a:latin typeface="Cambria Math" panose="02040503050406030204" pitchFamily="18" charset="0"/>
                            </a:rPr>
                          </m:ctrlPr>
                        </m:naryPr>
                        <m:sub/>
                        <m:sup/>
                        <m:e>
                          <m:r>
                            <a:rPr lang="en-GB" sz="1400" i="1">
                              <a:latin typeface="Cambria Math" panose="02040503050406030204" pitchFamily="18" charset="0"/>
                            </a:rPr>
                            <m:t>𝑐𝑜𝑠𝑒</m:t>
                          </m:r>
                          <m:sSup>
                            <m:sSupPr>
                              <m:ctrlPr>
                                <a:rPr lang="en-GB" sz="1400" i="1">
                                  <a:latin typeface="Cambria Math" panose="02040503050406030204" pitchFamily="18" charset="0"/>
                                </a:rPr>
                              </m:ctrlPr>
                            </m:sSupPr>
                            <m:e>
                              <m:r>
                                <a:rPr lang="en-GB" sz="1400" i="1">
                                  <a:latin typeface="Cambria Math" panose="02040503050406030204" pitchFamily="18" charset="0"/>
                                </a:rPr>
                                <m:t>𝑐</m:t>
                              </m:r>
                            </m:e>
                            <m:sup>
                              <m:r>
                                <a:rPr lang="en-GB" sz="1400" i="1">
                                  <a:latin typeface="Cambria Math" panose="02040503050406030204" pitchFamily="18" charset="0"/>
                                </a:rPr>
                                <m:t>2</m:t>
                              </m:r>
                            </m:sup>
                          </m:sSup>
                          <m:r>
                            <a:rPr lang="en-GB" sz="1400" i="1">
                              <a:latin typeface="Cambria Math" panose="02040503050406030204" pitchFamily="18" charset="0"/>
                            </a:rPr>
                            <m:t>3</m:t>
                          </m:r>
                          <m:r>
                            <a:rPr lang="en-GB" sz="1400" i="1">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𝑑𝑥</m:t>
                          </m:r>
                        </m:e>
                      </m:nary>
                      <m:r>
                        <a:rPr lang="en-GB" sz="1400" b="0" i="1" smtClean="0">
                          <a:latin typeface="Cambria Math" panose="02040503050406030204" pitchFamily="18" charset="0"/>
                        </a:rPr>
                        <m:t>=</m:t>
                      </m:r>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𝟑</m:t>
                          </m:r>
                        </m:den>
                      </m:f>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𝐜𝐨𝐭</m:t>
                          </m:r>
                        </m:fName>
                        <m:e>
                          <m:r>
                            <a:rPr lang="en-GB" sz="1400" b="1" i="1" smtClean="0">
                              <a:latin typeface="Cambria Math" panose="02040503050406030204" pitchFamily="18" charset="0"/>
                            </a:rPr>
                            <m:t>𝟑</m:t>
                          </m:r>
                          <m:r>
                            <a:rPr lang="en-GB" sz="1400" b="1" i="1" smtClean="0">
                              <a:latin typeface="Cambria Math" panose="02040503050406030204" pitchFamily="18" charset="0"/>
                            </a:rPr>
                            <m:t>𝒙</m:t>
                          </m:r>
                        </m:e>
                      </m:func>
                      <m:r>
                        <a:rPr lang="en-GB" sz="1400" b="1" i="1" smtClean="0">
                          <a:latin typeface="Cambria Math" panose="02040503050406030204" pitchFamily="18" charset="0"/>
                        </a:rPr>
                        <m:t>+</m:t>
                      </m:r>
                      <m:r>
                        <a:rPr lang="en-GB" sz="1400" b="1" i="1" smtClean="0">
                          <a:latin typeface="Cambria Math" panose="02040503050406030204" pitchFamily="18" charset="0"/>
                        </a:rPr>
                        <m:t>𝑪</m:t>
                      </m:r>
                    </m:oMath>
                    <m:oMath xmlns:m="http://schemas.openxmlformats.org/officeDocument/2006/math">
                      <m:nary>
                        <m:naryPr>
                          <m:subHide m:val="on"/>
                          <m:supHide m:val="on"/>
                          <m:ctrlPr>
                            <a:rPr lang="en-GB" sz="1400" b="0" i="1" smtClean="0">
                              <a:latin typeface="Cambria Math" panose="02040503050406030204" pitchFamily="18" charset="0"/>
                            </a:rPr>
                          </m:ctrlPr>
                        </m:naryPr>
                        <m:sub/>
                        <m:sup/>
                        <m:e>
                          <m:func>
                            <m:funcPr>
                              <m:ctrlPr>
                                <a:rPr lang="en-GB" sz="1400" i="1">
                                  <a:latin typeface="Cambria Math" panose="02040503050406030204" pitchFamily="18" charset="0"/>
                                </a:rPr>
                              </m:ctrlPr>
                            </m:funcPr>
                            <m:fName>
                              <m:r>
                                <m:rPr>
                                  <m:sty m:val="p"/>
                                </m:rPr>
                                <a:rPr lang="en-GB" sz="1400">
                                  <a:latin typeface="Cambria Math" panose="02040503050406030204" pitchFamily="18" charset="0"/>
                                </a:rPr>
                                <m:t>sec</m:t>
                              </m:r>
                            </m:fName>
                            <m:e>
                              <m:r>
                                <a:rPr lang="en-GB" sz="1400" i="1">
                                  <a:latin typeface="Cambria Math" panose="02040503050406030204" pitchFamily="18" charset="0"/>
                                </a:rPr>
                                <m:t>4</m:t>
                              </m:r>
                              <m:r>
                                <a:rPr lang="en-GB" sz="1400" i="1">
                                  <a:latin typeface="Cambria Math" panose="02040503050406030204" pitchFamily="18" charset="0"/>
                                </a:rPr>
                                <m:t>𝑥</m:t>
                              </m:r>
                            </m:e>
                          </m:func>
                          <m:func>
                            <m:funcPr>
                              <m:ctrlPr>
                                <a:rPr lang="en-GB" sz="1400" i="1">
                                  <a:latin typeface="Cambria Math" panose="02040503050406030204" pitchFamily="18" charset="0"/>
                                </a:rPr>
                              </m:ctrlPr>
                            </m:funcPr>
                            <m:fName>
                              <m:r>
                                <m:rPr>
                                  <m:sty m:val="p"/>
                                </m:rPr>
                                <a:rPr lang="en-GB" sz="1400">
                                  <a:latin typeface="Cambria Math" panose="02040503050406030204" pitchFamily="18" charset="0"/>
                                </a:rPr>
                                <m:t>tan</m:t>
                              </m:r>
                            </m:fName>
                            <m:e>
                              <m:r>
                                <a:rPr lang="en-GB" sz="1400" i="1">
                                  <a:latin typeface="Cambria Math" panose="02040503050406030204" pitchFamily="18" charset="0"/>
                                </a:rPr>
                                <m:t>4</m:t>
                              </m:r>
                              <m:r>
                                <a:rPr lang="en-GB" sz="1400" i="1">
                                  <a:latin typeface="Cambria Math" panose="02040503050406030204" pitchFamily="18" charset="0"/>
                                </a:rPr>
                                <m:t>𝑥</m:t>
                              </m:r>
                            </m:e>
                          </m:func>
                          <m:r>
                            <a:rPr lang="en-GB" sz="1400" i="1">
                              <a:latin typeface="Cambria Math" panose="02040503050406030204" pitchFamily="18" charset="0"/>
                            </a:rPr>
                            <m:t> </m:t>
                          </m:r>
                          <m:r>
                            <a:rPr lang="en-GB" sz="1400" i="1">
                              <a:latin typeface="Cambria Math" panose="02040503050406030204" pitchFamily="18" charset="0"/>
                            </a:rPr>
                            <m:t>𝑑𝑥</m:t>
                          </m:r>
                        </m:e>
                      </m:nary>
                      <m:r>
                        <a:rPr lang="en-GB" sz="1400" b="0"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𝟒</m:t>
                          </m:r>
                        </m:den>
                      </m:f>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𝐬𝐞𝐜</m:t>
                          </m:r>
                        </m:fName>
                        <m:e>
                          <m:r>
                            <a:rPr lang="en-GB" sz="1400" b="1" i="1" smtClean="0">
                              <a:latin typeface="Cambria Math" panose="02040503050406030204" pitchFamily="18" charset="0"/>
                            </a:rPr>
                            <m:t>𝟒</m:t>
                          </m:r>
                          <m:r>
                            <a:rPr lang="en-GB" sz="1400" b="1" i="1" smtClean="0">
                              <a:latin typeface="Cambria Math" panose="02040503050406030204" pitchFamily="18" charset="0"/>
                            </a:rPr>
                            <m:t>𝒙</m:t>
                          </m:r>
                        </m:e>
                      </m:func>
                      <m:r>
                        <a:rPr lang="en-GB" sz="1400" b="1" i="1" smtClean="0">
                          <a:latin typeface="Cambria Math" panose="02040503050406030204" pitchFamily="18" charset="0"/>
                        </a:rPr>
                        <m:t>+</m:t>
                      </m:r>
                      <m:r>
                        <a:rPr lang="en-GB" sz="1400" b="1" i="1" smtClean="0">
                          <a:latin typeface="Cambria Math" panose="02040503050406030204" pitchFamily="18" charset="0"/>
                        </a:rPr>
                        <m:t>𝑪</m:t>
                      </m:r>
                    </m:oMath>
                    <m:oMath xmlns:m="http://schemas.openxmlformats.org/officeDocument/2006/math">
                      <m:nary>
                        <m:naryPr>
                          <m:subHide m:val="on"/>
                          <m:supHide m:val="on"/>
                          <m:ctrlPr>
                            <a:rPr lang="en-GB" sz="1400" b="0" i="1" smtClean="0">
                              <a:latin typeface="Cambria Math" panose="02040503050406030204" pitchFamily="18" charset="0"/>
                            </a:rPr>
                          </m:ctrlPr>
                        </m:naryPr>
                        <m:sub/>
                        <m:sup/>
                        <m:e>
                          <m:r>
                            <a:rPr lang="en-GB" sz="1400" i="1">
                              <a:latin typeface="Cambria Math" panose="02040503050406030204" pitchFamily="18" charset="0"/>
                            </a:rPr>
                            <m:t>3</m:t>
                          </m:r>
                          <m:func>
                            <m:funcPr>
                              <m:ctrlPr>
                                <a:rPr lang="en-GB" sz="1400" i="1">
                                  <a:latin typeface="Cambria Math" panose="02040503050406030204" pitchFamily="18" charset="0"/>
                                </a:rPr>
                              </m:ctrlPr>
                            </m:funcPr>
                            <m:fName>
                              <m:r>
                                <m:rPr>
                                  <m:sty m:val="p"/>
                                </m:rPr>
                                <a:rPr lang="en-GB" sz="1400">
                                  <a:latin typeface="Cambria Math" panose="02040503050406030204" pitchFamily="18" charset="0"/>
                                </a:rPr>
                                <m:t>sin</m:t>
                              </m:r>
                            </m:fName>
                            <m:e>
                              <m:d>
                                <m:dPr>
                                  <m:ctrlPr>
                                    <a:rPr lang="en-GB" sz="1400" i="1">
                                      <a:latin typeface="Cambria Math" panose="02040503050406030204" pitchFamily="18" charset="0"/>
                                    </a:rPr>
                                  </m:ctrlPr>
                                </m:dPr>
                                <m:e>
                                  <m:f>
                                    <m:fPr>
                                      <m:ctrlPr>
                                        <a:rPr lang="en-GB" sz="1400" i="1">
                                          <a:latin typeface="Cambria Math" panose="02040503050406030204" pitchFamily="18" charset="0"/>
                                        </a:rPr>
                                      </m:ctrlPr>
                                    </m:fPr>
                                    <m:num>
                                      <m:r>
                                        <a:rPr lang="en-GB" sz="1400" i="1">
                                          <a:latin typeface="Cambria Math" panose="02040503050406030204" pitchFamily="18" charset="0"/>
                                        </a:rPr>
                                        <m:t>1</m:t>
                                      </m:r>
                                    </m:num>
                                    <m:den>
                                      <m:r>
                                        <a:rPr lang="en-GB" sz="1400" i="1">
                                          <a:latin typeface="Cambria Math" panose="02040503050406030204" pitchFamily="18" charset="0"/>
                                        </a:rPr>
                                        <m:t>2</m:t>
                                      </m:r>
                                    </m:den>
                                  </m:f>
                                  <m:r>
                                    <a:rPr lang="en-GB" sz="1400" i="1">
                                      <a:latin typeface="Cambria Math" panose="02040503050406030204" pitchFamily="18" charset="0"/>
                                    </a:rPr>
                                    <m:t>𝑥</m:t>
                                  </m:r>
                                  <m:r>
                                    <a:rPr lang="en-GB" sz="1400" i="1">
                                      <a:latin typeface="Cambria Math" panose="02040503050406030204" pitchFamily="18" charset="0"/>
                                    </a:rPr>
                                    <m:t>+1</m:t>
                                  </m:r>
                                </m:e>
                              </m:d>
                              <m:r>
                                <a:rPr lang="en-GB" sz="1400" i="1">
                                  <a:latin typeface="Cambria Math" panose="02040503050406030204" pitchFamily="18" charset="0"/>
                                </a:rPr>
                                <m:t>𝑑𝑥</m:t>
                              </m:r>
                            </m:e>
                          </m:func>
                        </m:e>
                      </m:nary>
                      <m:r>
                        <a:rPr lang="en-GB" sz="1400" b="0" i="1" smtClean="0">
                          <a:latin typeface="Cambria Math" panose="02040503050406030204" pitchFamily="18" charset="0"/>
                        </a:rPr>
                        <m:t>=</m:t>
                      </m:r>
                      <m:r>
                        <a:rPr lang="en-GB" sz="1400" b="1" i="1" smtClean="0">
                          <a:latin typeface="Cambria Math" panose="02040503050406030204" pitchFamily="18" charset="0"/>
                        </a:rPr>
                        <m:t>−</m:t>
                      </m:r>
                      <m:r>
                        <a:rPr lang="en-GB" sz="1400" b="1" i="1" smtClean="0">
                          <a:latin typeface="Cambria Math" panose="02040503050406030204" pitchFamily="18" charset="0"/>
                        </a:rPr>
                        <m:t>𝟔</m:t>
                      </m:r>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𝐜𝐨𝐬</m:t>
                          </m:r>
                        </m:fName>
                        <m:e>
                          <m:d>
                            <m:dPr>
                              <m:ctrlPr>
                                <a:rPr lang="en-GB" sz="1400" b="1" i="1" smtClean="0">
                                  <a:latin typeface="Cambria Math" panose="02040503050406030204" pitchFamily="18" charset="0"/>
                                </a:rPr>
                              </m:ctrlPr>
                            </m:dPr>
                            <m:e>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𝟐</m:t>
                                  </m:r>
                                </m:den>
                              </m:f>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𝟏</m:t>
                              </m:r>
                            </m:e>
                          </m:d>
                        </m:e>
                      </m:func>
                    </m:oMath>
                    <m:oMath xmlns:m="http://schemas.openxmlformats.org/officeDocument/2006/math">
                      <m:nary>
                        <m:naryPr>
                          <m:subHide m:val="on"/>
                          <m:supHide m:val="on"/>
                          <m:ctrlPr>
                            <a:rPr lang="en-GB" sz="1400" b="0" i="1" smtClean="0">
                              <a:latin typeface="Cambria Math" panose="02040503050406030204" pitchFamily="18" charset="0"/>
                            </a:rPr>
                          </m:ctrlPr>
                        </m:naryPr>
                        <m:sub/>
                        <m:sup/>
                        <m:e>
                          <m:r>
                            <a:rPr lang="en-GB" sz="1400" i="1">
                              <a:latin typeface="Cambria Math" panose="02040503050406030204" pitchFamily="18" charset="0"/>
                            </a:rPr>
                            <m:t>𝑐𝑜𝑠𝑒𝑐</m:t>
                          </m:r>
                          <m:r>
                            <a:rPr lang="en-GB" sz="1400" i="1">
                              <a:latin typeface="Cambria Math" panose="02040503050406030204" pitchFamily="18" charset="0"/>
                            </a:rPr>
                            <m:t> 2</m:t>
                          </m:r>
                          <m:r>
                            <a:rPr lang="en-GB" sz="1400" i="1">
                              <a:latin typeface="Cambria Math" panose="02040503050406030204" pitchFamily="18" charset="0"/>
                            </a:rPr>
                            <m:t>𝑥</m:t>
                          </m:r>
                          <m:func>
                            <m:funcPr>
                              <m:ctrlPr>
                                <a:rPr lang="en-GB" sz="1400" i="1">
                                  <a:latin typeface="Cambria Math" panose="02040503050406030204" pitchFamily="18" charset="0"/>
                                </a:rPr>
                              </m:ctrlPr>
                            </m:funcPr>
                            <m:fName>
                              <m:r>
                                <m:rPr>
                                  <m:sty m:val="p"/>
                                </m:rPr>
                                <a:rPr lang="en-GB" sz="1400">
                                  <a:latin typeface="Cambria Math" panose="02040503050406030204" pitchFamily="18" charset="0"/>
                                </a:rPr>
                                <m:t>cot</m:t>
                              </m:r>
                            </m:fName>
                            <m:e>
                              <m:r>
                                <a:rPr lang="en-GB" sz="1400" i="1">
                                  <a:latin typeface="Cambria Math" panose="02040503050406030204" pitchFamily="18" charset="0"/>
                                </a:rPr>
                                <m:t>2</m:t>
                              </m:r>
                              <m:r>
                                <a:rPr lang="en-GB" sz="1400" i="1">
                                  <a:latin typeface="Cambria Math" panose="02040503050406030204" pitchFamily="18" charset="0"/>
                                </a:rPr>
                                <m:t>𝑥</m:t>
                              </m:r>
                            </m:e>
                          </m:func>
                        </m:e>
                      </m:nary>
                      <m:r>
                        <a:rPr lang="en-GB" sz="1400" b="0" i="1" smtClean="0">
                          <a:latin typeface="Cambria Math" panose="02040503050406030204" pitchFamily="18" charset="0"/>
                        </a:rPr>
                        <m:t> </m:t>
                      </m:r>
                      <m:r>
                        <a:rPr lang="en-GB" sz="1400" b="0" i="1" smtClean="0">
                          <a:latin typeface="Cambria Math" panose="02040503050406030204" pitchFamily="18" charset="0"/>
                        </a:rPr>
                        <m:t>𝑑𝑥</m:t>
                      </m:r>
                      <m:r>
                        <a:rPr lang="en-GB" sz="1400" b="0" i="1" smtClean="0">
                          <a:latin typeface="Cambria Math" panose="02040503050406030204" pitchFamily="18" charset="0"/>
                        </a:rPr>
                        <m:t>=</m:t>
                      </m:r>
                      <m:r>
                        <a:rPr lang="en-GB" sz="1400" b="1" i="1" smtClean="0">
                          <a:latin typeface="Cambria Math"/>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𝟐</m:t>
                          </m:r>
                        </m:den>
                      </m:f>
                      <m:r>
                        <a:rPr lang="en-GB" sz="1400" b="1" i="1" smtClean="0">
                          <a:latin typeface="Cambria Math" panose="02040503050406030204" pitchFamily="18" charset="0"/>
                        </a:rPr>
                        <m:t>𝒄𝒐𝒔𝒆𝒄</m:t>
                      </m:r>
                      <m:r>
                        <a:rPr lang="en-GB" sz="1400" b="1" i="1" smtClean="0">
                          <a:latin typeface="Cambria Math" panose="02040503050406030204" pitchFamily="18" charset="0"/>
                        </a:rPr>
                        <m:t> </m:t>
                      </m:r>
                      <m:r>
                        <a:rPr lang="en-GB" sz="1400" b="1" i="1" smtClean="0">
                          <a:latin typeface="Cambria Math" panose="02040503050406030204" pitchFamily="18" charset="0"/>
                        </a:rPr>
                        <m:t>𝟐</m:t>
                      </m:r>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𝑪</m:t>
                      </m:r>
                    </m:oMath>
                  </m:oMathPara>
                </a14:m>
                <a:endParaRPr lang="en-GB" sz="1400" b="1" dirty="0"/>
              </a:p>
              <a:p>
                <a:endParaRPr lang="en-GB" sz="1400" dirty="0"/>
              </a:p>
              <a:p>
                <a:pPr/>
                <a14:m>
                  <m:oMathPara xmlns:m="http://schemas.openxmlformats.org/officeDocument/2006/math">
                    <m:oMathParaPr>
                      <m:jc m:val="left"/>
                    </m:oMathParaPr>
                    <m:oMath xmlns:m="http://schemas.openxmlformats.org/officeDocument/2006/math">
                      <m:nary>
                        <m:naryPr>
                          <m:subHide m:val="on"/>
                          <m:supHide m:val="on"/>
                          <m:ctrlPr>
                            <a:rPr lang="en-GB" sz="1400" b="0" i="1" smtClean="0">
                              <a:latin typeface="Cambria Math" panose="02040503050406030204" pitchFamily="18" charset="0"/>
                            </a:rPr>
                          </m:ctrlPr>
                        </m:naryPr>
                        <m:sub/>
                        <m:sup/>
                        <m:e>
                          <m:sSup>
                            <m:sSupPr>
                              <m:ctrlPr>
                                <a:rPr lang="en-GB" sz="1400" i="1">
                                  <a:latin typeface="Cambria Math" panose="02040503050406030204" pitchFamily="18" charset="0"/>
                                </a:rPr>
                              </m:ctrlPr>
                            </m:sSupPr>
                            <m:e>
                              <m:r>
                                <a:rPr lang="en-GB" sz="1400" i="1">
                                  <a:latin typeface="Cambria Math" panose="02040503050406030204" pitchFamily="18" charset="0"/>
                                </a:rPr>
                                <m:t>𝑒</m:t>
                              </m:r>
                            </m:e>
                            <m:sup>
                              <m:r>
                                <a:rPr lang="en-GB" sz="1400" i="1">
                                  <a:latin typeface="Cambria Math" panose="02040503050406030204" pitchFamily="18" charset="0"/>
                                </a:rPr>
                                <m:t>2</m:t>
                              </m:r>
                              <m:r>
                                <a:rPr lang="en-GB" sz="1400" i="1">
                                  <a:latin typeface="Cambria Math" panose="02040503050406030204" pitchFamily="18" charset="0"/>
                                </a:rPr>
                                <m:t>𝑥</m:t>
                              </m:r>
                            </m:sup>
                          </m:sSup>
                          <m:r>
                            <a:rPr lang="en-GB" sz="1400" i="1">
                              <a:latin typeface="Cambria Math" panose="02040503050406030204" pitchFamily="18" charset="0"/>
                            </a:rPr>
                            <m:t>−</m:t>
                          </m:r>
                          <m:f>
                            <m:fPr>
                              <m:ctrlPr>
                                <a:rPr lang="en-GB" sz="1400" i="1">
                                  <a:latin typeface="Cambria Math" panose="02040503050406030204" pitchFamily="18" charset="0"/>
                                </a:rPr>
                              </m:ctrlPr>
                            </m:fPr>
                            <m:num>
                              <m:r>
                                <a:rPr lang="en-GB" sz="1400" i="1">
                                  <a:latin typeface="Cambria Math" panose="02040503050406030204" pitchFamily="18" charset="0"/>
                                </a:rPr>
                                <m:t>1</m:t>
                              </m:r>
                            </m:num>
                            <m:den>
                              <m:r>
                                <a:rPr lang="en-GB" sz="1400" i="1">
                                  <a:latin typeface="Cambria Math" panose="02040503050406030204" pitchFamily="18" charset="0"/>
                                </a:rPr>
                                <m:t>2</m:t>
                              </m:r>
                            </m:den>
                          </m:f>
                          <m:func>
                            <m:funcPr>
                              <m:ctrlPr>
                                <a:rPr lang="en-GB" sz="1400" i="1">
                                  <a:latin typeface="Cambria Math" panose="02040503050406030204" pitchFamily="18" charset="0"/>
                                </a:rPr>
                              </m:ctrlPr>
                            </m:funcPr>
                            <m:fName>
                              <m:r>
                                <m:rPr>
                                  <m:sty m:val="p"/>
                                </m:rPr>
                                <a:rPr lang="en-GB" sz="1400">
                                  <a:latin typeface="Cambria Math" panose="02040503050406030204" pitchFamily="18" charset="0"/>
                                </a:rPr>
                                <m:t>sin</m:t>
                              </m:r>
                            </m:fName>
                            <m:e>
                              <m:d>
                                <m:dPr>
                                  <m:ctrlPr>
                                    <a:rPr lang="en-GB" sz="1400" i="1">
                                      <a:latin typeface="Cambria Math" panose="02040503050406030204" pitchFamily="18" charset="0"/>
                                    </a:rPr>
                                  </m:ctrlPr>
                                </m:dPr>
                                <m:e>
                                  <m:r>
                                    <a:rPr lang="en-GB" sz="1400" i="1">
                                      <a:latin typeface="Cambria Math" panose="02040503050406030204" pitchFamily="18" charset="0"/>
                                    </a:rPr>
                                    <m:t>2</m:t>
                                  </m:r>
                                  <m:r>
                                    <a:rPr lang="en-GB" sz="1400" i="1">
                                      <a:latin typeface="Cambria Math" panose="02040503050406030204" pitchFamily="18" charset="0"/>
                                    </a:rPr>
                                    <m:t>𝑥</m:t>
                                  </m:r>
                                  <m:r>
                                    <a:rPr lang="en-GB" sz="1400" i="1">
                                      <a:latin typeface="Cambria Math" panose="02040503050406030204" pitchFamily="18" charset="0"/>
                                    </a:rPr>
                                    <m:t>−1</m:t>
                                  </m:r>
                                </m:e>
                              </m:d>
                            </m:e>
                          </m:func>
                        </m:e>
                      </m:nary>
                      <m:r>
                        <a:rPr lang="en-GB" sz="1400" b="0" i="1" smtClean="0">
                          <a:latin typeface="Cambria Math" panose="02040503050406030204" pitchFamily="18" charset="0"/>
                        </a:rPr>
                        <m:t>𝑑𝑥</m:t>
                      </m:r>
                    </m:oMath>
                    <m:oMath xmlns:m="http://schemas.openxmlformats.org/officeDocument/2006/math">
                      <m:r>
                        <a:rPr lang="en-GB" sz="1400" b="0" i="1" smtClean="0">
                          <a:latin typeface="Cambria Math" panose="02040503050406030204" pitchFamily="18" charset="0"/>
                        </a:rPr>
                        <m:t>              =</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𝟐</m:t>
                          </m:r>
                        </m:den>
                      </m:f>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𝒆</m:t>
                          </m:r>
                        </m:e>
                        <m:sup>
                          <m:r>
                            <a:rPr lang="en-GB" sz="1400" b="1" i="1" smtClean="0">
                              <a:latin typeface="Cambria Math" panose="02040503050406030204" pitchFamily="18" charset="0"/>
                            </a:rPr>
                            <m:t>𝟐</m:t>
                          </m:r>
                          <m:r>
                            <a:rPr lang="en-GB" sz="1400" b="1" i="1" smtClean="0">
                              <a:latin typeface="Cambria Math" panose="02040503050406030204" pitchFamily="18" charset="0"/>
                            </a:rPr>
                            <m:t>𝒙</m:t>
                          </m:r>
                        </m:sup>
                      </m:sSup>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𝟒</m:t>
                          </m:r>
                        </m:den>
                      </m:f>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𝐜𝐨𝐬</m:t>
                          </m:r>
                        </m:fName>
                        <m:e>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𝟐</m:t>
                              </m:r>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𝟏</m:t>
                              </m:r>
                            </m:e>
                          </m:d>
                        </m:e>
                      </m:func>
                      <m:r>
                        <a:rPr lang="en-GB" sz="1400" b="1" i="1" smtClean="0">
                          <a:latin typeface="Cambria Math" panose="02040503050406030204" pitchFamily="18" charset="0"/>
                        </a:rPr>
                        <m:t>+</m:t>
                      </m:r>
                      <m:r>
                        <a:rPr lang="en-GB" sz="1400" b="1" i="1" smtClean="0">
                          <a:latin typeface="Cambria Math" panose="02040503050406030204" pitchFamily="18" charset="0"/>
                        </a:rPr>
                        <m:t>𝑪</m:t>
                      </m:r>
                    </m:oMath>
                    <m:oMath xmlns:m="http://schemas.openxmlformats.org/officeDocument/2006/math">
                      <m:nary>
                        <m:naryPr>
                          <m:subHide m:val="on"/>
                          <m:supHide m:val="on"/>
                          <m:ctrlPr>
                            <a:rPr lang="en-GB" sz="1400" b="0" i="1" smtClean="0">
                              <a:latin typeface="Cambria Math" panose="02040503050406030204" pitchFamily="18" charset="0"/>
                            </a:rPr>
                          </m:ctrlPr>
                        </m:naryPr>
                        <m:sub/>
                        <m:sup/>
                        <m:e>
                          <m:sSup>
                            <m:sSupPr>
                              <m:ctrlPr>
                                <a:rPr lang="en-GB" sz="1400" i="1">
                                  <a:latin typeface="Cambria Math" panose="02040503050406030204" pitchFamily="18" charset="0"/>
                                </a:rPr>
                              </m:ctrlPr>
                            </m:sSupPr>
                            <m:e>
                              <m:d>
                                <m:dPr>
                                  <m:ctrlPr>
                                    <a:rPr lang="en-GB" sz="1400" i="1">
                                      <a:latin typeface="Cambria Math" panose="02040503050406030204" pitchFamily="18" charset="0"/>
                                    </a:rPr>
                                  </m:ctrlPr>
                                </m:dPr>
                                <m:e>
                                  <m:sSup>
                                    <m:sSupPr>
                                      <m:ctrlPr>
                                        <a:rPr lang="en-GB" sz="1400" i="1">
                                          <a:latin typeface="Cambria Math" panose="02040503050406030204" pitchFamily="18" charset="0"/>
                                        </a:rPr>
                                      </m:ctrlPr>
                                    </m:sSupPr>
                                    <m:e>
                                      <m:r>
                                        <a:rPr lang="en-GB" sz="1400" i="1">
                                          <a:latin typeface="Cambria Math" panose="02040503050406030204" pitchFamily="18" charset="0"/>
                                        </a:rPr>
                                        <m:t>𝑒</m:t>
                                      </m:r>
                                    </m:e>
                                    <m:sup>
                                      <m:r>
                                        <a:rPr lang="en-GB" sz="1400" i="1">
                                          <a:latin typeface="Cambria Math" panose="02040503050406030204" pitchFamily="18" charset="0"/>
                                        </a:rPr>
                                        <m:t>𝑥</m:t>
                                      </m:r>
                                    </m:sup>
                                  </m:sSup>
                                  <m:r>
                                    <a:rPr lang="en-GB" sz="1400" i="1">
                                      <a:latin typeface="Cambria Math" panose="02040503050406030204" pitchFamily="18" charset="0"/>
                                    </a:rPr>
                                    <m:t>+1</m:t>
                                  </m:r>
                                </m:e>
                              </m:d>
                            </m:e>
                            <m:sup>
                              <m:r>
                                <a:rPr lang="en-GB" sz="1400" i="1">
                                  <a:latin typeface="Cambria Math" panose="02040503050406030204" pitchFamily="18" charset="0"/>
                                </a:rPr>
                                <m:t>2</m:t>
                              </m:r>
                            </m:sup>
                          </m:sSup>
                        </m:e>
                      </m:nary>
                      <m:r>
                        <a:rPr lang="en-GB" sz="1400" b="0" i="1" smtClean="0">
                          <a:latin typeface="Cambria Math" panose="02040503050406030204" pitchFamily="18" charset="0"/>
                        </a:rPr>
                        <m:t>𝑑𝑥</m:t>
                      </m:r>
                      <m:r>
                        <a:rPr lang="en-GB" sz="1400" b="0"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𝟐</m:t>
                          </m:r>
                        </m:den>
                      </m:f>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𝒆</m:t>
                          </m:r>
                        </m:e>
                        <m:sup>
                          <m:r>
                            <a:rPr lang="en-GB" sz="1400" b="1" i="1" smtClean="0">
                              <a:latin typeface="Cambria Math" panose="02040503050406030204" pitchFamily="18" charset="0"/>
                            </a:rPr>
                            <m:t>𝟐</m:t>
                          </m:r>
                          <m:r>
                            <a:rPr lang="en-GB" sz="1400" b="1" i="1" smtClean="0">
                              <a:latin typeface="Cambria Math" panose="02040503050406030204" pitchFamily="18" charset="0"/>
                            </a:rPr>
                            <m:t>𝒙</m:t>
                          </m:r>
                        </m:sup>
                      </m:sSup>
                      <m:r>
                        <a:rPr lang="en-GB" sz="1400" b="1" i="1" smtClean="0">
                          <a:latin typeface="Cambria Math" panose="02040503050406030204" pitchFamily="18" charset="0"/>
                        </a:rPr>
                        <m:t>+</m:t>
                      </m:r>
                      <m:r>
                        <a:rPr lang="en-GB" sz="1400" b="1" i="1" smtClean="0">
                          <a:latin typeface="Cambria Math" panose="02040503050406030204" pitchFamily="18" charset="0"/>
                        </a:rPr>
                        <m:t>𝟐</m:t>
                      </m:r>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𝒆</m:t>
                          </m:r>
                        </m:e>
                        <m:sup>
                          <m:r>
                            <a:rPr lang="en-GB" sz="1400" b="1" i="1" smtClean="0">
                              <a:latin typeface="Cambria Math" panose="02040503050406030204" pitchFamily="18" charset="0"/>
                            </a:rPr>
                            <m:t>𝒙</m:t>
                          </m:r>
                        </m:sup>
                      </m:sSup>
                      <m:r>
                        <a:rPr lang="en-GB" sz="1400" b="1" i="1" smtClean="0">
                          <a:latin typeface="Cambria Math" panose="02040503050406030204" pitchFamily="18" charset="0"/>
                        </a:rPr>
                        <m:t>+</m:t>
                      </m:r>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𝑪</m:t>
                      </m:r>
                    </m:oMath>
                  </m:oMathPara>
                </a14:m>
                <a:endParaRPr lang="en-GB" sz="1400" b="1" dirty="0"/>
              </a:p>
              <a:p>
                <a:pPr/>
                <a14:m>
                  <m:oMathPara xmlns:m="http://schemas.openxmlformats.org/officeDocument/2006/math">
                    <m:oMathParaPr>
                      <m:jc m:val="left"/>
                    </m:oMathParaPr>
                    <m:oMath xmlns:m="http://schemas.openxmlformats.org/officeDocument/2006/math">
                      <m:nary>
                        <m:naryPr>
                          <m:subHide m:val="on"/>
                          <m:supHide m:val="on"/>
                          <m:ctrlPr>
                            <a:rPr lang="en-GB" sz="1400" b="0" i="1" smtClean="0">
                              <a:latin typeface="Cambria Math" panose="02040503050406030204" pitchFamily="18" charset="0"/>
                            </a:rPr>
                          </m:ctrlPr>
                        </m:naryPr>
                        <m:sub/>
                        <m:sup/>
                        <m:e>
                          <m:func>
                            <m:funcPr>
                              <m:ctrlPr>
                                <a:rPr lang="en-GB" sz="1400" i="1">
                                  <a:latin typeface="Cambria Math" panose="02040503050406030204" pitchFamily="18" charset="0"/>
                                </a:rPr>
                              </m:ctrlPr>
                            </m:funcPr>
                            <m:fName>
                              <m:sSup>
                                <m:sSupPr>
                                  <m:ctrlPr>
                                    <a:rPr lang="en-GB" sz="1400" i="1">
                                      <a:latin typeface="Cambria Math" panose="02040503050406030204" pitchFamily="18" charset="0"/>
                                    </a:rPr>
                                  </m:ctrlPr>
                                </m:sSupPr>
                                <m:e>
                                  <m:r>
                                    <m:rPr>
                                      <m:sty m:val="p"/>
                                    </m:rPr>
                                    <a:rPr lang="en-GB" sz="1400">
                                      <a:latin typeface="Cambria Math" panose="02040503050406030204" pitchFamily="18" charset="0"/>
                                    </a:rPr>
                                    <m:t>sec</m:t>
                                  </m:r>
                                </m:e>
                                <m:sup>
                                  <m:r>
                                    <a:rPr lang="en-GB" sz="1400" i="1">
                                      <a:latin typeface="Cambria Math" panose="02040503050406030204" pitchFamily="18" charset="0"/>
                                    </a:rPr>
                                    <m:t>2</m:t>
                                  </m:r>
                                </m:sup>
                              </m:sSup>
                            </m:fName>
                            <m:e>
                              <m:r>
                                <a:rPr lang="en-GB" sz="1400" i="1">
                                  <a:latin typeface="Cambria Math" panose="02040503050406030204" pitchFamily="18" charset="0"/>
                                </a:rPr>
                                <m:t>2</m:t>
                              </m:r>
                              <m:r>
                                <a:rPr lang="en-GB" sz="1400" i="1">
                                  <a:latin typeface="Cambria Math" panose="02040503050406030204" pitchFamily="18" charset="0"/>
                                </a:rPr>
                                <m:t>𝑥</m:t>
                              </m:r>
                            </m:e>
                          </m:func>
                          <m:d>
                            <m:dPr>
                              <m:ctrlPr>
                                <a:rPr lang="en-GB" sz="1400" i="1">
                                  <a:latin typeface="Cambria Math" panose="02040503050406030204" pitchFamily="18" charset="0"/>
                                </a:rPr>
                              </m:ctrlPr>
                            </m:dPr>
                            <m:e>
                              <m:r>
                                <a:rPr lang="en-GB" sz="1400" i="1">
                                  <a:latin typeface="Cambria Math" panose="02040503050406030204" pitchFamily="18" charset="0"/>
                                </a:rPr>
                                <m:t>1+</m:t>
                              </m:r>
                              <m:func>
                                <m:funcPr>
                                  <m:ctrlPr>
                                    <a:rPr lang="en-GB" sz="1400" i="1">
                                      <a:latin typeface="Cambria Math" panose="02040503050406030204" pitchFamily="18" charset="0"/>
                                    </a:rPr>
                                  </m:ctrlPr>
                                </m:funcPr>
                                <m:fName>
                                  <m:r>
                                    <m:rPr>
                                      <m:sty m:val="p"/>
                                    </m:rPr>
                                    <a:rPr lang="en-GB" sz="1400">
                                      <a:latin typeface="Cambria Math" panose="02040503050406030204" pitchFamily="18" charset="0"/>
                                    </a:rPr>
                                    <m:t>sin</m:t>
                                  </m:r>
                                </m:fName>
                                <m:e>
                                  <m:r>
                                    <a:rPr lang="en-GB" sz="1400" i="1">
                                      <a:latin typeface="Cambria Math" panose="02040503050406030204" pitchFamily="18" charset="0"/>
                                    </a:rPr>
                                    <m:t>2</m:t>
                                  </m:r>
                                  <m:r>
                                    <a:rPr lang="en-GB" sz="1400" i="1">
                                      <a:latin typeface="Cambria Math" panose="02040503050406030204" pitchFamily="18" charset="0"/>
                                    </a:rPr>
                                    <m:t>𝑥</m:t>
                                  </m:r>
                                </m:e>
                              </m:func>
                            </m:e>
                          </m:d>
                        </m:e>
                      </m:nary>
                      <m:r>
                        <a:rPr lang="en-GB" sz="1400" b="0" i="1" smtClean="0">
                          <a:latin typeface="Cambria Math" panose="02040503050406030204" pitchFamily="18" charset="0"/>
                        </a:rPr>
                        <m:t>𝑑𝑥</m:t>
                      </m:r>
                      <m:r>
                        <a:rPr lang="en-GB" sz="1400" b="0"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𝟐</m:t>
                          </m:r>
                        </m:den>
                      </m:f>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𝐭𝐚𝐧</m:t>
                          </m:r>
                        </m:fName>
                        <m:e>
                          <m:r>
                            <a:rPr lang="en-GB" sz="1400" b="1" i="1" smtClean="0">
                              <a:latin typeface="Cambria Math" panose="02040503050406030204" pitchFamily="18" charset="0"/>
                            </a:rPr>
                            <m:t>𝟐</m:t>
                          </m:r>
                          <m:r>
                            <a:rPr lang="en-GB" sz="1400" b="1" i="1" smtClean="0">
                              <a:latin typeface="Cambria Math" panose="02040503050406030204" pitchFamily="18" charset="0"/>
                            </a:rPr>
                            <m:t>𝒙</m:t>
                          </m:r>
                        </m:e>
                      </m:func>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𝟐</m:t>
                          </m:r>
                        </m:den>
                      </m:f>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𝐬𝐞𝐜</m:t>
                          </m:r>
                        </m:fName>
                        <m:e>
                          <m:r>
                            <a:rPr lang="en-GB" sz="1400" b="1" i="1" smtClean="0">
                              <a:latin typeface="Cambria Math" panose="02040503050406030204" pitchFamily="18" charset="0"/>
                            </a:rPr>
                            <m:t>𝟐</m:t>
                          </m:r>
                          <m:r>
                            <a:rPr lang="en-GB" sz="1400" b="1" i="1" smtClean="0">
                              <a:latin typeface="Cambria Math" panose="02040503050406030204" pitchFamily="18" charset="0"/>
                            </a:rPr>
                            <m:t>𝒙</m:t>
                          </m:r>
                        </m:e>
                      </m:func>
                    </m:oMath>
                  </m:oMathPara>
                </a14:m>
                <a:r>
                  <a:rPr lang="en-GB" sz="1400" b="0" dirty="0"/>
                  <a:t/>
                </a:r>
                <a:br>
                  <a:rPr lang="en-GB" sz="1400" b="0" dirty="0"/>
                </a:br>
                <a14:m>
                  <m:oMath xmlns:m="http://schemas.openxmlformats.org/officeDocument/2006/math">
                    <m:nary>
                      <m:naryPr>
                        <m:subHide m:val="on"/>
                        <m:supHide m:val="on"/>
                        <m:ctrlPr>
                          <a:rPr lang="en-GB" sz="1400" b="0" i="1" smtClean="0">
                            <a:latin typeface="Cambria Math" panose="02040503050406030204" pitchFamily="18" charset="0"/>
                          </a:rPr>
                        </m:ctrlPr>
                      </m:naryPr>
                      <m:sub/>
                      <m:sup/>
                      <m:e>
                        <m:f>
                          <m:fPr>
                            <m:ctrlPr>
                              <a:rPr lang="en-GB" sz="1400" i="1">
                                <a:latin typeface="Cambria Math" panose="02040503050406030204" pitchFamily="18" charset="0"/>
                              </a:rPr>
                            </m:ctrlPr>
                          </m:fPr>
                          <m:num>
                            <m:r>
                              <a:rPr lang="en-GB" sz="1400" i="1">
                                <a:latin typeface="Cambria Math" panose="02040503050406030204" pitchFamily="18" charset="0"/>
                              </a:rPr>
                              <m:t>3−2</m:t>
                            </m:r>
                            <m:func>
                              <m:funcPr>
                                <m:ctrlPr>
                                  <a:rPr lang="en-GB" sz="1400" i="1">
                                    <a:latin typeface="Cambria Math" panose="02040503050406030204" pitchFamily="18" charset="0"/>
                                  </a:rPr>
                                </m:ctrlPr>
                              </m:funcPr>
                              <m:fName>
                                <m:r>
                                  <m:rPr>
                                    <m:sty m:val="p"/>
                                  </m:rPr>
                                  <a:rPr lang="en-GB" sz="1400">
                                    <a:latin typeface="Cambria Math" panose="02040503050406030204" pitchFamily="18" charset="0"/>
                                  </a:rPr>
                                  <m:t>cos</m:t>
                                </m:r>
                              </m:fName>
                              <m:e>
                                <m:d>
                                  <m:dPr>
                                    <m:ctrlPr>
                                      <a:rPr lang="en-GB" sz="1400" i="1">
                                        <a:latin typeface="Cambria Math" panose="02040503050406030204" pitchFamily="18" charset="0"/>
                                      </a:rPr>
                                    </m:ctrlPr>
                                  </m:dPr>
                                  <m:e>
                                    <m:f>
                                      <m:fPr>
                                        <m:ctrlPr>
                                          <a:rPr lang="en-GB" sz="1400" i="1">
                                            <a:latin typeface="Cambria Math" panose="02040503050406030204" pitchFamily="18" charset="0"/>
                                          </a:rPr>
                                        </m:ctrlPr>
                                      </m:fPr>
                                      <m:num>
                                        <m:r>
                                          <a:rPr lang="en-GB" sz="1400" i="1">
                                            <a:latin typeface="Cambria Math" panose="02040503050406030204" pitchFamily="18" charset="0"/>
                                          </a:rPr>
                                          <m:t>1</m:t>
                                        </m:r>
                                      </m:num>
                                      <m:den>
                                        <m:r>
                                          <a:rPr lang="en-GB" sz="1400" i="1">
                                            <a:latin typeface="Cambria Math" panose="02040503050406030204" pitchFamily="18" charset="0"/>
                                          </a:rPr>
                                          <m:t>2</m:t>
                                        </m:r>
                                      </m:den>
                                    </m:f>
                                    <m:r>
                                      <a:rPr lang="en-GB" sz="1400" i="1">
                                        <a:latin typeface="Cambria Math" panose="02040503050406030204" pitchFamily="18" charset="0"/>
                                      </a:rPr>
                                      <m:t>𝑥</m:t>
                                    </m:r>
                                  </m:e>
                                </m:d>
                              </m:e>
                            </m:func>
                          </m:num>
                          <m:den>
                            <m:func>
                              <m:funcPr>
                                <m:ctrlPr>
                                  <a:rPr lang="en-GB" sz="1400" i="1">
                                    <a:latin typeface="Cambria Math" panose="02040503050406030204" pitchFamily="18" charset="0"/>
                                  </a:rPr>
                                </m:ctrlPr>
                              </m:funcPr>
                              <m:fName>
                                <m:sSup>
                                  <m:sSupPr>
                                    <m:ctrlPr>
                                      <a:rPr lang="en-GB" sz="1400" i="1">
                                        <a:latin typeface="Cambria Math" panose="02040503050406030204" pitchFamily="18" charset="0"/>
                                      </a:rPr>
                                    </m:ctrlPr>
                                  </m:sSupPr>
                                  <m:e>
                                    <m:r>
                                      <m:rPr>
                                        <m:sty m:val="p"/>
                                      </m:rPr>
                                      <a:rPr lang="en-GB" sz="1400">
                                        <a:latin typeface="Cambria Math" panose="02040503050406030204" pitchFamily="18" charset="0"/>
                                      </a:rPr>
                                      <m:t>sin</m:t>
                                    </m:r>
                                  </m:e>
                                  <m:sup>
                                    <m:r>
                                      <a:rPr lang="en-GB" sz="1400" i="1">
                                        <a:latin typeface="Cambria Math" panose="02040503050406030204" pitchFamily="18" charset="0"/>
                                      </a:rPr>
                                      <m:t>2</m:t>
                                    </m:r>
                                  </m:sup>
                                </m:sSup>
                              </m:fName>
                              <m:e>
                                <m:d>
                                  <m:dPr>
                                    <m:ctrlPr>
                                      <a:rPr lang="en-GB" sz="1400" i="1">
                                        <a:latin typeface="Cambria Math" panose="02040503050406030204" pitchFamily="18" charset="0"/>
                                      </a:rPr>
                                    </m:ctrlPr>
                                  </m:dPr>
                                  <m:e>
                                    <m:f>
                                      <m:fPr>
                                        <m:ctrlPr>
                                          <a:rPr lang="en-GB" sz="1400" i="1">
                                            <a:latin typeface="Cambria Math" panose="02040503050406030204" pitchFamily="18" charset="0"/>
                                          </a:rPr>
                                        </m:ctrlPr>
                                      </m:fPr>
                                      <m:num>
                                        <m:r>
                                          <a:rPr lang="en-GB" sz="1400" i="1">
                                            <a:latin typeface="Cambria Math" panose="02040503050406030204" pitchFamily="18" charset="0"/>
                                          </a:rPr>
                                          <m:t>1</m:t>
                                        </m:r>
                                      </m:num>
                                      <m:den>
                                        <m:r>
                                          <a:rPr lang="en-GB" sz="1400" i="1">
                                            <a:latin typeface="Cambria Math" panose="02040503050406030204" pitchFamily="18" charset="0"/>
                                          </a:rPr>
                                          <m:t>2</m:t>
                                        </m:r>
                                      </m:den>
                                    </m:f>
                                    <m:r>
                                      <a:rPr lang="en-GB" sz="1400" i="1">
                                        <a:latin typeface="Cambria Math" panose="02040503050406030204" pitchFamily="18" charset="0"/>
                                      </a:rPr>
                                      <m:t>𝑥</m:t>
                                    </m:r>
                                  </m:e>
                                </m:d>
                              </m:e>
                            </m:func>
                          </m:den>
                        </m:f>
                      </m:e>
                    </m:nary>
                    <m:r>
                      <a:rPr lang="en-GB" sz="1400" b="0" i="1" smtClean="0">
                        <a:latin typeface="Cambria Math" panose="02040503050406030204" pitchFamily="18" charset="0"/>
                      </a:rPr>
                      <m:t>𝑑𝑥</m:t>
                    </m:r>
                    <m:r>
                      <a:rPr lang="en-GB" sz="1400" b="0" i="1" smtClean="0">
                        <a:latin typeface="Cambria Math" panose="02040503050406030204" pitchFamily="18" charset="0"/>
                      </a:rPr>
                      <m:t>=</m:t>
                    </m:r>
                    <m:r>
                      <a:rPr lang="en-GB" sz="1400" b="1" i="1" smtClean="0">
                        <a:latin typeface="Cambria Math" panose="02040503050406030204" pitchFamily="18" charset="0"/>
                      </a:rPr>
                      <m:t>−</m:t>
                    </m:r>
                    <m:r>
                      <a:rPr lang="en-GB" sz="1400" b="1" i="1" smtClean="0">
                        <a:latin typeface="Cambria Math" panose="02040503050406030204" pitchFamily="18" charset="0"/>
                      </a:rPr>
                      <m:t>𝟔</m:t>
                    </m:r>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𝐜𝐨𝐭</m:t>
                        </m:r>
                      </m:fName>
                      <m:e>
                        <m:d>
                          <m:dPr>
                            <m:ctrlPr>
                              <a:rPr lang="en-GB" sz="1400" b="1" i="1" smtClean="0">
                                <a:latin typeface="Cambria Math" panose="02040503050406030204" pitchFamily="18" charset="0"/>
                              </a:rPr>
                            </m:ctrlPr>
                          </m:dPr>
                          <m:e>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𝟐</m:t>
                                </m:r>
                              </m:den>
                            </m:f>
                            <m:r>
                              <a:rPr lang="en-GB" sz="1400" b="1" i="1" smtClean="0">
                                <a:latin typeface="Cambria Math" panose="02040503050406030204" pitchFamily="18" charset="0"/>
                              </a:rPr>
                              <m:t>𝒙</m:t>
                            </m:r>
                          </m:e>
                        </m:d>
                        <m:r>
                          <a:rPr lang="en-GB" sz="1400" b="1" i="1" smtClean="0">
                            <a:latin typeface="Cambria Math" panose="02040503050406030204" pitchFamily="18" charset="0"/>
                          </a:rPr>
                          <m:t>+</m:t>
                        </m:r>
                        <m:r>
                          <a:rPr lang="en-GB" sz="1400" b="1" i="1" smtClean="0">
                            <a:latin typeface="Cambria Math" panose="02040503050406030204" pitchFamily="18" charset="0"/>
                          </a:rPr>
                          <m:t>𝟒</m:t>
                        </m:r>
                        <m:r>
                          <a:rPr lang="en-GB" sz="1400" b="1" i="1" smtClean="0">
                            <a:latin typeface="Cambria Math" panose="02040503050406030204" pitchFamily="18" charset="0"/>
                          </a:rPr>
                          <m:t>𝒄𝒐𝒔𝒆𝒄</m:t>
                        </m:r>
                        <m:d>
                          <m:dPr>
                            <m:ctrlPr>
                              <a:rPr lang="en-GB" sz="1400" b="1" i="1" smtClean="0">
                                <a:latin typeface="Cambria Math" panose="02040503050406030204" pitchFamily="18" charset="0"/>
                              </a:rPr>
                            </m:ctrlPr>
                          </m:dPr>
                          <m:e>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𝟐</m:t>
                                </m:r>
                              </m:den>
                            </m:f>
                            <m:r>
                              <a:rPr lang="en-GB" sz="1400" b="1" i="1" smtClean="0">
                                <a:latin typeface="Cambria Math" panose="02040503050406030204" pitchFamily="18" charset="0"/>
                              </a:rPr>
                              <m:t>𝒙</m:t>
                            </m:r>
                          </m:e>
                        </m:d>
                      </m:e>
                    </m:func>
                  </m:oMath>
                </a14:m>
                <a:r>
                  <a:rPr lang="en-GB" sz="1400" dirty="0"/>
                  <a:t> </a:t>
                </a:r>
              </a:p>
              <a:p>
                <a:pPr/>
                <a14:m>
                  <m:oMathPara xmlns:m="http://schemas.openxmlformats.org/officeDocument/2006/math">
                    <m:oMathParaPr>
                      <m:jc m:val="left"/>
                    </m:oMathParaPr>
                    <m:oMath xmlns:m="http://schemas.openxmlformats.org/officeDocument/2006/math">
                      <m:nary>
                        <m:naryPr>
                          <m:subHide m:val="on"/>
                          <m:supHide m:val="on"/>
                          <m:ctrlPr>
                            <a:rPr lang="en-GB" sz="1400" b="0" i="1" smtClean="0">
                              <a:latin typeface="Cambria Math" panose="02040503050406030204" pitchFamily="18" charset="0"/>
                            </a:rPr>
                          </m:ctrlPr>
                        </m:naryPr>
                        <m:sub/>
                        <m:sup/>
                        <m:e>
                          <m:sSup>
                            <m:sSupPr>
                              <m:ctrlPr>
                                <a:rPr lang="en-GB" sz="1400" i="1">
                                  <a:latin typeface="Cambria Math" panose="02040503050406030204" pitchFamily="18" charset="0"/>
                                </a:rPr>
                              </m:ctrlPr>
                            </m:sSupPr>
                            <m:e>
                              <m:r>
                                <a:rPr lang="en-GB" sz="1400" i="1">
                                  <a:latin typeface="Cambria Math" panose="02040503050406030204" pitchFamily="18" charset="0"/>
                                </a:rPr>
                                <m:t>𝑒</m:t>
                              </m:r>
                            </m:e>
                            <m:sup>
                              <m:r>
                                <a:rPr lang="en-GB" sz="1400" i="1">
                                  <a:latin typeface="Cambria Math" panose="02040503050406030204" pitchFamily="18" charset="0"/>
                                </a:rPr>
                                <m:t>3−</m:t>
                              </m:r>
                              <m:r>
                                <a:rPr lang="en-GB" sz="1400" i="1">
                                  <a:latin typeface="Cambria Math" panose="02040503050406030204" pitchFamily="18" charset="0"/>
                                </a:rPr>
                                <m:t>𝑥</m:t>
                              </m:r>
                            </m:sup>
                          </m:sSup>
                          <m:r>
                            <a:rPr lang="en-GB" sz="1400" i="1">
                              <a:latin typeface="Cambria Math" panose="02040503050406030204" pitchFamily="18" charset="0"/>
                            </a:rPr>
                            <m:t>+</m:t>
                          </m:r>
                          <m:func>
                            <m:funcPr>
                              <m:ctrlPr>
                                <a:rPr lang="en-GB" sz="1400" i="1">
                                  <a:latin typeface="Cambria Math" panose="02040503050406030204" pitchFamily="18" charset="0"/>
                                </a:rPr>
                              </m:ctrlPr>
                            </m:funcPr>
                            <m:fName>
                              <m:r>
                                <m:rPr>
                                  <m:sty m:val="p"/>
                                </m:rPr>
                                <a:rPr lang="en-GB" sz="1400">
                                  <a:latin typeface="Cambria Math" panose="02040503050406030204" pitchFamily="18" charset="0"/>
                                </a:rPr>
                                <m:t>sin</m:t>
                              </m:r>
                            </m:fName>
                            <m:e>
                              <m:d>
                                <m:dPr>
                                  <m:ctrlPr>
                                    <a:rPr lang="en-GB" sz="1400" i="1">
                                      <a:latin typeface="Cambria Math" panose="02040503050406030204" pitchFamily="18" charset="0"/>
                                    </a:rPr>
                                  </m:ctrlPr>
                                </m:dPr>
                                <m:e>
                                  <m:r>
                                    <a:rPr lang="en-GB" sz="1400" i="1">
                                      <a:latin typeface="Cambria Math" panose="02040503050406030204" pitchFamily="18" charset="0"/>
                                    </a:rPr>
                                    <m:t>3−</m:t>
                                  </m:r>
                                  <m:r>
                                    <a:rPr lang="en-GB" sz="1400" i="1">
                                      <a:latin typeface="Cambria Math" panose="02040503050406030204" pitchFamily="18" charset="0"/>
                                    </a:rPr>
                                    <m:t>𝑥</m:t>
                                  </m:r>
                                </m:e>
                              </m:d>
                            </m:e>
                          </m:func>
                          <m:r>
                            <a:rPr lang="en-GB" sz="1400" i="1">
                              <a:latin typeface="Cambria Math" panose="02040503050406030204" pitchFamily="18" charset="0"/>
                            </a:rPr>
                            <m:t>+</m:t>
                          </m:r>
                          <m:func>
                            <m:funcPr>
                              <m:ctrlPr>
                                <a:rPr lang="en-GB" sz="1400" i="1">
                                  <a:latin typeface="Cambria Math" panose="02040503050406030204" pitchFamily="18" charset="0"/>
                                </a:rPr>
                              </m:ctrlPr>
                            </m:funcPr>
                            <m:fName>
                              <m:r>
                                <m:rPr>
                                  <m:sty m:val="p"/>
                                </m:rPr>
                                <a:rPr lang="en-GB" sz="1400">
                                  <a:latin typeface="Cambria Math" panose="02040503050406030204" pitchFamily="18" charset="0"/>
                                </a:rPr>
                                <m:t>cos</m:t>
                              </m:r>
                            </m:fName>
                            <m:e>
                              <m:d>
                                <m:dPr>
                                  <m:ctrlPr>
                                    <a:rPr lang="en-GB" sz="1400" i="1">
                                      <a:latin typeface="Cambria Math" panose="02040503050406030204" pitchFamily="18" charset="0"/>
                                    </a:rPr>
                                  </m:ctrlPr>
                                </m:dPr>
                                <m:e>
                                  <m:r>
                                    <a:rPr lang="en-GB" sz="1400" i="1">
                                      <a:latin typeface="Cambria Math" panose="02040503050406030204" pitchFamily="18" charset="0"/>
                                    </a:rPr>
                                    <m:t>3−</m:t>
                                  </m:r>
                                  <m:r>
                                    <a:rPr lang="en-GB" sz="1400" i="1">
                                      <a:latin typeface="Cambria Math" panose="02040503050406030204" pitchFamily="18" charset="0"/>
                                    </a:rPr>
                                    <m:t>𝑥</m:t>
                                  </m:r>
                                </m:e>
                              </m:d>
                            </m:e>
                          </m:func>
                          <m:r>
                            <a:rPr lang="en-GB" sz="1400" b="0" i="1" smtClean="0">
                              <a:latin typeface="Cambria Math" panose="02040503050406030204" pitchFamily="18" charset="0"/>
                            </a:rPr>
                            <m:t>𝑑𝑥</m:t>
                          </m:r>
                        </m:e>
                      </m:nary>
                    </m:oMath>
                    <m:oMath xmlns:m="http://schemas.openxmlformats.org/officeDocument/2006/math">
                      <m:r>
                        <a:rPr lang="en-GB" sz="1400" b="0" i="1" smtClean="0">
                          <a:latin typeface="Cambria Math" panose="02040503050406030204" pitchFamily="18" charset="0"/>
                        </a:rPr>
                        <m:t>     =</m:t>
                      </m:r>
                      <m:r>
                        <a:rPr lang="en-GB" sz="1400" b="1" i="1" smtClean="0">
                          <a:latin typeface="Cambria Math" panose="02040503050406030204" pitchFamily="18" charset="0"/>
                        </a:rPr>
                        <m:t>−</m:t>
                      </m:r>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𝒆</m:t>
                          </m:r>
                        </m:e>
                        <m:sup>
                          <m:r>
                            <a:rPr lang="en-GB" sz="1400" b="1" i="1" smtClean="0">
                              <a:latin typeface="Cambria Math" panose="02040503050406030204" pitchFamily="18" charset="0"/>
                            </a:rPr>
                            <m:t>𝟑</m:t>
                          </m:r>
                          <m:r>
                            <a:rPr lang="en-GB" sz="1400" b="1" i="1" smtClean="0">
                              <a:latin typeface="Cambria Math" panose="02040503050406030204" pitchFamily="18" charset="0"/>
                            </a:rPr>
                            <m:t>−</m:t>
                          </m:r>
                          <m:r>
                            <a:rPr lang="en-GB" sz="1400" b="1" i="1" smtClean="0">
                              <a:latin typeface="Cambria Math" panose="02040503050406030204" pitchFamily="18" charset="0"/>
                            </a:rPr>
                            <m:t>𝒙</m:t>
                          </m:r>
                        </m:sup>
                      </m:sSup>
                      <m:r>
                        <a:rPr lang="en-GB" sz="1400" b="1" i="1" smtClean="0">
                          <a:latin typeface="Cambria Math" panose="02040503050406030204" pitchFamily="18" charset="0"/>
                        </a:rPr>
                        <m:t>+</m:t>
                      </m:r>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𝐜𝐨𝐬</m:t>
                          </m:r>
                        </m:fName>
                        <m:e>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𝟑</m:t>
                              </m:r>
                              <m:r>
                                <a:rPr lang="en-GB" sz="1400" b="1" i="1" smtClean="0">
                                  <a:latin typeface="Cambria Math" panose="02040503050406030204" pitchFamily="18" charset="0"/>
                                </a:rPr>
                                <m:t>−</m:t>
                              </m:r>
                              <m:r>
                                <a:rPr lang="en-GB" sz="1400" b="1" i="1" smtClean="0">
                                  <a:latin typeface="Cambria Math" panose="02040503050406030204" pitchFamily="18" charset="0"/>
                                </a:rPr>
                                <m:t>𝒙</m:t>
                              </m:r>
                            </m:e>
                          </m:d>
                        </m:e>
                      </m:func>
                      <m:r>
                        <a:rPr lang="en-GB" sz="1400" b="1" i="1" smtClean="0">
                          <a:latin typeface="Cambria Math" panose="02040503050406030204" pitchFamily="18" charset="0"/>
                        </a:rPr>
                        <m:t>−</m:t>
                      </m:r>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𝐬𝐢𝐧</m:t>
                          </m:r>
                        </m:fName>
                        <m:e>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𝟑</m:t>
                              </m:r>
                              <m:r>
                                <a:rPr lang="en-GB" sz="1400" b="1" i="1" smtClean="0">
                                  <a:latin typeface="Cambria Math" panose="02040503050406030204" pitchFamily="18" charset="0"/>
                                </a:rPr>
                                <m:t>−</m:t>
                              </m:r>
                              <m:r>
                                <a:rPr lang="en-GB" sz="1400" b="1" i="1" smtClean="0">
                                  <a:latin typeface="Cambria Math" panose="02040503050406030204" pitchFamily="18" charset="0"/>
                                </a:rPr>
                                <m:t>𝒙</m:t>
                              </m:r>
                            </m:e>
                          </m:d>
                        </m:e>
                      </m:func>
                      <m:r>
                        <a:rPr lang="en-GB" sz="1400" b="1" i="1" smtClean="0">
                          <a:latin typeface="Cambria Math" panose="02040503050406030204" pitchFamily="18" charset="0"/>
                        </a:rPr>
                        <m:t>+</m:t>
                      </m:r>
                      <m:r>
                        <a:rPr lang="en-GB" sz="1400" b="1" i="1" smtClean="0">
                          <a:latin typeface="Cambria Math" panose="02040503050406030204" pitchFamily="18" charset="0"/>
                        </a:rPr>
                        <m:t>𝑪</m:t>
                      </m:r>
                    </m:oMath>
                  </m:oMathPara>
                </a14:m>
                <a:endParaRPr lang="en-GB" sz="14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848791" y="638329"/>
                <a:ext cx="3872442" cy="5957272"/>
              </a:xfrm>
              <a:prstGeom prst="rect">
                <a:avLst/>
              </a:prstGeom>
              <a:blipFill rotWithShape="1">
                <a:blip r:embed="rId2"/>
                <a:stretch>
                  <a:fillRect l="-17165" t="-14432" b="-16479"/>
                </a:stretch>
              </a:blipFill>
            </p:spPr>
            <p:txBody>
              <a:bodyPr/>
              <a:lstStyle/>
              <a:p>
                <a:r>
                  <a:rPr lang="en-GB">
                    <a:noFill/>
                  </a:rPr>
                  <a:t> </a:t>
                </a:r>
              </a:p>
            </p:txBody>
          </p:sp>
        </mc:Fallback>
      </mc:AlternateContent>
      <p:sp>
        <p:nvSpPr>
          <p:cNvPr id="8" name="Rectangle 7"/>
          <p:cNvSpPr/>
          <p:nvPr/>
        </p:nvSpPr>
        <p:spPr>
          <a:xfrm>
            <a:off x="488752" y="646147"/>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9" name="Rectangle 8"/>
          <p:cNvSpPr/>
          <p:nvPr/>
        </p:nvSpPr>
        <p:spPr>
          <a:xfrm>
            <a:off x="488752" y="1149534"/>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10" name="Rectangle 9"/>
          <p:cNvSpPr/>
          <p:nvPr/>
        </p:nvSpPr>
        <p:spPr>
          <a:xfrm>
            <a:off x="490190" y="1601355"/>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e</a:t>
            </a:r>
          </a:p>
        </p:txBody>
      </p:sp>
      <p:sp>
        <p:nvSpPr>
          <p:cNvPr id="11" name="Rectangle 10"/>
          <p:cNvSpPr/>
          <p:nvPr/>
        </p:nvSpPr>
        <p:spPr>
          <a:xfrm>
            <a:off x="488752" y="2026292"/>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f</a:t>
            </a:r>
          </a:p>
        </p:txBody>
      </p:sp>
      <p:sp>
        <p:nvSpPr>
          <p:cNvPr id="12" name="Rectangle 11"/>
          <p:cNvSpPr/>
          <p:nvPr/>
        </p:nvSpPr>
        <p:spPr>
          <a:xfrm>
            <a:off x="489471" y="2452008"/>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g</a:t>
            </a:r>
          </a:p>
        </p:txBody>
      </p:sp>
      <p:sp>
        <p:nvSpPr>
          <p:cNvPr id="13" name="Rectangle 12"/>
          <p:cNvSpPr/>
          <p:nvPr/>
        </p:nvSpPr>
        <p:spPr>
          <a:xfrm>
            <a:off x="488752" y="2956455"/>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h</a:t>
            </a:r>
          </a:p>
        </p:txBody>
      </p:sp>
      <p:sp>
        <p:nvSpPr>
          <p:cNvPr id="14" name="Rectangle 13"/>
          <p:cNvSpPr/>
          <p:nvPr/>
        </p:nvSpPr>
        <p:spPr>
          <a:xfrm>
            <a:off x="200720" y="652611"/>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5" name="Rectangle 14"/>
          <p:cNvSpPr/>
          <p:nvPr/>
        </p:nvSpPr>
        <p:spPr>
          <a:xfrm>
            <a:off x="453001" y="3664430"/>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16" name="Rectangle 15"/>
          <p:cNvSpPr/>
          <p:nvPr/>
        </p:nvSpPr>
        <p:spPr>
          <a:xfrm>
            <a:off x="164969" y="3670894"/>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7" name="Rectangle 16"/>
          <p:cNvSpPr/>
          <p:nvPr/>
        </p:nvSpPr>
        <p:spPr>
          <a:xfrm>
            <a:off x="453001" y="4528387"/>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18" name="Rectangle 17"/>
          <p:cNvSpPr/>
          <p:nvPr/>
        </p:nvSpPr>
        <p:spPr>
          <a:xfrm>
            <a:off x="453001" y="4961992"/>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19" name="Rectangle 18"/>
          <p:cNvSpPr/>
          <p:nvPr/>
        </p:nvSpPr>
        <p:spPr>
          <a:xfrm>
            <a:off x="453001" y="5465751"/>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a:t>
            </a:r>
          </a:p>
        </p:txBody>
      </p:sp>
      <p:sp>
        <p:nvSpPr>
          <p:cNvPr id="20" name="Rectangle 19"/>
          <p:cNvSpPr/>
          <p:nvPr/>
        </p:nvSpPr>
        <p:spPr>
          <a:xfrm>
            <a:off x="452640" y="5895630"/>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e</a:t>
            </a:r>
          </a:p>
        </p:txBody>
      </p:sp>
      <mc:AlternateContent xmlns:mc="http://schemas.openxmlformats.org/markup-compatibility/2006" xmlns:a14="http://schemas.microsoft.com/office/drawing/2010/main">
        <mc:Choice Requires="a14">
          <p:sp>
            <p:nvSpPr>
              <p:cNvPr id="21" name="TextBox 20"/>
              <p:cNvSpPr txBox="1"/>
              <p:nvPr/>
            </p:nvSpPr>
            <p:spPr>
              <a:xfrm>
                <a:off x="5251598" y="540233"/>
                <a:ext cx="4082902" cy="669369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subHide m:val="on"/>
                          <m:supHide m:val="on"/>
                          <m:ctrlPr>
                            <a:rPr lang="en-GB" b="0" i="1" smtClean="0">
                              <a:latin typeface="Cambria Math" panose="02040503050406030204" pitchFamily="18" charset="0"/>
                            </a:rPr>
                          </m:ctrlPr>
                        </m:naryPr>
                        <m:sub/>
                        <m:sup/>
                        <m:e>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r>
                                <a:rPr lang="en-GB" i="1">
                                  <a:latin typeface="Cambria Math" panose="02040503050406030204" pitchFamily="18" charset="0"/>
                                </a:rPr>
                                <m:t>𝑥</m:t>
                              </m:r>
                              <m:r>
                                <a:rPr lang="en-GB" i="1">
                                  <a:latin typeface="Cambria Math" panose="02040503050406030204" pitchFamily="18" charset="0"/>
                                </a:rPr>
                                <m:t>+1</m:t>
                              </m:r>
                            </m:den>
                          </m:f>
                        </m:e>
                      </m:nary>
                      <m:r>
                        <a:rPr lang="en-GB" b="0" i="1" smtClean="0">
                          <a:latin typeface="Cambria Math" panose="02040503050406030204" pitchFamily="18" charset="0"/>
                        </a:rPr>
                        <m:t>𝑑𝑥</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𝐥𝐧</m:t>
                          </m:r>
                        </m:fName>
                        <m:e>
                          <m:d>
                            <m:dPr>
                              <m:begChr m:val="|"/>
                              <m:endChr m:val="|"/>
                              <m:ctrlPr>
                                <a:rPr lang="en-GB" b="1" i="1" smtClean="0">
                                  <a:latin typeface="Cambria Math" panose="02040503050406030204" pitchFamily="18" charset="0"/>
                                </a:rPr>
                              </m:ctrlPr>
                            </m:dPr>
                            <m:e>
                              <m:r>
                                <a:rPr lang="en-GB" b="1" i="1" smtClean="0">
                                  <a:latin typeface="Cambria Math" panose="02040503050406030204" pitchFamily="18" charset="0"/>
                                </a:rPr>
                                <m:t>𝟐</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e>
                      </m:func>
                      <m:r>
                        <a:rPr lang="en-GB" b="1" i="1" smtClean="0">
                          <a:latin typeface="Cambria Math" panose="02040503050406030204" pitchFamily="18" charset="0"/>
                        </a:rPr>
                        <m:t>+</m:t>
                      </m:r>
                      <m:r>
                        <a:rPr lang="en-GB" b="1" i="1" smtClean="0">
                          <a:latin typeface="Cambria Math" panose="02040503050406030204" pitchFamily="18" charset="0"/>
                        </a:rPr>
                        <m:t>𝑪</m:t>
                      </m:r>
                    </m:oMath>
                    <m:oMath xmlns:m="http://schemas.openxmlformats.org/officeDocument/2006/math">
                      <m:nary>
                        <m:naryPr>
                          <m:subHide m:val="on"/>
                          <m:supHide m:val="on"/>
                          <m:ctrlPr>
                            <a:rPr lang="en-GB" i="1">
                              <a:latin typeface="Cambria Math" panose="02040503050406030204" pitchFamily="18" charset="0"/>
                            </a:rPr>
                          </m:ctrlPr>
                        </m:naryPr>
                        <m:sub/>
                        <m:sup/>
                        <m:e>
                          <m:f>
                            <m:fPr>
                              <m:ctrlPr>
                                <a:rPr lang="en-GB" i="1">
                                  <a:latin typeface="Cambria Math" panose="02040503050406030204" pitchFamily="18" charset="0"/>
                                </a:rPr>
                              </m:ctrlPr>
                            </m:fPr>
                            <m:num>
                              <m:r>
                                <a:rPr lang="en-GB" i="1">
                                  <a:latin typeface="Cambria Math" panose="02040503050406030204" pitchFamily="18" charset="0"/>
                                </a:rPr>
                                <m:t>1</m:t>
                              </m:r>
                            </m:num>
                            <m:den>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i="1">
                                          <a:latin typeface="Cambria Math" panose="02040503050406030204" pitchFamily="18" charset="0"/>
                                        </a:rPr>
                                        <m:t>2</m:t>
                                      </m:r>
                                      <m:r>
                                        <a:rPr lang="en-GB" i="1">
                                          <a:latin typeface="Cambria Math" panose="02040503050406030204" pitchFamily="18" charset="0"/>
                                        </a:rPr>
                                        <m:t>𝑥</m:t>
                                      </m:r>
                                      <m:r>
                                        <a:rPr lang="en-GB" i="1">
                                          <a:latin typeface="Cambria Math" panose="02040503050406030204" pitchFamily="18" charset="0"/>
                                        </a:rPr>
                                        <m:t>+1</m:t>
                                      </m:r>
                                    </m:e>
                                  </m:d>
                                </m:e>
                                <m:sup>
                                  <m:r>
                                    <a:rPr lang="en-GB" b="0" i="1" smtClean="0">
                                      <a:latin typeface="Cambria Math" panose="02040503050406030204" pitchFamily="18" charset="0"/>
                                    </a:rPr>
                                    <m:t>2</m:t>
                                  </m:r>
                                </m:sup>
                              </m:sSup>
                            </m:den>
                          </m:f>
                        </m:e>
                      </m:nary>
                      <m:r>
                        <a:rPr lang="en-GB" i="1">
                          <a:latin typeface="Cambria Math" panose="02040503050406030204" pitchFamily="18" charset="0"/>
                        </a:rPr>
                        <m:t>𝑑𝑥</m:t>
                      </m:r>
                      <m:r>
                        <a:rPr lang="en-GB" i="1">
                          <a:latin typeface="Cambria Math" panose="02040503050406030204" pitchFamily="18" charset="0"/>
                        </a:rPr>
                        <m:t>=</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
                            <m:dPr>
                              <m:ctrlPr>
                                <a:rPr lang="en-GB" b="1" i="1" smtClean="0">
                                  <a:latin typeface="Cambria Math" panose="02040503050406030204" pitchFamily="18" charset="0"/>
                                </a:rPr>
                              </m:ctrlPr>
                            </m:dPr>
                            <m:e>
                              <m:r>
                                <a:rPr lang="en-GB" b="1" i="1" smtClean="0">
                                  <a:latin typeface="Cambria Math" panose="02040503050406030204" pitchFamily="18" charset="0"/>
                                </a:rPr>
                                <m:t>𝟐</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den>
                      </m:f>
                      <m:r>
                        <a:rPr lang="en-GB" b="1" i="1" smtClean="0">
                          <a:latin typeface="Cambria Math" panose="02040503050406030204" pitchFamily="18" charset="0"/>
                        </a:rPr>
                        <m:t>+</m:t>
                      </m:r>
                      <m:r>
                        <a:rPr lang="en-GB" b="1" i="1" smtClean="0">
                          <a:latin typeface="Cambria Math" panose="02040503050406030204" pitchFamily="18" charset="0"/>
                        </a:rPr>
                        <m:t>𝑪</m:t>
                      </m:r>
                    </m:oMath>
                    <m:oMath xmlns:m="http://schemas.openxmlformats.org/officeDocument/2006/math">
                      <m:nary>
                        <m:naryPr>
                          <m:subHide m:val="on"/>
                          <m:supHide m:val="on"/>
                          <m:ctrlPr>
                            <a:rPr lang="en-GB" i="1">
                              <a:latin typeface="Cambria Math" panose="02040503050406030204" pitchFamily="18" charset="0"/>
                            </a:rPr>
                          </m:ctrlPr>
                        </m:naryPr>
                        <m:sub/>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m:t>
                                  </m:r>
                                </m:e>
                              </m:d>
                            </m:e>
                            <m:sup>
                              <m:r>
                                <a:rPr lang="en-GB" b="0" i="1" smtClean="0">
                                  <a:latin typeface="Cambria Math" panose="02040503050406030204" pitchFamily="18" charset="0"/>
                                </a:rPr>
                                <m:t>2</m:t>
                              </m:r>
                            </m:sup>
                          </m:sSup>
                        </m:e>
                      </m:nary>
                      <m:r>
                        <a:rPr lang="en-GB" i="1">
                          <a:latin typeface="Cambria Math" panose="02040503050406030204" pitchFamily="18" charset="0"/>
                        </a:rPr>
                        <m:t>𝑑𝑥</m:t>
                      </m:r>
                      <m:r>
                        <a:rPr lang="en-GB" i="1">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𝟔</m:t>
                          </m:r>
                        </m:den>
                      </m:f>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𝟐</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e>
                        <m:sup>
                          <m:r>
                            <a:rPr lang="en-GB" b="1" i="1" smtClean="0">
                              <a:latin typeface="Cambria Math" panose="02040503050406030204" pitchFamily="18" charset="0"/>
                            </a:rPr>
                            <m:t>𝟑</m:t>
                          </m:r>
                        </m:sup>
                      </m:sSup>
                      <m:r>
                        <a:rPr lang="en-GB" b="1" i="1" smtClean="0">
                          <a:latin typeface="Cambria Math" panose="02040503050406030204" pitchFamily="18" charset="0"/>
                        </a:rPr>
                        <m:t>+</m:t>
                      </m:r>
                      <m:r>
                        <a:rPr lang="en-GB" b="1" i="1" smtClean="0">
                          <a:latin typeface="Cambria Math" panose="02040503050406030204" pitchFamily="18" charset="0"/>
                        </a:rPr>
                        <m:t>𝑪</m:t>
                      </m:r>
                    </m:oMath>
                    <m:oMath xmlns:m="http://schemas.openxmlformats.org/officeDocument/2006/math">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r>
                                <a:rPr lang="en-GB" b="0" i="1" smtClean="0">
                                  <a:latin typeface="Cambria Math" panose="02040503050406030204" pitchFamily="18" charset="0"/>
                                </a:rPr>
                                <m:t>𝑥</m:t>
                              </m:r>
                              <m:r>
                                <a:rPr lang="en-GB" b="0" i="1" smtClean="0">
                                  <a:latin typeface="Cambria Math" panose="02040503050406030204" pitchFamily="18" charset="0"/>
                                </a:rPr>
                                <m:t>−1</m:t>
                              </m:r>
                            </m:den>
                          </m:f>
                          <m:r>
                            <a:rPr lang="en-GB" b="0" i="1" smtClean="0">
                              <a:latin typeface="Cambria Math" panose="02040503050406030204" pitchFamily="18" charset="0"/>
                            </a:rPr>
                            <m:t>𝑑𝑥</m:t>
                          </m:r>
                        </m:e>
                      </m:nary>
                      <m:r>
                        <a:rPr lang="en-GB" b="0"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𝟑</m:t>
                          </m:r>
                        </m:num>
                        <m:den>
                          <m:r>
                            <a:rPr lang="en-GB" b="1" i="1" smtClean="0">
                              <a:latin typeface="Cambria Math" panose="02040503050406030204" pitchFamily="18" charset="0"/>
                            </a:rPr>
                            <m:t>𝟒</m:t>
                          </m:r>
                        </m:den>
                      </m:f>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𝐥𝐧</m:t>
                          </m:r>
                        </m:fName>
                        <m:e>
                          <m:d>
                            <m:dPr>
                              <m:begChr m:val="|"/>
                              <m:endChr m:val="|"/>
                              <m:ctrlPr>
                                <a:rPr lang="en-GB" b="1" i="1" smtClean="0">
                                  <a:latin typeface="Cambria Math" panose="02040503050406030204" pitchFamily="18" charset="0"/>
                                </a:rPr>
                              </m:ctrlPr>
                            </m:dPr>
                            <m:e>
                              <m:r>
                                <a:rPr lang="en-GB" b="1" i="1" smtClean="0">
                                  <a:latin typeface="Cambria Math" panose="02040503050406030204" pitchFamily="18" charset="0"/>
                                </a:rPr>
                                <m:t>𝟒</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e>
                      </m:func>
                      <m:r>
                        <a:rPr lang="en-GB" b="1" i="1" smtClean="0">
                          <a:latin typeface="Cambria Math" panose="02040503050406030204" pitchFamily="18" charset="0"/>
                        </a:rPr>
                        <m:t>+</m:t>
                      </m:r>
                      <m:r>
                        <a:rPr lang="en-GB" b="1" i="1" smtClean="0">
                          <a:latin typeface="Cambria Math" panose="02040503050406030204" pitchFamily="18" charset="0"/>
                        </a:rPr>
                        <m:t>𝑪</m:t>
                      </m:r>
                    </m:oMath>
                  </m:oMathPara>
                </a14:m>
                <a:r>
                  <a:rPr lang="en-GB" dirty="0"/>
                  <a:t/>
                </a:r>
                <a:br>
                  <a:rPr lang="en-GB" dirty="0"/>
                </a:br>
                <a:endParaRPr lang="en-GB" sz="700" dirty="0"/>
              </a:p>
              <a:p>
                <a:pPr/>
                <a14:m>
                  <m:oMathPara xmlns:m="http://schemas.openxmlformats.org/officeDocument/2006/math">
                    <m:oMathParaPr>
                      <m:jc m:val="left"/>
                    </m:oMathParaPr>
                    <m:oMath xmlns:m="http://schemas.openxmlformats.org/officeDocument/2006/math">
                      <m:nary>
                        <m:naryPr>
                          <m:subHide m:val="on"/>
                          <m:supHide m:val="on"/>
                          <m:ctrlPr>
                            <a:rPr lang="en-GB" i="1">
                              <a:latin typeface="Cambria Math" panose="02040503050406030204" pitchFamily="18" charset="0"/>
                            </a:rPr>
                          </m:ctrlPr>
                        </m:naryPr>
                        <m:sub/>
                        <m:sup/>
                        <m:e>
                          <m:f>
                            <m:fPr>
                              <m:ctrlPr>
                                <a:rPr lang="en-GB" i="1">
                                  <a:latin typeface="Cambria Math" panose="02040503050406030204" pitchFamily="18" charset="0"/>
                                </a:rPr>
                              </m:ctrlPr>
                            </m:fPr>
                            <m:num>
                              <m:r>
                                <a:rPr lang="en-GB" b="0" i="1" smtClean="0">
                                  <a:latin typeface="Cambria Math" panose="02040503050406030204" pitchFamily="18" charset="0"/>
                                </a:rPr>
                                <m:t>3</m:t>
                              </m:r>
                            </m:num>
                            <m:den>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1−4</m:t>
                                      </m:r>
                                      <m:r>
                                        <a:rPr lang="en-GB" b="0" i="1" smtClean="0">
                                          <a:latin typeface="Cambria Math" panose="02040503050406030204" pitchFamily="18" charset="0"/>
                                        </a:rPr>
                                        <m:t>𝑥</m:t>
                                      </m:r>
                                    </m:e>
                                  </m:d>
                                </m:e>
                                <m:sup>
                                  <m:r>
                                    <a:rPr lang="en-GB" b="0" i="1" smtClean="0">
                                      <a:latin typeface="Cambria Math" panose="02040503050406030204" pitchFamily="18" charset="0"/>
                                    </a:rPr>
                                    <m:t>2</m:t>
                                  </m:r>
                                </m:sup>
                              </m:sSup>
                            </m:den>
                          </m:f>
                        </m:e>
                      </m:nary>
                      <m:r>
                        <a:rPr lang="en-GB" i="1">
                          <a:latin typeface="Cambria Math" panose="02040503050406030204" pitchFamily="18" charset="0"/>
                        </a:rPr>
                        <m:t>𝑑𝑥</m:t>
                      </m:r>
                      <m:r>
                        <a:rPr lang="en-GB" i="1">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𝟑</m:t>
                          </m:r>
                        </m:num>
                        <m:den>
                          <m:r>
                            <a:rPr lang="en-GB" b="1" i="1" smtClean="0">
                              <a:latin typeface="Cambria Math" panose="02040503050406030204" pitchFamily="18" charset="0"/>
                            </a:rPr>
                            <m:t>𝟒</m:t>
                          </m:r>
                          <m:d>
                            <m:dPr>
                              <m:ctrlPr>
                                <a:rPr lang="en-GB" b="1" i="1" smtClean="0">
                                  <a:latin typeface="Cambria Math" panose="02040503050406030204" pitchFamily="18" charset="0"/>
                                </a:rPr>
                              </m:ctrlPr>
                            </m:dPr>
                            <m:e>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𝒙</m:t>
                              </m:r>
                            </m:e>
                          </m:d>
                        </m:den>
                      </m:f>
                      <m:r>
                        <a:rPr lang="en-GB" b="1" i="1" smtClean="0">
                          <a:latin typeface="Cambria Math" panose="02040503050406030204" pitchFamily="18" charset="0"/>
                        </a:rPr>
                        <m:t>+</m:t>
                      </m:r>
                      <m:r>
                        <a:rPr lang="en-GB" b="1" i="1" smtClean="0">
                          <a:latin typeface="Cambria Math" panose="02040503050406030204" pitchFamily="18" charset="0"/>
                        </a:rPr>
                        <m:t>𝑪</m:t>
                      </m:r>
                    </m:oMath>
                    <m:oMath xmlns:m="http://schemas.openxmlformats.org/officeDocument/2006/math">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1−2</m:t>
                                      </m:r>
                                      <m:r>
                                        <a:rPr lang="en-GB" b="0" i="1" smtClean="0">
                                          <a:latin typeface="Cambria Math" panose="02040503050406030204" pitchFamily="18" charset="0"/>
                                        </a:rPr>
                                        <m:t>𝑥</m:t>
                                      </m:r>
                                    </m:e>
                                  </m:d>
                                </m:e>
                                <m:sup>
                                  <m:r>
                                    <a:rPr lang="en-GB" b="0" i="1" smtClean="0">
                                      <a:latin typeface="Cambria Math" panose="02040503050406030204" pitchFamily="18" charset="0"/>
                                    </a:rPr>
                                    <m:t>3</m:t>
                                  </m:r>
                                </m:sup>
                              </m:sSup>
                            </m:den>
                          </m:f>
                          <m:r>
                            <a:rPr lang="en-GB" b="0" i="1" smtClean="0">
                              <a:latin typeface="Cambria Math" panose="02040503050406030204" pitchFamily="18" charset="0"/>
                            </a:rPr>
                            <m:t>𝑑𝑥</m:t>
                          </m:r>
                        </m:e>
                      </m:nary>
                      <m:r>
                        <a:rPr lang="en-GB" b="0"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𝟑</m:t>
                          </m:r>
                        </m:num>
                        <m:den>
                          <m:r>
                            <a:rPr lang="en-GB" b="1" i="1" smtClean="0">
                              <a:latin typeface="Cambria Math" panose="02040503050406030204" pitchFamily="18" charset="0"/>
                            </a:rPr>
                            <m:t>𝟒</m:t>
                          </m:r>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𝒙</m:t>
                                  </m:r>
                                </m:e>
                              </m:d>
                            </m:e>
                            <m:sup>
                              <m:r>
                                <a:rPr lang="en-GB" b="1" i="1" smtClean="0">
                                  <a:latin typeface="Cambria Math" panose="02040503050406030204" pitchFamily="18" charset="0"/>
                                </a:rPr>
                                <m:t>𝟐</m:t>
                              </m:r>
                            </m:sup>
                          </m:sSup>
                        </m:den>
                      </m:f>
                      <m:r>
                        <a:rPr lang="en-GB" b="1" i="1" smtClean="0">
                          <a:latin typeface="Cambria Math" panose="02040503050406030204" pitchFamily="18" charset="0"/>
                        </a:rPr>
                        <m:t>+</m:t>
                      </m:r>
                      <m:r>
                        <a:rPr lang="en-GB" b="1" i="1" smtClean="0">
                          <a:latin typeface="Cambria Math" panose="02040503050406030204" pitchFamily="18" charset="0"/>
                        </a:rPr>
                        <m:t>𝑪</m:t>
                      </m:r>
                    </m:oMath>
                    <m:oMath xmlns:m="http://schemas.openxmlformats.org/officeDocument/2006/math">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3−2</m:t>
                              </m:r>
                              <m:r>
                                <a:rPr lang="en-GB" b="0" i="1" smtClean="0">
                                  <a:latin typeface="Cambria Math" panose="02040503050406030204" pitchFamily="18" charset="0"/>
                                </a:rPr>
                                <m:t>𝑥</m:t>
                              </m:r>
                            </m:den>
                          </m:f>
                          <m:r>
                            <a:rPr lang="en-GB" b="0" i="1" smtClean="0">
                              <a:latin typeface="Cambria Math" panose="02040503050406030204" pitchFamily="18" charset="0"/>
                            </a:rPr>
                            <m:t>𝑑𝑥</m:t>
                          </m:r>
                        </m:e>
                      </m:nary>
                      <m:r>
                        <a:rPr lang="en-GB" b="0" i="1" smtClean="0">
                          <a:latin typeface="Cambria Math" panose="02040503050406030204" pitchFamily="18" charset="0"/>
                        </a:rPr>
                        <m:t>=</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𝟓</m:t>
                          </m:r>
                        </m:num>
                        <m:den>
                          <m:r>
                            <a:rPr lang="en-GB" b="1" i="1" smtClean="0">
                              <a:latin typeface="Cambria Math" panose="02040503050406030204" pitchFamily="18" charset="0"/>
                            </a:rPr>
                            <m:t>𝟐</m:t>
                          </m:r>
                        </m:den>
                      </m:f>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𝐥𝐧</m:t>
                          </m:r>
                        </m:fName>
                        <m:e>
                          <m:d>
                            <m:dPr>
                              <m:begChr m:val="|"/>
                              <m:endChr m:val="|"/>
                              <m:ctrlPr>
                                <a:rPr lang="en-GB" b="1" i="1" smtClean="0">
                                  <a:latin typeface="Cambria Math" panose="02040503050406030204" pitchFamily="18" charset="0"/>
                                </a:rPr>
                              </m:ctrlPr>
                            </m:dPr>
                            <m:e>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𝒙</m:t>
                              </m:r>
                            </m:e>
                          </m:d>
                        </m:e>
                      </m:func>
                      <m:r>
                        <a:rPr lang="en-GB" b="1" i="1" smtClean="0">
                          <a:latin typeface="Cambria Math" panose="02040503050406030204" pitchFamily="18" charset="0"/>
                        </a:rPr>
                        <m:t>+</m:t>
                      </m:r>
                      <m:r>
                        <a:rPr lang="en-GB" b="1" i="1" smtClean="0">
                          <a:latin typeface="Cambria Math" panose="02040503050406030204" pitchFamily="18" charset="0"/>
                        </a:rPr>
                        <m:t>𝑪</m:t>
                      </m:r>
                    </m:oMath>
                  </m:oMathPara>
                </a14:m>
                <a:endParaRPr lang="en-GB" b="1" dirty="0"/>
              </a:p>
              <a:p>
                <a:endParaRPr lang="en-GB" sz="400" dirty="0"/>
              </a:p>
              <a:p>
                <a:pPr/>
                <a14:m>
                  <m:oMathPara xmlns:m="http://schemas.openxmlformats.org/officeDocument/2006/math">
                    <m:oMathParaPr>
                      <m:jc m:val="left"/>
                    </m:oMathParaPr>
                    <m:oMath xmlns:m="http://schemas.openxmlformats.org/officeDocument/2006/math">
                      <m:nary>
                        <m:naryPr>
                          <m:subHide m:val="on"/>
                          <m:supHide m:val="on"/>
                          <m:ctrlPr>
                            <a:rPr lang="en-GB" sz="1600" b="0" i="1" smtClean="0">
                              <a:latin typeface="Cambria Math" panose="02040503050406030204" pitchFamily="18" charset="0"/>
                            </a:rPr>
                          </m:ctrlPr>
                        </m:naryPr>
                        <m:sub/>
                        <m:sup/>
                        <m:e>
                          <m:r>
                            <a:rPr lang="en-GB" sz="1600" b="0" i="1" smtClean="0">
                              <a:latin typeface="Cambria Math" panose="02040503050406030204" pitchFamily="18" charset="0"/>
                            </a:rPr>
                            <m:t>3</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2</m:t>
                                  </m:r>
                                  <m:r>
                                    <a:rPr lang="en-GB" sz="1600" b="0" i="1" smtClean="0">
                                      <a:latin typeface="Cambria Math" panose="02040503050406030204" pitchFamily="18" charset="0"/>
                                    </a:rPr>
                                    <m:t>𝑥</m:t>
                                  </m:r>
                                  <m:r>
                                    <a:rPr lang="en-GB" sz="1600" b="0" i="1" smtClean="0">
                                      <a:latin typeface="Cambria Math" panose="02040503050406030204" pitchFamily="18" charset="0"/>
                                    </a:rPr>
                                    <m:t>+1</m:t>
                                  </m:r>
                                </m:e>
                              </m:d>
                            </m:e>
                          </m:func>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4</m:t>
                              </m:r>
                            </m:num>
                            <m:den>
                              <m:r>
                                <a:rPr lang="en-GB" sz="1600" b="0" i="1" smtClean="0">
                                  <a:latin typeface="Cambria Math" panose="02040503050406030204" pitchFamily="18" charset="0"/>
                                </a:rPr>
                                <m:t>2</m:t>
                              </m:r>
                              <m:r>
                                <a:rPr lang="en-GB" sz="1600" b="0" i="1" smtClean="0">
                                  <a:latin typeface="Cambria Math" panose="02040503050406030204" pitchFamily="18" charset="0"/>
                                </a:rPr>
                                <m:t>𝑥</m:t>
                              </m:r>
                              <m:r>
                                <a:rPr lang="en-GB" sz="1600" b="0" i="1" smtClean="0">
                                  <a:latin typeface="Cambria Math" panose="02040503050406030204" pitchFamily="18" charset="0"/>
                                </a:rPr>
                                <m:t>+1</m:t>
                              </m:r>
                            </m:den>
                          </m:f>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oMath>
                    <m:oMath xmlns:m="http://schemas.openxmlformats.org/officeDocument/2006/math">
                      <m:r>
                        <a:rPr lang="en-GB" sz="1600" b="0" i="0" smtClean="0">
                          <a:latin typeface="Cambria Math" panose="02040503050406030204" pitchFamily="18" charset="0"/>
                        </a:rPr>
                        <m:t>     </m:t>
                      </m:r>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𝟑</m:t>
                          </m:r>
                        </m:num>
                        <m:den>
                          <m:r>
                            <a:rPr lang="en-GB" sz="1600" b="1" i="1" smtClean="0">
                              <a:latin typeface="Cambria Math" panose="02040503050406030204" pitchFamily="18" charset="0"/>
                            </a:rPr>
                            <m:t>𝟐</m:t>
                          </m:r>
                        </m:den>
                      </m:f>
                      <m:func>
                        <m:funcPr>
                          <m:ctrlPr>
                            <a:rPr lang="en-GB" sz="1600" b="1" i="1" smtClean="0">
                              <a:latin typeface="Cambria Math" panose="02040503050406030204" pitchFamily="18" charset="0"/>
                            </a:rPr>
                          </m:ctrlPr>
                        </m:funcPr>
                        <m:fName>
                          <m:r>
                            <a:rPr lang="en-GB" sz="1600" b="1" i="0" smtClean="0">
                              <a:latin typeface="Cambria Math" panose="02040503050406030204" pitchFamily="18" charset="0"/>
                            </a:rPr>
                            <m:t>𝐜𝐨𝐬</m:t>
                          </m:r>
                        </m:fName>
                        <m:e>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𝟐</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𝟏</m:t>
                              </m:r>
                            </m:e>
                          </m:d>
                        </m:e>
                      </m:func>
                      <m:r>
                        <a:rPr lang="en-GB" sz="1600" b="1" i="1" smtClean="0">
                          <a:latin typeface="Cambria Math" panose="02040503050406030204" pitchFamily="18" charset="0"/>
                        </a:rPr>
                        <m:t>+</m:t>
                      </m:r>
                      <m:r>
                        <a:rPr lang="en-GB" sz="1600" b="1" i="1" smtClean="0">
                          <a:latin typeface="Cambria Math" panose="02040503050406030204" pitchFamily="18" charset="0"/>
                        </a:rPr>
                        <m:t>𝟐</m:t>
                      </m:r>
                      <m:func>
                        <m:funcPr>
                          <m:ctrlPr>
                            <a:rPr lang="en-GB" sz="1600" b="1" i="1" smtClean="0">
                              <a:latin typeface="Cambria Math" panose="02040503050406030204" pitchFamily="18" charset="0"/>
                            </a:rPr>
                          </m:ctrlPr>
                        </m:funcPr>
                        <m:fName>
                          <m:r>
                            <a:rPr lang="en-GB" sz="1600" b="1" i="0" smtClean="0">
                              <a:latin typeface="Cambria Math" panose="02040503050406030204" pitchFamily="18" charset="0"/>
                            </a:rPr>
                            <m:t>𝐥𝐧</m:t>
                          </m:r>
                        </m:fName>
                        <m:e>
                          <m:d>
                            <m:dPr>
                              <m:begChr m:val="|"/>
                              <m:endChr m:val="|"/>
                              <m:ctrlPr>
                                <a:rPr lang="en-GB" sz="1600" b="1" i="1" smtClean="0">
                                  <a:latin typeface="Cambria Math" panose="02040503050406030204" pitchFamily="18" charset="0"/>
                                </a:rPr>
                              </m:ctrlPr>
                            </m:dPr>
                            <m:e>
                              <m:r>
                                <a:rPr lang="en-GB" sz="1600" b="1" i="1" smtClean="0">
                                  <a:latin typeface="Cambria Math" panose="02040503050406030204" pitchFamily="18" charset="0"/>
                                </a:rPr>
                                <m:t>𝟐</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𝟏</m:t>
                              </m:r>
                            </m:e>
                          </m:d>
                        </m:e>
                      </m:func>
                      <m:r>
                        <a:rPr lang="en-GB" sz="1600" b="1" i="1" smtClean="0">
                          <a:latin typeface="Cambria Math" panose="02040503050406030204" pitchFamily="18" charset="0"/>
                        </a:rPr>
                        <m:t>+</m:t>
                      </m:r>
                      <m:r>
                        <a:rPr lang="en-GB" sz="1600" b="1" i="1" smtClean="0">
                          <a:latin typeface="Cambria Math" panose="02040503050406030204" pitchFamily="18" charset="0"/>
                        </a:rPr>
                        <m:t>𝑪</m:t>
                      </m:r>
                    </m:oMath>
                  </m:oMathPara>
                </a14:m>
                <a:endParaRPr lang="en-GB" sz="1600" b="1" dirty="0"/>
              </a:p>
              <a:p>
                <a:pPr/>
                <a14:m>
                  <m:oMathPara xmlns:m="http://schemas.openxmlformats.org/officeDocument/2006/math">
                    <m:oMathParaPr>
                      <m:jc m:val="left"/>
                    </m:oMathParaPr>
                    <m:oMath xmlns:m="http://schemas.openxmlformats.org/officeDocument/2006/math">
                      <m:nary>
                        <m:naryPr>
                          <m:subHide m:val="on"/>
                          <m:supHide m:val="on"/>
                          <m:ctrlPr>
                            <a:rPr lang="en-GB" sz="1600" b="0" i="1" smtClean="0">
                              <a:latin typeface="Cambria Math" panose="02040503050406030204" pitchFamily="18" charset="0"/>
                            </a:rPr>
                          </m:ctrlPr>
                        </m:naryPr>
                        <m:sub/>
                        <m:sup/>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func>
                                <m:funcPr>
                                  <m:ctrlPr>
                                    <a:rPr lang="en-GB" sz="1600" b="0" i="1" smtClean="0">
                                      <a:latin typeface="Cambria Math" panose="02040503050406030204" pitchFamily="18" charset="0"/>
                                    </a:rPr>
                                  </m:ctrlPr>
                                </m:funcPr>
                                <m:fName>
                                  <m:sSup>
                                    <m:sSupPr>
                                      <m:ctrlPr>
                                        <a:rPr lang="en-GB" sz="1600" b="0" i="1" smtClean="0">
                                          <a:latin typeface="Cambria Math" panose="02040503050406030204" pitchFamily="18" charset="0"/>
                                        </a:rPr>
                                      </m:ctrlPr>
                                    </m:sSupPr>
                                    <m:e>
                                      <m:r>
                                        <m:rPr>
                                          <m:sty m:val="p"/>
                                        </m:rPr>
                                        <a:rPr lang="en-GB" sz="1600" b="0" i="0" smtClean="0">
                                          <a:latin typeface="Cambria Math" panose="02040503050406030204" pitchFamily="18" charset="0"/>
                                        </a:rPr>
                                        <m:t>sin</m:t>
                                      </m:r>
                                    </m:e>
                                    <m:sup>
                                      <m:r>
                                        <a:rPr lang="en-GB" sz="1600" b="0" i="1" smtClean="0">
                                          <a:latin typeface="Cambria Math" panose="02040503050406030204" pitchFamily="18" charset="0"/>
                                        </a:rPr>
                                        <m:t>2</m:t>
                                      </m:r>
                                    </m:sup>
                                  </m:sSup>
                                </m:fName>
                                <m:e>
                                  <m:r>
                                    <a:rPr lang="en-GB" sz="1600" b="0" i="1" smtClean="0">
                                      <a:latin typeface="Cambria Math" panose="02040503050406030204" pitchFamily="18" charset="0"/>
                                    </a:rPr>
                                    <m:t>2</m:t>
                                  </m:r>
                                  <m:r>
                                    <a:rPr lang="en-GB" sz="1600" b="0" i="1" smtClean="0">
                                      <a:latin typeface="Cambria Math" panose="02040503050406030204" pitchFamily="18" charset="0"/>
                                    </a:rPr>
                                    <m:t>𝑥</m:t>
                                  </m:r>
                                </m:e>
                              </m:func>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1+2</m:t>
                              </m:r>
                              <m:r>
                                <a:rPr lang="en-GB" sz="1600" b="0" i="1" smtClean="0">
                                  <a:latin typeface="Cambria Math" panose="02040503050406030204" pitchFamily="18" charset="0"/>
                                </a:rPr>
                                <m:t>𝑥</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1+2</m:t>
                                      </m:r>
                                      <m:r>
                                        <a:rPr lang="en-GB" sz="1600" b="0" i="1" smtClean="0">
                                          <a:latin typeface="Cambria Math" panose="02040503050406030204" pitchFamily="18" charset="0"/>
                                        </a:rPr>
                                        <m:t>𝑥</m:t>
                                      </m:r>
                                    </m:e>
                                  </m:d>
                                </m:e>
                                <m:sup>
                                  <m:r>
                                    <a:rPr lang="en-GB" sz="1600" b="0" i="1" smtClean="0">
                                      <a:latin typeface="Cambria Math" panose="02040503050406030204" pitchFamily="18" charset="0"/>
                                    </a:rPr>
                                    <m:t>2</m:t>
                                  </m:r>
                                </m:sup>
                              </m:sSup>
                            </m:den>
                          </m:f>
                          <m:r>
                            <a:rPr lang="en-GB" sz="1600" b="0" i="1" smtClean="0">
                              <a:latin typeface="Cambria Math" panose="02040503050406030204" pitchFamily="18" charset="0"/>
                            </a:rPr>
                            <m:t>𝑑𝑥</m:t>
                          </m:r>
                        </m:e>
                      </m:nary>
                    </m:oMath>
                    <m:oMath xmlns:m="http://schemas.openxmlformats.org/officeDocument/2006/math">
                      <m:r>
                        <a:rPr lang="en-GB" sz="1600" b="0" i="0" smtClean="0">
                          <a:latin typeface="Cambria Math" panose="02040503050406030204" pitchFamily="18" charset="0"/>
                        </a:rPr>
                        <m:t>      </m:t>
                      </m:r>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𝟐</m:t>
                          </m:r>
                        </m:den>
                      </m:f>
                      <m:func>
                        <m:funcPr>
                          <m:ctrlPr>
                            <a:rPr lang="en-GB" sz="1600" b="1" i="1" smtClean="0">
                              <a:latin typeface="Cambria Math" panose="02040503050406030204" pitchFamily="18" charset="0"/>
                            </a:rPr>
                          </m:ctrlPr>
                        </m:funcPr>
                        <m:fName>
                          <m:r>
                            <a:rPr lang="en-GB" sz="1600" b="1" i="0" smtClean="0">
                              <a:latin typeface="Cambria Math" panose="02040503050406030204" pitchFamily="18" charset="0"/>
                            </a:rPr>
                            <m:t>𝐜𝐨𝐭</m:t>
                          </m:r>
                        </m:fName>
                        <m:e>
                          <m:r>
                            <a:rPr lang="en-GB" sz="1600" b="1" i="1" smtClean="0">
                              <a:latin typeface="Cambria Math" panose="02040503050406030204" pitchFamily="18" charset="0"/>
                            </a:rPr>
                            <m:t>𝟐</m:t>
                          </m:r>
                          <m:r>
                            <a:rPr lang="en-GB" sz="1600" b="1" i="1" smtClean="0">
                              <a:latin typeface="Cambria Math" panose="02040503050406030204" pitchFamily="18" charset="0"/>
                            </a:rPr>
                            <m:t>𝒙</m:t>
                          </m:r>
                        </m:e>
                      </m:func>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𝟐</m:t>
                          </m:r>
                        </m:den>
                      </m:f>
                      <m:func>
                        <m:funcPr>
                          <m:ctrlPr>
                            <a:rPr lang="en-GB" sz="1600" b="1" i="1" smtClean="0">
                              <a:latin typeface="Cambria Math" panose="02040503050406030204" pitchFamily="18" charset="0"/>
                            </a:rPr>
                          </m:ctrlPr>
                        </m:funcPr>
                        <m:fName>
                          <m:r>
                            <a:rPr lang="en-GB" sz="1600" b="1" i="0" smtClean="0">
                              <a:latin typeface="Cambria Math" panose="02040503050406030204" pitchFamily="18" charset="0"/>
                            </a:rPr>
                            <m:t>𝐥𝐧</m:t>
                          </m:r>
                        </m:fName>
                        <m:e>
                          <m:d>
                            <m:dPr>
                              <m:begChr m:val="|"/>
                              <m:endChr m:val="|"/>
                              <m:ctrlPr>
                                <a:rPr lang="en-GB" sz="1600" b="1" i="1" smtClean="0">
                                  <a:latin typeface="Cambria Math" panose="02040503050406030204" pitchFamily="18" charset="0"/>
                                </a:rPr>
                              </m:ctrlPr>
                            </m:dPr>
                            <m:e>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𝒙</m:t>
                              </m:r>
                            </m:e>
                          </m:d>
                        </m:e>
                      </m:func>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𝟐</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𝒙</m:t>
                              </m:r>
                            </m:e>
                          </m:d>
                        </m:den>
                      </m:f>
                    </m:oMath>
                  </m:oMathPara>
                </a14:m>
                <a:r>
                  <a:rPr lang="en-GB" b="1" dirty="0"/>
                  <a:t/>
                </a:r>
                <a:br>
                  <a:rPr lang="en-GB" b="1" dirty="0"/>
                </a:br>
                <a:endParaRPr lang="en-GB"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5251598" y="540233"/>
                <a:ext cx="4082902" cy="6693692"/>
              </a:xfrm>
              <a:prstGeom prst="rect">
                <a:avLst/>
              </a:prstGeom>
              <a:blipFill rotWithShape="1">
                <a:blip r:embed="rId3"/>
                <a:stretch>
                  <a:fillRect/>
                </a:stretch>
              </a:blipFill>
            </p:spPr>
            <p:txBody>
              <a:bodyPr/>
              <a:lstStyle/>
              <a:p>
                <a:r>
                  <a:rPr lang="en-GB">
                    <a:noFill/>
                  </a:rPr>
                  <a:t> </a:t>
                </a:r>
              </a:p>
            </p:txBody>
          </p:sp>
        </mc:Fallback>
      </mc:AlternateContent>
      <p:sp>
        <p:nvSpPr>
          <p:cNvPr id="22" name="Rectangle 21"/>
          <p:cNvSpPr/>
          <p:nvPr/>
        </p:nvSpPr>
        <p:spPr>
          <a:xfrm>
            <a:off x="5049839" y="663628"/>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23" name="Rectangle 22"/>
          <p:cNvSpPr/>
          <p:nvPr/>
        </p:nvSpPr>
        <p:spPr>
          <a:xfrm>
            <a:off x="5049839" y="1313323"/>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24" name="Rectangle 23"/>
          <p:cNvSpPr/>
          <p:nvPr/>
        </p:nvSpPr>
        <p:spPr>
          <a:xfrm>
            <a:off x="5049839" y="1855813"/>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25" name="Rectangle 24"/>
          <p:cNvSpPr/>
          <p:nvPr/>
        </p:nvSpPr>
        <p:spPr>
          <a:xfrm>
            <a:off x="5064360" y="2445991"/>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a:t>
            </a:r>
          </a:p>
        </p:txBody>
      </p:sp>
      <p:sp>
        <p:nvSpPr>
          <p:cNvPr id="26" name="Rectangle 25"/>
          <p:cNvSpPr/>
          <p:nvPr/>
        </p:nvSpPr>
        <p:spPr>
          <a:xfrm>
            <a:off x="5064360" y="3037814"/>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f</a:t>
            </a:r>
          </a:p>
        </p:txBody>
      </p:sp>
      <p:sp>
        <p:nvSpPr>
          <p:cNvPr id="27" name="Rectangle 26"/>
          <p:cNvSpPr/>
          <p:nvPr/>
        </p:nvSpPr>
        <p:spPr>
          <a:xfrm>
            <a:off x="5027066" y="3609824"/>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h</a:t>
            </a:r>
          </a:p>
        </p:txBody>
      </p:sp>
      <p:sp>
        <p:nvSpPr>
          <p:cNvPr id="28" name="Rectangle 27"/>
          <p:cNvSpPr/>
          <p:nvPr/>
        </p:nvSpPr>
        <p:spPr>
          <a:xfrm>
            <a:off x="5014718" y="4245447"/>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j</a:t>
            </a:r>
          </a:p>
        </p:txBody>
      </p:sp>
      <p:sp>
        <p:nvSpPr>
          <p:cNvPr id="29" name="Rectangle 28"/>
          <p:cNvSpPr/>
          <p:nvPr/>
        </p:nvSpPr>
        <p:spPr>
          <a:xfrm>
            <a:off x="5027066" y="4835066"/>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30" name="Rectangle 29"/>
          <p:cNvSpPr/>
          <p:nvPr/>
        </p:nvSpPr>
        <p:spPr>
          <a:xfrm>
            <a:off x="5010053" y="5751614"/>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31" name="Rectangle 30"/>
          <p:cNvSpPr/>
          <p:nvPr/>
        </p:nvSpPr>
        <p:spPr>
          <a:xfrm>
            <a:off x="4761807" y="663628"/>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32" name="Rectangle 31"/>
          <p:cNvSpPr/>
          <p:nvPr/>
        </p:nvSpPr>
        <p:spPr>
          <a:xfrm>
            <a:off x="4761807" y="4835066"/>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4</a:t>
            </a:r>
          </a:p>
        </p:txBody>
      </p:sp>
      <p:sp>
        <p:nvSpPr>
          <p:cNvPr id="33" name="Rectangle 32"/>
          <p:cNvSpPr/>
          <p:nvPr/>
        </p:nvSpPr>
        <p:spPr>
          <a:xfrm>
            <a:off x="2440900" y="600378"/>
            <a:ext cx="1750100" cy="5070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Rectangle 33"/>
          <p:cNvSpPr/>
          <p:nvPr/>
        </p:nvSpPr>
        <p:spPr>
          <a:xfrm>
            <a:off x="2024296" y="1102570"/>
            <a:ext cx="1521432" cy="4443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Rectangle 34"/>
          <p:cNvSpPr/>
          <p:nvPr/>
        </p:nvSpPr>
        <p:spPr>
          <a:xfrm>
            <a:off x="2284309" y="1546924"/>
            <a:ext cx="1521432" cy="4443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6" name="Rectangle 35"/>
          <p:cNvSpPr/>
          <p:nvPr/>
        </p:nvSpPr>
        <p:spPr>
          <a:xfrm>
            <a:off x="2496918" y="2006723"/>
            <a:ext cx="1521432" cy="4443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7" name="Rectangle 36"/>
          <p:cNvSpPr/>
          <p:nvPr/>
        </p:nvSpPr>
        <p:spPr>
          <a:xfrm>
            <a:off x="2715730" y="2440578"/>
            <a:ext cx="1551470" cy="4804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8" name="Rectangle 37"/>
          <p:cNvSpPr/>
          <p:nvPr/>
        </p:nvSpPr>
        <p:spPr>
          <a:xfrm>
            <a:off x="2762175" y="2943293"/>
            <a:ext cx="1521432" cy="4443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9" name="Rectangle 38"/>
          <p:cNvSpPr/>
          <p:nvPr/>
        </p:nvSpPr>
        <p:spPr>
          <a:xfrm>
            <a:off x="1637131" y="4021741"/>
            <a:ext cx="2168609" cy="4443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0" name="Rectangle 39"/>
          <p:cNvSpPr/>
          <p:nvPr/>
        </p:nvSpPr>
        <p:spPr>
          <a:xfrm>
            <a:off x="2245863" y="4462212"/>
            <a:ext cx="1675541" cy="4443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1" name="Rectangle 40"/>
          <p:cNvSpPr/>
          <p:nvPr/>
        </p:nvSpPr>
        <p:spPr>
          <a:xfrm>
            <a:off x="3000328" y="4883831"/>
            <a:ext cx="1675541" cy="4443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2" name="Rectangle 41"/>
          <p:cNvSpPr/>
          <p:nvPr/>
        </p:nvSpPr>
        <p:spPr>
          <a:xfrm>
            <a:off x="2325081" y="5367387"/>
            <a:ext cx="2174911" cy="4443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3" name="Rectangle 42"/>
          <p:cNvSpPr/>
          <p:nvPr/>
        </p:nvSpPr>
        <p:spPr>
          <a:xfrm>
            <a:off x="1333786" y="6181758"/>
            <a:ext cx="2949821" cy="4443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4" name="Rectangle 43"/>
          <p:cNvSpPr/>
          <p:nvPr/>
        </p:nvSpPr>
        <p:spPr>
          <a:xfrm>
            <a:off x="6820991" y="604866"/>
            <a:ext cx="1783458" cy="5231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5" name="Rectangle 44"/>
          <p:cNvSpPr/>
          <p:nvPr/>
        </p:nvSpPr>
        <p:spPr>
          <a:xfrm>
            <a:off x="7064647" y="1164557"/>
            <a:ext cx="1783458" cy="5231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6" name="Rectangle 45"/>
          <p:cNvSpPr/>
          <p:nvPr/>
        </p:nvSpPr>
        <p:spPr>
          <a:xfrm>
            <a:off x="7028779" y="1738273"/>
            <a:ext cx="1783458" cy="5231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7" name="Rectangle 46"/>
          <p:cNvSpPr/>
          <p:nvPr/>
        </p:nvSpPr>
        <p:spPr>
          <a:xfrm>
            <a:off x="6820991" y="2310523"/>
            <a:ext cx="1783458" cy="5231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8" name="Rectangle 47"/>
          <p:cNvSpPr/>
          <p:nvPr/>
        </p:nvSpPr>
        <p:spPr>
          <a:xfrm>
            <a:off x="7090047" y="2844074"/>
            <a:ext cx="1783458" cy="5976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9" name="Rectangle 48"/>
          <p:cNvSpPr/>
          <p:nvPr/>
        </p:nvSpPr>
        <p:spPr>
          <a:xfrm>
            <a:off x="7093624" y="3478444"/>
            <a:ext cx="1783458" cy="5423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0" name="Rectangle 49"/>
          <p:cNvSpPr/>
          <p:nvPr/>
        </p:nvSpPr>
        <p:spPr>
          <a:xfrm>
            <a:off x="6802140" y="4053540"/>
            <a:ext cx="1935460" cy="5819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1" name="Rectangle 50"/>
          <p:cNvSpPr/>
          <p:nvPr/>
        </p:nvSpPr>
        <p:spPr>
          <a:xfrm>
            <a:off x="5738845" y="5166879"/>
            <a:ext cx="3162141" cy="4973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2" name="Rectangle 51"/>
          <p:cNvSpPr/>
          <p:nvPr/>
        </p:nvSpPr>
        <p:spPr>
          <a:xfrm>
            <a:off x="5815045" y="6184901"/>
            <a:ext cx="3341655" cy="5325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584161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8" restart="whenNotActive" fill="hold" evtFilter="cancelBubble" nodeType="interactiveSeq">
                <p:stCondLst>
                  <p:cond evt="onClick" delay="0">
                    <p:tgtEl>
                      <p:spTgt spid="3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4"/>
                                        </p:tgtEl>
                                      </p:cBhvr>
                                    </p:animEffect>
                                    <p:set>
                                      <p:cBhvr>
                                        <p:cTn id="13"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4" restart="whenNotActive" fill="hold" evtFilter="cancelBubble" nodeType="interactiveSeq">
                <p:stCondLst>
                  <p:cond evt="onClick" delay="0">
                    <p:tgtEl>
                      <p:spTgt spid="3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5"/>
                                        </p:tgtEl>
                                      </p:cBhvr>
                                    </p:animEffect>
                                    <p:set>
                                      <p:cBhvr>
                                        <p:cTn id="19"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0" restart="whenNotActive" fill="hold" evtFilter="cancelBubble" nodeType="interactiveSeq">
                <p:stCondLst>
                  <p:cond evt="onClick" delay="0">
                    <p:tgtEl>
                      <p:spTgt spid="3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6"/>
                                        </p:tgtEl>
                                      </p:cBhvr>
                                    </p:animEffect>
                                    <p:set>
                                      <p:cBhvr>
                                        <p:cTn id="25"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26" restart="whenNotActive" fill="hold" evtFilter="cancelBubble" nodeType="interactiveSeq">
                <p:stCondLst>
                  <p:cond evt="onClick" delay="0">
                    <p:tgtEl>
                      <p:spTgt spid="37"/>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7"/>
                                        </p:tgtEl>
                                      </p:cBhvr>
                                    </p:animEffect>
                                    <p:set>
                                      <p:cBhvr>
                                        <p:cTn id="31"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32" restart="whenNotActive" fill="hold" evtFilter="cancelBubble" nodeType="interactiveSeq">
                <p:stCondLst>
                  <p:cond evt="onClick" delay="0">
                    <p:tgtEl>
                      <p:spTgt spid="38"/>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8"/>
                                        </p:tgtEl>
                                      </p:cBhvr>
                                    </p:animEffect>
                                    <p:set>
                                      <p:cBhvr>
                                        <p:cTn id="37"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38" restart="whenNotActive" fill="hold" evtFilter="cancelBubble" nodeType="interactiveSeq">
                <p:stCondLst>
                  <p:cond evt="onClick" delay="0">
                    <p:tgtEl>
                      <p:spTgt spid="39"/>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9"/>
                                        </p:tgtEl>
                                      </p:cBhvr>
                                    </p:animEffect>
                                    <p:set>
                                      <p:cBhvr>
                                        <p:cTn id="43"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44" restart="whenNotActive" fill="hold" evtFilter="cancelBubble" nodeType="interactiveSeq">
                <p:stCondLst>
                  <p:cond evt="onClick" delay="0">
                    <p:tgtEl>
                      <p:spTgt spid="40"/>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40"/>
                                        </p:tgtEl>
                                      </p:cBhvr>
                                    </p:animEffect>
                                    <p:set>
                                      <p:cBhvr>
                                        <p:cTn id="49"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50" restart="whenNotActive" fill="hold" evtFilter="cancelBubble" nodeType="interactiveSeq">
                <p:stCondLst>
                  <p:cond evt="onClick" delay="0">
                    <p:tgtEl>
                      <p:spTgt spid="41"/>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41"/>
                                        </p:tgtEl>
                                      </p:cBhvr>
                                    </p:animEffect>
                                    <p:set>
                                      <p:cBhvr>
                                        <p:cTn id="55"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56" restart="whenNotActive" fill="hold" evtFilter="cancelBubble" nodeType="interactiveSeq">
                <p:stCondLst>
                  <p:cond evt="onClick" delay="0">
                    <p:tgtEl>
                      <p:spTgt spid="42"/>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42"/>
                                        </p:tgtEl>
                                      </p:cBhvr>
                                    </p:animEffect>
                                    <p:set>
                                      <p:cBhvr>
                                        <p:cTn id="61"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62" restart="whenNotActive" fill="hold" evtFilter="cancelBubble" nodeType="interactiveSeq">
                <p:stCondLst>
                  <p:cond evt="onClick" delay="0">
                    <p:tgtEl>
                      <p:spTgt spid="43"/>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43"/>
                                        </p:tgtEl>
                                      </p:cBhvr>
                                    </p:animEffect>
                                    <p:set>
                                      <p:cBhvr>
                                        <p:cTn id="67"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68" restart="whenNotActive" fill="hold" evtFilter="cancelBubble" nodeType="interactiveSeq">
                <p:stCondLst>
                  <p:cond evt="onClick" delay="0">
                    <p:tgtEl>
                      <p:spTgt spid="44"/>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44"/>
                                        </p:tgtEl>
                                      </p:cBhvr>
                                    </p:animEffect>
                                    <p:set>
                                      <p:cBhvr>
                                        <p:cTn id="73"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74" restart="whenNotActive" fill="hold" evtFilter="cancelBubble" nodeType="interactiveSeq">
                <p:stCondLst>
                  <p:cond evt="onClick" delay="0">
                    <p:tgtEl>
                      <p:spTgt spid="45"/>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45"/>
                                        </p:tgtEl>
                                      </p:cBhvr>
                                    </p:animEffect>
                                    <p:set>
                                      <p:cBhvr>
                                        <p:cTn id="79"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80" restart="whenNotActive" fill="hold" evtFilter="cancelBubble" nodeType="interactiveSeq">
                <p:stCondLst>
                  <p:cond evt="onClick" delay="0">
                    <p:tgtEl>
                      <p:spTgt spid="46"/>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46"/>
                                        </p:tgtEl>
                                      </p:cBhvr>
                                    </p:animEffect>
                                    <p:set>
                                      <p:cBhvr>
                                        <p:cTn id="85"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86" restart="whenNotActive" fill="hold" evtFilter="cancelBubble" nodeType="interactiveSeq">
                <p:stCondLst>
                  <p:cond evt="onClick" delay="0">
                    <p:tgtEl>
                      <p:spTgt spid="47"/>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47"/>
                                        </p:tgtEl>
                                      </p:cBhvr>
                                    </p:animEffect>
                                    <p:set>
                                      <p:cBhvr>
                                        <p:cTn id="91"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92" restart="whenNotActive" fill="hold" evtFilter="cancelBubble" nodeType="interactiveSeq">
                <p:stCondLst>
                  <p:cond evt="onClick" delay="0">
                    <p:tgtEl>
                      <p:spTgt spid="48"/>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48"/>
                                        </p:tgtEl>
                                      </p:cBhvr>
                                    </p:animEffect>
                                    <p:set>
                                      <p:cBhvr>
                                        <p:cTn id="97"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98" restart="whenNotActive" fill="hold" evtFilter="cancelBubble" nodeType="interactiveSeq">
                <p:stCondLst>
                  <p:cond evt="onClick" delay="0">
                    <p:tgtEl>
                      <p:spTgt spid="49"/>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49"/>
                                        </p:tgtEl>
                                      </p:cBhvr>
                                    </p:animEffect>
                                    <p:set>
                                      <p:cBhvr>
                                        <p:cTn id="103"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104" restart="whenNotActive" fill="hold" evtFilter="cancelBubble" nodeType="interactiveSeq">
                <p:stCondLst>
                  <p:cond evt="onClick" delay="0">
                    <p:tgtEl>
                      <p:spTgt spid="50"/>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50"/>
                                        </p:tgtEl>
                                      </p:cBhvr>
                                    </p:animEffect>
                                    <p:set>
                                      <p:cBhvr>
                                        <p:cTn id="109"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110" restart="whenNotActive" fill="hold" evtFilter="cancelBubble" nodeType="interactiveSeq">
                <p:stCondLst>
                  <p:cond evt="onClick" delay="0">
                    <p:tgtEl>
                      <p:spTgt spid="51"/>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0" nodeType="clickEffect">
                                  <p:stCondLst>
                                    <p:cond delay="0"/>
                                  </p:stCondLst>
                                  <p:childTnLst>
                                    <p:animEffect transition="out" filter="fade">
                                      <p:cBhvr>
                                        <p:cTn id="114" dur="500"/>
                                        <p:tgtEl>
                                          <p:spTgt spid="51"/>
                                        </p:tgtEl>
                                      </p:cBhvr>
                                    </p:animEffect>
                                    <p:set>
                                      <p:cBhvr>
                                        <p:cTn id="115"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116" restart="whenNotActive" fill="hold" evtFilter="cancelBubble" nodeType="interactiveSeq">
                <p:stCondLst>
                  <p:cond evt="onClick" delay="0">
                    <p:tgtEl>
                      <p:spTgt spid="52"/>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500"/>
                                        <p:tgtEl>
                                          <p:spTgt spid="52"/>
                                        </p:tgtEl>
                                      </p:cBhvr>
                                    </p:animEffect>
                                    <p:set>
                                      <p:cBhvr>
                                        <p:cTn id="121"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childTnLst>
        </p:cTn>
      </p:par>
    </p:tnLst>
    <p:bldLst>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SKILL #3</a:t>
              </a:r>
              <a:r>
                <a:rPr lang="en-GB" sz="3200" dirty="0"/>
                <a:t>: Integrating using Trig Identities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7" name="TextBox 6"/>
              <p:cNvSpPr txBox="1"/>
              <p:nvPr/>
            </p:nvSpPr>
            <p:spPr>
              <a:xfrm>
                <a:off x="251520" y="764704"/>
                <a:ext cx="8496944" cy="646331"/>
              </a:xfrm>
              <a:prstGeom prst="rect">
                <a:avLst/>
              </a:prstGeom>
              <a:noFill/>
            </p:spPr>
            <p:txBody>
              <a:bodyPr wrap="square" rtlCol="0">
                <a:spAutoFit/>
              </a:bodyPr>
              <a:lstStyle/>
              <a:p>
                <a:r>
                  <a:rPr lang="en-GB" dirty="0"/>
                  <a:t>Some expressions, such as </a:t>
                </a:r>
                <a14:m>
                  <m:oMath xmlns:m="http://schemas.openxmlformats.org/officeDocument/2006/math">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sin</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oMath>
                </a14:m>
                <a:r>
                  <a:rPr lang="en-GB" dirty="0"/>
                  <a:t> and </a:t>
                </a:r>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oMath>
                </a14:m>
                <a:r>
                  <a:rPr lang="en-GB" dirty="0"/>
                  <a:t> can’t be integrated directly, but we can use one of our trig identities to replace it with an expression we can easily integrate.</a:t>
                </a:r>
              </a:p>
            </p:txBody>
          </p:sp>
        </mc:Choice>
        <mc:Fallback xmlns="">
          <p:sp>
            <p:nvSpPr>
              <p:cNvPr id="7" name="TextBox 6"/>
              <p:cNvSpPr txBox="1">
                <a:spLocks noRot="1" noChangeAspect="1" noMove="1" noResize="1" noEditPoints="1" noAdjustHandles="1" noChangeArrowheads="1" noChangeShapeType="1" noTextEdit="1"/>
              </p:cNvSpPr>
              <p:nvPr/>
            </p:nvSpPr>
            <p:spPr>
              <a:xfrm>
                <a:off x="251520" y="764704"/>
                <a:ext cx="8496944" cy="646331"/>
              </a:xfrm>
              <a:prstGeom prst="rect">
                <a:avLst/>
              </a:prstGeom>
              <a:blipFill rotWithShape="0">
                <a:blip r:embed="rId2"/>
                <a:stretch>
                  <a:fillRect l="-574" t="-4717"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27584" y="1593433"/>
                <a:ext cx="3744416" cy="41216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a:t>
                </a:r>
                <a14:m>
                  <m:oMath xmlns:m="http://schemas.openxmlformats.org/officeDocument/2006/math">
                    <m:nary>
                      <m:naryPr>
                        <m:subHide m:val="on"/>
                        <m:supHide m:val="on"/>
                        <m:ctrlPr>
                          <a:rPr lang="en-GB" b="0" i="1" smtClean="0">
                            <a:latin typeface="Cambria Math" panose="02040503050406030204" pitchFamily="18" charset="0"/>
                          </a:rPr>
                        </m:ctrlPr>
                      </m:naryPr>
                      <m:sub/>
                      <m:sup/>
                      <m:e>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sin</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e>
                    </m:nary>
                  </m:oMath>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827584" y="1593433"/>
                <a:ext cx="3744416" cy="412164"/>
              </a:xfrm>
              <a:prstGeom prst="rect">
                <a:avLst/>
              </a:prstGeom>
              <a:blipFill rotWithShape="0">
                <a:blip r:embed="rId6"/>
                <a:stretch>
                  <a:fillRect t="-83696" b="-1293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9" name="Rectangle 8"/>
          <p:cNvSpPr/>
          <p:nvPr/>
        </p:nvSpPr>
        <p:spPr>
          <a:xfrm>
            <a:off x="395536" y="1593433"/>
            <a:ext cx="432048" cy="4121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a:t>
            </a:r>
          </a:p>
        </p:txBody>
      </p:sp>
      <mc:AlternateContent xmlns:mc="http://schemas.openxmlformats.org/markup-compatibility/2006" xmlns:a14="http://schemas.microsoft.com/office/drawing/2010/main">
        <mc:Choice Requires="a14">
          <p:sp>
            <p:nvSpPr>
              <p:cNvPr id="10" name="TextBox 9"/>
              <p:cNvSpPr txBox="1"/>
              <p:nvPr/>
            </p:nvSpPr>
            <p:spPr>
              <a:xfrm>
                <a:off x="827584" y="2132856"/>
                <a:ext cx="4104456" cy="2301656"/>
              </a:xfrm>
              <a:prstGeom prst="rect">
                <a:avLst/>
              </a:prstGeom>
              <a:noFill/>
            </p:spPr>
            <p:txBody>
              <a:bodyPr wrap="square" rtlCol="0">
                <a:spAutoFit/>
              </a:bodyPr>
              <a:lstStyle/>
              <a:p>
                <a:r>
                  <a:rPr lang="en-GB" dirty="0"/>
                  <a:t>Do you know a trig identity involving </a:t>
                </a:r>
                <a14:m>
                  <m:oMath xmlns:m="http://schemas.openxmlformats.org/officeDocument/2006/math">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sin</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oMath>
                </a14:m>
                <a:r>
                  <a:rPr lang="en-GB" dirty="0"/>
                  <a:t>?</a:t>
                </a:r>
              </a:p>
              <a:p>
                <a:endParaRPr lang="en-GB" dirty="0"/>
              </a:p>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2</m:t>
                          </m:r>
                          <m:r>
                            <a:rPr lang="en-GB" b="0" i="1" smtClean="0">
                              <a:latin typeface="Cambria Math" panose="02040503050406030204" pitchFamily="18" charset="0"/>
                            </a:rPr>
                            <m:t>𝑥</m:t>
                          </m:r>
                        </m:e>
                      </m:func>
                      <m:r>
                        <a:rPr lang="en-GB" b="0" i="1" smtClean="0">
                          <a:latin typeface="Cambria Math" panose="02040503050406030204" pitchFamily="18" charset="0"/>
                        </a:rPr>
                        <m:t>=1−2</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sin</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oMath>
                    <m:oMath xmlns:m="http://schemas.openxmlformats.org/officeDocument/2006/math">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sin</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den>
                      </m:f>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den>
                      </m:f>
                      <m:func>
                        <m:funcPr>
                          <m:ctrlPr>
                            <a:rPr lang="en-GB" i="1">
                              <a:latin typeface="Cambria Math" panose="02040503050406030204" pitchFamily="18" charset="0"/>
                            </a:rPr>
                          </m:ctrlPr>
                        </m:funcPr>
                        <m:fName>
                          <m:r>
                            <m:rPr>
                              <m:sty m:val="p"/>
                            </m:rPr>
                            <a:rPr lang="en-GB">
                              <a:latin typeface="Cambria Math" panose="02040503050406030204" pitchFamily="18" charset="0"/>
                            </a:rPr>
                            <m:t>cos</m:t>
                          </m:r>
                        </m:fName>
                        <m:e>
                          <m:r>
                            <a:rPr lang="en-GB" i="1">
                              <a:latin typeface="Cambria Math" panose="02040503050406030204" pitchFamily="18" charset="0"/>
                            </a:rPr>
                            <m:t>2</m:t>
                          </m:r>
                          <m:r>
                            <a:rPr lang="en-GB" i="1">
                              <a:latin typeface="Cambria Math" panose="02040503050406030204" pitchFamily="18" charset="0"/>
                            </a:rPr>
                            <m:t>𝑥</m:t>
                          </m:r>
                        </m:e>
                      </m:func>
                    </m:oMath>
                    <m:oMath xmlns:m="http://schemas.openxmlformats.org/officeDocument/2006/math">
                      <m:nary>
                        <m:naryPr>
                          <m:subHide m:val="on"/>
                          <m:supHide m:val="on"/>
                          <m:ctrlPr>
                            <a:rPr lang="en-GB" b="0" i="1" smtClean="0">
                              <a:latin typeface="Cambria Math" panose="02040503050406030204" pitchFamily="18" charset="0"/>
                            </a:rPr>
                          </m:ctrlPr>
                        </m:naryPr>
                        <m:sub/>
                        <m:sup/>
                        <m:e>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sin</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2</m:t>
                          </m:r>
                          <m:r>
                            <a:rPr lang="en-GB" b="0" i="1" smtClean="0">
                              <a:latin typeface="Cambria Math" panose="02040503050406030204" pitchFamily="18" charset="0"/>
                            </a:rPr>
                            <m:t>𝑥</m:t>
                          </m:r>
                        </m:e>
                      </m:func>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827584" y="2132856"/>
                <a:ext cx="4104456" cy="2301656"/>
              </a:xfrm>
              <a:prstGeom prst="rect">
                <a:avLst/>
              </a:prstGeom>
              <a:blipFill rotWithShape="0">
                <a:blip r:embed="rId7"/>
                <a:stretch>
                  <a:fillRect l="-1337" t="-15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27584" y="4410319"/>
                <a:ext cx="3744416" cy="41216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a:t>
                </a:r>
                <a14:m>
                  <m:oMath xmlns:m="http://schemas.openxmlformats.org/officeDocument/2006/math">
                    <m:nary>
                      <m:naryPr>
                        <m:subHide m:val="on"/>
                        <m:supHide m:val="on"/>
                        <m:ctrlPr>
                          <a:rPr lang="en-GB" b="0" i="1" smtClean="0">
                            <a:latin typeface="Cambria Math" panose="02040503050406030204" pitchFamily="18" charset="0"/>
                          </a:rPr>
                        </m:ctrlPr>
                      </m:naryPr>
                      <m:sub/>
                      <m:sup/>
                      <m:e>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cos</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e>
                    </m:nary>
                  </m:oMath>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827584" y="4410319"/>
                <a:ext cx="3744416" cy="412164"/>
              </a:xfrm>
              <a:prstGeom prst="rect">
                <a:avLst/>
              </a:prstGeom>
              <a:blipFill rotWithShape="0">
                <a:blip r:embed="rId8"/>
                <a:stretch>
                  <a:fillRect t="-83696" b="-1293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2" name="Rectangle 11"/>
          <p:cNvSpPr/>
          <p:nvPr/>
        </p:nvSpPr>
        <p:spPr>
          <a:xfrm>
            <a:off x="395536" y="4410319"/>
            <a:ext cx="432048" cy="4121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a:t>
            </a:r>
          </a:p>
        </p:txBody>
      </p:sp>
      <mc:AlternateContent xmlns:mc="http://schemas.openxmlformats.org/markup-compatibility/2006" xmlns:a14="http://schemas.microsoft.com/office/drawing/2010/main">
        <mc:Choice Requires="a14">
          <p:sp>
            <p:nvSpPr>
              <p:cNvPr id="13" name="TextBox 12"/>
              <p:cNvSpPr txBox="1"/>
              <p:nvPr/>
            </p:nvSpPr>
            <p:spPr>
              <a:xfrm>
                <a:off x="840524" y="4941168"/>
                <a:ext cx="3587460" cy="174765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2</m:t>
                          </m:r>
                          <m:r>
                            <a:rPr lang="en-GB" b="0" i="1" smtClean="0">
                              <a:latin typeface="Cambria Math" panose="02040503050406030204" pitchFamily="18" charset="0"/>
                            </a:rPr>
                            <m:t>𝑥</m:t>
                          </m:r>
                        </m:e>
                      </m:func>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cos</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b="0" i="1" smtClean="0">
                          <a:latin typeface="Cambria Math" panose="02040503050406030204" pitchFamily="18" charset="0"/>
                        </a:rPr>
                        <m:t>−1</m:t>
                      </m:r>
                    </m:oMath>
                    <m:oMath xmlns:m="http://schemas.openxmlformats.org/officeDocument/2006/math">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cos</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den>
                      </m:f>
                      <m:r>
                        <a:rPr lang="en-GB" b="0" i="1" smtClean="0">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den>
                      </m:f>
                      <m:func>
                        <m:funcPr>
                          <m:ctrlPr>
                            <a:rPr lang="en-GB" i="1">
                              <a:latin typeface="Cambria Math" panose="02040503050406030204" pitchFamily="18" charset="0"/>
                            </a:rPr>
                          </m:ctrlPr>
                        </m:funcPr>
                        <m:fName>
                          <m:r>
                            <m:rPr>
                              <m:sty m:val="p"/>
                            </m:rPr>
                            <a:rPr lang="en-GB">
                              <a:latin typeface="Cambria Math" panose="02040503050406030204" pitchFamily="18" charset="0"/>
                            </a:rPr>
                            <m:t>cos</m:t>
                          </m:r>
                        </m:fName>
                        <m:e>
                          <m:r>
                            <a:rPr lang="en-GB" i="1">
                              <a:latin typeface="Cambria Math" panose="02040503050406030204" pitchFamily="18" charset="0"/>
                            </a:rPr>
                            <m:t>2</m:t>
                          </m:r>
                          <m:r>
                            <a:rPr lang="en-GB" i="1">
                              <a:latin typeface="Cambria Math" panose="02040503050406030204" pitchFamily="18" charset="0"/>
                            </a:rPr>
                            <m:t>𝑥</m:t>
                          </m:r>
                        </m:e>
                      </m:func>
                    </m:oMath>
                    <m:oMath xmlns:m="http://schemas.openxmlformats.org/officeDocument/2006/math">
                      <m:nary>
                        <m:naryPr>
                          <m:subHide m:val="on"/>
                          <m:supHide m:val="on"/>
                          <m:ctrlPr>
                            <a:rPr lang="en-GB" b="0" i="1" smtClean="0">
                              <a:latin typeface="Cambria Math" panose="02040503050406030204" pitchFamily="18" charset="0"/>
                            </a:rPr>
                          </m:ctrlPr>
                        </m:naryPr>
                        <m:sub/>
                        <m:sup/>
                        <m:e>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cos</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2</m:t>
                          </m:r>
                          <m:r>
                            <a:rPr lang="en-GB" b="0" i="1" smtClean="0">
                              <a:latin typeface="Cambria Math" panose="02040503050406030204" pitchFamily="18" charset="0"/>
                            </a:rPr>
                            <m:t>𝑥</m:t>
                          </m:r>
                        </m:e>
                      </m:func>
                    </m:oMath>
                  </m:oMathPara>
                </a14:m>
                <a:endParaRPr lang="en-GB" dirty="0"/>
              </a:p>
              <a:p>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840524" y="4941168"/>
                <a:ext cx="3587460" cy="1747658"/>
              </a:xfrm>
              <a:prstGeom prst="rect">
                <a:avLst/>
              </a:prstGeom>
              <a:blipFill rotWithShape="0">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457937" y="1576612"/>
                <a:ext cx="3528392" cy="41216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a:t>
                </a:r>
                <a14:m>
                  <m:oMath xmlns:m="http://schemas.openxmlformats.org/officeDocument/2006/math">
                    <m:nary>
                      <m:naryPr>
                        <m:subHide m:val="on"/>
                        <m:supHide m:val="on"/>
                        <m:ctrlPr>
                          <a:rPr lang="en-GB" b="0" i="1" smtClean="0">
                            <a:latin typeface="Cambria Math" panose="02040503050406030204" pitchFamily="18" charset="0"/>
                          </a:rPr>
                        </m:ctrlPr>
                      </m:naryPr>
                      <m:sub/>
                      <m:sup/>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3</m:t>
                            </m:r>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3</m:t>
                            </m:r>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e>
                    </m:nary>
                  </m:oMath>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5457937" y="1576612"/>
                <a:ext cx="3528392" cy="412164"/>
              </a:xfrm>
              <a:prstGeom prst="rect">
                <a:avLst/>
              </a:prstGeom>
              <a:blipFill rotWithShape="0">
                <a:blip r:embed="rId15"/>
                <a:stretch>
                  <a:fillRect t="-85714" b="-130769"/>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5" name="Rectangle 14"/>
          <p:cNvSpPr/>
          <p:nvPr/>
        </p:nvSpPr>
        <p:spPr>
          <a:xfrm>
            <a:off x="5025889" y="1576612"/>
            <a:ext cx="432048" cy="4121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a:t>
            </a:r>
          </a:p>
        </p:txBody>
      </p:sp>
      <mc:AlternateContent xmlns:mc="http://schemas.openxmlformats.org/markup-compatibility/2006" xmlns:a14="http://schemas.microsoft.com/office/drawing/2010/main">
        <mc:Choice Requires="a14">
          <p:sp>
            <p:nvSpPr>
              <p:cNvPr id="16" name="TextBox 15"/>
              <p:cNvSpPr txBox="1"/>
              <p:nvPr/>
            </p:nvSpPr>
            <p:spPr>
              <a:xfrm>
                <a:off x="5220072" y="2132856"/>
                <a:ext cx="3923710" cy="147065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6</m:t>
                          </m:r>
                          <m:r>
                            <a:rPr lang="en-GB" b="0" i="1" smtClean="0">
                              <a:latin typeface="Cambria Math" panose="02040503050406030204" pitchFamily="18" charset="0"/>
                            </a:rPr>
                            <m:t>𝑥</m:t>
                          </m:r>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3</m:t>
                              </m:r>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3</m:t>
                              </m:r>
                              <m:r>
                                <a:rPr lang="en-GB" b="0" i="1" smtClean="0">
                                  <a:latin typeface="Cambria Math" panose="02040503050406030204" pitchFamily="18" charset="0"/>
                                </a:rPr>
                                <m:t>𝑥</m:t>
                              </m:r>
                            </m:e>
                          </m:func>
                        </m:e>
                      </m:func>
                    </m:oMath>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3</m:t>
                          </m:r>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3</m:t>
                          </m:r>
                          <m:r>
                            <a:rPr lang="en-GB" b="0" i="1" smtClean="0">
                              <a:latin typeface="Cambria Math" panose="02040503050406030204" pitchFamily="18" charset="0"/>
                            </a:rPr>
                            <m:t>𝑥</m:t>
                          </m:r>
                        </m:e>
                      </m:fun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6</m:t>
                          </m:r>
                          <m:r>
                            <a:rPr lang="en-GB" b="0" i="1" smtClean="0">
                              <a:latin typeface="Cambria Math" panose="02040503050406030204" pitchFamily="18" charset="0"/>
                            </a:rPr>
                            <m:t>𝑥</m:t>
                          </m:r>
                        </m:e>
                      </m:func>
                    </m:oMath>
                  </m:oMathPara>
                </a14:m>
                <a:endParaRPr lang="en-GB" dirty="0"/>
              </a:p>
              <a:p>
                <a:pPr/>
                <a14:m>
                  <m:oMathPara xmlns:m="http://schemas.openxmlformats.org/officeDocument/2006/math">
                    <m:oMathParaPr>
                      <m:jc m:val="left"/>
                    </m:oMathParaPr>
                    <m:oMath xmlns:m="http://schemas.openxmlformats.org/officeDocument/2006/math">
                      <m:nary>
                        <m:naryPr>
                          <m:subHide m:val="on"/>
                          <m:supHide m:val="on"/>
                          <m:ctrlPr>
                            <a:rPr lang="en-GB" i="1">
                              <a:latin typeface="Cambria Math" panose="02040503050406030204" pitchFamily="18" charset="0"/>
                            </a:rPr>
                          </m:ctrlPr>
                        </m:naryPr>
                        <m:sub/>
                        <m:sup/>
                        <m:e>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r>
                                <a:rPr lang="en-GB" i="1">
                                  <a:latin typeface="Cambria Math" panose="02040503050406030204" pitchFamily="18" charset="0"/>
                                </a:rPr>
                                <m:t>3</m:t>
                              </m:r>
                              <m:r>
                                <a:rPr lang="en-GB" i="1">
                                  <a:latin typeface="Cambria Math" panose="02040503050406030204" pitchFamily="18" charset="0"/>
                                </a:rPr>
                                <m:t>𝑥</m:t>
                              </m:r>
                            </m:e>
                          </m:func>
                          <m:func>
                            <m:funcPr>
                              <m:ctrlPr>
                                <a:rPr lang="en-GB" i="1">
                                  <a:latin typeface="Cambria Math" panose="02040503050406030204" pitchFamily="18" charset="0"/>
                                </a:rPr>
                              </m:ctrlPr>
                            </m:funcPr>
                            <m:fName>
                              <m:r>
                                <m:rPr>
                                  <m:sty m:val="p"/>
                                </m:rPr>
                                <a:rPr lang="en-GB">
                                  <a:latin typeface="Cambria Math" panose="02040503050406030204" pitchFamily="18" charset="0"/>
                                </a:rPr>
                                <m:t>cos</m:t>
                              </m:r>
                            </m:fName>
                            <m:e>
                              <m:r>
                                <a:rPr lang="en-GB" i="1">
                                  <a:latin typeface="Cambria Math" panose="02040503050406030204" pitchFamily="18" charset="0"/>
                                </a:rPr>
                                <m:t>3</m:t>
                              </m:r>
                              <m:r>
                                <a:rPr lang="en-GB" i="1">
                                  <a:latin typeface="Cambria Math" panose="02040503050406030204" pitchFamily="18" charset="0"/>
                                </a:rPr>
                                <m:t>𝑥</m:t>
                              </m:r>
                            </m:e>
                          </m:func>
                          <m:r>
                            <a:rPr lang="en-GB" i="1">
                              <a:latin typeface="Cambria Math" panose="02040503050406030204" pitchFamily="18" charset="0"/>
                            </a:rPr>
                            <m:t> </m:t>
                          </m:r>
                          <m:r>
                            <a:rPr lang="en-GB" i="1">
                              <a:latin typeface="Cambria Math" panose="02040503050406030204" pitchFamily="18" charset="0"/>
                            </a:rPr>
                            <m:t>𝑑𝑥</m:t>
                          </m:r>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12</m:t>
                          </m:r>
                        </m:den>
                      </m:f>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6</m:t>
                          </m:r>
                          <m:r>
                            <a:rPr lang="en-GB" b="0" i="1" smtClean="0">
                              <a:latin typeface="Cambria Math" panose="02040503050406030204" pitchFamily="18" charset="0"/>
                            </a:rPr>
                            <m:t>𝑥</m:t>
                          </m:r>
                        </m:e>
                      </m:func>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5220072" y="2132856"/>
                <a:ext cx="3923710" cy="1470659"/>
              </a:xfrm>
              <a:prstGeom prst="rect">
                <a:avLst/>
              </a:prstGeom>
              <a:blipFill rotWithShape="0">
                <a:blip r:embed="rId11"/>
                <a:stretch>
                  <a:fillRect/>
                </a:stretch>
              </a:blipFill>
            </p:spPr>
            <p:txBody>
              <a:bodyPr/>
              <a:lstStyle/>
              <a:p>
                <a:r>
                  <a:rPr lang="en-GB">
                    <a:noFill/>
                  </a:rPr>
                  <a:t> </a:t>
                </a:r>
              </a:p>
            </p:txBody>
          </p:sp>
        </mc:Fallback>
      </mc:AlternateContent>
      <p:sp>
        <p:nvSpPr>
          <p:cNvPr id="20" name="Rectangle 19"/>
          <p:cNvSpPr/>
          <p:nvPr/>
        </p:nvSpPr>
        <p:spPr>
          <a:xfrm>
            <a:off x="395536" y="2024340"/>
            <a:ext cx="4198498" cy="22942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5025889" y="1983252"/>
            <a:ext cx="3963875" cy="18396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395536" y="4822483"/>
            <a:ext cx="4176355" cy="18396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0B515A79-1FAD-446A-A16B-6E5BE7D1B6F5}"/>
                  </a:ext>
                </a:extLst>
              </p:cNvPr>
              <p:cNvSpPr txBox="1"/>
              <p:nvPr/>
            </p:nvSpPr>
            <p:spPr>
              <a:xfrm>
                <a:off x="5219083" y="4355264"/>
                <a:ext cx="3744416" cy="41216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a:t>
                </a:r>
                <a14:m>
                  <m:oMath xmlns:m="http://schemas.openxmlformats.org/officeDocument/2006/math">
                    <m:nary>
                      <m:naryPr>
                        <m:subHide m:val="on"/>
                        <m:supHide m:val="on"/>
                        <m:ctrlPr>
                          <a:rPr lang="en-GB" b="0" i="1" smtClean="0">
                            <a:latin typeface="Cambria Math" panose="02040503050406030204" pitchFamily="18" charset="0"/>
                          </a:rPr>
                        </m:ctrlPr>
                      </m:naryPr>
                      <m:sub/>
                      <m:sup/>
                      <m:e>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tan</m:t>
                                </m:r>
                              </m:e>
                              <m:sup>
                                <m:r>
                                  <a:rPr lang="en-GB" b="0" i="0" smtClean="0">
                                    <a:latin typeface="Cambria Math" panose="02040503050406030204" pitchFamily="18" charset="0"/>
                                  </a:rPr>
                                  <m:t>2</m:t>
                                </m:r>
                              </m:sup>
                            </m:sSup>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e>
                    </m:nary>
                  </m:oMath>
                </a14:m>
                <a:endParaRPr lang="en-GB" dirty="0"/>
              </a:p>
            </p:txBody>
          </p:sp>
        </mc:Choice>
        <mc:Fallback xmlns="">
          <p:sp>
            <p:nvSpPr>
              <p:cNvPr id="24" name="TextBox 23">
                <a:extLst>
                  <a:ext uri="{FF2B5EF4-FFF2-40B4-BE49-F238E27FC236}">
                    <a16:creationId xmlns:a16="http://schemas.microsoft.com/office/drawing/2014/main" id="{0B515A79-1FAD-446A-A16B-6E5BE7D1B6F5}"/>
                  </a:ext>
                </a:extLst>
              </p:cNvPr>
              <p:cNvSpPr txBox="1">
                <a:spLocks noRot="1" noChangeAspect="1" noMove="1" noResize="1" noEditPoints="1" noAdjustHandles="1" noChangeArrowheads="1" noChangeShapeType="1" noTextEdit="1"/>
              </p:cNvSpPr>
              <p:nvPr/>
            </p:nvSpPr>
            <p:spPr>
              <a:xfrm>
                <a:off x="5219083" y="4355264"/>
                <a:ext cx="3744416" cy="412164"/>
              </a:xfrm>
              <a:prstGeom prst="rect">
                <a:avLst/>
              </a:prstGeom>
              <a:blipFill>
                <a:blip r:embed="rId16"/>
                <a:stretch>
                  <a:fillRect t="-83696" b="-1293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5" name="Rectangle 24">
            <a:extLst>
              <a:ext uri="{FF2B5EF4-FFF2-40B4-BE49-F238E27FC236}">
                <a16:creationId xmlns:a16="http://schemas.microsoft.com/office/drawing/2014/main" id="{D5793C42-9350-4B05-B508-0E838A7BA06E}"/>
              </a:ext>
            </a:extLst>
          </p:cNvPr>
          <p:cNvSpPr/>
          <p:nvPr/>
        </p:nvSpPr>
        <p:spPr>
          <a:xfrm>
            <a:off x="4787035" y="4355264"/>
            <a:ext cx="432048" cy="4121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6C8F9B4A-A9AB-4C8B-B969-5156760DA269}"/>
                  </a:ext>
                </a:extLst>
              </p:cNvPr>
              <p:cNvSpPr txBox="1"/>
              <p:nvPr/>
            </p:nvSpPr>
            <p:spPr>
              <a:xfrm>
                <a:off x="5241913" y="4767428"/>
                <a:ext cx="3960440" cy="1212768"/>
              </a:xfrm>
              <a:prstGeom prst="rect">
                <a:avLst/>
              </a:prstGeom>
              <a:noFill/>
            </p:spPr>
            <p:txBody>
              <a:bodyPr wrap="square" rtlCol="0">
                <a:spAutoFit/>
              </a:bodyPr>
              <a:lstStyle/>
              <a:p>
                <a:r>
                  <a:rPr lang="en-GB" dirty="0"/>
                  <a:t>Recall that </a:t>
                </a:r>
                <a14:m>
                  <m:oMath xmlns:m="http://schemas.openxmlformats.org/officeDocument/2006/math">
                    <m:r>
                      <a:rPr lang="en-GB" b="0" i="1" smtClean="0">
                        <a:latin typeface="Cambria Math" panose="02040503050406030204" pitchFamily="18" charset="0"/>
                      </a:rPr>
                      <m:t>1+</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tan</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oMath>
                </a14:m>
                <a:endParaRPr lang="en-GB" dirty="0"/>
              </a:p>
              <a:p>
                <a:pPr/>
                <a14:m>
                  <m:oMathPara xmlns:m="http://schemas.openxmlformats.org/officeDocument/2006/math">
                    <m:oMathParaPr>
                      <m:jc m:val="centerGroup"/>
                    </m:oMathParaPr>
                    <m:oMath xmlns:m="http://schemas.openxmlformats.org/officeDocument/2006/math">
                      <m:nary>
                        <m:naryPr>
                          <m:subHide m:val="on"/>
                          <m:supHide m:val="on"/>
                          <m:ctrlPr>
                            <a:rPr lang="en-GB" i="1">
                              <a:latin typeface="Cambria Math" panose="02040503050406030204" pitchFamily="18" charset="0"/>
                            </a:rPr>
                          </m:ctrlPr>
                        </m:naryPr>
                        <m:sub/>
                        <m:sup/>
                        <m:e>
                          <m:func>
                            <m:funcPr>
                              <m:ctrlPr>
                                <a:rPr lang="en-GB" i="1">
                                  <a:latin typeface="Cambria Math" panose="02040503050406030204" pitchFamily="18" charset="0"/>
                                </a:rPr>
                              </m:ctrlPr>
                            </m:funcPr>
                            <m:fName>
                              <m:sSup>
                                <m:sSupPr>
                                  <m:ctrlPr>
                                    <a:rPr lang="en-GB" i="1">
                                      <a:latin typeface="Cambria Math" panose="02040503050406030204" pitchFamily="18" charset="0"/>
                                    </a:rPr>
                                  </m:ctrlPr>
                                </m:sSupPr>
                                <m:e>
                                  <m:r>
                                    <m:rPr>
                                      <m:sty m:val="p"/>
                                    </m:rPr>
                                    <a:rPr lang="en-GB">
                                      <a:latin typeface="Cambria Math" panose="02040503050406030204" pitchFamily="18" charset="0"/>
                                    </a:rPr>
                                    <m:t>tan</m:t>
                                  </m:r>
                                </m:e>
                                <m:sup>
                                  <m:r>
                                    <a:rPr lang="en-GB">
                                      <a:latin typeface="Cambria Math" panose="02040503050406030204" pitchFamily="18" charset="0"/>
                                    </a:rPr>
                                    <m:t>2</m:t>
                                  </m:r>
                                </m:sup>
                              </m:sSup>
                            </m:fName>
                            <m:e>
                              <m:r>
                                <a:rPr lang="en-GB" i="1">
                                  <a:latin typeface="Cambria Math" panose="02040503050406030204" pitchFamily="18" charset="0"/>
                                </a:rPr>
                                <m:t>𝑥</m:t>
                              </m:r>
                            </m:e>
                          </m:func>
                          <m:r>
                            <a:rPr lang="en-GB" i="1">
                              <a:latin typeface="Cambria Math" panose="02040503050406030204" pitchFamily="18" charset="0"/>
                            </a:rPr>
                            <m:t> </m:t>
                          </m:r>
                          <m:r>
                            <a:rPr lang="en-GB" i="1">
                              <a:latin typeface="Cambria Math" panose="02040503050406030204" pitchFamily="18" charset="0"/>
                            </a:rPr>
                            <m:t>𝑑𝑥</m:t>
                          </m:r>
                        </m:e>
                      </m:nary>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b="0" i="1" smtClean="0">
                              <a:latin typeface="Cambria Math" panose="02040503050406030204" pitchFamily="18" charset="0"/>
                            </a:rPr>
                            <m:t>−1</m:t>
                          </m:r>
                        </m:e>
                      </m:nary>
                      <m:r>
                        <a:rPr lang="en-GB" b="0" i="1" smtClean="0">
                          <a:latin typeface="Cambria Math" panose="02040503050406030204" pitchFamily="18" charset="0"/>
                        </a:rPr>
                        <m:t> </m:t>
                      </m:r>
                      <m:r>
                        <a:rPr lang="en-GB" b="0" i="1" smtClean="0">
                          <a:latin typeface="Cambria Math" panose="02040503050406030204" pitchFamily="18" charset="0"/>
                        </a:rPr>
                        <m:t>𝑑𝑥</m:t>
                      </m:r>
                    </m:oMath>
                    <m:oMath xmlns:m="http://schemas.openxmlformats.org/officeDocument/2006/math">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p:txBody>
          </p:sp>
        </mc:Choice>
        <mc:Fallback xmlns="">
          <p:sp>
            <p:nvSpPr>
              <p:cNvPr id="26" name="TextBox 25">
                <a:extLst>
                  <a:ext uri="{FF2B5EF4-FFF2-40B4-BE49-F238E27FC236}">
                    <a16:creationId xmlns:a16="http://schemas.microsoft.com/office/drawing/2014/main" id="{6C8F9B4A-A9AB-4C8B-B969-5156760DA269}"/>
                  </a:ext>
                </a:extLst>
              </p:cNvPr>
              <p:cNvSpPr txBox="1">
                <a:spLocks noRot="1" noChangeAspect="1" noMove="1" noResize="1" noEditPoints="1" noAdjustHandles="1" noChangeArrowheads="1" noChangeShapeType="1" noTextEdit="1"/>
              </p:cNvSpPr>
              <p:nvPr/>
            </p:nvSpPr>
            <p:spPr>
              <a:xfrm>
                <a:off x="5241913" y="4767428"/>
                <a:ext cx="3960440" cy="1212768"/>
              </a:xfrm>
              <a:prstGeom prst="rect">
                <a:avLst/>
              </a:prstGeom>
              <a:blipFill>
                <a:blip r:embed="rId17"/>
                <a:stretch>
                  <a:fillRect l="-1385" t="-2513"/>
                </a:stretch>
              </a:blipFill>
            </p:spPr>
            <p:txBody>
              <a:bodyPr/>
              <a:lstStyle/>
              <a:p>
                <a:r>
                  <a:rPr lang="en-GB">
                    <a:noFill/>
                  </a:rPr>
                  <a:t> </a:t>
                </a:r>
              </a:p>
            </p:txBody>
          </p:sp>
        </mc:Fallback>
      </mc:AlternateContent>
      <p:sp>
        <p:nvSpPr>
          <p:cNvPr id="27" name="Rectangle 26">
            <a:extLst>
              <a:ext uri="{FF2B5EF4-FFF2-40B4-BE49-F238E27FC236}">
                <a16:creationId xmlns:a16="http://schemas.microsoft.com/office/drawing/2014/main" id="{7E284429-1FD6-42E2-B67D-CDC3E991496A}"/>
              </a:ext>
            </a:extLst>
          </p:cNvPr>
          <p:cNvSpPr/>
          <p:nvPr/>
        </p:nvSpPr>
        <p:spPr>
          <a:xfrm>
            <a:off x="5218974" y="4767429"/>
            <a:ext cx="3767355" cy="12127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4581435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7"/>
                                        </p:tgtEl>
                                      </p:cBhvr>
                                    </p:animEffect>
                                    <p:set>
                                      <p:cBhvr>
                                        <p:cTn id="2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0" grpId="0" animBg="1"/>
      <p:bldP spid="21" grpId="0" animBg="1"/>
      <p:bldP spid="22"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Check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75556" y="1203574"/>
                <a:ext cx="3888432" cy="41216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a:t>
                </a:r>
                <a14:m>
                  <m:oMath xmlns:m="http://schemas.openxmlformats.org/officeDocument/2006/math">
                    <m:nary>
                      <m:naryPr>
                        <m:subHide m:val="on"/>
                        <m:supHide m:val="on"/>
                        <m:ctrlPr>
                          <a:rPr lang="en-GB" b="0" i="1" smtClean="0">
                            <a:latin typeface="Cambria Math" panose="02040503050406030204" pitchFamily="18" charset="0"/>
                          </a:rPr>
                        </m:ctrlPr>
                      </m:naryPr>
                      <m:sub/>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sec</m:t>
                                    </m:r>
                                  </m:fName>
                                  <m:e>
                                    <m:r>
                                      <a:rPr lang="en-GB" b="0" i="1" smtClean="0">
                                        <a:latin typeface="Cambria Math" panose="02040503050406030204" pitchFamily="18" charset="0"/>
                                      </a:rPr>
                                      <m:t>𝑥</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e>
                            </m:d>
                          </m:e>
                          <m:sup>
                            <m:r>
                              <a:rPr lang="en-GB" b="0" i="1" smtClean="0">
                                <a:latin typeface="Cambria Math" panose="02040503050406030204" pitchFamily="18" charset="0"/>
                              </a:rPr>
                              <m:t>2</m:t>
                            </m:r>
                          </m:sup>
                        </m:sSup>
                        <m:r>
                          <a:rPr lang="en-GB" b="0" i="1" smtClean="0">
                            <a:latin typeface="Cambria Math" panose="02040503050406030204" pitchFamily="18" charset="0"/>
                          </a:rPr>
                          <m:t> </m:t>
                        </m:r>
                        <m:r>
                          <a:rPr lang="en-GB" b="0" i="1" smtClean="0">
                            <a:latin typeface="Cambria Math" panose="02040503050406030204" pitchFamily="18" charset="0"/>
                          </a:rPr>
                          <m:t>𝑑𝑥</m:t>
                        </m:r>
                      </m:e>
                    </m:nary>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575556" y="1203574"/>
                <a:ext cx="3888432" cy="412164"/>
              </a:xfrm>
              <a:prstGeom prst="rect">
                <a:avLst/>
              </a:prstGeom>
              <a:blipFill>
                <a:blip r:embed="rId2"/>
                <a:stretch>
                  <a:fillRect t="-83696" b="-1293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Rectangle 5"/>
          <p:cNvSpPr/>
          <p:nvPr/>
        </p:nvSpPr>
        <p:spPr>
          <a:xfrm>
            <a:off x="143508" y="1203574"/>
            <a:ext cx="432048" cy="4121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a:t>
            </a:r>
          </a:p>
        </p:txBody>
      </p:sp>
      <mc:AlternateContent xmlns:mc="http://schemas.openxmlformats.org/markup-compatibility/2006" xmlns:a14="http://schemas.microsoft.com/office/drawing/2010/main">
        <mc:Choice Requires="a14">
          <p:sp>
            <p:nvSpPr>
              <p:cNvPr id="8" name="TextBox 7"/>
              <p:cNvSpPr txBox="1"/>
              <p:nvPr/>
            </p:nvSpPr>
            <p:spPr>
              <a:xfrm>
                <a:off x="575556" y="1742997"/>
                <a:ext cx="3960440" cy="17792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i="1" smtClean="0">
                              <a:latin typeface="Cambria Math" panose="02040503050406030204" pitchFamily="18" charset="0"/>
                            </a:rPr>
                          </m:ctrlPr>
                        </m:naryPr>
                        <m:sub/>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func>
                                    <m:funcPr>
                                      <m:ctrlPr>
                                        <a:rPr lang="en-GB" i="1">
                                          <a:latin typeface="Cambria Math" panose="02040503050406030204" pitchFamily="18" charset="0"/>
                                        </a:rPr>
                                      </m:ctrlPr>
                                    </m:funcPr>
                                    <m:fName>
                                      <m:r>
                                        <m:rPr>
                                          <m:sty m:val="p"/>
                                        </m:rPr>
                                        <a:rPr lang="en-GB">
                                          <a:latin typeface="Cambria Math" panose="02040503050406030204" pitchFamily="18" charset="0"/>
                                        </a:rPr>
                                        <m:t>sec</m:t>
                                      </m:r>
                                    </m:fName>
                                    <m:e>
                                      <m:r>
                                        <a:rPr lang="en-GB" i="1">
                                          <a:latin typeface="Cambria Math" panose="02040503050406030204" pitchFamily="18" charset="0"/>
                                        </a:rPr>
                                        <m:t>𝑥</m:t>
                                      </m:r>
                                    </m:e>
                                  </m:func>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tan</m:t>
                                      </m:r>
                                    </m:fName>
                                    <m:e>
                                      <m:r>
                                        <a:rPr lang="en-GB" i="1">
                                          <a:latin typeface="Cambria Math" panose="02040503050406030204" pitchFamily="18" charset="0"/>
                                        </a:rPr>
                                        <m:t>𝑥</m:t>
                                      </m:r>
                                    </m:e>
                                  </m:func>
                                </m:e>
                              </m:d>
                            </m:e>
                            <m:sup>
                              <m:r>
                                <a:rPr lang="en-GB" i="1">
                                  <a:latin typeface="Cambria Math" panose="02040503050406030204" pitchFamily="18" charset="0"/>
                                </a:rPr>
                                <m:t>2</m:t>
                              </m:r>
                            </m:sup>
                          </m:sSup>
                          <m:r>
                            <a:rPr lang="en-GB" i="1">
                              <a:latin typeface="Cambria Math" panose="02040503050406030204" pitchFamily="18" charset="0"/>
                            </a:rPr>
                            <m:t> </m:t>
                          </m:r>
                          <m:r>
                            <a:rPr lang="en-GB" i="1">
                              <a:latin typeface="Cambria Math" panose="02040503050406030204" pitchFamily="18" charset="0"/>
                            </a:rPr>
                            <m:t>𝑑𝑥</m:t>
                          </m:r>
                        </m:e>
                      </m:nary>
                    </m:oMath>
                    <m:oMath xmlns:m="http://schemas.openxmlformats.org/officeDocument/2006/math">
                      <m:r>
                        <a:rPr lang="en-GB" b="0" i="1" smtClean="0">
                          <a:latin typeface="Cambria Math" panose="02040503050406030204" pitchFamily="18" charset="0"/>
                        </a:rPr>
                        <m:t>=</m:t>
                      </m:r>
                      <m:nary>
                        <m:naryPr>
                          <m:subHide m:val="on"/>
                          <m:supHide m:val="on"/>
                          <m:ctrlPr>
                            <a:rPr lang="en-GB" i="1">
                              <a:latin typeface="Cambria Math" panose="02040503050406030204" pitchFamily="18" charset="0"/>
                            </a:rPr>
                          </m:ctrlPr>
                        </m:naryPr>
                        <m:sub/>
                        <m:sup/>
                        <m:e>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sec</m:t>
                              </m:r>
                            </m:fName>
                            <m:e>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tan</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i="1">
                              <a:latin typeface="Cambria Math" panose="02040503050406030204" pitchFamily="18" charset="0"/>
                            </a:rPr>
                            <m:t> </m:t>
                          </m:r>
                          <m:r>
                            <a:rPr lang="en-GB" i="1">
                              <a:latin typeface="Cambria Math" panose="02040503050406030204" pitchFamily="18" charset="0"/>
                            </a:rPr>
                            <m:t>𝑑𝑥</m:t>
                          </m:r>
                        </m:e>
                      </m:nary>
                    </m:oMath>
                    <m:oMath xmlns:m="http://schemas.openxmlformats.org/officeDocument/2006/math">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sec</m:t>
                          </m:r>
                        </m:fName>
                        <m:e>
                          <m:r>
                            <a:rPr lang="en-GB" b="0" i="1" smtClean="0">
                              <a:latin typeface="Cambria Math" panose="02040503050406030204" pitchFamily="18" charset="0"/>
                            </a:rPr>
                            <m:t>𝑥</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𝐶</m:t>
                      </m:r>
                    </m:oMath>
                    <m:oMath xmlns:m="http://schemas.openxmlformats.org/officeDocument/2006/math">
                      <m:r>
                        <a:rPr lang="en-GB" b="0" i="1" smtClean="0">
                          <a:latin typeface="Cambria Math" panose="02040503050406030204" pitchFamily="18" charset="0"/>
                        </a:rPr>
                        <m:t>=</m:t>
                      </m:r>
                      <m:r>
                        <a:rPr lang="en-GB" i="1">
                          <a:latin typeface="Cambria Math" panose="02040503050406030204" pitchFamily="18" charset="0"/>
                        </a:rPr>
                        <m:t>2</m:t>
                      </m:r>
                      <m:func>
                        <m:funcPr>
                          <m:ctrlPr>
                            <a:rPr lang="en-GB" i="1">
                              <a:latin typeface="Cambria Math" panose="02040503050406030204" pitchFamily="18" charset="0"/>
                            </a:rPr>
                          </m:ctrlPr>
                        </m:funcPr>
                        <m:fName>
                          <m:r>
                            <m:rPr>
                              <m:sty m:val="p"/>
                            </m:rPr>
                            <a:rPr lang="en-GB">
                              <a:latin typeface="Cambria Math" panose="02040503050406030204" pitchFamily="18" charset="0"/>
                            </a:rPr>
                            <m:t>tan</m:t>
                          </m:r>
                        </m:fName>
                        <m:e>
                          <m:r>
                            <a:rPr lang="en-GB" i="1">
                              <a:latin typeface="Cambria Math" panose="02040503050406030204" pitchFamily="18" charset="0"/>
                            </a:rPr>
                            <m:t>𝑥</m:t>
                          </m:r>
                        </m:e>
                      </m:func>
                      <m:r>
                        <a:rPr lang="en-GB" i="1">
                          <a:latin typeface="Cambria Math" panose="02040503050406030204" pitchFamily="18" charset="0"/>
                        </a:rPr>
                        <m:t>−2</m:t>
                      </m:r>
                      <m:func>
                        <m:funcPr>
                          <m:ctrlPr>
                            <a:rPr lang="en-GB" i="1">
                              <a:latin typeface="Cambria Math" panose="02040503050406030204" pitchFamily="18" charset="0"/>
                            </a:rPr>
                          </m:ctrlPr>
                        </m:funcPr>
                        <m:fName>
                          <m:r>
                            <m:rPr>
                              <m:sty m:val="p"/>
                            </m:rPr>
                            <a:rPr lang="en-GB">
                              <a:latin typeface="Cambria Math" panose="02040503050406030204" pitchFamily="18" charset="0"/>
                            </a:rPr>
                            <m:t>sec</m:t>
                          </m:r>
                        </m:fName>
                        <m:e>
                          <m:r>
                            <a:rPr lang="en-GB" i="1">
                              <a:latin typeface="Cambria Math" panose="02040503050406030204" pitchFamily="18" charset="0"/>
                            </a:rPr>
                            <m:t>𝑥</m:t>
                          </m:r>
                        </m:e>
                      </m:func>
                      <m:r>
                        <a:rPr lang="en-GB" i="1">
                          <a:latin typeface="Cambria Math" panose="02040503050406030204" pitchFamily="18" charset="0"/>
                        </a:rPr>
                        <m:t>−</m:t>
                      </m:r>
                      <m:r>
                        <a:rPr lang="en-GB" i="1">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575556" y="1742997"/>
                <a:ext cx="3960440" cy="1779205"/>
              </a:xfrm>
              <a:prstGeom prst="rect">
                <a:avLst/>
              </a:prstGeom>
              <a:blipFill>
                <a:blip r:embed="rId3"/>
                <a:stretch>
                  <a:fillRect/>
                </a:stretch>
              </a:blipFill>
            </p:spPr>
            <p:txBody>
              <a:bodyPr/>
              <a:lstStyle/>
              <a:p>
                <a:r>
                  <a:rPr lang="en-GB">
                    <a:noFill/>
                  </a:rPr>
                  <a:t> </a:t>
                </a:r>
              </a:p>
            </p:txBody>
          </p:sp>
        </mc:Fallback>
      </mc:AlternateContent>
      <p:sp>
        <p:nvSpPr>
          <p:cNvPr id="14" name="Rectangle 13"/>
          <p:cNvSpPr/>
          <p:nvPr/>
        </p:nvSpPr>
        <p:spPr>
          <a:xfrm>
            <a:off x="575556" y="1615738"/>
            <a:ext cx="3888432" cy="19064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9" name="TextBox 18"/>
              <p:cNvSpPr txBox="1"/>
              <p:nvPr/>
            </p:nvSpPr>
            <p:spPr>
              <a:xfrm>
                <a:off x="5099453" y="2228275"/>
                <a:ext cx="3888432" cy="67396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a:t>
                </a:r>
                <a14:m>
                  <m:oMath xmlns:m="http://schemas.openxmlformats.org/officeDocument/2006/math">
                    <m:nary>
                      <m:naryPr>
                        <m:ctrlPr>
                          <a:rPr lang="en-GB" b="0" i="1" smtClean="0">
                            <a:latin typeface="Cambria Math" panose="02040503050406030204" pitchFamily="18" charset="0"/>
                          </a:rPr>
                        </m:ctrlPr>
                      </m:naryPr>
                      <m:sub>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6</m:t>
                            </m:r>
                          </m:den>
                        </m:f>
                      </m:sub>
                      <m:sup>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3</m:t>
                            </m:r>
                          </m:den>
                        </m:f>
                      </m:sup>
                      <m:e>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sin</m:t>
                                </m:r>
                              </m:e>
                              <m:sup>
                                <m:r>
                                  <a:rPr lang="en-GB" b="0" i="1" smtClean="0">
                                    <a:latin typeface="Cambria Math" panose="02040503050406030204" pitchFamily="18" charset="0"/>
                                  </a:rPr>
                                  <m:t>2</m:t>
                                </m:r>
                              </m:sup>
                            </m:sSup>
                          </m:fName>
                          <m:e>
                            <m:r>
                              <a:rPr lang="en-GB" b="0" i="1" smtClean="0">
                                <a:latin typeface="Cambria Math" panose="02040503050406030204" pitchFamily="18" charset="0"/>
                              </a:rPr>
                              <m:t>3</m:t>
                            </m:r>
                            <m:r>
                              <a:rPr lang="en-GB" b="0" i="1" smtClean="0">
                                <a:latin typeface="Cambria Math" panose="02040503050406030204" pitchFamily="18" charset="0"/>
                              </a:rPr>
                              <m:t>𝑥</m:t>
                            </m:r>
                          </m:e>
                        </m:func>
                      </m:e>
                    </m:nary>
                    <m:r>
                      <a:rPr lang="en-GB" b="0" i="1" smtClean="0">
                        <a:latin typeface="Cambria Math" panose="02040503050406030204" pitchFamily="18" charset="0"/>
                      </a:rPr>
                      <m:t> </m:t>
                    </m:r>
                    <m:r>
                      <a:rPr lang="en-GB" b="0" i="1" smtClean="0">
                        <a:latin typeface="Cambria Math" panose="02040503050406030204" pitchFamily="18" charset="0"/>
                      </a:rPr>
                      <m:t>𝑑𝑥</m:t>
                    </m:r>
                  </m:oMath>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5099453" y="2228275"/>
                <a:ext cx="3888432" cy="673967"/>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0" name="Rectangle 19"/>
          <p:cNvSpPr/>
          <p:nvPr/>
        </p:nvSpPr>
        <p:spPr>
          <a:xfrm>
            <a:off x="4667405" y="2224068"/>
            <a:ext cx="432048" cy="6781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a:t>
            </a:r>
          </a:p>
        </p:txBody>
      </p:sp>
      <mc:AlternateContent xmlns:mc="http://schemas.openxmlformats.org/markup-compatibility/2006" xmlns:a14="http://schemas.microsoft.com/office/drawing/2010/main">
        <mc:Choice Requires="a14">
          <p:sp>
            <p:nvSpPr>
              <p:cNvPr id="21" name="TextBox 20"/>
              <p:cNvSpPr txBox="1"/>
              <p:nvPr/>
            </p:nvSpPr>
            <p:spPr>
              <a:xfrm>
                <a:off x="4667405" y="3029501"/>
                <a:ext cx="4392488" cy="35414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6</m:t>
                          </m:r>
                          <m:r>
                            <a:rPr lang="en-GB" b="0" i="1" smtClean="0">
                              <a:latin typeface="Cambria Math" panose="02040503050406030204" pitchFamily="18" charset="0"/>
                            </a:rPr>
                            <m:t>𝑥</m:t>
                          </m:r>
                        </m:e>
                      </m:func>
                      <m:r>
                        <a:rPr lang="en-GB" b="0" i="1" smtClean="0">
                          <a:latin typeface="Cambria Math" panose="02040503050406030204" pitchFamily="18" charset="0"/>
                        </a:rPr>
                        <m:t>=1−2</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sin</m:t>
                              </m:r>
                            </m:e>
                            <m:sup>
                              <m:r>
                                <a:rPr lang="en-GB" b="0" i="1" smtClean="0">
                                  <a:latin typeface="Cambria Math" panose="02040503050406030204" pitchFamily="18" charset="0"/>
                                </a:rPr>
                                <m:t>2</m:t>
                              </m:r>
                            </m:sup>
                          </m:sSup>
                        </m:fName>
                        <m:e>
                          <m:r>
                            <a:rPr lang="en-GB" b="0" i="1" smtClean="0">
                              <a:latin typeface="Cambria Math" panose="02040503050406030204" pitchFamily="18" charset="0"/>
                            </a:rPr>
                            <m:t>3</m:t>
                          </m:r>
                          <m:r>
                            <a:rPr lang="en-GB" b="0" i="1" smtClean="0">
                              <a:latin typeface="Cambria Math" panose="02040503050406030204" pitchFamily="18" charset="0"/>
                            </a:rPr>
                            <m:t>𝑥</m:t>
                          </m:r>
                        </m:e>
                      </m:func>
                    </m:oMath>
                    <m:oMath xmlns:m="http://schemas.openxmlformats.org/officeDocument/2006/math">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sin</m:t>
                              </m:r>
                            </m:e>
                            <m:sup>
                              <m:r>
                                <a:rPr lang="en-GB" b="0" i="1" smtClean="0">
                                  <a:latin typeface="Cambria Math" panose="02040503050406030204" pitchFamily="18" charset="0"/>
                                </a:rPr>
                                <m:t>2</m:t>
                              </m:r>
                            </m:sup>
                          </m:sSup>
                        </m:fName>
                        <m:e>
                          <m:r>
                            <a:rPr lang="en-GB" b="0" i="1" smtClean="0">
                              <a:latin typeface="Cambria Math" panose="02040503050406030204" pitchFamily="18" charset="0"/>
                            </a:rPr>
                            <m:t>3</m:t>
                          </m:r>
                          <m:r>
                            <a:rPr lang="en-GB" b="0" i="1" smtClean="0">
                              <a:latin typeface="Cambria Math" panose="02040503050406030204" pitchFamily="18" charset="0"/>
                            </a:rPr>
                            <m:t>𝑥</m:t>
                          </m:r>
                        </m:e>
                      </m:fun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6</m:t>
                          </m:r>
                          <m:r>
                            <a:rPr lang="en-GB" b="0" i="1" smtClean="0">
                              <a:latin typeface="Cambria Math" panose="02040503050406030204" pitchFamily="18" charset="0"/>
                            </a:rPr>
                            <m:t>𝑥</m:t>
                          </m:r>
                        </m:e>
                      </m:func>
                    </m:oMath>
                  </m:oMathPara>
                </a14:m>
                <a:endParaRPr lang="en-GB" dirty="0"/>
              </a:p>
              <a:p>
                <a:pPr/>
                <a14:m>
                  <m:oMathPara xmlns:m="http://schemas.openxmlformats.org/officeDocument/2006/math">
                    <m:oMathParaPr>
                      <m:jc m:val="centerGroup"/>
                    </m:oMathParaPr>
                    <m:oMath xmlns:m="http://schemas.openxmlformats.org/officeDocument/2006/math">
                      <m:nary>
                        <m:naryPr>
                          <m:ctrlPr>
                            <a:rPr lang="en-GB" i="1">
                              <a:latin typeface="Cambria Math" panose="02040503050406030204" pitchFamily="18" charset="0"/>
                            </a:rPr>
                          </m:ctrlPr>
                        </m:naryPr>
                        <m:sub>
                          <m:f>
                            <m:fPr>
                              <m:ctrlPr>
                                <a:rPr lang="en-GB" i="1">
                                  <a:latin typeface="Cambria Math" panose="02040503050406030204" pitchFamily="18" charset="0"/>
                                </a:rPr>
                              </m:ctrlPr>
                            </m:fPr>
                            <m:num>
                              <m:r>
                                <a:rPr lang="en-GB" i="1">
                                  <a:latin typeface="Cambria Math" panose="02040503050406030204" pitchFamily="18" charset="0"/>
                                </a:rPr>
                                <m:t>𝜋</m:t>
                              </m:r>
                            </m:num>
                            <m:den>
                              <m:r>
                                <a:rPr lang="en-GB" i="1">
                                  <a:latin typeface="Cambria Math" panose="02040503050406030204" pitchFamily="18" charset="0"/>
                                </a:rPr>
                                <m:t>6</m:t>
                              </m:r>
                            </m:den>
                          </m:f>
                        </m:sub>
                        <m:sup>
                          <m:f>
                            <m:fPr>
                              <m:ctrlPr>
                                <a:rPr lang="en-GB" i="1">
                                  <a:latin typeface="Cambria Math" panose="02040503050406030204" pitchFamily="18" charset="0"/>
                                </a:rPr>
                              </m:ctrlPr>
                            </m:fPr>
                            <m:num>
                              <m:r>
                                <a:rPr lang="en-GB" i="1">
                                  <a:latin typeface="Cambria Math" panose="02040503050406030204" pitchFamily="18" charset="0"/>
                                </a:rPr>
                                <m:t>𝜋</m:t>
                              </m:r>
                            </m:num>
                            <m:den>
                              <m:r>
                                <a:rPr lang="en-GB" i="1">
                                  <a:latin typeface="Cambria Math" panose="02040503050406030204" pitchFamily="18" charset="0"/>
                                </a:rPr>
                                <m:t>3</m:t>
                              </m:r>
                            </m:den>
                          </m:f>
                        </m:sup>
                        <m:e>
                          <m:func>
                            <m:funcPr>
                              <m:ctrlPr>
                                <a:rPr lang="en-GB" i="1">
                                  <a:latin typeface="Cambria Math" panose="02040503050406030204" pitchFamily="18" charset="0"/>
                                </a:rPr>
                              </m:ctrlPr>
                            </m:funcPr>
                            <m:fName>
                              <m:sSup>
                                <m:sSupPr>
                                  <m:ctrlPr>
                                    <a:rPr lang="en-GB" i="1">
                                      <a:latin typeface="Cambria Math" panose="02040503050406030204" pitchFamily="18" charset="0"/>
                                    </a:rPr>
                                  </m:ctrlPr>
                                </m:sSupPr>
                                <m:e>
                                  <m:r>
                                    <m:rPr>
                                      <m:sty m:val="p"/>
                                    </m:rPr>
                                    <a:rPr lang="en-GB">
                                      <a:latin typeface="Cambria Math" panose="02040503050406030204" pitchFamily="18" charset="0"/>
                                    </a:rPr>
                                    <m:t>sin</m:t>
                                  </m:r>
                                </m:e>
                                <m:sup>
                                  <m:r>
                                    <a:rPr lang="en-GB" i="1">
                                      <a:latin typeface="Cambria Math" panose="02040503050406030204" pitchFamily="18" charset="0"/>
                                    </a:rPr>
                                    <m:t>2</m:t>
                                  </m:r>
                                </m:sup>
                              </m:sSup>
                            </m:fName>
                            <m:e>
                              <m:r>
                                <a:rPr lang="en-GB" i="1">
                                  <a:latin typeface="Cambria Math" panose="02040503050406030204" pitchFamily="18" charset="0"/>
                                </a:rPr>
                                <m:t>3</m:t>
                              </m:r>
                              <m:r>
                                <a:rPr lang="en-GB" i="1">
                                  <a:latin typeface="Cambria Math" panose="02040503050406030204" pitchFamily="18" charset="0"/>
                                </a:rPr>
                                <m:t>𝑥</m:t>
                              </m:r>
                            </m:e>
                          </m:func>
                        </m:e>
                      </m:nary>
                      <m:r>
                        <a:rPr lang="en-GB" b="0" i="1" smtClean="0">
                          <a:latin typeface="Cambria Math" panose="02040503050406030204" pitchFamily="18" charset="0"/>
                        </a:rPr>
                        <m:t> </m:t>
                      </m:r>
                      <m:r>
                        <a:rPr lang="en-GB" b="0" i="1" smtClean="0">
                          <a:latin typeface="Cambria Math" panose="02040503050406030204" pitchFamily="18" charset="0"/>
                        </a:rPr>
                        <m:t>𝑑𝑥</m:t>
                      </m:r>
                      <m:r>
                        <a:rPr lang="en-GB" b="0" i="1" smtClean="0">
                          <a:latin typeface="Cambria Math" panose="02040503050406030204" pitchFamily="18" charset="0"/>
                        </a:rPr>
                        <m:t>=</m:t>
                      </m:r>
                      <m:nary>
                        <m:naryPr>
                          <m:ctrlPr>
                            <a:rPr lang="en-GB" i="1">
                              <a:latin typeface="Cambria Math" panose="02040503050406030204" pitchFamily="18" charset="0"/>
                            </a:rPr>
                          </m:ctrlPr>
                        </m:naryPr>
                        <m:sub>
                          <m:f>
                            <m:fPr>
                              <m:ctrlPr>
                                <a:rPr lang="en-GB" i="1">
                                  <a:latin typeface="Cambria Math" panose="02040503050406030204" pitchFamily="18" charset="0"/>
                                </a:rPr>
                              </m:ctrlPr>
                            </m:fPr>
                            <m:num>
                              <m:r>
                                <a:rPr lang="en-GB" i="1">
                                  <a:latin typeface="Cambria Math" panose="02040503050406030204" pitchFamily="18" charset="0"/>
                                </a:rPr>
                                <m:t>𝜋</m:t>
                              </m:r>
                            </m:num>
                            <m:den>
                              <m:r>
                                <a:rPr lang="en-GB" i="1">
                                  <a:latin typeface="Cambria Math" panose="02040503050406030204" pitchFamily="18" charset="0"/>
                                </a:rPr>
                                <m:t>6</m:t>
                              </m:r>
                            </m:den>
                          </m:f>
                        </m:sub>
                        <m:sup>
                          <m:f>
                            <m:fPr>
                              <m:ctrlPr>
                                <a:rPr lang="en-GB" i="1">
                                  <a:latin typeface="Cambria Math" panose="02040503050406030204" pitchFamily="18" charset="0"/>
                                </a:rPr>
                              </m:ctrlPr>
                            </m:fPr>
                            <m:num>
                              <m:r>
                                <a:rPr lang="en-GB" i="1">
                                  <a:latin typeface="Cambria Math" panose="02040503050406030204" pitchFamily="18" charset="0"/>
                                </a:rPr>
                                <m:t>𝜋</m:t>
                              </m:r>
                            </m:num>
                            <m:den>
                              <m:r>
                                <a:rPr lang="en-GB" i="1">
                                  <a:latin typeface="Cambria Math" panose="02040503050406030204" pitchFamily="18" charset="0"/>
                                </a:rPr>
                                <m:t>3</m:t>
                              </m:r>
                            </m:den>
                          </m:f>
                        </m:sup>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𝑐𝑜𝑠</m:t>
                          </m:r>
                          <m:r>
                            <a:rPr lang="en-GB" b="0" i="1" smtClean="0">
                              <a:latin typeface="Cambria Math" panose="02040503050406030204" pitchFamily="18" charset="0"/>
                            </a:rPr>
                            <m:t>6</m:t>
                          </m:r>
                          <m:r>
                            <a:rPr lang="en-GB" b="0" i="1" smtClean="0">
                              <a:latin typeface="Cambria Math" panose="02040503050406030204" pitchFamily="18" charset="0"/>
                            </a:rPr>
                            <m:t>𝑥</m:t>
                          </m:r>
                        </m:e>
                      </m:nary>
                      <m:r>
                        <a:rPr lang="en-GB" b="0" i="1" smtClean="0">
                          <a:latin typeface="Cambria Math" panose="02040503050406030204" pitchFamily="18" charset="0"/>
                        </a:rPr>
                        <m:t> </m:t>
                      </m:r>
                      <m:r>
                        <a:rPr lang="en-GB" b="0" i="1" smtClean="0">
                          <a:latin typeface="Cambria Math" panose="02040503050406030204" pitchFamily="18" charset="0"/>
                        </a:rPr>
                        <m:t>𝑑𝑥</m:t>
                      </m:r>
                    </m:oMath>
                    <m:oMath xmlns:m="http://schemas.openxmlformats.org/officeDocument/2006/math">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d>
                            <m:dPr>
                              <m:begChr m:val="["/>
                              <m:endChr m:val="]"/>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12</m:t>
                                  </m:r>
                                </m:den>
                              </m:f>
                              <m:r>
                                <a:rPr lang="en-GB" b="0" i="1" smtClean="0">
                                  <a:latin typeface="Cambria Math" panose="02040503050406030204" pitchFamily="18" charset="0"/>
                                </a:rPr>
                                <m:t>𝑠𝑖𝑛</m:t>
                              </m:r>
                              <m:r>
                                <a:rPr lang="en-GB" b="0" i="1" smtClean="0">
                                  <a:latin typeface="Cambria Math" panose="02040503050406030204" pitchFamily="18" charset="0"/>
                                </a:rPr>
                                <m:t>6</m:t>
                              </m:r>
                              <m:r>
                                <a:rPr lang="en-GB" b="0" i="1" smtClean="0">
                                  <a:latin typeface="Cambria Math" panose="02040503050406030204" pitchFamily="18" charset="0"/>
                                </a:rPr>
                                <m:t>𝑥</m:t>
                              </m:r>
                            </m:e>
                          </m:d>
                        </m:e>
                        <m:sub>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6</m:t>
                              </m:r>
                            </m:den>
                          </m:f>
                        </m:sub>
                        <m:sup>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3</m:t>
                              </m:r>
                            </m:den>
                          </m:f>
                        </m:sup>
                      </m:sSubSup>
                    </m:oMath>
                    <m:oMath xmlns:m="http://schemas.openxmlformats.org/officeDocument/2006/math">
                      <m:r>
                        <a:rPr lang="en-GB" b="0" i="1" smtClean="0">
                          <a:latin typeface="Cambria Math" panose="02040503050406030204" pitchFamily="18" charset="0"/>
                        </a:rPr>
                        <m:t>=</m:t>
                      </m:r>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6</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12</m:t>
                              </m:r>
                            </m:den>
                          </m:f>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2</m:t>
                              </m:r>
                              <m:r>
                                <a:rPr lang="en-GB" b="0" i="1" smtClean="0">
                                  <a:latin typeface="Cambria Math" panose="02040503050406030204" pitchFamily="18" charset="0"/>
                                </a:rPr>
                                <m:t>𝜋</m:t>
                              </m:r>
                            </m:e>
                          </m:func>
                        </m:e>
                      </m:d>
                      <m:r>
                        <a:rPr lang="en-GB" b="0" i="1" smtClean="0">
                          <a:latin typeface="Cambria Math" panose="02040503050406030204" pitchFamily="18" charset="0"/>
                        </a:rPr>
                        <m:t>−</m:t>
                      </m:r>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12</m:t>
                              </m:r>
                            </m:den>
                          </m:f>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𝜋</m:t>
                              </m:r>
                            </m:e>
                          </m:func>
                        </m:e>
                      </m:d>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12</m:t>
                          </m:r>
                        </m:den>
                      </m:f>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4667405" y="3029501"/>
                <a:ext cx="4392488" cy="3541419"/>
              </a:xfrm>
              <a:prstGeom prst="rect">
                <a:avLst/>
              </a:prstGeom>
              <a:blipFill>
                <a:blip r:embed="rId5"/>
                <a:stretch>
                  <a:fillRect/>
                </a:stretch>
              </a:blipFill>
            </p:spPr>
            <p:txBody>
              <a:bodyPr/>
              <a:lstStyle/>
              <a:p>
                <a:r>
                  <a:rPr lang="en-GB">
                    <a:noFill/>
                  </a:rPr>
                  <a:t> </a:t>
                </a:r>
              </a:p>
            </p:txBody>
          </p:sp>
        </mc:Fallback>
      </mc:AlternateContent>
      <p:sp>
        <p:nvSpPr>
          <p:cNvPr id="22" name="Rectangle 21"/>
          <p:cNvSpPr/>
          <p:nvPr/>
        </p:nvSpPr>
        <p:spPr>
          <a:xfrm>
            <a:off x="5121503" y="2902242"/>
            <a:ext cx="3857397" cy="36509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1404238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4"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11C</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8" name="TextBox 27">
            <a:extLst>
              <a:ext uri="{FF2B5EF4-FFF2-40B4-BE49-F238E27FC236}">
                <a16:creationId xmlns:a16="http://schemas.microsoft.com/office/drawing/2014/main" id="{AB409FA8-34C4-4FDD-966B-EFA5D58ECFF6}"/>
              </a:ext>
            </a:extLst>
          </p:cNvPr>
          <p:cNvSpPr txBox="1"/>
          <p:nvPr/>
        </p:nvSpPr>
        <p:spPr>
          <a:xfrm>
            <a:off x="395536" y="725840"/>
            <a:ext cx="7920880" cy="830997"/>
          </a:xfrm>
          <a:prstGeom prst="rect">
            <a:avLst/>
          </a:prstGeom>
          <a:noFill/>
        </p:spPr>
        <p:txBody>
          <a:bodyPr wrap="square" rtlCol="0">
            <a:spAutoFit/>
          </a:bodyPr>
          <a:lstStyle/>
          <a:p>
            <a:r>
              <a:rPr lang="en-GB" sz="2400" dirty="0"/>
              <a:t>Pearson Pure Mathematics Year 2/AS</a:t>
            </a:r>
          </a:p>
          <a:p>
            <a:r>
              <a:rPr lang="en-GB" sz="2400" dirty="0"/>
              <a:t>Page 300</a:t>
            </a:r>
          </a:p>
        </p:txBody>
      </p:sp>
      <p:cxnSp>
        <p:nvCxnSpPr>
          <p:cNvPr id="29" name="Straight Connector 28">
            <a:extLst>
              <a:ext uri="{FF2B5EF4-FFF2-40B4-BE49-F238E27FC236}">
                <a16:creationId xmlns:a16="http://schemas.microsoft.com/office/drawing/2014/main" id="{07B3D4EB-D2A9-4BCC-B402-8AAEDE7CB1A1}"/>
              </a:ext>
            </a:extLst>
          </p:cNvPr>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18310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SKILL #4</a:t>
              </a:r>
              <a:r>
                <a:rPr lang="en-GB" sz="3200" dirty="0"/>
                <a:t>: Reverse Chain Rule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908720"/>
            <a:ext cx="8424936" cy="1200329"/>
          </a:xfrm>
          <a:prstGeom prst="rect">
            <a:avLst/>
          </a:prstGeom>
          <a:noFill/>
        </p:spPr>
        <p:txBody>
          <a:bodyPr wrap="square" rtlCol="0">
            <a:spAutoFit/>
          </a:bodyPr>
          <a:lstStyle/>
          <a:p>
            <a:r>
              <a:rPr lang="en-GB" dirty="0"/>
              <a:t>There’s certain more complicated expressions which look like the result of having applied the chain rule. I call this process ‘</a:t>
            </a:r>
            <a:r>
              <a:rPr lang="en-GB" b="1" u="sng" dirty="0"/>
              <a:t>consider then scale</a:t>
            </a:r>
            <a:r>
              <a:rPr lang="en-GB" dirty="0"/>
              <a:t>’:</a:t>
            </a:r>
          </a:p>
          <a:p>
            <a:pPr marL="342900" indent="-342900">
              <a:buAutoNum type="arabicPeriod"/>
            </a:pPr>
            <a:r>
              <a:rPr lang="en-GB" b="1" u="sng" dirty="0"/>
              <a:t>Consider</a:t>
            </a:r>
            <a:r>
              <a:rPr lang="en-GB" b="1" dirty="0"/>
              <a:t> some expression that will differentiate to something similar to it.</a:t>
            </a:r>
          </a:p>
          <a:p>
            <a:pPr marL="342900" indent="-342900">
              <a:buAutoNum type="arabicPeriod"/>
            </a:pPr>
            <a:r>
              <a:rPr lang="en-GB" b="1" dirty="0"/>
              <a:t>Differentiate, and adjust for any </a:t>
            </a:r>
            <a:r>
              <a:rPr lang="en-GB" b="1" u="sng" dirty="0"/>
              <a:t>scale</a:t>
            </a:r>
            <a:r>
              <a:rPr lang="en-GB" b="1" dirty="0"/>
              <a:t> difference.</a:t>
            </a:r>
          </a:p>
        </p:txBody>
      </p:sp>
      <mc:AlternateContent xmlns:mc="http://schemas.openxmlformats.org/markup-compatibility/2006" xmlns:a14="http://schemas.microsoft.com/office/drawing/2010/main">
        <mc:Choice Requires="a14">
          <p:sp>
            <p:nvSpPr>
              <p:cNvPr id="7" name="TextBox 6"/>
              <p:cNvSpPr txBox="1"/>
              <p:nvPr/>
            </p:nvSpPr>
            <p:spPr>
              <a:xfrm>
                <a:off x="467544" y="2394582"/>
                <a:ext cx="2736304" cy="87671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sz="2400" b="0" i="1" smtClean="0">
                              <a:latin typeface="Cambria Math" panose="02040503050406030204" pitchFamily="18" charset="0"/>
                            </a:rPr>
                          </m:ctrlPr>
                        </m:naryPr>
                        <m:sub/>
                        <m:sup/>
                        <m:e>
                          <m:r>
                            <a:rPr lang="en-GB" sz="2400" b="0" i="1" smtClean="0">
                              <a:latin typeface="Cambria Math" panose="02040503050406030204" pitchFamily="18" charset="0"/>
                            </a:rPr>
                            <m:t>𝑥</m:t>
                          </m:r>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+5</m:t>
                                  </m:r>
                                </m:e>
                              </m:d>
                            </m:e>
                            <m:sup>
                              <m:r>
                                <a:rPr lang="en-GB" sz="2400" b="0" i="1" smtClean="0">
                                  <a:latin typeface="Cambria Math" panose="02040503050406030204" pitchFamily="18" charset="0"/>
                                </a:rPr>
                                <m:t>3</m:t>
                              </m:r>
                            </m:sup>
                          </m:sSup>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oMath>
                  </m:oMathPara>
                </a14:m>
                <a:endParaRPr lang="en-GB"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467544" y="2394582"/>
                <a:ext cx="2736304" cy="876715"/>
              </a:xfrm>
              <a:prstGeom prst="rect">
                <a:avLst/>
              </a:prstGeom>
              <a:blipFill rotWithShape="0">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67544" y="3429000"/>
                <a:ext cx="2672263" cy="3271024"/>
              </a:xfrm>
              <a:prstGeom prst="rect">
                <a:avLst/>
              </a:prstGeom>
              <a:noFill/>
            </p:spPr>
            <p:txBody>
              <a:bodyPr wrap="square" rtlCol="0">
                <a:spAutoFit/>
              </a:bodyPr>
              <a:lstStyle/>
              <a:p>
                <a:r>
                  <a:rPr lang="en-GB" sz="1600" dirty="0"/>
                  <a:t>The first </a:t>
                </a:r>
                <a14:m>
                  <m:oMath xmlns:m="http://schemas.openxmlformats.org/officeDocument/2006/math">
                    <m:r>
                      <a:rPr lang="en-GB" sz="1600" b="0" i="1" smtClean="0">
                        <a:latin typeface="Cambria Math" panose="02040503050406030204" pitchFamily="18" charset="0"/>
                      </a:rPr>
                      <m:t>𝑥</m:t>
                    </m:r>
                  </m:oMath>
                </a14:m>
                <a:r>
                  <a:rPr lang="en-GB" sz="1600" dirty="0"/>
                  <a:t> looks like it arose from differentiating the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oMath>
                </a14:m>
                <a:r>
                  <a:rPr lang="en-GB" sz="1600" dirty="0"/>
                  <a:t> inside the brackets.</a:t>
                </a:r>
              </a:p>
              <a:p>
                <a:endParaRPr lang="en-GB" sz="1600" dirty="0"/>
              </a:p>
              <a:p>
                <a:r>
                  <a:rPr lang="en-GB" sz="1600" b="1" dirty="0"/>
                  <a:t>Consider </a:t>
                </a:r>
                <a14:m>
                  <m:oMath xmlns:m="http://schemas.openxmlformats.org/officeDocument/2006/math">
                    <m:r>
                      <a:rPr lang="en-GB" sz="1600" b="1" i="1" smtClean="0">
                        <a:latin typeface="Cambria Math" panose="02040503050406030204" pitchFamily="18" charset="0"/>
                      </a:rPr>
                      <m:t>𝒚</m:t>
                    </m:r>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d>
                          <m:dPr>
                            <m:ctrlPr>
                              <a:rPr lang="en-GB" sz="1600" b="1" i="1" smtClean="0">
                                <a:latin typeface="Cambria Math" panose="02040503050406030204" pitchFamily="18" charset="0"/>
                              </a:rPr>
                            </m:ctrlPr>
                          </m:dPr>
                          <m:e>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𝟓</m:t>
                            </m:r>
                          </m:e>
                        </m:d>
                      </m:e>
                      <m:sup>
                        <m:r>
                          <a:rPr lang="en-GB" sz="1600" b="1" i="1" smtClean="0">
                            <a:latin typeface="Cambria Math" panose="02040503050406030204" pitchFamily="18" charset="0"/>
                          </a:rPr>
                          <m:t>𝟒</m:t>
                        </m:r>
                      </m:sup>
                    </m:sSup>
                  </m:oMath>
                </a14:m>
                <a:endParaRPr lang="en-GB" sz="1600" b="1" dirty="0"/>
              </a:p>
              <a:p>
                <a:pPr/>
                <a14:m>
                  <m:oMathPara xmlns:m="http://schemas.openxmlformats.org/officeDocument/2006/math">
                    <m:oMathParaPr>
                      <m:jc m:val="centerGroup"/>
                    </m:oMathParaPr>
                    <m:oMath xmlns:m="http://schemas.openxmlformats.org/officeDocument/2006/math">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𝒅𝒚</m:t>
                          </m:r>
                        </m:num>
                        <m:den>
                          <m:r>
                            <a:rPr lang="en-GB" sz="1600" b="1" i="1" smtClean="0">
                              <a:latin typeface="Cambria Math" panose="02040503050406030204" pitchFamily="18" charset="0"/>
                            </a:rPr>
                            <m:t>𝒅𝒙</m:t>
                          </m:r>
                        </m:den>
                      </m:f>
                      <m:r>
                        <a:rPr lang="en-GB" sz="1600" b="1" i="1" smtClean="0">
                          <a:latin typeface="Cambria Math" panose="02040503050406030204" pitchFamily="18" charset="0"/>
                        </a:rPr>
                        <m:t>=</m:t>
                      </m:r>
                      <m:r>
                        <a:rPr lang="en-GB" sz="1600" b="1" i="1" smtClean="0">
                          <a:latin typeface="Cambria Math" panose="02040503050406030204" pitchFamily="18" charset="0"/>
                        </a:rPr>
                        <m:t>𝟒</m:t>
                      </m:r>
                      <m:sSup>
                        <m:sSupPr>
                          <m:ctrlPr>
                            <a:rPr lang="en-GB" sz="1600" b="1" i="1" smtClean="0">
                              <a:latin typeface="Cambria Math" panose="02040503050406030204" pitchFamily="18" charset="0"/>
                            </a:rPr>
                          </m:ctrlPr>
                        </m:sSupPr>
                        <m:e>
                          <m:d>
                            <m:dPr>
                              <m:ctrlPr>
                                <a:rPr lang="en-GB" sz="1600" b="1" i="1" smtClean="0">
                                  <a:latin typeface="Cambria Math" panose="02040503050406030204" pitchFamily="18" charset="0"/>
                                </a:rPr>
                              </m:ctrlPr>
                            </m:dPr>
                            <m:e>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𝟓</m:t>
                              </m:r>
                            </m:e>
                          </m:d>
                        </m:e>
                        <m:sup>
                          <m:r>
                            <a:rPr lang="en-GB" sz="1600" b="1" i="1" smtClean="0">
                              <a:latin typeface="Cambria Math" panose="02040503050406030204" pitchFamily="18" charset="0"/>
                            </a:rPr>
                            <m:t>𝟑</m:t>
                          </m:r>
                        </m:sup>
                      </m:sSup>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𝒙</m:t>
                      </m:r>
                    </m:oMath>
                    <m:oMath xmlns:m="http://schemas.openxmlformats.org/officeDocument/2006/math">
                      <m:r>
                        <a:rPr lang="en-GB" sz="1600" b="1" i="1" smtClean="0">
                          <a:latin typeface="Cambria Math" panose="02040503050406030204" pitchFamily="18" charset="0"/>
                        </a:rPr>
                        <m:t>=</m:t>
                      </m:r>
                      <m:r>
                        <a:rPr lang="en-GB" sz="1600" b="1" i="1" smtClean="0">
                          <a:latin typeface="Cambria Math" panose="02040503050406030204" pitchFamily="18" charset="0"/>
                        </a:rPr>
                        <m:t>𝟖</m:t>
                      </m:r>
                      <m:r>
                        <a:rPr lang="en-GB" sz="1600" b="1" i="1" smtClean="0">
                          <a:latin typeface="Cambria Math" panose="02040503050406030204" pitchFamily="18" charset="0"/>
                        </a:rPr>
                        <m:t>𝒙</m:t>
                      </m:r>
                      <m:sSup>
                        <m:sSupPr>
                          <m:ctrlPr>
                            <a:rPr lang="en-GB" sz="1600" b="1" i="1" smtClean="0">
                              <a:latin typeface="Cambria Math" panose="02040503050406030204" pitchFamily="18" charset="0"/>
                            </a:rPr>
                          </m:ctrlPr>
                        </m:sSupPr>
                        <m:e>
                          <m:d>
                            <m:dPr>
                              <m:ctrlPr>
                                <a:rPr lang="en-GB" sz="1600" b="1" i="1" smtClean="0">
                                  <a:latin typeface="Cambria Math" panose="02040503050406030204" pitchFamily="18" charset="0"/>
                                </a:rPr>
                              </m:ctrlPr>
                            </m:dPr>
                            <m:e>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𝟓</m:t>
                              </m:r>
                            </m:e>
                          </m:d>
                        </m:e>
                        <m:sup>
                          <m:r>
                            <a:rPr lang="en-GB" sz="1600" b="1" i="1" smtClean="0">
                              <a:latin typeface="Cambria Math" panose="02040503050406030204" pitchFamily="18" charset="0"/>
                            </a:rPr>
                            <m:t>𝟑</m:t>
                          </m:r>
                        </m:sup>
                      </m:sSup>
                    </m:oMath>
                  </m:oMathPara>
                </a14:m>
                <a:endParaRPr lang="en-GB" sz="1600" b="1" dirty="0"/>
              </a:p>
              <a:p>
                <a:endParaRPr lang="en-GB" sz="1600" b="1" dirty="0"/>
              </a:p>
              <a:p>
                <a:pPr/>
                <a:r>
                  <a:rPr lang="en-GB" sz="1600" b="1" dirty="0"/>
                  <a:t>Thus </a:t>
                </a:r>
                <a14:m>
                  <m:oMath xmlns:m="http://schemas.openxmlformats.org/officeDocument/2006/math">
                    <m:nary>
                      <m:naryPr>
                        <m:subHide m:val="on"/>
                        <m:supHide m:val="on"/>
                        <m:ctrlPr>
                          <a:rPr lang="en-GB" sz="1600" b="1" i="1">
                            <a:latin typeface="Cambria Math" panose="02040503050406030204" pitchFamily="18" charset="0"/>
                          </a:rPr>
                        </m:ctrlPr>
                      </m:naryPr>
                      <m:sub/>
                      <m:sup/>
                      <m:e>
                        <m:r>
                          <a:rPr lang="en-GB" sz="1600" b="1" i="1">
                            <a:latin typeface="Cambria Math" panose="02040503050406030204" pitchFamily="18" charset="0"/>
                          </a:rPr>
                          <m:t>𝒙</m:t>
                        </m:r>
                        <m:sSup>
                          <m:sSupPr>
                            <m:ctrlPr>
                              <a:rPr lang="en-GB" sz="1600" b="1" i="1">
                                <a:latin typeface="Cambria Math" panose="02040503050406030204" pitchFamily="18" charset="0"/>
                              </a:rPr>
                            </m:ctrlPr>
                          </m:sSupPr>
                          <m:e>
                            <m:d>
                              <m:dPr>
                                <m:ctrlPr>
                                  <a:rPr lang="en-GB" sz="1600" b="1" i="1">
                                    <a:latin typeface="Cambria Math" panose="02040503050406030204" pitchFamily="18" charset="0"/>
                                  </a:rPr>
                                </m:ctrlPr>
                              </m:dPr>
                              <m:e>
                                <m:sSup>
                                  <m:sSupPr>
                                    <m:ctrlPr>
                                      <a:rPr lang="en-GB" sz="1600" b="1" i="1">
                                        <a:latin typeface="Cambria Math" panose="02040503050406030204" pitchFamily="18" charset="0"/>
                                      </a:rPr>
                                    </m:ctrlPr>
                                  </m:sSupPr>
                                  <m:e>
                                    <m:r>
                                      <a:rPr lang="en-GB" sz="1600" b="1" i="1">
                                        <a:latin typeface="Cambria Math" panose="02040503050406030204" pitchFamily="18" charset="0"/>
                                      </a:rPr>
                                      <m:t>𝒙</m:t>
                                    </m:r>
                                  </m:e>
                                  <m:sup>
                                    <m:r>
                                      <a:rPr lang="en-GB" sz="1600" b="1" i="1">
                                        <a:latin typeface="Cambria Math" panose="02040503050406030204" pitchFamily="18" charset="0"/>
                                      </a:rPr>
                                      <m:t>𝟐</m:t>
                                    </m:r>
                                  </m:sup>
                                </m:sSup>
                                <m:r>
                                  <a:rPr lang="en-GB" sz="1600" b="1" i="1">
                                    <a:latin typeface="Cambria Math" panose="02040503050406030204" pitchFamily="18" charset="0"/>
                                  </a:rPr>
                                  <m:t>+</m:t>
                                </m:r>
                                <m:r>
                                  <a:rPr lang="en-GB" sz="1600" b="1" i="1">
                                    <a:latin typeface="Cambria Math" panose="02040503050406030204" pitchFamily="18" charset="0"/>
                                  </a:rPr>
                                  <m:t>𝟓</m:t>
                                </m:r>
                              </m:e>
                            </m:d>
                          </m:e>
                          <m:sup>
                            <m:r>
                              <a:rPr lang="en-GB" sz="1600" b="1" i="1">
                                <a:latin typeface="Cambria Math" panose="02040503050406030204" pitchFamily="18" charset="0"/>
                              </a:rPr>
                              <m:t>𝟑</m:t>
                            </m:r>
                          </m:sup>
                        </m:sSup>
                        <m:r>
                          <a:rPr lang="en-GB" sz="1600" b="1" i="1">
                            <a:latin typeface="Cambria Math" panose="02040503050406030204" pitchFamily="18" charset="0"/>
                          </a:rPr>
                          <m:t> </m:t>
                        </m:r>
                        <m:r>
                          <a:rPr lang="en-GB" sz="1600" b="1" i="1">
                            <a:latin typeface="Cambria Math" panose="02040503050406030204" pitchFamily="18" charset="0"/>
                          </a:rPr>
                          <m:t>𝒅𝒙</m:t>
                        </m:r>
                      </m:e>
                    </m:nary>
                  </m:oMath>
                </a14:m>
                <a:r>
                  <a:rPr lang="en-GB" sz="1600" b="1" i="1" dirty="0">
                    <a:latin typeface="Cambria Math" panose="02040503050406030204" pitchFamily="18" charset="0"/>
                  </a:rPr>
                  <a:t/>
                </a:r>
                <a:br>
                  <a:rPr lang="en-GB" sz="1600" b="1"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sz="1600" b="1" i="0"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𝟖</m:t>
                          </m:r>
                        </m:den>
                      </m:f>
                      <m:sSup>
                        <m:sSupPr>
                          <m:ctrlPr>
                            <a:rPr lang="en-GB" sz="1600" b="1" i="1" smtClean="0">
                              <a:latin typeface="Cambria Math" panose="02040503050406030204" pitchFamily="18" charset="0"/>
                            </a:rPr>
                          </m:ctrlPr>
                        </m:sSupPr>
                        <m:e>
                          <m:d>
                            <m:dPr>
                              <m:ctrlPr>
                                <a:rPr lang="en-GB" sz="1600" b="1" i="1" smtClean="0">
                                  <a:latin typeface="Cambria Math" panose="02040503050406030204" pitchFamily="18" charset="0"/>
                                </a:rPr>
                              </m:ctrlPr>
                            </m:dPr>
                            <m:e>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𝟓</m:t>
                              </m:r>
                            </m:e>
                          </m:d>
                        </m:e>
                        <m:sup>
                          <m:r>
                            <a:rPr lang="en-GB" sz="1600" b="1" i="1" smtClean="0">
                              <a:latin typeface="Cambria Math" panose="02040503050406030204" pitchFamily="18" charset="0"/>
                            </a:rPr>
                            <m:t>𝟒</m:t>
                          </m:r>
                        </m:sup>
                      </m:sSup>
                      <m:r>
                        <a:rPr lang="en-GB" sz="1600" b="1" i="1" smtClean="0">
                          <a:latin typeface="Cambria Math" panose="02040503050406030204" pitchFamily="18" charset="0"/>
                        </a:rPr>
                        <m:t>+</m:t>
                      </m:r>
                      <m:r>
                        <a:rPr lang="en-GB" sz="1600" b="1" i="1" smtClean="0">
                          <a:latin typeface="Cambria Math" panose="02040503050406030204" pitchFamily="18" charset="0"/>
                        </a:rPr>
                        <m:t>𝑪</m:t>
                      </m:r>
                    </m:oMath>
                  </m:oMathPara>
                </a14:m>
                <a:endParaRPr lang="en-GB" sz="1600" b="1" i="1" dirty="0"/>
              </a:p>
            </p:txBody>
          </p:sp>
        </mc:Choice>
        <mc:Fallback xmlns="">
          <p:sp>
            <p:nvSpPr>
              <p:cNvPr id="8" name="TextBox 7"/>
              <p:cNvSpPr txBox="1">
                <a:spLocks noRot="1" noChangeAspect="1" noMove="1" noResize="1" noEditPoints="1" noAdjustHandles="1" noChangeArrowheads="1" noChangeShapeType="1" noTextEdit="1"/>
              </p:cNvSpPr>
              <p:nvPr/>
            </p:nvSpPr>
            <p:spPr>
              <a:xfrm>
                <a:off x="467544" y="3429000"/>
                <a:ext cx="2672263" cy="3271024"/>
              </a:xfrm>
              <a:prstGeom prst="rect">
                <a:avLst/>
              </a:prstGeom>
              <a:blipFill rotWithShape="0">
                <a:blip r:embed="rId8"/>
                <a:stretch>
                  <a:fillRect l="-1370" t="-560" b="-61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275856" y="2427997"/>
                <a:ext cx="2736304" cy="87671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sz="2400" b="0" i="1" smtClean="0">
                              <a:latin typeface="Cambria Math" panose="02040503050406030204" pitchFamily="18" charset="0"/>
                            </a:rPr>
                          </m:ctrlPr>
                        </m:naryPr>
                        <m:sub/>
                        <m:sup/>
                        <m:e>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cos</m:t>
                              </m:r>
                            </m:fName>
                            <m:e>
                              <m:r>
                                <a:rPr lang="en-GB" sz="2400" b="0" i="1" smtClean="0">
                                  <a:latin typeface="Cambria Math" panose="02040503050406030204" pitchFamily="18" charset="0"/>
                                </a:rPr>
                                <m:t>𝑥</m:t>
                              </m:r>
                            </m:e>
                          </m:func>
                          <m:func>
                            <m:funcPr>
                              <m:ctrlPr>
                                <a:rPr lang="en-GB" sz="2400" b="0" i="1" smtClean="0">
                                  <a:latin typeface="Cambria Math" panose="02040503050406030204" pitchFamily="18" charset="0"/>
                                </a:rPr>
                              </m:ctrlPr>
                            </m:funcPr>
                            <m:fName>
                              <m:sSup>
                                <m:sSupPr>
                                  <m:ctrlPr>
                                    <a:rPr lang="en-GB" sz="2400" b="0" i="1" smtClean="0">
                                      <a:latin typeface="Cambria Math" panose="02040503050406030204" pitchFamily="18" charset="0"/>
                                    </a:rPr>
                                  </m:ctrlPr>
                                </m:sSupPr>
                                <m:e>
                                  <m:r>
                                    <m:rPr>
                                      <m:sty m:val="p"/>
                                    </m:rPr>
                                    <a:rPr lang="en-GB" sz="2400" b="0" i="0" smtClean="0">
                                      <a:latin typeface="Cambria Math" panose="02040503050406030204" pitchFamily="18" charset="0"/>
                                    </a:rPr>
                                    <m:t>sin</m:t>
                                  </m:r>
                                </m:e>
                                <m:sup>
                                  <m:r>
                                    <a:rPr lang="en-GB" sz="2400" b="0" i="1" smtClean="0">
                                      <a:latin typeface="Cambria Math" panose="02040503050406030204" pitchFamily="18" charset="0"/>
                                    </a:rPr>
                                    <m:t>2</m:t>
                                  </m:r>
                                </m:sup>
                              </m:sSup>
                            </m:fName>
                            <m:e>
                              <m:r>
                                <a:rPr lang="en-GB" sz="2400" b="0" i="1" smtClean="0">
                                  <a:latin typeface="Cambria Math" panose="02040503050406030204" pitchFamily="18" charset="0"/>
                                </a:rPr>
                                <m:t>𝑥</m:t>
                              </m:r>
                            </m:e>
                          </m:func>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oMath>
                  </m:oMathPara>
                </a14:m>
                <a:endParaRPr lang="en-GB"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3275856" y="2427997"/>
                <a:ext cx="2736304" cy="876715"/>
              </a:xfrm>
              <a:prstGeom prst="rect">
                <a:avLst/>
              </a:prstGeom>
              <a:blipFill rotWithShape="0">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419872" y="3428999"/>
                <a:ext cx="2736304" cy="2550185"/>
              </a:xfrm>
              <a:prstGeom prst="rect">
                <a:avLst/>
              </a:prstGeom>
              <a:noFill/>
            </p:spPr>
            <p:txBody>
              <a:bodyPr wrap="square" rtlCol="0">
                <a:spAutoFit/>
              </a:bodyPr>
              <a:lstStyle/>
              <a:p>
                <a:r>
                  <a:rPr lang="en-GB" sz="1600" dirty="0"/>
                  <a:t>The </a:t>
                </a:r>
                <a14:m>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𝑥</m:t>
                        </m:r>
                      </m:e>
                    </m:func>
                  </m:oMath>
                </a14:m>
                <a:r>
                  <a:rPr lang="en-GB" sz="1600" dirty="0"/>
                  <a:t> probably arose from differentiating the </a:t>
                </a:r>
                <a14:m>
                  <m:oMath xmlns:m="http://schemas.openxmlformats.org/officeDocument/2006/math">
                    <m:r>
                      <a:rPr lang="en-GB" sz="1600" b="0" i="1" smtClean="0">
                        <a:latin typeface="Cambria Math" panose="02040503050406030204" pitchFamily="18" charset="0"/>
                      </a:rPr>
                      <m:t>𝑠𝑖𝑛</m:t>
                    </m:r>
                  </m:oMath>
                </a14:m>
                <a:r>
                  <a:rPr lang="en-GB" sz="1600" dirty="0"/>
                  <a:t>.</a:t>
                </a:r>
              </a:p>
              <a:p>
                <a:endParaRPr lang="en-GB" sz="1600" dirty="0"/>
              </a:p>
              <a:p>
                <a:r>
                  <a:rPr lang="en-GB" sz="1600" b="1" dirty="0"/>
                  <a:t>Consider </a:t>
                </a:r>
                <a14:m>
                  <m:oMath xmlns:m="http://schemas.openxmlformats.org/officeDocument/2006/math">
                    <m:r>
                      <a:rPr lang="en-GB" sz="1600" b="1" i="1" smtClean="0">
                        <a:latin typeface="Cambria Math" panose="02040503050406030204" pitchFamily="18" charset="0"/>
                      </a:rPr>
                      <m:t>𝒚</m:t>
                    </m:r>
                    <m:r>
                      <a:rPr lang="en-GB" sz="1600" b="1" i="1" smtClean="0">
                        <a:latin typeface="Cambria Math" panose="02040503050406030204" pitchFamily="18" charset="0"/>
                      </a:rPr>
                      <m:t>=</m:t>
                    </m:r>
                    <m:func>
                      <m:funcPr>
                        <m:ctrlPr>
                          <a:rPr lang="en-GB" sz="1600" b="1" i="1" smtClean="0">
                            <a:latin typeface="Cambria Math" panose="02040503050406030204" pitchFamily="18" charset="0"/>
                          </a:rPr>
                        </m:ctrlPr>
                      </m:funcPr>
                      <m:fName>
                        <m:sSup>
                          <m:sSupPr>
                            <m:ctrlPr>
                              <a:rPr lang="en-GB" sz="1600" b="1" i="1" smtClean="0">
                                <a:latin typeface="Cambria Math" panose="02040503050406030204" pitchFamily="18" charset="0"/>
                              </a:rPr>
                            </m:ctrlPr>
                          </m:sSupPr>
                          <m:e>
                            <m:r>
                              <a:rPr lang="en-GB" sz="1600" b="1" i="0" smtClean="0">
                                <a:latin typeface="Cambria Math" panose="02040503050406030204" pitchFamily="18" charset="0"/>
                              </a:rPr>
                              <m:t>𝐬𝐢𝐧</m:t>
                            </m:r>
                          </m:e>
                          <m:sup>
                            <m:r>
                              <a:rPr lang="en-GB" sz="1600" b="1" i="1" smtClean="0">
                                <a:latin typeface="Cambria Math" panose="02040503050406030204" pitchFamily="18" charset="0"/>
                              </a:rPr>
                              <m:t>𝟑</m:t>
                            </m:r>
                          </m:sup>
                        </m:sSup>
                      </m:fName>
                      <m:e>
                        <m:r>
                          <a:rPr lang="en-GB" sz="1600" b="1" i="1" smtClean="0">
                            <a:latin typeface="Cambria Math" panose="02040503050406030204" pitchFamily="18" charset="0"/>
                          </a:rPr>
                          <m:t>𝒙</m:t>
                        </m:r>
                      </m:e>
                    </m:func>
                  </m:oMath>
                </a14:m>
                <a:endParaRPr lang="en-GB" sz="1600" b="1" dirty="0"/>
              </a:p>
              <a:p>
                <a:pPr/>
                <a14:m>
                  <m:oMathPara xmlns:m="http://schemas.openxmlformats.org/officeDocument/2006/math">
                    <m:oMathParaPr>
                      <m:jc m:val="centerGroup"/>
                    </m:oMathParaPr>
                    <m:oMath xmlns:m="http://schemas.openxmlformats.org/officeDocument/2006/math">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𝒅𝒚</m:t>
                          </m:r>
                        </m:num>
                        <m:den>
                          <m:r>
                            <a:rPr lang="en-GB" sz="1600" b="1" i="1" smtClean="0">
                              <a:latin typeface="Cambria Math" panose="02040503050406030204" pitchFamily="18" charset="0"/>
                            </a:rPr>
                            <m:t>𝒅𝒙</m:t>
                          </m:r>
                        </m:den>
                      </m:f>
                      <m:r>
                        <a:rPr lang="en-GB" sz="1600" b="1" i="1" smtClean="0">
                          <a:latin typeface="Cambria Math" panose="02040503050406030204" pitchFamily="18" charset="0"/>
                        </a:rPr>
                        <m:t>=</m:t>
                      </m:r>
                      <m:r>
                        <a:rPr lang="en-GB" sz="1600" b="1" i="1" smtClean="0">
                          <a:latin typeface="Cambria Math" panose="02040503050406030204" pitchFamily="18" charset="0"/>
                        </a:rPr>
                        <m:t>𝟑</m:t>
                      </m:r>
                      <m:func>
                        <m:funcPr>
                          <m:ctrlPr>
                            <a:rPr lang="en-GB" sz="1600" b="1" i="1" smtClean="0">
                              <a:latin typeface="Cambria Math" panose="02040503050406030204" pitchFamily="18" charset="0"/>
                            </a:rPr>
                          </m:ctrlPr>
                        </m:funcPr>
                        <m:fName>
                          <m:sSup>
                            <m:sSupPr>
                              <m:ctrlPr>
                                <a:rPr lang="en-GB" sz="1600" b="1" i="1" smtClean="0">
                                  <a:latin typeface="Cambria Math" panose="02040503050406030204" pitchFamily="18" charset="0"/>
                                </a:rPr>
                              </m:ctrlPr>
                            </m:sSupPr>
                            <m:e>
                              <m:r>
                                <a:rPr lang="en-GB" sz="1600" b="1" i="0" smtClean="0">
                                  <a:latin typeface="Cambria Math" panose="02040503050406030204" pitchFamily="18" charset="0"/>
                                </a:rPr>
                                <m:t>𝐬𝐢𝐧</m:t>
                              </m:r>
                            </m:e>
                            <m:sup>
                              <m:r>
                                <a:rPr lang="en-GB" sz="1600" b="1" i="1" smtClean="0">
                                  <a:latin typeface="Cambria Math" panose="02040503050406030204" pitchFamily="18" charset="0"/>
                                </a:rPr>
                                <m:t>𝟐</m:t>
                              </m:r>
                            </m:sup>
                          </m:sSup>
                        </m:fName>
                        <m:e>
                          <m:r>
                            <a:rPr lang="en-GB" sz="1600" b="1" i="1" smtClean="0">
                              <a:latin typeface="Cambria Math" panose="02040503050406030204" pitchFamily="18" charset="0"/>
                            </a:rPr>
                            <m:t>𝒙</m:t>
                          </m:r>
                        </m:e>
                      </m:func>
                      <m:func>
                        <m:funcPr>
                          <m:ctrlPr>
                            <a:rPr lang="en-GB" sz="1600" b="1" i="1" smtClean="0">
                              <a:latin typeface="Cambria Math" panose="02040503050406030204" pitchFamily="18" charset="0"/>
                            </a:rPr>
                          </m:ctrlPr>
                        </m:funcPr>
                        <m:fName>
                          <m:r>
                            <a:rPr lang="en-GB" sz="1600" b="1" i="0" smtClean="0">
                              <a:latin typeface="Cambria Math" panose="02040503050406030204" pitchFamily="18" charset="0"/>
                            </a:rPr>
                            <m:t>𝐜𝐨𝐬</m:t>
                          </m:r>
                        </m:fName>
                        <m:e>
                          <m:r>
                            <a:rPr lang="en-GB" sz="1600" b="1" i="1" smtClean="0">
                              <a:latin typeface="Cambria Math" panose="02040503050406030204" pitchFamily="18" charset="0"/>
                            </a:rPr>
                            <m:t>𝒙</m:t>
                          </m:r>
                        </m:e>
                      </m:func>
                    </m:oMath>
                  </m:oMathPara>
                </a14:m>
                <a:endParaRPr lang="en-GB" sz="1600" b="1" dirty="0"/>
              </a:p>
              <a:p>
                <a:endParaRPr lang="en-GB" sz="1600" b="1" dirty="0"/>
              </a:p>
              <a:p>
                <a:pPr/>
                <a:r>
                  <a:rPr lang="en-GB" sz="1600" b="1" dirty="0"/>
                  <a:t>Thus </a:t>
                </a:r>
                <a14:m>
                  <m:oMath xmlns:m="http://schemas.openxmlformats.org/officeDocument/2006/math">
                    <m:nary>
                      <m:naryPr>
                        <m:subHide m:val="on"/>
                        <m:supHide m:val="on"/>
                        <m:ctrlPr>
                          <a:rPr lang="en-GB" sz="1600" b="1" i="1">
                            <a:latin typeface="Cambria Math" panose="02040503050406030204" pitchFamily="18" charset="0"/>
                          </a:rPr>
                        </m:ctrlPr>
                      </m:naryPr>
                      <m:sub/>
                      <m:sup/>
                      <m:e>
                        <m:func>
                          <m:funcPr>
                            <m:ctrlPr>
                              <a:rPr lang="en-GB" sz="1600" b="1" i="1">
                                <a:latin typeface="Cambria Math" panose="02040503050406030204" pitchFamily="18" charset="0"/>
                              </a:rPr>
                            </m:ctrlPr>
                          </m:funcPr>
                          <m:fName>
                            <m:r>
                              <a:rPr lang="en-GB" sz="1600" b="1" i="1">
                                <a:latin typeface="Cambria Math" panose="02040503050406030204" pitchFamily="18" charset="0"/>
                              </a:rPr>
                              <m:t>𝒄𝒐𝒔</m:t>
                            </m:r>
                          </m:fName>
                          <m:e>
                            <m:r>
                              <a:rPr lang="en-GB" sz="1600" b="1" i="1">
                                <a:latin typeface="Cambria Math" panose="02040503050406030204" pitchFamily="18" charset="0"/>
                              </a:rPr>
                              <m:t>𝒙</m:t>
                            </m:r>
                          </m:e>
                        </m:func>
                        <m:func>
                          <m:funcPr>
                            <m:ctrlPr>
                              <a:rPr lang="en-GB" sz="1600" b="1" i="1">
                                <a:latin typeface="Cambria Math" panose="02040503050406030204" pitchFamily="18" charset="0"/>
                              </a:rPr>
                            </m:ctrlPr>
                          </m:funcPr>
                          <m:fName>
                            <m:sSup>
                              <m:sSupPr>
                                <m:ctrlPr>
                                  <a:rPr lang="en-GB" sz="1600" b="1" i="1">
                                    <a:latin typeface="Cambria Math" panose="02040503050406030204" pitchFamily="18" charset="0"/>
                                  </a:rPr>
                                </m:ctrlPr>
                              </m:sSupPr>
                              <m:e>
                                <m:r>
                                  <a:rPr lang="en-GB" sz="1600" b="1" i="1">
                                    <a:latin typeface="Cambria Math" panose="02040503050406030204" pitchFamily="18" charset="0"/>
                                  </a:rPr>
                                  <m:t>𝒔𝒊𝒏</m:t>
                                </m:r>
                              </m:e>
                              <m:sup>
                                <m:r>
                                  <a:rPr lang="en-GB" sz="1600" b="1" i="1">
                                    <a:latin typeface="Cambria Math" panose="02040503050406030204" pitchFamily="18" charset="0"/>
                                  </a:rPr>
                                  <m:t>𝟐</m:t>
                                </m:r>
                              </m:sup>
                            </m:sSup>
                          </m:fName>
                          <m:e>
                            <m:r>
                              <a:rPr lang="en-GB" sz="1600" b="1" i="1">
                                <a:latin typeface="Cambria Math" panose="02040503050406030204" pitchFamily="18" charset="0"/>
                              </a:rPr>
                              <m:t>𝒙</m:t>
                            </m:r>
                          </m:e>
                        </m:func>
                        <m:r>
                          <a:rPr lang="en-GB" sz="1600" b="1" i="1">
                            <a:latin typeface="Cambria Math" panose="02040503050406030204" pitchFamily="18" charset="0"/>
                          </a:rPr>
                          <m:t> </m:t>
                        </m:r>
                        <m:r>
                          <a:rPr lang="en-GB" sz="1600" b="1" i="1">
                            <a:latin typeface="Cambria Math" panose="02040503050406030204" pitchFamily="18" charset="0"/>
                          </a:rPr>
                          <m:t>𝒅𝒙</m:t>
                        </m:r>
                      </m:e>
                    </m:nary>
                  </m:oMath>
                </a14:m>
                <a:r>
                  <a:rPr lang="en-GB" sz="1600" b="1" i="1" dirty="0">
                    <a:latin typeface="Cambria Math" panose="02040503050406030204" pitchFamily="18" charset="0"/>
                  </a:rPr>
                  <a:t/>
                </a:r>
                <a:br>
                  <a:rPr lang="en-GB" sz="1600" b="1"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𝟑</m:t>
                          </m:r>
                        </m:den>
                      </m:f>
                      <m:func>
                        <m:funcPr>
                          <m:ctrlPr>
                            <a:rPr lang="en-GB" sz="1600" b="1" i="1" smtClean="0">
                              <a:latin typeface="Cambria Math" panose="02040503050406030204" pitchFamily="18" charset="0"/>
                            </a:rPr>
                          </m:ctrlPr>
                        </m:funcPr>
                        <m:fName>
                          <m:sSup>
                            <m:sSupPr>
                              <m:ctrlPr>
                                <a:rPr lang="en-GB" sz="1600" b="1" i="1" smtClean="0">
                                  <a:latin typeface="Cambria Math" panose="02040503050406030204" pitchFamily="18" charset="0"/>
                                </a:rPr>
                              </m:ctrlPr>
                            </m:sSupPr>
                            <m:e>
                              <m:r>
                                <a:rPr lang="en-GB" sz="1600" b="1" i="0" smtClean="0">
                                  <a:latin typeface="Cambria Math" panose="02040503050406030204" pitchFamily="18" charset="0"/>
                                </a:rPr>
                                <m:t>𝐬𝐢𝐧</m:t>
                              </m:r>
                            </m:e>
                            <m:sup>
                              <m:r>
                                <a:rPr lang="en-GB" sz="1600" b="1" i="1" smtClean="0">
                                  <a:latin typeface="Cambria Math" panose="02040503050406030204" pitchFamily="18" charset="0"/>
                                </a:rPr>
                                <m:t>𝟑</m:t>
                              </m:r>
                            </m:sup>
                          </m:sSup>
                        </m:fName>
                        <m:e>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𝑪</m:t>
                          </m:r>
                        </m:e>
                      </m:func>
                    </m:oMath>
                  </m:oMathPara>
                </a14:m>
                <a:endParaRPr lang="en-GB" sz="16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3419872" y="3428999"/>
                <a:ext cx="2736304" cy="2550185"/>
              </a:xfrm>
              <a:prstGeom prst="rect">
                <a:avLst/>
              </a:prstGeom>
              <a:blipFill rotWithShape="0">
                <a:blip r:embed="rId9"/>
                <a:stretch>
                  <a:fillRect l="-1114" t="-477" r="-1336" b="-81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156176" y="2449318"/>
                <a:ext cx="2736304" cy="87671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sz="2400" b="0" i="1" smtClean="0">
                              <a:latin typeface="Cambria Math" panose="02040503050406030204" pitchFamily="18" charset="0"/>
                            </a:rPr>
                          </m:ctrlPr>
                        </m:naryPr>
                        <m:sub/>
                        <m:sup/>
                        <m:e>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r>
                                <a:rPr lang="en-GB" sz="2400" b="0" i="1" smtClean="0">
                                  <a:latin typeface="Cambria Math" panose="02040503050406030204" pitchFamily="18" charset="0"/>
                                </a:rPr>
                                <m:t>𝑥</m:t>
                              </m:r>
                            </m:num>
                            <m:den>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+1</m:t>
                              </m:r>
                            </m:den>
                          </m:f>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oMath>
                  </m:oMathPara>
                </a14:m>
                <a:endParaRPr lang="en-GB"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6156176" y="2449318"/>
                <a:ext cx="2736304" cy="876715"/>
              </a:xfrm>
              <a:prstGeom prst="rect">
                <a:avLst/>
              </a:prstGeom>
              <a:blipFill rotWithShape="0">
                <a:blip r:embed="rId6"/>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156176" y="3431039"/>
                <a:ext cx="2965790" cy="2434513"/>
              </a:xfrm>
              <a:prstGeom prst="rect">
                <a:avLst/>
              </a:prstGeom>
              <a:noFill/>
            </p:spPr>
            <p:txBody>
              <a:bodyPr wrap="square" rtlCol="0">
                <a:spAutoFit/>
              </a:bodyPr>
              <a:lstStyle/>
              <a:p>
                <a:r>
                  <a:rPr lang="en-GB" sz="1600" dirty="0"/>
                  <a:t>The </a:t>
                </a:r>
                <a14:m>
                  <m:oMath xmlns:m="http://schemas.openxmlformats.org/officeDocument/2006/math">
                    <m:r>
                      <a:rPr lang="en-GB" sz="1600" b="0" i="1" smtClean="0">
                        <a:latin typeface="Cambria Math" panose="02040503050406030204" pitchFamily="18" charset="0"/>
                      </a:rPr>
                      <m:t>2</m:t>
                    </m:r>
                    <m:r>
                      <a:rPr lang="en-GB" sz="1600" b="0" i="1" smtClean="0">
                        <a:latin typeface="Cambria Math" panose="02040503050406030204" pitchFamily="18" charset="0"/>
                      </a:rPr>
                      <m:t>𝑥</m:t>
                    </m:r>
                  </m:oMath>
                </a14:m>
                <a:r>
                  <a:rPr lang="en-GB" sz="1600" dirty="0"/>
                  <a:t> probably arose from differentiating the </a:t>
                </a:r>
                <a14:m>
                  <m:oMath xmlns:m="http://schemas.openxmlformats.org/officeDocument/2006/math">
                    <m:sSup>
                      <m:sSupPr>
                        <m:ctrlPr>
                          <a:rPr lang="en-GB" sz="160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oMath>
                </a14:m>
                <a:r>
                  <a:rPr lang="en-GB" sz="1600" dirty="0"/>
                  <a:t>.</a:t>
                </a:r>
              </a:p>
              <a:p>
                <a:endParaRPr lang="en-GB" sz="1600" b="1" dirty="0"/>
              </a:p>
              <a:p>
                <a:r>
                  <a:rPr lang="en-GB" sz="1600" b="1" dirty="0"/>
                  <a:t>Consider </a:t>
                </a:r>
                <a14:m>
                  <m:oMath xmlns:m="http://schemas.openxmlformats.org/officeDocument/2006/math">
                    <m:r>
                      <a:rPr lang="en-GB" sz="1600" b="1" i="1" smtClean="0">
                        <a:latin typeface="Cambria Math" panose="02040503050406030204" pitchFamily="18" charset="0"/>
                      </a:rPr>
                      <m:t>𝒚</m:t>
                    </m:r>
                    <m:r>
                      <a:rPr lang="en-GB" sz="1600" b="1" i="1" smtClean="0">
                        <a:latin typeface="Cambria Math" panose="02040503050406030204" pitchFamily="18" charset="0"/>
                      </a:rPr>
                      <m:t>=</m:t>
                    </m:r>
                    <m:r>
                      <a:rPr lang="en-GB" sz="1600" b="1" i="1" smtClean="0">
                        <a:latin typeface="Cambria Math" panose="02040503050406030204" pitchFamily="18" charset="0"/>
                      </a:rPr>
                      <m:t>𝒍𝒏</m:t>
                    </m:r>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𝟏</m:t>
                    </m:r>
                    <m:r>
                      <a:rPr lang="en-GB" sz="1600" b="1" i="1" smtClean="0">
                        <a:latin typeface="Cambria Math" panose="02040503050406030204" pitchFamily="18" charset="0"/>
                      </a:rPr>
                      <m:t>|</m:t>
                    </m:r>
                  </m:oMath>
                </a14:m>
                <a:endParaRPr lang="en-GB" sz="1600" b="1" dirty="0"/>
              </a:p>
              <a:p>
                <a:pPr/>
                <a14:m>
                  <m:oMathPara xmlns:m="http://schemas.openxmlformats.org/officeDocument/2006/math">
                    <m:oMathParaPr>
                      <m:jc m:val="centerGroup"/>
                    </m:oMathParaPr>
                    <m:oMath xmlns:m="http://schemas.openxmlformats.org/officeDocument/2006/math">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𝒅𝒚</m:t>
                          </m:r>
                        </m:num>
                        <m:den>
                          <m:r>
                            <a:rPr lang="en-GB" sz="1600" b="1" i="1" smtClean="0">
                              <a:latin typeface="Cambria Math" panose="02040503050406030204" pitchFamily="18" charset="0"/>
                            </a:rPr>
                            <m:t>𝒅𝒙</m:t>
                          </m:r>
                        </m:den>
                      </m:f>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𝟐</m:t>
                          </m:r>
                          <m:r>
                            <a:rPr lang="en-GB" sz="1600" b="1" i="1" smtClean="0">
                              <a:latin typeface="Cambria Math" panose="02040503050406030204" pitchFamily="18" charset="0"/>
                            </a:rPr>
                            <m:t>𝒙</m:t>
                          </m:r>
                        </m:num>
                        <m:den>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𝟏</m:t>
                          </m:r>
                        </m:den>
                      </m:f>
                    </m:oMath>
                  </m:oMathPara>
                </a14:m>
                <a:endParaRPr lang="en-GB" sz="1600" b="1" dirty="0"/>
              </a:p>
              <a:p>
                <a:endParaRPr lang="en-GB" sz="1600" b="1" dirty="0"/>
              </a:p>
              <a:p>
                <a:pPr/>
                <a:r>
                  <a:rPr lang="en-GB" sz="1600" b="1" dirty="0"/>
                  <a:t>Thus </a:t>
                </a:r>
                <a14:m>
                  <m:oMath xmlns:m="http://schemas.openxmlformats.org/officeDocument/2006/math">
                    <m:nary>
                      <m:naryPr>
                        <m:subHide m:val="on"/>
                        <m:supHide m:val="on"/>
                        <m:ctrlPr>
                          <a:rPr lang="en-GB" sz="1600" b="1" i="1">
                            <a:latin typeface="Cambria Math" panose="02040503050406030204" pitchFamily="18" charset="0"/>
                          </a:rPr>
                        </m:ctrlPr>
                      </m:naryPr>
                      <m:sub/>
                      <m:sup/>
                      <m:e>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𝟐</m:t>
                            </m:r>
                            <m:r>
                              <a:rPr lang="en-GB" sz="1600" b="1" i="1" smtClean="0">
                                <a:latin typeface="Cambria Math" panose="02040503050406030204" pitchFamily="18" charset="0"/>
                              </a:rPr>
                              <m:t>𝒙</m:t>
                            </m:r>
                          </m:num>
                          <m:den>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𝟏</m:t>
                            </m:r>
                          </m:den>
                        </m:f>
                        <m:r>
                          <a:rPr lang="en-GB" sz="1600" b="1" i="1">
                            <a:latin typeface="Cambria Math" panose="02040503050406030204" pitchFamily="18" charset="0"/>
                          </a:rPr>
                          <m:t> </m:t>
                        </m:r>
                        <m:r>
                          <a:rPr lang="en-GB" sz="1600" b="1" i="1">
                            <a:latin typeface="Cambria Math" panose="02040503050406030204" pitchFamily="18" charset="0"/>
                          </a:rPr>
                          <m:t>𝒅𝒙</m:t>
                        </m:r>
                      </m:e>
                    </m:nary>
                  </m:oMath>
                </a14:m>
                <a:r>
                  <a:rPr lang="en-GB" sz="1600" b="1" i="1" dirty="0">
                    <a:latin typeface="Cambria Math" panose="02040503050406030204" pitchFamily="18" charset="0"/>
                  </a:rPr>
                  <a:t/>
                </a:r>
                <a:br>
                  <a:rPr lang="en-GB" sz="1600" b="1"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m:t>
                      </m:r>
                      <m:r>
                        <a:rPr lang="en-GB" sz="1600" b="1" i="1">
                          <a:latin typeface="Cambria Math" panose="02040503050406030204" pitchFamily="18" charset="0"/>
                        </a:rPr>
                        <m:t>𝒍𝒏</m:t>
                      </m:r>
                      <m:d>
                        <m:dPr>
                          <m:begChr m:val="|"/>
                          <m:endChr m:val="|"/>
                          <m:ctrlPr>
                            <a:rPr lang="en-GB" sz="1600" b="1" i="1">
                              <a:latin typeface="Cambria Math" panose="02040503050406030204" pitchFamily="18" charset="0"/>
                            </a:rPr>
                          </m:ctrlPr>
                        </m:dPr>
                        <m:e>
                          <m:sSup>
                            <m:sSupPr>
                              <m:ctrlPr>
                                <a:rPr lang="en-GB" sz="1600" b="1" i="1">
                                  <a:latin typeface="Cambria Math" panose="02040503050406030204" pitchFamily="18" charset="0"/>
                                </a:rPr>
                              </m:ctrlPr>
                            </m:sSupPr>
                            <m:e>
                              <m:r>
                                <a:rPr lang="en-GB" sz="1600" b="1" i="1">
                                  <a:latin typeface="Cambria Math" panose="02040503050406030204" pitchFamily="18" charset="0"/>
                                </a:rPr>
                                <m:t>𝒙</m:t>
                              </m:r>
                            </m:e>
                            <m:sup>
                              <m:r>
                                <a:rPr lang="en-GB" sz="1600" b="1" i="1">
                                  <a:latin typeface="Cambria Math" panose="02040503050406030204" pitchFamily="18" charset="0"/>
                                </a:rPr>
                                <m:t>𝟐</m:t>
                              </m:r>
                            </m:sup>
                          </m:sSup>
                          <m:r>
                            <a:rPr lang="en-GB" sz="1600" b="1" i="1">
                              <a:latin typeface="Cambria Math" panose="02040503050406030204" pitchFamily="18" charset="0"/>
                            </a:rPr>
                            <m:t>+</m:t>
                          </m:r>
                          <m:r>
                            <a:rPr lang="en-GB" sz="1600" b="1" i="1">
                              <a:latin typeface="Cambria Math" panose="02040503050406030204" pitchFamily="18" charset="0"/>
                            </a:rPr>
                            <m:t>𝟏</m:t>
                          </m:r>
                        </m:e>
                      </m:d>
                      <m:r>
                        <a:rPr lang="en-GB" sz="1600" b="1" i="1" smtClean="0">
                          <a:latin typeface="Cambria Math" panose="02040503050406030204" pitchFamily="18" charset="0"/>
                        </a:rPr>
                        <m:t>+</m:t>
                      </m:r>
                      <m:r>
                        <a:rPr lang="en-GB" sz="1600" b="1" i="1" smtClean="0">
                          <a:latin typeface="Cambria Math" panose="02040503050406030204" pitchFamily="18" charset="0"/>
                        </a:rPr>
                        <m:t>𝑪</m:t>
                      </m:r>
                    </m:oMath>
                  </m:oMathPara>
                </a14:m>
                <a:endParaRPr lang="en-GB" sz="16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6156176" y="3431039"/>
                <a:ext cx="2965790" cy="2434513"/>
              </a:xfrm>
              <a:prstGeom prst="rect">
                <a:avLst/>
              </a:prstGeom>
              <a:blipFill rotWithShape="0">
                <a:blip r:embed="rId10"/>
                <a:stretch>
                  <a:fillRect l="-1235" t="-752" b="-15539"/>
                </a:stretch>
              </a:blipFill>
            </p:spPr>
            <p:txBody>
              <a:bodyPr/>
              <a:lstStyle/>
              <a:p>
                <a:r>
                  <a:rPr lang="en-GB">
                    <a:noFill/>
                  </a:rPr>
                  <a:t> </a:t>
                </a:r>
              </a:p>
            </p:txBody>
          </p:sp>
        </mc:Fallback>
      </mc:AlternateContent>
      <p:sp>
        <p:nvSpPr>
          <p:cNvPr id="13" name="Rectangle 12"/>
          <p:cNvSpPr/>
          <p:nvPr/>
        </p:nvSpPr>
        <p:spPr>
          <a:xfrm>
            <a:off x="467544" y="4293096"/>
            <a:ext cx="2808312" cy="24069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3401492" y="4149080"/>
            <a:ext cx="2610668" cy="25509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6139656" y="4149079"/>
            <a:ext cx="2610668" cy="25509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4737883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3"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SKILL #4</a:t>
              </a:r>
              <a:r>
                <a:rPr lang="en-GB" sz="3200" dirty="0"/>
                <a:t>: Reverse Chain Rule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7544" y="836712"/>
                <a:ext cx="8333556" cy="181068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a:t>
                </a:r>
                <a:r>
                  <a:rPr lang="en-GB" b="1" dirty="0"/>
                  <a:t>Integration by Inspection/Reverse Chain Rule</a:t>
                </a:r>
                <a:r>
                  <a:rPr lang="en-GB" dirty="0"/>
                  <a:t>: Use common sense to </a:t>
                </a:r>
                <a:r>
                  <a:rPr lang="en-GB" b="1" dirty="0"/>
                  <a:t>consider some expression </a:t>
                </a:r>
                <a:r>
                  <a:rPr lang="en-GB" dirty="0"/>
                  <a:t>that would differentiate to the expression given. Then </a:t>
                </a:r>
                <a:r>
                  <a:rPr lang="en-GB" b="1" dirty="0"/>
                  <a:t>scale</a:t>
                </a:r>
                <a:r>
                  <a:rPr lang="en-GB" dirty="0"/>
                  <a:t> appropriately.</a:t>
                </a:r>
              </a:p>
              <a:p>
                <a:r>
                  <a:rPr lang="en-GB" dirty="0"/>
                  <a:t>Common patterns:</a:t>
                </a:r>
              </a:p>
              <a:p>
                <a:pPr/>
                <a14:m>
                  <m:oMathPara xmlns:m="http://schemas.openxmlformats.org/officeDocument/2006/math">
                    <m:oMathParaPr>
                      <m:jc m:val="centerGroup"/>
                    </m:oMathParaPr>
                    <m:oMath xmlns:m="http://schemas.openxmlformats.org/officeDocument/2006/math">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𝑘</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num>
                            <m:den>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den>
                          </m:f>
                          <m:r>
                            <a:rPr lang="en-GB" b="0" i="1" smtClean="0">
                              <a:latin typeface="Cambria Math" panose="02040503050406030204" pitchFamily="18" charset="0"/>
                            </a:rPr>
                            <m:t>𝑑𝑥</m:t>
                          </m:r>
                        </m:e>
                      </m:nary>
                      <m:r>
                        <a:rPr lang="en-GB" b="0" i="1" smtClean="0">
                          <a:latin typeface="Cambria Math" panose="02040503050406030204" pitchFamily="18" charset="0"/>
                        </a:rPr>
                        <m:t>→     </m:t>
                      </m:r>
                      <m:r>
                        <a:rPr lang="en-GB" b="0" i="1" smtClean="0">
                          <a:latin typeface="Cambria Math" panose="02040503050406030204" pitchFamily="18" charset="0"/>
                        </a:rPr>
                        <m:t>𝑇𝑟𝑦</m:t>
                      </m:r>
                      <m:r>
                        <a:rPr lang="en-GB" b="0" i="1" smtClean="0">
                          <a:latin typeface="Cambria Math" panose="02040503050406030204" pitchFamily="18" charset="0"/>
                        </a:rPr>
                        <m:t> </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e>
                          </m:d>
                        </m:e>
                      </m:func>
                    </m:oMath>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𝑘</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sSup>
                        <m:sSupPr>
                          <m:ctrlPr>
                            <a:rPr lang="en-GB" b="0" i="1" smtClean="0">
                              <a:latin typeface="Cambria Math" panose="02040503050406030204" pitchFamily="18" charset="0"/>
                            </a:rPr>
                          </m:ctrlPr>
                        </m:sSup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e>
                          </m:d>
                        </m:e>
                        <m:sup>
                          <m:r>
                            <a:rPr lang="en-GB" b="0" i="1" smtClean="0">
                              <a:latin typeface="Cambria Math" panose="02040503050406030204" pitchFamily="18" charset="0"/>
                            </a:rPr>
                            <m:t>𝑛</m:t>
                          </m:r>
                        </m:sup>
                      </m:sSup>
                      <m:r>
                        <a:rPr lang="en-GB" b="0" i="1" smtClean="0">
                          <a:latin typeface="Cambria Math" panose="02040503050406030204" pitchFamily="18" charset="0"/>
                        </a:rPr>
                        <m:t>→     </m:t>
                      </m:r>
                      <m:r>
                        <a:rPr lang="en-GB" b="0" i="1" smtClean="0">
                          <a:latin typeface="Cambria Math" panose="02040503050406030204" pitchFamily="18" charset="0"/>
                        </a:rPr>
                        <m:t>𝑇𝑟𝑦</m:t>
                      </m:r>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e>
                          </m:d>
                        </m:e>
                        <m:sup>
                          <m:r>
                            <a:rPr lang="en-GB" b="0" i="1" smtClean="0">
                              <a:latin typeface="Cambria Math" panose="02040503050406030204" pitchFamily="18" charset="0"/>
                            </a:rPr>
                            <m:t>𝑛</m:t>
                          </m:r>
                          <m:r>
                            <a:rPr lang="en-GB" b="0" i="1" smtClean="0">
                              <a:latin typeface="Cambria Math" panose="02040503050406030204" pitchFamily="18" charset="0"/>
                            </a:rPr>
                            <m:t>+1</m:t>
                          </m:r>
                        </m:sup>
                      </m:sSup>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467544" y="836712"/>
                <a:ext cx="8333556" cy="1810688"/>
              </a:xfrm>
              <a:prstGeom prst="rect">
                <a:avLst/>
              </a:prstGeom>
              <a:blipFill>
                <a:blip r:embed="rId2"/>
                <a:stretch>
                  <a:fillRect l="-511" t="-1329" r="-875" b="-26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67544" y="3068960"/>
                <a:ext cx="2880320" cy="91646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sz="2400" b="0" i="1" smtClean="0">
                              <a:latin typeface="Cambria Math" panose="02040503050406030204" pitchFamily="18" charset="0"/>
                            </a:rPr>
                          </m:ctrlPr>
                        </m:naryPr>
                        <m:sub/>
                        <m:sup/>
                        <m:e>
                          <m:f>
                            <m:fPr>
                              <m:ctrlPr>
                                <a:rPr lang="en-GB" sz="2400" b="0" i="1" smtClean="0">
                                  <a:latin typeface="Cambria Math" panose="02040503050406030204" pitchFamily="18" charset="0"/>
                                </a:rPr>
                              </m:ctrlPr>
                            </m:fPr>
                            <m:num>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num>
                            <m:den>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+1</m:t>
                              </m:r>
                            </m:den>
                          </m:f>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oMath>
                  </m:oMathPara>
                </a14:m>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467544" y="3068960"/>
                <a:ext cx="2880320" cy="916469"/>
              </a:xfrm>
              <a:prstGeom prst="rect">
                <a:avLst/>
              </a:prstGeom>
              <a:blipFill rotWithShape="0">
                <a:blip r:embed="rId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67544" y="4221088"/>
                <a:ext cx="2880320" cy="2345257"/>
              </a:xfrm>
              <a:prstGeom prst="rect">
                <a:avLst/>
              </a:prstGeom>
              <a:noFill/>
            </p:spPr>
            <p:txBody>
              <a:bodyPr wrap="square" rtlCol="0">
                <a:spAutoFit/>
              </a:bodyPr>
              <a:lstStyle/>
              <a:p>
                <a:r>
                  <a:rPr lang="en-GB" dirty="0"/>
                  <a:t>Consider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m:rPr>
                        <m:sty m:val="p"/>
                      </m:rPr>
                      <a:rPr lang="en-GB" b="0" i="0" smtClean="0">
                        <a:latin typeface="Cambria Math" panose="02040503050406030204" pitchFamily="18" charset="0"/>
                      </a:rPr>
                      <m:t>ln</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+1|</m:t>
                    </m:r>
                  </m:oMath>
                </a14:m>
                <a:endParaRPr lang="en-GB" dirty="0"/>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+1</m:t>
                          </m:r>
                        </m:den>
                      </m:f>
                    </m:oMath>
                  </m:oMathPara>
                </a14:m>
                <a:endParaRPr lang="en-GB" dirty="0"/>
              </a:p>
              <a:p>
                <a:r>
                  <a:rPr lang="en-GB" dirty="0"/>
                  <a:t>Therefore:</a:t>
                </a:r>
              </a:p>
              <a:p>
                <a:pPr/>
                <a14:m>
                  <m:oMathPara xmlns:m="http://schemas.openxmlformats.org/officeDocument/2006/math">
                    <m:oMathParaPr>
                      <m:jc m:val="centerGroup"/>
                    </m:oMathParaPr>
                    <m:oMath xmlns:m="http://schemas.openxmlformats.org/officeDocument/2006/math">
                      <m:nary>
                        <m:naryPr>
                          <m:subHide m:val="on"/>
                          <m:supHide m:val="on"/>
                          <m:ctrlPr>
                            <a:rPr lang="en-GB" i="1">
                              <a:latin typeface="Cambria Math" panose="02040503050406030204" pitchFamily="18" charset="0"/>
                            </a:rPr>
                          </m:ctrlPr>
                        </m:naryPr>
                        <m:sub/>
                        <m:sup/>
                        <m:e>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2</m:t>
                                  </m:r>
                                </m:sup>
                              </m:sSup>
                            </m:num>
                            <m:den>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3</m:t>
                                  </m:r>
                                </m:sup>
                              </m:sSup>
                              <m:r>
                                <a:rPr lang="en-GB" i="1">
                                  <a:latin typeface="Cambria Math" panose="02040503050406030204" pitchFamily="18" charset="0"/>
                                </a:rPr>
                                <m:t>+1</m:t>
                              </m:r>
                            </m:den>
                          </m:f>
                          <m:r>
                            <a:rPr lang="en-GB" i="1">
                              <a:latin typeface="Cambria Math" panose="02040503050406030204" pitchFamily="18" charset="0"/>
                            </a:rPr>
                            <m:t> </m:t>
                          </m:r>
                          <m:r>
                            <a:rPr lang="en-GB" i="1">
                              <a:latin typeface="Cambria Math" panose="02040503050406030204" pitchFamily="18" charset="0"/>
                            </a:rPr>
                            <m:t>𝑑𝑥</m:t>
                          </m:r>
                        </m:e>
                      </m:nary>
                    </m:oMath>
                    <m:oMath xmlns:m="http://schemas.openxmlformats.org/officeDocument/2006/math">
                      <m:r>
                        <a:rPr lang="en-GB" b="0" i="0"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0" i="1" smtClean="0">
                          <a:latin typeface="Cambria Math" panose="02040503050406030204" pitchFamily="18" charset="0"/>
                        </a:rPr>
                        <m:t>𝑙𝑛</m:t>
                      </m:r>
                      <m:d>
                        <m:dPr>
                          <m:begChr m:val="|"/>
                          <m:endChr m:val="|"/>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+1</m:t>
                          </m:r>
                        </m:e>
                      </m:d>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i="1" dirty="0"/>
              </a:p>
            </p:txBody>
          </p:sp>
        </mc:Choice>
        <mc:Fallback xmlns="">
          <p:sp>
            <p:nvSpPr>
              <p:cNvPr id="7" name="TextBox 6"/>
              <p:cNvSpPr txBox="1">
                <a:spLocks noRot="1" noChangeAspect="1" noMove="1" noResize="1" noEditPoints="1" noAdjustHandles="1" noChangeArrowheads="1" noChangeShapeType="1" noTextEdit="1"/>
              </p:cNvSpPr>
              <p:nvPr/>
            </p:nvSpPr>
            <p:spPr>
              <a:xfrm>
                <a:off x="467544" y="4221088"/>
                <a:ext cx="2880320" cy="2345257"/>
              </a:xfrm>
              <a:prstGeom prst="rect">
                <a:avLst/>
              </a:prstGeom>
              <a:blipFill rotWithShape="0">
                <a:blip r:embed="rId6"/>
                <a:stretch>
                  <a:fillRect l="-1907" t="-1299"/>
                </a:stretch>
              </a:blipFill>
            </p:spPr>
            <p:txBody>
              <a:bodyPr/>
              <a:lstStyle/>
              <a:p>
                <a:r>
                  <a:rPr lang="en-GB">
                    <a:noFill/>
                  </a:rPr>
                  <a:t> </a:t>
                </a:r>
              </a:p>
            </p:txBody>
          </p:sp>
        </mc:Fallback>
      </mc:AlternateContent>
      <p:sp>
        <p:nvSpPr>
          <p:cNvPr id="8" name="TextBox 7"/>
          <p:cNvSpPr txBox="1"/>
          <p:nvPr/>
        </p:nvSpPr>
        <p:spPr>
          <a:xfrm>
            <a:off x="6300192" y="1476267"/>
            <a:ext cx="2304256" cy="830997"/>
          </a:xfrm>
          <a:prstGeom prst="rect">
            <a:avLst/>
          </a:prstGeom>
          <a:noFill/>
        </p:spPr>
        <p:txBody>
          <a:bodyPr wrap="square" rtlCol="0">
            <a:spAutoFit/>
          </a:bodyPr>
          <a:lstStyle/>
          <a:p>
            <a:r>
              <a:rPr lang="en-GB" sz="1200" dirty="0">
                <a:solidFill>
                  <a:schemeClr val="bg1"/>
                </a:solidFill>
              </a:rPr>
              <a:t>In words: “If the bottom of a fraction differentiates to give the top (forgetting scaling), try ln of the bottom”.</a:t>
            </a:r>
          </a:p>
        </p:txBody>
      </p:sp>
      <p:cxnSp>
        <p:nvCxnSpPr>
          <p:cNvPr id="10" name="Straight Arrow Connector 9"/>
          <p:cNvCxnSpPr>
            <a:stCxn id="8" idx="1"/>
          </p:cNvCxnSpPr>
          <p:nvPr/>
        </p:nvCxnSpPr>
        <p:spPr>
          <a:xfrm flipH="1">
            <a:off x="5940152" y="1891766"/>
            <a:ext cx="360040" cy="169082"/>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3444159" y="3068960"/>
                <a:ext cx="2976614" cy="84760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sz="2400" b="0" i="1" smtClean="0">
                              <a:latin typeface="Cambria Math" panose="02040503050406030204" pitchFamily="18" charset="0"/>
                            </a:rPr>
                          </m:ctrlPr>
                        </m:naryPr>
                        <m:sub/>
                        <m:sup/>
                        <m:e>
                          <m:r>
                            <a:rPr lang="en-GB" sz="2400" b="0" i="1" smtClean="0">
                              <a:latin typeface="Cambria Math" panose="02040503050406030204" pitchFamily="18" charset="0"/>
                            </a:rPr>
                            <m:t>𝑥</m:t>
                          </m:r>
                          <m:r>
                            <a:rPr lang="en-GB" sz="2400" b="0" i="1" smtClean="0">
                              <a:latin typeface="Cambria Math" panose="02040503050406030204" pitchFamily="18" charset="0"/>
                            </a:rPr>
                            <m:t> </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𝑒</m:t>
                              </m:r>
                            </m:e>
                            <m:sup>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+1</m:t>
                              </m:r>
                            </m:sup>
                          </m:sSup>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oMath>
                  </m:oMathPara>
                </a14:m>
                <a:endParaRPr lang="en-GB"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444159" y="3068960"/>
                <a:ext cx="2976614" cy="847604"/>
              </a:xfrm>
              <a:prstGeom prst="rect">
                <a:avLst/>
              </a:prstGeom>
              <a:blipFill rotWithShape="0">
                <a:blip r:embed="rId7"/>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707904" y="4221087"/>
                <a:ext cx="2880320" cy="1792798"/>
              </a:xfrm>
              <a:prstGeom prst="rect">
                <a:avLst/>
              </a:prstGeom>
              <a:noFill/>
            </p:spPr>
            <p:txBody>
              <a:bodyPr wrap="square" rtlCol="0">
                <a:spAutoFit/>
              </a:bodyPr>
              <a:lstStyle/>
              <a:p>
                <a:r>
                  <a:rPr lang="en-GB" dirty="0"/>
                  <a:t>Consider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+1</m:t>
                        </m:r>
                      </m:sup>
                    </m:sSup>
                  </m:oMath>
                </a14:m>
                <a:endParaRPr lang="en-GB"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num>
                        <m:den>
                          <m:r>
                            <a:rPr lang="en-GB" b="0" i="1" smtClean="0">
                              <a:latin typeface="Cambria Math" panose="02040503050406030204" pitchFamily="18" charset="0"/>
                            </a:rPr>
                            <m:t>𝑑𝑥</m:t>
                          </m:r>
                        </m:den>
                      </m:f>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+1</m:t>
                          </m:r>
                        </m:sup>
                      </m:sSup>
                    </m:oMath>
                  </m:oMathPara>
                </a14:m>
                <a:endParaRPr lang="en-GB" dirty="0"/>
              </a:p>
              <a:p>
                <a:r>
                  <a:rPr lang="en-GB" dirty="0"/>
                  <a:t>Therefore:</a:t>
                </a:r>
              </a:p>
              <a:p>
                <a:pPr/>
                <a14:m>
                  <m:oMathPara xmlns:m="http://schemas.openxmlformats.org/officeDocument/2006/math">
                    <m:oMathParaPr>
                      <m:jc m:val="centerGroup"/>
                    </m:oMathParaPr>
                    <m:oMath xmlns:m="http://schemas.openxmlformats.org/officeDocument/2006/math">
                      <m:nary>
                        <m:naryPr>
                          <m:subHide m:val="on"/>
                          <m:supHide m:val="on"/>
                          <m:ctrlPr>
                            <a:rPr lang="en-GB" i="1">
                              <a:latin typeface="Cambria Math" panose="02040503050406030204" pitchFamily="18" charset="0"/>
                            </a:rPr>
                          </m:ctrlPr>
                        </m:naryPr>
                        <m:sub/>
                        <m:sup/>
                        <m:e>
                          <m:r>
                            <a:rPr lang="en-GB" i="1">
                              <a:latin typeface="Cambria Math" panose="02040503050406030204" pitchFamily="18" charset="0"/>
                            </a:rPr>
                            <m:t>𝑥</m:t>
                          </m:r>
                          <m:r>
                            <a:rPr lang="en-GB" i="1">
                              <a:latin typeface="Cambria Math" panose="02040503050406030204" pitchFamily="18" charset="0"/>
                            </a:rPr>
                            <m:t> </m:t>
                          </m:r>
                          <m:sSup>
                            <m:sSupPr>
                              <m:ctrlPr>
                                <a:rPr lang="en-GB" i="1">
                                  <a:latin typeface="Cambria Math" panose="02040503050406030204" pitchFamily="18" charset="0"/>
                                </a:rPr>
                              </m:ctrlPr>
                            </m:sSupPr>
                            <m:e>
                              <m:r>
                                <a:rPr lang="en-GB" i="1">
                                  <a:latin typeface="Cambria Math" panose="02040503050406030204" pitchFamily="18" charset="0"/>
                                </a:rPr>
                                <m:t>𝑒</m:t>
                              </m:r>
                            </m:e>
                            <m:sup>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2</m:t>
                                  </m:r>
                                </m:sup>
                              </m:sSup>
                              <m:r>
                                <a:rPr lang="en-GB" i="1">
                                  <a:latin typeface="Cambria Math" panose="02040503050406030204" pitchFamily="18" charset="0"/>
                                </a:rPr>
                                <m:t>+1</m:t>
                              </m:r>
                            </m:sup>
                          </m:sSup>
                          <m:r>
                            <a:rPr lang="en-GB" i="1">
                              <a:latin typeface="Cambria Math" panose="02040503050406030204" pitchFamily="18" charset="0"/>
                            </a:rPr>
                            <m:t>𝑑𝑥</m:t>
                          </m:r>
                        </m:e>
                      </m:nary>
                      <m:r>
                        <a:rPr lang="en-GB" b="0" i="0"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+1</m:t>
                          </m:r>
                        </m:sup>
                      </m:sSup>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3707904" y="4221087"/>
                <a:ext cx="2880320" cy="1792798"/>
              </a:xfrm>
              <a:prstGeom prst="rect">
                <a:avLst/>
              </a:prstGeom>
              <a:blipFill rotWithShape="0">
                <a:blip r:embed="rId8"/>
                <a:stretch>
                  <a:fillRect l="-1691"/>
                </a:stretch>
              </a:blipFill>
            </p:spPr>
            <p:txBody>
              <a:bodyPr/>
              <a:lstStyle/>
              <a:p>
                <a:r>
                  <a:rPr lang="en-GB">
                    <a:noFill/>
                  </a:rPr>
                  <a:t> </a:t>
                </a:r>
              </a:p>
            </p:txBody>
          </p:sp>
        </mc:Fallback>
      </mc:AlternateContent>
      <p:sp>
        <p:nvSpPr>
          <p:cNvPr id="13" name="Rectangle 12"/>
          <p:cNvSpPr/>
          <p:nvPr/>
        </p:nvSpPr>
        <p:spPr>
          <a:xfrm>
            <a:off x="436836" y="4015402"/>
            <a:ext cx="2880320" cy="25509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3444158" y="3916564"/>
            <a:ext cx="2976615" cy="26497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3609225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err="1"/>
                <a:t>Quickfire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1186871"/>
                <a:ext cx="6048672" cy="333245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subHide m:val="on"/>
                          <m:supHide m:val="on"/>
                          <m:ctrlPr>
                            <a:rPr lang="en-GB" sz="2000" b="0" i="1" smtClean="0">
                              <a:latin typeface="Cambria Math" panose="02040503050406030204" pitchFamily="18" charset="0"/>
                            </a:rPr>
                          </m:ctrlPr>
                        </m:naryPr>
                        <m:sub/>
                        <m:sup/>
                        <m:e>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4</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𝑥</m:t>
                                  </m:r>
                                </m:e>
                                <m:sup>
                                  <m:r>
                                    <a:rPr lang="en-GB" sz="2000" b="0" i="1" smtClean="0">
                                      <a:latin typeface="Cambria Math" panose="02040503050406030204" pitchFamily="18" charset="0"/>
                                    </a:rPr>
                                    <m:t>3</m:t>
                                  </m:r>
                                </m:sup>
                              </m:sSup>
                            </m:num>
                            <m:den>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𝑥</m:t>
                                  </m:r>
                                </m:e>
                                <m:sup>
                                  <m:r>
                                    <a:rPr lang="en-GB" sz="2000" b="0" i="1" smtClean="0">
                                      <a:latin typeface="Cambria Math" panose="02040503050406030204" pitchFamily="18" charset="0"/>
                                    </a:rPr>
                                    <m:t>4</m:t>
                                  </m:r>
                                </m:sup>
                              </m:sSup>
                              <m:r>
                                <a:rPr lang="en-GB" sz="2000" b="0" i="1" smtClean="0">
                                  <a:latin typeface="Cambria Math" panose="02040503050406030204" pitchFamily="18" charset="0"/>
                                </a:rPr>
                                <m:t>−1</m:t>
                              </m:r>
                            </m:den>
                          </m:f>
                          <m:r>
                            <a:rPr lang="en-GB" sz="2000" b="0" i="1" smtClean="0">
                              <a:latin typeface="Cambria Math" panose="02040503050406030204" pitchFamily="18" charset="0"/>
                            </a:rPr>
                            <m:t>𝑑𝑥</m:t>
                          </m:r>
                        </m:e>
                      </m:nary>
                      <m:r>
                        <a:rPr lang="en-GB" sz="2000" b="0" i="1" smtClean="0">
                          <a:latin typeface="Cambria Math" panose="02040503050406030204" pitchFamily="18" charset="0"/>
                        </a:rPr>
                        <m:t>=</m:t>
                      </m:r>
                      <m:func>
                        <m:funcPr>
                          <m:ctrlPr>
                            <a:rPr lang="en-GB" sz="2000" b="1" i="1" smtClean="0">
                              <a:latin typeface="Cambria Math" panose="02040503050406030204" pitchFamily="18" charset="0"/>
                            </a:rPr>
                          </m:ctrlPr>
                        </m:funcPr>
                        <m:fName>
                          <m:r>
                            <a:rPr lang="en-GB" sz="2000" b="1" i="0" smtClean="0">
                              <a:latin typeface="Cambria Math" panose="02040503050406030204" pitchFamily="18" charset="0"/>
                            </a:rPr>
                            <m:t>𝐥𝐧</m:t>
                          </m:r>
                        </m:fName>
                        <m:e>
                          <m:d>
                            <m:dPr>
                              <m:begChr m:val="|"/>
                              <m:endChr m:val="|"/>
                              <m:ctrlPr>
                                <a:rPr lang="en-GB" sz="2000" b="1" i="1" smtClean="0">
                                  <a:latin typeface="Cambria Math" panose="02040503050406030204" pitchFamily="18" charset="0"/>
                                </a:rPr>
                              </m:ctrlPr>
                            </m:dPr>
                            <m:e>
                              <m:sSup>
                                <m:sSupPr>
                                  <m:ctrlPr>
                                    <a:rPr lang="en-GB" sz="2000" b="1" i="1" smtClean="0">
                                      <a:latin typeface="Cambria Math" panose="02040503050406030204" pitchFamily="18" charset="0"/>
                                    </a:rPr>
                                  </m:ctrlPr>
                                </m:sSupPr>
                                <m:e>
                                  <m:r>
                                    <a:rPr lang="en-GB" sz="2000" b="1" i="1" smtClean="0">
                                      <a:latin typeface="Cambria Math" panose="02040503050406030204" pitchFamily="18" charset="0"/>
                                    </a:rPr>
                                    <m:t>𝒙</m:t>
                                  </m:r>
                                </m:e>
                                <m:sup>
                                  <m:r>
                                    <a:rPr lang="en-GB" sz="2000" b="1" i="1" smtClean="0">
                                      <a:latin typeface="Cambria Math" panose="02040503050406030204" pitchFamily="18" charset="0"/>
                                    </a:rPr>
                                    <m:t>𝟒</m:t>
                                  </m:r>
                                </m:sup>
                              </m:sSup>
                              <m:r>
                                <a:rPr lang="en-GB" sz="2000" b="1" i="1" smtClean="0">
                                  <a:latin typeface="Cambria Math" panose="02040503050406030204" pitchFamily="18" charset="0"/>
                                </a:rPr>
                                <m:t>−</m:t>
                              </m:r>
                              <m:r>
                                <a:rPr lang="en-GB" sz="2000" b="1" i="1" smtClean="0">
                                  <a:latin typeface="Cambria Math" panose="02040503050406030204" pitchFamily="18" charset="0"/>
                                </a:rPr>
                                <m:t>𝟏</m:t>
                              </m:r>
                            </m:e>
                          </m:d>
                        </m:e>
                      </m:func>
                      <m:r>
                        <a:rPr lang="en-GB" sz="2000" b="1" i="1" smtClean="0">
                          <a:latin typeface="Cambria Math" panose="02040503050406030204" pitchFamily="18" charset="0"/>
                        </a:rPr>
                        <m:t>+</m:t>
                      </m:r>
                      <m:r>
                        <a:rPr lang="en-GB" sz="2000" b="1" i="1" smtClean="0">
                          <a:latin typeface="Cambria Math" panose="02040503050406030204" pitchFamily="18" charset="0"/>
                        </a:rPr>
                        <m:t>𝑪</m:t>
                      </m:r>
                    </m:oMath>
                    <m:oMath xmlns:m="http://schemas.openxmlformats.org/officeDocument/2006/math">
                      <m:nary>
                        <m:naryPr>
                          <m:subHide m:val="on"/>
                          <m:supHide m:val="on"/>
                          <m:ctrlPr>
                            <a:rPr lang="en-GB" sz="2000" i="1">
                              <a:latin typeface="Cambria Math" panose="02040503050406030204" pitchFamily="18" charset="0"/>
                            </a:rPr>
                          </m:ctrlPr>
                        </m:naryPr>
                        <m:sub/>
                        <m:sup/>
                        <m:e>
                          <m:f>
                            <m:fPr>
                              <m:ctrlPr>
                                <a:rPr lang="en-GB" sz="2000" i="1">
                                  <a:latin typeface="Cambria Math" panose="02040503050406030204" pitchFamily="18" charset="0"/>
                                </a:rPr>
                              </m:ctrlPr>
                            </m:fPr>
                            <m:num>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cos</m:t>
                                  </m:r>
                                </m:fName>
                                <m:e>
                                  <m:r>
                                    <a:rPr lang="en-GB" sz="2000" b="0" i="1" smtClean="0">
                                      <a:latin typeface="Cambria Math" panose="02040503050406030204" pitchFamily="18" charset="0"/>
                                    </a:rPr>
                                    <m:t>𝑥</m:t>
                                  </m:r>
                                </m:e>
                              </m:func>
                            </m:num>
                            <m:den>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sin</m:t>
                                  </m:r>
                                </m:fName>
                                <m:e>
                                  <m:r>
                                    <a:rPr lang="en-GB" sz="2000" b="0" i="1" smtClean="0">
                                      <a:latin typeface="Cambria Math" panose="02040503050406030204" pitchFamily="18" charset="0"/>
                                    </a:rPr>
                                    <m:t>𝑥</m:t>
                                  </m:r>
                                </m:e>
                              </m:func>
                              <m:r>
                                <a:rPr lang="en-GB" sz="2000" b="0" i="1" smtClean="0">
                                  <a:latin typeface="Cambria Math" panose="02040503050406030204" pitchFamily="18" charset="0"/>
                                </a:rPr>
                                <m:t>+2</m:t>
                              </m:r>
                            </m:den>
                          </m:f>
                          <m:r>
                            <a:rPr lang="en-GB" sz="2000" i="1">
                              <a:latin typeface="Cambria Math" panose="02040503050406030204" pitchFamily="18" charset="0"/>
                            </a:rPr>
                            <m:t>𝑑𝑥</m:t>
                          </m:r>
                        </m:e>
                      </m:nary>
                      <m:r>
                        <a:rPr lang="en-GB" sz="2000" i="1">
                          <a:latin typeface="Cambria Math" panose="02040503050406030204" pitchFamily="18" charset="0"/>
                        </a:rPr>
                        <m:t>=</m:t>
                      </m:r>
                      <m:func>
                        <m:funcPr>
                          <m:ctrlPr>
                            <a:rPr lang="en-GB" sz="2000" b="1" i="1">
                              <a:latin typeface="Cambria Math" panose="02040503050406030204" pitchFamily="18" charset="0"/>
                            </a:rPr>
                          </m:ctrlPr>
                        </m:funcPr>
                        <m:fName>
                          <m:r>
                            <a:rPr lang="en-GB" sz="2000" b="1" i="1">
                              <a:latin typeface="Cambria Math" panose="02040503050406030204" pitchFamily="18" charset="0"/>
                            </a:rPr>
                            <m:t>𝒍𝒏</m:t>
                          </m:r>
                        </m:fName>
                        <m:e>
                          <m:d>
                            <m:dPr>
                              <m:begChr m:val="|"/>
                              <m:endChr m:val="|"/>
                              <m:ctrlPr>
                                <a:rPr lang="en-GB" sz="2000" b="1" i="1">
                                  <a:latin typeface="Cambria Math" panose="02040503050406030204" pitchFamily="18" charset="0"/>
                                </a:rPr>
                              </m:ctrlPr>
                            </m:dPr>
                            <m:e>
                              <m:func>
                                <m:funcPr>
                                  <m:ctrlPr>
                                    <a:rPr lang="en-GB" sz="2000" b="1" i="1" smtClean="0">
                                      <a:latin typeface="Cambria Math" panose="02040503050406030204" pitchFamily="18" charset="0"/>
                                    </a:rPr>
                                  </m:ctrlPr>
                                </m:funcPr>
                                <m:fName>
                                  <m:r>
                                    <a:rPr lang="en-GB" sz="2000" b="1" i="0" smtClean="0">
                                      <a:latin typeface="Cambria Math" panose="02040503050406030204" pitchFamily="18" charset="0"/>
                                    </a:rPr>
                                    <m:t>𝐬𝐢𝐧</m:t>
                                  </m:r>
                                </m:fName>
                                <m:e>
                                  <m:r>
                                    <a:rPr lang="en-GB" sz="2000" b="1" i="1" smtClean="0">
                                      <a:latin typeface="Cambria Math" panose="02040503050406030204" pitchFamily="18" charset="0"/>
                                    </a:rPr>
                                    <m:t>𝒙</m:t>
                                  </m:r>
                                </m:e>
                              </m:func>
                              <m:r>
                                <a:rPr lang="en-GB" sz="2000" b="1" i="1" smtClean="0">
                                  <a:latin typeface="Cambria Math" panose="02040503050406030204" pitchFamily="18" charset="0"/>
                                </a:rPr>
                                <m:t>+</m:t>
                              </m:r>
                              <m:r>
                                <a:rPr lang="en-GB" sz="2000" b="1" i="1" smtClean="0">
                                  <a:latin typeface="Cambria Math" panose="02040503050406030204" pitchFamily="18" charset="0"/>
                                </a:rPr>
                                <m:t>𝟐</m:t>
                              </m:r>
                            </m:e>
                          </m:d>
                        </m:e>
                      </m:func>
                      <m:r>
                        <a:rPr lang="en-GB" sz="2000" b="1" i="1">
                          <a:latin typeface="Cambria Math" panose="02040503050406030204" pitchFamily="18" charset="0"/>
                        </a:rPr>
                        <m:t>+</m:t>
                      </m:r>
                      <m:r>
                        <a:rPr lang="en-GB" sz="2000" b="1" i="1">
                          <a:latin typeface="Cambria Math" panose="02040503050406030204" pitchFamily="18" charset="0"/>
                        </a:rPr>
                        <m:t>𝑪</m:t>
                      </m:r>
                    </m:oMath>
                    <m:oMath xmlns:m="http://schemas.openxmlformats.org/officeDocument/2006/math">
                      <m:nary>
                        <m:naryPr>
                          <m:subHide m:val="on"/>
                          <m:supHide m:val="on"/>
                          <m:ctrlPr>
                            <a:rPr lang="en-GB" sz="2000" b="0" i="1" smtClean="0">
                              <a:latin typeface="Cambria Math" panose="02040503050406030204" pitchFamily="18" charset="0"/>
                            </a:rPr>
                          </m:ctrlPr>
                        </m:naryPr>
                        <m:sub/>
                        <m:sup/>
                        <m:e>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cos</m:t>
                              </m:r>
                            </m:fName>
                            <m:e>
                              <m:r>
                                <a:rPr lang="en-GB" sz="2000" b="0" i="1" smtClean="0">
                                  <a:latin typeface="Cambria Math" panose="02040503050406030204" pitchFamily="18" charset="0"/>
                                </a:rPr>
                                <m:t>𝑥</m:t>
                              </m:r>
                            </m:e>
                          </m:func>
                          <m:r>
                            <a:rPr lang="en-GB" sz="2000" b="0" i="1" smtClean="0">
                              <a:latin typeface="Cambria Math" panose="02040503050406030204" pitchFamily="18" charset="0"/>
                            </a:rPr>
                            <m:t> </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𝑒</m:t>
                              </m:r>
                            </m:e>
                            <m:sup>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sin</m:t>
                                  </m:r>
                                </m:fName>
                                <m:e>
                                  <m:r>
                                    <a:rPr lang="en-GB" sz="2000" b="0" i="1" smtClean="0">
                                      <a:latin typeface="Cambria Math" panose="02040503050406030204" pitchFamily="18" charset="0"/>
                                    </a:rPr>
                                    <m:t>𝑥</m:t>
                                  </m:r>
                                </m:e>
                              </m:func>
                            </m:sup>
                          </m:sSup>
                        </m:e>
                      </m:nary>
                      <m:r>
                        <a:rPr lang="en-GB" sz="2000" b="0" i="1" smtClean="0">
                          <a:latin typeface="Cambria Math" panose="02040503050406030204" pitchFamily="18" charset="0"/>
                        </a:rPr>
                        <m:t>𝑑𝑥</m:t>
                      </m:r>
                      <m:r>
                        <a:rPr lang="en-GB" sz="2000" b="0" i="1" smtClean="0">
                          <a:latin typeface="Cambria Math" panose="02040503050406030204" pitchFamily="18" charset="0"/>
                        </a:rPr>
                        <m:t>=</m:t>
                      </m:r>
                      <m:sSup>
                        <m:sSupPr>
                          <m:ctrlPr>
                            <a:rPr lang="en-GB" sz="2000" b="1" i="1" smtClean="0">
                              <a:latin typeface="Cambria Math" panose="02040503050406030204" pitchFamily="18" charset="0"/>
                            </a:rPr>
                          </m:ctrlPr>
                        </m:sSupPr>
                        <m:e>
                          <m:r>
                            <a:rPr lang="en-GB" sz="2000" b="1" i="1" smtClean="0">
                              <a:latin typeface="Cambria Math" panose="02040503050406030204" pitchFamily="18" charset="0"/>
                            </a:rPr>
                            <m:t>𝒆</m:t>
                          </m:r>
                        </m:e>
                        <m:sup>
                          <m:func>
                            <m:funcPr>
                              <m:ctrlPr>
                                <a:rPr lang="en-GB" sz="2000" b="1" i="1" smtClean="0">
                                  <a:latin typeface="Cambria Math" panose="02040503050406030204" pitchFamily="18" charset="0"/>
                                </a:rPr>
                              </m:ctrlPr>
                            </m:funcPr>
                            <m:fName>
                              <m:r>
                                <a:rPr lang="en-GB" sz="2000" b="1" i="0" smtClean="0">
                                  <a:latin typeface="Cambria Math" panose="02040503050406030204" pitchFamily="18" charset="0"/>
                                </a:rPr>
                                <m:t>𝐬𝐢𝐧</m:t>
                              </m:r>
                            </m:fName>
                            <m:e>
                              <m:r>
                                <a:rPr lang="en-GB" sz="2000" b="1" i="1" smtClean="0">
                                  <a:latin typeface="Cambria Math" panose="02040503050406030204" pitchFamily="18" charset="0"/>
                                </a:rPr>
                                <m:t>𝒙</m:t>
                              </m:r>
                            </m:e>
                          </m:func>
                        </m:sup>
                      </m:sSup>
                      <m:r>
                        <a:rPr lang="en-GB" sz="2000" b="1" i="1" smtClean="0">
                          <a:latin typeface="Cambria Math" panose="02040503050406030204" pitchFamily="18" charset="0"/>
                        </a:rPr>
                        <m:t>+</m:t>
                      </m:r>
                      <m:r>
                        <a:rPr lang="en-GB" sz="2000" b="1" i="1" smtClean="0">
                          <a:latin typeface="Cambria Math" panose="02040503050406030204" pitchFamily="18" charset="0"/>
                        </a:rPr>
                        <m:t>𝑪</m:t>
                      </m:r>
                    </m:oMath>
                    <m:oMath xmlns:m="http://schemas.openxmlformats.org/officeDocument/2006/math">
                      <m:nary>
                        <m:naryPr>
                          <m:subHide m:val="on"/>
                          <m:supHide m:val="on"/>
                          <m:ctrlPr>
                            <a:rPr lang="en-GB" sz="2000" b="0" i="1" smtClean="0">
                              <a:latin typeface="Cambria Math" panose="02040503050406030204" pitchFamily="18" charset="0"/>
                            </a:rPr>
                          </m:ctrlPr>
                        </m:naryPr>
                        <m:sub/>
                        <m:sup/>
                        <m:e>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cos</m:t>
                              </m:r>
                            </m:fName>
                            <m:e>
                              <m:r>
                                <a:rPr lang="en-GB" sz="2000" b="0" i="1" smtClean="0">
                                  <a:latin typeface="Cambria Math" panose="02040503050406030204" pitchFamily="18" charset="0"/>
                                </a:rPr>
                                <m:t>𝑥</m:t>
                              </m:r>
                            </m:e>
                          </m:func>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sin</m:t>
                                      </m:r>
                                    </m:fName>
                                    <m:e>
                                      <m:r>
                                        <a:rPr lang="en-GB" sz="2000" b="0" i="1" smtClean="0">
                                          <a:latin typeface="Cambria Math" panose="02040503050406030204" pitchFamily="18" charset="0"/>
                                        </a:rPr>
                                        <m:t>𝑥</m:t>
                                      </m:r>
                                    </m:e>
                                  </m:func>
                                  <m:r>
                                    <a:rPr lang="en-GB" sz="2000" b="0" i="1" smtClean="0">
                                      <a:latin typeface="Cambria Math" panose="02040503050406030204" pitchFamily="18" charset="0"/>
                                    </a:rPr>
                                    <m:t>−5</m:t>
                                  </m:r>
                                </m:e>
                              </m:d>
                            </m:e>
                            <m:sup>
                              <m:r>
                                <a:rPr lang="en-GB" sz="2000" b="0" i="1" smtClean="0">
                                  <a:latin typeface="Cambria Math" panose="02040503050406030204" pitchFamily="18" charset="0"/>
                                </a:rPr>
                                <m:t>7</m:t>
                              </m:r>
                            </m:sup>
                          </m:sSup>
                          <m:r>
                            <a:rPr lang="en-GB" sz="2000" b="0" i="1" smtClean="0">
                              <a:latin typeface="Cambria Math" panose="02040503050406030204" pitchFamily="18" charset="0"/>
                            </a:rPr>
                            <m:t> </m:t>
                          </m:r>
                          <m:r>
                            <a:rPr lang="en-GB" sz="2000" b="0" i="1" smtClean="0">
                              <a:latin typeface="Cambria Math" panose="02040503050406030204" pitchFamily="18" charset="0"/>
                            </a:rPr>
                            <m:t>𝑑𝑥</m:t>
                          </m:r>
                        </m:e>
                      </m:nary>
                      <m:r>
                        <a:rPr lang="en-GB" sz="2000" b="0"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𝟏</m:t>
                          </m:r>
                        </m:num>
                        <m:den>
                          <m:r>
                            <a:rPr lang="en-GB" sz="2000" b="1" i="1" smtClean="0">
                              <a:latin typeface="Cambria Math" panose="02040503050406030204" pitchFamily="18" charset="0"/>
                            </a:rPr>
                            <m:t>𝟖</m:t>
                          </m:r>
                        </m:den>
                      </m:f>
                      <m:sSup>
                        <m:sSupPr>
                          <m:ctrlPr>
                            <a:rPr lang="en-GB" sz="2000" b="1" i="1" smtClean="0">
                              <a:latin typeface="Cambria Math" panose="02040503050406030204" pitchFamily="18" charset="0"/>
                            </a:rPr>
                          </m:ctrlPr>
                        </m:sSupPr>
                        <m:e>
                          <m:d>
                            <m:dPr>
                              <m:ctrlPr>
                                <a:rPr lang="en-GB" sz="2000" b="1" i="1" smtClean="0">
                                  <a:latin typeface="Cambria Math" panose="02040503050406030204" pitchFamily="18" charset="0"/>
                                </a:rPr>
                              </m:ctrlPr>
                            </m:dPr>
                            <m:e>
                              <m:func>
                                <m:funcPr>
                                  <m:ctrlPr>
                                    <a:rPr lang="en-GB" sz="2000" b="1" i="1" smtClean="0">
                                      <a:latin typeface="Cambria Math" panose="02040503050406030204" pitchFamily="18" charset="0"/>
                                    </a:rPr>
                                  </m:ctrlPr>
                                </m:funcPr>
                                <m:fName>
                                  <m:r>
                                    <a:rPr lang="en-GB" sz="2000" b="1" i="0" smtClean="0">
                                      <a:latin typeface="Cambria Math" panose="02040503050406030204" pitchFamily="18" charset="0"/>
                                    </a:rPr>
                                    <m:t>𝐬𝐢𝐧</m:t>
                                  </m:r>
                                </m:fName>
                                <m:e>
                                  <m:r>
                                    <a:rPr lang="en-GB" sz="2000" b="1" i="1" smtClean="0">
                                      <a:latin typeface="Cambria Math" panose="02040503050406030204" pitchFamily="18" charset="0"/>
                                    </a:rPr>
                                    <m:t>𝒙</m:t>
                                  </m:r>
                                </m:e>
                              </m:func>
                              <m:r>
                                <a:rPr lang="en-GB" sz="2000" b="1" i="1" smtClean="0">
                                  <a:latin typeface="Cambria Math" panose="02040503050406030204" pitchFamily="18" charset="0"/>
                                </a:rPr>
                                <m:t>−</m:t>
                              </m:r>
                              <m:r>
                                <a:rPr lang="en-GB" sz="2000" b="1" i="1" smtClean="0">
                                  <a:latin typeface="Cambria Math" panose="02040503050406030204" pitchFamily="18" charset="0"/>
                                </a:rPr>
                                <m:t>𝟓</m:t>
                              </m:r>
                            </m:e>
                          </m:d>
                        </m:e>
                        <m:sup>
                          <m:r>
                            <a:rPr lang="en-GB" sz="2000" b="1" i="1" smtClean="0">
                              <a:latin typeface="Cambria Math" panose="02040503050406030204" pitchFamily="18" charset="0"/>
                            </a:rPr>
                            <m:t>𝟖</m:t>
                          </m:r>
                        </m:sup>
                      </m:sSup>
                      <m:r>
                        <a:rPr lang="en-GB" sz="2000" b="1" i="1" smtClean="0">
                          <a:latin typeface="Cambria Math" panose="02040503050406030204" pitchFamily="18" charset="0"/>
                        </a:rPr>
                        <m:t>+</m:t>
                      </m:r>
                      <m:r>
                        <a:rPr lang="en-GB" sz="2000" b="1" i="1" smtClean="0">
                          <a:latin typeface="Cambria Math" panose="02040503050406030204" pitchFamily="18" charset="0"/>
                        </a:rPr>
                        <m:t>𝑪</m:t>
                      </m:r>
                    </m:oMath>
                    <m:oMath xmlns:m="http://schemas.openxmlformats.org/officeDocument/2006/math">
                      <m:nary>
                        <m:naryPr>
                          <m:subHide m:val="on"/>
                          <m:supHide m:val="on"/>
                          <m:ctrlPr>
                            <a:rPr lang="en-GB" sz="2000" b="0" i="1" smtClean="0">
                              <a:latin typeface="Cambria Math" panose="02040503050406030204" pitchFamily="18" charset="0"/>
                            </a:rPr>
                          </m:ctrlPr>
                        </m:naryPr>
                        <m:sub/>
                        <m:sup/>
                        <m:e>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𝑥</m:t>
                              </m:r>
                            </m:e>
                            <m:sup>
                              <m:r>
                                <a:rPr lang="en-GB" sz="2000" b="0" i="1" smtClean="0">
                                  <a:latin typeface="Cambria Math" panose="02040503050406030204" pitchFamily="18" charset="0"/>
                                </a:rPr>
                                <m:t>2</m:t>
                              </m:r>
                            </m:sup>
                          </m:sSup>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𝑥</m:t>
                                      </m:r>
                                    </m:e>
                                    <m:sup>
                                      <m:r>
                                        <a:rPr lang="en-GB" sz="2000" b="0" i="1" smtClean="0">
                                          <a:latin typeface="Cambria Math" panose="02040503050406030204" pitchFamily="18" charset="0"/>
                                        </a:rPr>
                                        <m:t>3</m:t>
                                      </m:r>
                                    </m:sup>
                                  </m:sSup>
                                  <m:r>
                                    <a:rPr lang="en-GB" sz="2000" b="0" i="1" smtClean="0">
                                      <a:latin typeface="Cambria Math" panose="02040503050406030204" pitchFamily="18" charset="0"/>
                                    </a:rPr>
                                    <m:t>+5</m:t>
                                  </m:r>
                                </m:e>
                              </m:d>
                            </m:e>
                            <m:sup>
                              <m:r>
                                <a:rPr lang="en-GB" sz="2000" b="0" i="1" smtClean="0">
                                  <a:latin typeface="Cambria Math" panose="02040503050406030204" pitchFamily="18" charset="0"/>
                                </a:rPr>
                                <m:t>7</m:t>
                              </m:r>
                            </m:sup>
                          </m:sSup>
                        </m:e>
                      </m:nary>
                      <m:r>
                        <a:rPr lang="en-GB" sz="2000" b="0"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𝟏</m:t>
                          </m:r>
                        </m:num>
                        <m:den>
                          <m:r>
                            <a:rPr lang="en-GB" sz="2000" b="1" i="1" smtClean="0">
                              <a:latin typeface="Cambria Math" panose="02040503050406030204" pitchFamily="18" charset="0"/>
                            </a:rPr>
                            <m:t>𝟐𝟒</m:t>
                          </m:r>
                        </m:den>
                      </m:f>
                      <m:sSup>
                        <m:sSupPr>
                          <m:ctrlPr>
                            <a:rPr lang="en-GB" sz="2000" b="1" i="1" smtClean="0">
                              <a:latin typeface="Cambria Math" panose="02040503050406030204" pitchFamily="18" charset="0"/>
                            </a:rPr>
                          </m:ctrlPr>
                        </m:sSupPr>
                        <m:e>
                          <m:d>
                            <m:dPr>
                              <m:ctrlPr>
                                <a:rPr lang="en-GB" sz="2000" b="1" i="1" smtClean="0">
                                  <a:latin typeface="Cambria Math" panose="02040503050406030204" pitchFamily="18" charset="0"/>
                                </a:rPr>
                              </m:ctrlPr>
                            </m:dPr>
                            <m:e>
                              <m:sSup>
                                <m:sSupPr>
                                  <m:ctrlPr>
                                    <a:rPr lang="en-GB" sz="2000" b="1" i="1" smtClean="0">
                                      <a:latin typeface="Cambria Math" panose="02040503050406030204" pitchFamily="18" charset="0"/>
                                    </a:rPr>
                                  </m:ctrlPr>
                                </m:sSupPr>
                                <m:e>
                                  <m:r>
                                    <a:rPr lang="en-GB" sz="2000" b="1" i="1" smtClean="0">
                                      <a:latin typeface="Cambria Math" panose="02040503050406030204" pitchFamily="18" charset="0"/>
                                    </a:rPr>
                                    <m:t>𝒙</m:t>
                                  </m:r>
                                </m:e>
                                <m:sup>
                                  <m:r>
                                    <a:rPr lang="en-GB" sz="2000" b="1" i="1" smtClean="0">
                                      <a:latin typeface="Cambria Math" panose="02040503050406030204" pitchFamily="18" charset="0"/>
                                    </a:rPr>
                                    <m:t>𝟑</m:t>
                                  </m:r>
                                </m:sup>
                              </m:sSup>
                              <m:r>
                                <a:rPr lang="en-GB" sz="2000" b="1" i="1" smtClean="0">
                                  <a:latin typeface="Cambria Math" panose="02040503050406030204" pitchFamily="18" charset="0"/>
                                </a:rPr>
                                <m:t>+</m:t>
                              </m:r>
                              <m:r>
                                <a:rPr lang="en-GB" sz="2000" b="1" i="1" smtClean="0">
                                  <a:latin typeface="Cambria Math" panose="02040503050406030204" pitchFamily="18" charset="0"/>
                                </a:rPr>
                                <m:t>𝟓</m:t>
                              </m:r>
                            </m:e>
                          </m:d>
                        </m:e>
                        <m:sup>
                          <m:r>
                            <a:rPr lang="en-GB" sz="2000" b="1" i="1" smtClean="0">
                              <a:latin typeface="Cambria Math" panose="02040503050406030204" pitchFamily="18" charset="0"/>
                            </a:rPr>
                            <m:t>𝟖</m:t>
                          </m:r>
                        </m:sup>
                      </m:sSup>
                      <m:r>
                        <a:rPr lang="en-GB" sz="2000" b="1" i="1" smtClean="0">
                          <a:latin typeface="Cambria Math" panose="02040503050406030204" pitchFamily="18" charset="0"/>
                        </a:rPr>
                        <m:t>+</m:t>
                      </m:r>
                      <m:r>
                        <a:rPr lang="en-GB" sz="2000" b="1" i="1" smtClean="0">
                          <a:latin typeface="Cambria Math" panose="02040503050406030204" pitchFamily="18" charset="0"/>
                        </a:rPr>
                        <m:t>𝑪</m:t>
                      </m:r>
                    </m:oMath>
                  </m:oMathPara>
                </a14:m>
                <a:r>
                  <a:rPr lang="en-GB" b="1" dirty="0"/>
                  <a:t/>
                </a:r>
                <a:br>
                  <a:rPr lang="en-GB" b="1" dirty="0"/>
                </a:br>
                <a:endParaRPr lang="en-GB" b="1"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1186871"/>
                <a:ext cx="6048672" cy="3332451"/>
              </a:xfrm>
              <a:prstGeom prst="rect">
                <a:avLst/>
              </a:prstGeom>
              <a:blipFill>
                <a:blip r:embed="rId2"/>
                <a:stretch>
                  <a:fillRect/>
                </a:stretch>
              </a:blipFill>
            </p:spPr>
            <p:txBody>
              <a:bodyPr/>
              <a:lstStyle/>
              <a:p>
                <a:r>
                  <a:rPr lang="en-GB">
                    <a:noFill/>
                  </a:rPr>
                  <a:t> </a:t>
                </a:r>
              </a:p>
            </p:txBody>
          </p:sp>
        </mc:Fallback>
      </mc:AlternateContent>
      <p:sp>
        <p:nvSpPr>
          <p:cNvPr id="6" name="TextBox 5"/>
          <p:cNvSpPr txBox="1"/>
          <p:nvPr/>
        </p:nvSpPr>
        <p:spPr>
          <a:xfrm>
            <a:off x="323528" y="708627"/>
            <a:ext cx="2016224" cy="369332"/>
          </a:xfrm>
          <a:prstGeom prst="rect">
            <a:avLst/>
          </a:prstGeom>
          <a:noFill/>
        </p:spPr>
        <p:txBody>
          <a:bodyPr wrap="square" rtlCol="0">
            <a:spAutoFit/>
          </a:bodyPr>
          <a:lstStyle/>
          <a:p>
            <a:r>
              <a:rPr lang="en-GB" dirty="0"/>
              <a:t>In your head!</a:t>
            </a:r>
          </a:p>
        </p:txBody>
      </p:sp>
      <p:sp>
        <p:nvSpPr>
          <p:cNvPr id="7" name="TextBox 6"/>
          <p:cNvSpPr txBox="1"/>
          <p:nvPr/>
        </p:nvSpPr>
        <p:spPr>
          <a:xfrm>
            <a:off x="323528" y="4628234"/>
            <a:ext cx="2016224" cy="369332"/>
          </a:xfrm>
          <a:prstGeom prst="rect">
            <a:avLst/>
          </a:prstGeom>
          <a:noFill/>
        </p:spPr>
        <p:txBody>
          <a:bodyPr wrap="square" rtlCol="0">
            <a:spAutoFit/>
          </a:bodyPr>
          <a:lstStyle/>
          <a:p>
            <a:r>
              <a:rPr lang="en-GB" dirty="0"/>
              <a:t>Not in your head…</a:t>
            </a:r>
          </a:p>
        </p:txBody>
      </p:sp>
      <mc:AlternateContent xmlns:mc="http://schemas.openxmlformats.org/markup-compatibility/2006" xmlns:a14="http://schemas.microsoft.com/office/drawing/2010/main">
        <mc:Choice Requires="a14">
          <p:sp>
            <p:nvSpPr>
              <p:cNvPr id="8" name="TextBox 7"/>
              <p:cNvSpPr txBox="1"/>
              <p:nvPr/>
            </p:nvSpPr>
            <p:spPr>
              <a:xfrm>
                <a:off x="323528" y="5107470"/>
                <a:ext cx="4104456" cy="11773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𝑥</m:t>
                              </m:r>
                            </m:num>
                            <m:den>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+5</m:t>
                                      </m:r>
                                    </m:e>
                                  </m:d>
                                </m:e>
                                <m:sup>
                                  <m:r>
                                    <a:rPr lang="en-GB" b="0" i="1" smtClean="0">
                                      <a:latin typeface="Cambria Math" panose="02040503050406030204" pitchFamily="18" charset="0"/>
                                    </a:rPr>
                                    <m:t>3</m:t>
                                  </m:r>
                                </m:sup>
                              </m:sSup>
                            </m:den>
                          </m:f>
                          <m:r>
                            <a:rPr lang="en-GB" b="0" i="1" smtClean="0">
                              <a:latin typeface="Cambria Math" panose="02040503050406030204" pitchFamily="18" charset="0"/>
                            </a:rPr>
                            <m:t>𝑑𝑥</m:t>
                          </m:r>
                        </m:e>
                      </m:nary>
                      <m:r>
                        <a:rPr lang="en-GB" b="0" i="1" smtClean="0">
                          <a:latin typeface="Cambria Math" panose="02040503050406030204" pitchFamily="18" charset="0"/>
                        </a:rPr>
                        <m:t>=</m:t>
                      </m:r>
                      <m:r>
                        <a:rPr lang="en-GB" b="1" i="1" smtClean="0">
                          <a:latin typeface="Cambria Math" panose="02040503050406030204" pitchFamily="18" charset="0"/>
                        </a:rPr>
                        <m:t>∫</m:t>
                      </m:r>
                      <m:r>
                        <a:rPr lang="en-GB" b="1" i="1" smtClean="0">
                          <a:latin typeface="Cambria Math" panose="02040503050406030204" pitchFamily="18" charset="0"/>
                        </a:rPr>
                        <m:t>𝒙</m:t>
                      </m:r>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𝟓</m:t>
                              </m:r>
                            </m:e>
                          </m:d>
                        </m:e>
                        <m:sup>
                          <m:r>
                            <a:rPr lang="en-GB" b="1" i="1" smtClean="0">
                              <a:latin typeface="Cambria Math" panose="02040503050406030204" pitchFamily="18" charset="0"/>
                            </a:rPr>
                            <m:t>−</m:t>
                          </m:r>
                          <m:r>
                            <a:rPr lang="en-GB" b="1" i="1" smtClean="0">
                              <a:latin typeface="Cambria Math" panose="02040503050406030204" pitchFamily="18" charset="0"/>
                            </a:rPr>
                            <m:t>𝟑</m:t>
                          </m:r>
                        </m:sup>
                      </m:sSup>
                      <m:r>
                        <a:rPr lang="en-GB" b="1" i="1" smtClean="0">
                          <a:latin typeface="Cambria Math" panose="02040503050406030204" pitchFamily="18" charset="0"/>
                        </a:rPr>
                        <m:t>𝒅𝒙</m:t>
                      </m:r>
                    </m:oMath>
                    <m:oMath xmlns:m="http://schemas.openxmlformats.org/officeDocument/2006/math">
                      <m:r>
                        <a:rPr lang="en-GB" b="0" i="1" smtClean="0">
                          <a:latin typeface="Cambria Math" panose="02040503050406030204" pitchFamily="18" charset="0"/>
                        </a:rPr>
                        <m:t>                               </m:t>
                      </m:r>
                      <m:r>
                        <a:rPr lang="en-GB" b="1" i="1" smtClean="0">
                          <a:latin typeface="Cambria Math" panose="02040503050406030204" pitchFamily="18" charset="0"/>
                        </a:rPr>
                        <m:t>   −</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𝟒</m:t>
                          </m:r>
                        </m:den>
                      </m:f>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𝟓</m:t>
                              </m:r>
                            </m:e>
                          </m:d>
                        </m:e>
                        <m:sup>
                          <m:r>
                            <a:rPr lang="en-GB" b="1" i="1" smtClean="0">
                              <a:latin typeface="Cambria Math" panose="02040503050406030204" pitchFamily="18" charset="0"/>
                            </a:rPr>
                            <m:t>−</m:t>
                          </m:r>
                          <m:r>
                            <a:rPr lang="en-GB" b="1" i="1" smtClean="0">
                              <a:latin typeface="Cambria Math" panose="02040503050406030204" pitchFamily="18" charset="0"/>
                            </a:rPr>
                            <m:t>𝟐</m:t>
                          </m:r>
                        </m:sup>
                      </m:sSup>
                      <m:r>
                        <a:rPr lang="en-GB" b="1" i="1" smtClean="0">
                          <a:latin typeface="Cambria Math"/>
                        </a:rPr>
                        <m:t>+</m:t>
                      </m:r>
                      <m:r>
                        <a:rPr lang="en-GB" b="1" i="1" smtClean="0">
                          <a:latin typeface="Cambria Math"/>
                        </a:rPr>
                        <m:t>𝑪</m:t>
                      </m:r>
                    </m:oMath>
                  </m:oMathPara>
                </a14:m>
                <a:endParaRPr lang="en-GB" b="1" dirty="0"/>
              </a:p>
            </p:txBody>
          </p:sp>
        </mc:Choice>
        <mc:Fallback xmlns="">
          <p:sp>
            <p:nvSpPr>
              <p:cNvPr id="8" name="TextBox 7"/>
              <p:cNvSpPr txBox="1">
                <a:spLocks noRot="1" noChangeAspect="1" noMove="1" noResize="1" noEditPoints="1" noAdjustHandles="1" noChangeArrowheads="1" noChangeShapeType="1" noTextEdit="1"/>
              </p:cNvSpPr>
              <p:nvPr/>
            </p:nvSpPr>
            <p:spPr>
              <a:xfrm>
                <a:off x="323528" y="5107470"/>
                <a:ext cx="4104456" cy="1177374"/>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788024" y="4860222"/>
                <a:ext cx="3960440"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err="1"/>
                  <a:t>Fro</a:t>
                </a:r>
                <a:r>
                  <a:rPr lang="en-GB" b="1" dirty="0"/>
                  <a:t> Tip: </a:t>
                </a:r>
                <a:r>
                  <a:rPr lang="en-GB" dirty="0"/>
                  <a:t>If there’s as power around the whole denominator, DON’T use </a:t>
                </a:r>
                <a14:m>
                  <m:oMath xmlns:m="http://schemas.openxmlformats.org/officeDocument/2006/math">
                    <m:r>
                      <a:rPr lang="en-GB" b="0" i="1" smtClean="0">
                        <a:latin typeface="Cambria Math" panose="02040503050406030204" pitchFamily="18" charset="0"/>
                      </a:rPr>
                      <m:t>𝑙𝑛</m:t>
                    </m:r>
                  </m:oMath>
                </a14:m>
                <a:r>
                  <a:rPr lang="en-GB" dirty="0"/>
                  <a:t>: </a:t>
                </a:r>
                <a:r>
                  <a:rPr lang="en-GB" dirty="0" err="1"/>
                  <a:t>reexpress</a:t>
                </a:r>
                <a:r>
                  <a:rPr lang="en-GB" dirty="0"/>
                  <a:t> the expression as a product. </a:t>
                </a:r>
              </a:p>
              <a:p>
                <a:r>
                  <a:rPr lang="en-GB" sz="1600" dirty="0"/>
                  <a:t>e.g. </a:t>
                </a:r>
                <a14:m>
                  <m:oMath xmlns:m="http://schemas.openxmlformats.org/officeDocument/2006/math">
                    <m:r>
                      <a:rPr lang="en-GB" sz="1600" b="0" i="1" smtClean="0">
                        <a:latin typeface="Cambria Math" panose="02040503050406030204" pitchFamily="18" charset="0"/>
                      </a:rPr>
                      <m:t>𝑥</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+5</m:t>
                            </m:r>
                          </m:e>
                        </m:d>
                      </m:e>
                      <m:sup>
                        <m:r>
                          <a:rPr lang="en-GB" sz="1600" b="0" i="1" smtClean="0">
                            <a:latin typeface="Cambria Math" panose="02040503050406030204" pitchFamily="18" charset="0"/>
                          </a:rPr>
                          <m:t>−3</m:t>
                        </m:r>
                      </m:sup>
                    </m:sSup>
                  </m:oMath>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4788024" y="4860222"/>
                <a:ext cx="3960440" cy="1169551"/>
              </a:xfrm>
              <a:prstGeom prst="rect">
                <a:avLst/>
              </a:prstGeom>
              <a:blipFill>
                <a:blip r:embed="rId4"/>
                <a:stretch>
                  <a:fillRect l="-917" t="-1531" b="-4592"/>
                </a:stretch>
              </a:blipFill>
            </p:spPr>
            <p:txBody>
              <a:bodyPr/>
              <a:lstStyle/>
              <a:p>
                <a:r>
                  <a:rPr lang="en-GB">
                    <a:noFill/>
                  </a:rPr>
                  <a:t> </a:t>
                </a:r>
              </a:p>
            </p:txBody>
          </p:sp>
        </mc:Fallback>
      </mc:AlternateContent>
      <p:sp>
        <p:nvSpPr>
          <p:cNvPr id="10" name="Rectangle 9"/>
          <p:cNvSpPr/>
          <p:nvPr/>
        </p:nvSpPr>
        <p:spPr>
          <a:xfrm>
            <a:off x="2051720" y="1226105"/>
            <a:ext cx="1872208" cy="5467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2243944" y="1921832"/>
            <a:ext cx="2256048" cy="5467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2493628" y="2545314"/>
            <a:ext cx="2256048" cy="5467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3138089" y="3168769"/>
            <a:ext cx="2514566" cy="5467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2243944" y="3843879"/>
            <a:ext cx="2256048" cy="5467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2293020" y="5142888"/>
            <a:ext cx="2151980" cy="11944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1597392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2" restart="whenNotActive" fill="hold" evtFilter="cancelBubble" nodeType="interactiveSeq">
                <p:stCondLst>
                  <p:cond evt="onClick" delay="0">
                    <p:tgtEl>
                      <p:spTgt spid="1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nextCondLst>
                <p:cond evt="onClick" delay="0">
                  <p:tgtEl>
                    <p:spTgt spid="15"/>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1638776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FAC665D-3778-46C3-A0C1-E1B4C4D11647}"/>
              </a:ext>
            </a:extLst>
          </p:cNvPr>
          <p:cNvGrpSpPr/>
          <p:nvPr/>
        </p:nvGrpSpPr>
        <p:grpSpPr>
          <a:xfrm>
            <a:off x="0" y="0"/>
            <a:ext cx="9144000" cy="587744"/>
            <a:chOff x="0" y="13335"/>
            <a:chExt cx="9144218" cy="587744"/>
          </a:xfrm>
        </p:grpSpPr>
        <mc:AlternateContent xmlns:mc="http://schemas.openxmlformats.org/markup-compatibility/2006" xmlns:a14="http://schemas.microsoft.com/office/drawing/2010/main">
          <mc:Choice Requires="a14">
            <p:sp>
              <p:nvSpPr>
                <p:cNvPr id="3" name="TextBox 32">
                  <a:extLst>
                    <a:ext uri="{FF2B5EF4-FFF2-40B4-BE49-F238E27FC236}">
                      <a16:creationId xmlns:a16="http://schemas.microsoft.com/office/drawing/2014/main" id="{FB2EC281-E28B-4C14-A70B-F884B83E3636}"/>
                    </a:ext>
                  </a:extLst>
                </p:cNvPr>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14:m>
                    <m:oMath xmlns:m="http://schemas.openxmlformats.org/officeDocument/2006/math">
                      <m:func>
                        <m:funcPr>
                          <m:ctrlPr>
                            <a:rPr lang="en-GB" sz="3200" b="0" i="1" dirty="0" smtClean="0">
                              <a:latin typeface="Cambria Math" panose="02040503050406030204" pitchFamily="18" charset="0"/>
                            </a:rPr>
                          </m:ctrlPr>
                        </m:funcPr>
                        <m:fName>
                          <m:sSup>
                            <m:sSupPr>
                              <m:ctrlPr>
                                <a:rPr lang="en-GB" sz="3200" b="0" i="1" dirty="0" smtClean="0">
                                  <a:latin typeface="Cambria Math" panose="02040503050406030204" pitchFamily="18" charset="0"/>
                                </a:rPr>
                              </m:ctrlPr>
                            </m:sSupPr>
                            <m:e>
                              <m:r>
                                <m:rPr>
                                  <m:sty m:val="p"/>
                                </m:rPr>
                                <a:rPr lang="en-GB" sz="3200" b="0" i="0" dirty="0" smtClean="0">
                                  <a:latin typeface="Cambria Math" panose="02040503050406030204" pitchFamily="18" charset="0"/>
                                </a:rPr>
                                <m:t>sin</m:t>
                              </m:r>
                            </m:e>
                            <m:sup>
                              <m:r>
                                <a:rPr lang="en-GB" sz="3200" b="0" i="1" dirty="0" smtClean="0">
                                  <a:latin typeface="Cambria Math" panose="02040503050406030204" pitchFamily="18" charset="0"/>
                                </a:rPr>
                                <m:t>𝑛</m:t>
                              </m:r>
                            </m:sup>
                          </m:sSup>
                        </m:fName>
                        <m:e>
                          <m:r>
                            <a:rPr lang="en-GB" sz="3200" b="0" i="1" dirty="0" smtClean="0">
                              <a:latin typeface="Cambria Math" panose="02040503050406030204" pitchFamily="18" charset="0"/>
                            </a:rPr>
                            <m:t>𝑥</m:t>
                          </m:r>
                        </m:e>
                      </m:func>
                      <m:func>
                        <m:funcPr>
                          <m:ctrlPr>
                            <a:rPr lang="en-GB" sz="3200" b="0" i="1" dirty="0" smtClean="0">
                              <a:latin typeface="Cambria Math" panose="02040503050406030204" pitchFamily="18" charset="0"/>
                            </a:rPr>
                          </m:ctrlPr>
                        </m:funcPr>
                        <m:fName>
                          <m:r>
                            <m:rPr>
                              <m:sty m:val="p"/>
                            </m:rPr>
                            <a:rPr lang="en-GB" sz="3200" b="0" i="0" dirty="0" smtClean="0">
                              <a:latin typeface="Cambria Math" panose="02040503050406030204" pitchFamily="18" charset="0"/>
                            </a:rPr>
                            <m:t>cos</m:t>
                          </m:r>
                        </m:fName>
                        <m:e>
                          <m:r>
                            <a:rPr lang="en-GB" sz="3200" b="0" i="1" dirty="0" smtClean="0">
                              <a:latin typeface="Cambria Math" panose="02040503050406030204" pitchFamily="18" charset="0"/>
                            </a:rPr>
                            <m:t>𝑥</m:t>
                          </m:r>
                        </m:e>
                      </m:func>
                      <m:r>
                        <a:rPr lang="en-GB" sz="3200" b="0" i="1" dirty="0" smtClean="0">
                          <a:latin typeface="Cambria Math" panose="02040503050406030204" pitchFamily="18" charset="0"/>
                        </a:rPr>
                        <m:t> </m:t>
                      </m:r>
                    </m:oMath>
                  </a14:m>
                  <a:r>
                    <a:rPr lang="en-GB" sz="3200" dirty="0"/>
                    <a:t> vs  </a:t>
                  </a:r>
                  <a14:m>
                    <m:oMath xmlns:m="http://schemas.openxmlformats.org/officeDocument/2006/math">
                      <m:func>
                        <m:funcPr>
                          <m:ctrlPr>
                            <a:rPr lang="en-GB" sz="3200" b="0" i="1" smtClean="0">
                              <a:latin typeface="Cambria Math" panose="02040503050406030204" pitchFamily="18" charset="0"/>
                            </a:rPr>
                          </m:ctrlPr>
                        </m:funcPr>
                        <m:fName>
                          <m:sSup>
                            <m:sSupPr>
                              <m:ctrlPr>
                                <a:rPr lang="en-GB" sz="3200" b="0" i="1" smtClean="0">
                                  <a:latin typeface="Cambria Math" panose="02040503050406030204" pitchFamily="18" charset="0"/>
                                </a:rPr>
                              </m:ctrlPr>
                            </m:sSupPr>
                            <m:e>
                              <m:r>
                                <m:rPr>
                                  <m:sty m:val="p"/>
                                </m:rPr>
                                <a:rPr lang="en-GB" sz="3200" b="0" i="0" smtClean="0">
                                  <a:latin typeface="Cambria Math" panose="02040503050406030204" pitchFamily="18" charset="0"/>
                                </a:rPr>
                                <m:t>sec</m:t>
                              </m:r>
                            </m:e>
                            <m:sup>
                              <m:r>
                                <a:rPr lang="en-GB" sz="3200" b="0" i="1" smtClean="0">
                                  <a:latin typeface="Cambria Math" panose="02040503050406030204" pitchFamily="18" charset="0"/>
                                </a:rPr>
                                <m:t>𝑛</m:t>
                              </m:r>
                            </m:sup>
                          </m:sSup>
                        </m:fName>
                        <m:e>
                          <m:r>
                            <a:rPr lang="en-GB" sz="3200" b="0" i="1" smtClean="0">
                              <a:latin typeface="Cambria Math" panose="02040503050406030204" pitchFamily="18" charset="0"/>
                            </a:rPr>
                            <m:t>𝑥</m:t>
                          </m:r>
                        </m:e>
                      </m:func>
                      <m:func>
                        <m:funcPr>
                          <m:ctrlPr>
                            <a:rPr lang="en-GB" sz="3200" b="0" i="1" smtClean="0">
                              <a:latin typeface="Cambria Math" panose="02040503050406030204" pitchFamily="18" charset="0"/>
                            </a:rPr>
                          </m:ctrlPr>
                        </m:funcPr>
                        <m:fName>
                          <m:r>
                            <m:rPr>
                              <m:sty m:val="p"/>
                            </m:rPr>
                            <a:rPr lang="en-GB" sz="3200" b="0" i="0" smtClean="0">
                              <a:latin typeface="Cambria Math" panose="02040503050406030204" pitchFamily="18" charset="0"/>
                            </a:rPr>
                            <m:t>tan</m:t>
                          </m:r>
                        </m:fName>
                        <m:e>
                          <m:r>
                            <a:rPr lang="en-GB" sz="3200" b="0" i="1" smtClean="0">
                              <a:latin typeface="Cambria Math" panose="02040503050406030204" pitchFamily="18" charset="0"/>
                            </a:rPr>
                            <m:t>𝑥</m:t>
                          </m:r>
                        </m:e>
                      </m:func>
                    </m:oMath>
                  </a14:m>
                  <a:endParaRPr lang="en-GB" sz="3200" dirty="0"/>
                </a:p>
              </p:txBody>
            </p:sp>
          </mc:Choice>
          <mc:Fallback xmlns="">
            <p:sp>
              <p:nvSpPr>
                <p:cNvPr id="3" name="TextBox 32">
                  <a:extLst>
                    <a:ext uri="{FF2B5EF4-FFF2-40B4-BE49-F238E27FC236}">
                      <a16:creationId xmlns:a16="http://schemas.microsoft.com/office/drawing/2014/main" id="{FB2EC281-E28B-4C14-A70B-F884B83E3636}"/>
                    </a:ext>
                  </a:extLst>
                </p:cNvPr>
                <p:cNvSpPr txBox="1">
                  <a:spLocks noRot="1" noChangeAspect="1" noMove="1" noResize="1" noEditPoints="1" noAdjustHandles="1" noChangeArrowheads="1" noChangeShapeType="1" noTextEdit="1"/>
                </p:cNvSpPr>
                <p:nvPr/>
              </p:nvSpPr>
              <p:spPr>
                <a:xfrm>
                  <a:off x="0" y="13335"/>
                  <a:ext cx="9144000" cy="584775"/>
                </a:xfrm>
                <a:prstGeom prst="rect">
                  <a:avLst/>
                </a:prstGeom>
                <a:blipFill>
                  <a:blip r:embed="rId2"/>
                  <a:stretch>
                    <a:fillRect t="-12500" b="-34375"/>
                  </a:stretch>
                </a:blipFill>
                <a:ln>
                  <a:noFill/>
                </a:ln>
              </p:spPr>
              <p:txBody>
                <a:bodyPr/>
                <a:lstStyle/>
                <a:p>
                  <a:r>
                    <a:rPr lang="en-GB">
                      <a:noFill/>
                    </a:rPr>
                    <a:t> </a:t>
                  </a:r>
                </a:p>
              </p:txBody>
            </p:sp>
          </mc:Fallback>
        </mc:AlternateContent>
        <p:cxnSp>
          <p:nvCxnSpPr>
            <p:cNvPr id="4" name="Straight Connector 3">
              <a:extLst>
                <a:ext uri="{FF2B5EF4-FFF2-40B4-BE49-F238E27FC236}">
                  <a16:creationId xmlns:a16="http://schemas.microsoft.com/office/drawing/2014/main" id="{BB8342EA-54DA-4DE3-B3BD-10A0AB4F0D21}"/>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514B11B-45F4-4306-94DD-2D662F08AE18}"/>
                  </a:ext>
                </a:extLst>
              </p:cNvPr>
              <p:cNvSpPr txBox="1"/>
              <p:nvPr/>
            </p:nvSpPr>
            <p:spPr>
              <a:xfrm>
                <a:off x="395536" y="1196752"/>
                <a:ext cx="7848872" cy="2258311"/>
              </a:xfrm>
              <a:prstGeom prst="rect">
                <a:avLst/>
              </a:prstGeom>
              <a:noFill/>
            </p:spPr>
            <p:txBody>
              <a:bodyPr wrap="square" rtlCol="0">
                <a:spAutoFit/>
              </a:bodyPr>
              <a:lstStyle/>
              <a:p>
                <a:r>
                  <a:rPr lang="en-GB" dirty="0"/>
                  <a:t>Notice when we differentiate </a:t>
                </a:r>
                <a14:m>
                  <m:oMath xmlns:m="http://schemas.openxmlformats.org/officeDocument/2006/math">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sin</m:t>
                            </m:r>
                          </m:e>
                          <m:sup>
                            <m:r>
                              <a:rPr lang="en-GB" b="0" i="1" smtClean="0">
                                <a:latin typeface="Cambria Math" panose="02040503050406030204" pitchFamily="18" charset="0"/>
                              </a:rPr>
                              <m:t>5</m:t>
                            </m:r>
                          </m:sup>
                        </m:sSup>
                      </m:fName>
                      <m:e>
                        <m:r>
                          <a:rPr lang="en-GB" b="0" i="1" smtClean="0">
                            <a:latin typeface="Cambria Math" panose="02040503050406030204" pitchFamily="18" charset="0"/>
                          </a:rPr>
                          <m:t>𝑥</m:t>
                        </m:r>
                      </m:e>
                    </m:func>
                  </m:oMath>
                </a14:m>
                <a:r>
                  <a:rPr lang="en-GB" dirty="0"/>
                  <a:t>, then power decreases:</a:t>
                </a:r>
              </a:p>
              <a:p>
                <a:pPr/>
                <a14:m>
                  <m:oMathPara xmlns:m="http://schemas.openxmlformats.org/officeDocument/2006/math">
                    <m:oMathParaPr>
                      <m:jc m:val="centerGroup"/>
                    </m:oMathParaPr>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𝒅</m:t>
                          </m:r>
                        </m:num>
                        <m:den>
                          <m:r>
                            <a:rPr lang="en-GB" b="1" i="1" smtClean="0">
                              <a:latin typeface="Cambria Math" panose="02040503050406030204" pitchFamily="18" charset="0"/>
                            </a:rPr>
                            <m:t>𝒅𝒙</m:t>
                          </m:r>
                        </m:den>
                      </m:f>
                      <m:d>
                        <m:dPr>
                          <m:ctrlPr>
                            <a:rPr lang="en-GB" b="1" i="1" smtClean="0">
                              <a:latin typeface="Cambria Math" panose="02040503050406030204" pitchFamily="18" charset="0"/>
                            </a:rPr>
                          </m:ctrlPr>
                        </m:dPr>
                        <m:e>
                          <m:func>
                            <m:funcPr>
                              <m:ctrlPr>
                                <a:rPr lang="en-GB" b="1" i="1" smtClean="0">
                                  <a:latin typeface="Cambria Math" panose="02040503050406030204" pitchFamily="18" charset="0"/>
                                </a:rPr>
                              </m:ctrlPr>
                            </m:funcPr>
                            <m:fName>
                              <m:sSup>
                                <m:sSupPr>
                                  <m:ctrlPr>
                                    <a:rPr lang="en-GB" b="1" i="1" smtClean="0">
                                      <a:latin typeface="Cambria Math" panose="02040503050406030204" pitchFamily="18" charset="0"/>
                                    </a:rPr>
                                  </m:ctrlPr>
                                </m:sSupPr>
                                <m:e>
                                  <m:r>
                                    <a:rPr lang="en-GB" b="1" i="0" smtClean="0">
                                      <a:latin typeface="Cambria Math" panose="02040503050406030204" pitchFamily="18" charset="0"/>
                                    </a:rPr>
                                    <m:t>𝐬𝐢𝐧</m:t>
                                  </m:r>
                                </m:e>
                                <m:sup>
                                  <m:r>
                                    <a:rPr lang="en-GB" b="1" i="1" smtClean="0">
                                      <a:latin typeface="Cambria Math" panose="02040503050406030204" pitchFamily="18" charset="0"/>
                                    </a:rPr>
                                    <m:t>𝟓</m:t>
                                  </m:r>
                                </m:sup>
                              </m:sSup>
                            </m:fName>
                            <m:e>
                              <m:r>
                                <a:rPr lang="en-GB" b="1" i="1" smtClean="0">
                                  <a:latin typeface="Cambria Math" panose="02040503050406030204" pitchFamily="18" charset="0"/>
                                </a:rPr>
                                <m:t>𝒙</m:t>
                              </m:r>
                            </m:e>
                          </m:func>
                        </m:e>
                      </m:d>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𝒅</m:t>
                          </m:r>
                        </m:num>
                        <m:den>
                          <m:r>
                            <a:rPr lang="en-GB" b="1" i="1" smtClean="0">
                              <a:latin typeface="Cambria Math" panose="02040503050406030204" pitchFamily="18" charset="0"/>
                            </a:rPr>
                            <m:t>𝒅𝒙</m:t>
                          </m:r>
                        </m:den>
                      </m:f>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r>
                                        <a:rPr lang="en-GB" b="1" i="1" smtClean="0">
                                          <a:latin typeface="Cambria Math" panose="02040503050406030204" pitchFamily="18" charset="0"/>
                                        </a:rPr>
                                        <m:t>𝒙</m:t>
                                      </m:r>
                                    </m:e>
                                  </m:func>
                                </m:e>
                              </m:d>
                            </m:e>
                            <m:sup>
                              <m:r>
                                <a:rPr lang="en-GB" b="1" i="1" smtClean="0">
                                  <a:latin typeface="Cambria Math" panose="02040503050406030204" pitchFamily="18" charset="0"/>
                                </a:rPr>
                                <m:t>𝟓</m:t>
                              </m:r>
                            </m:sup>
                          </m:sSup>
                        </m:e>
                      </m:d>
                      <m:r>
                        <a:rPr lang="en-GB" b="1" i="1" smtClean="0">
                          <a:latin typeface="Cambria Math" panose="02040503050406030204" pitchFamily="18" charset="0"/>
                        </a:rPr>
                        <m:t>=</m:t>
                      </m:r>
                      <m:r>
                        <a:rPr lang="en-GB" b="1" i="1" smtClean="0">
                          <a:latin typeface="Cambria Math" panose="02040503050406030204" pitchFamily="18" charset="0"/>
                        </a:rPr>
                        <m:t>𝟓</m:t>
                      </m:r>
                      <m:func>
                        <m:funcPr>
                          <m:ctrlPr>
                            <a:rPr lang="en-GB" b="1" i="1" smtClean="0">
                              <a:latin typeface="Cambria Math" panose="02040503050406030204" pitchFamily="18" charset="0"/>
                            </a:rPr>
                          </m:ctrlPr>
                        </m:funcPr>
                        <m:fName>
                          <m:sSup>
                            <m:sSupPr>
                              <m:ctrlPr>
                                <a:rPr lang="en-GB" b="1" i="1" smtClean="0">
                                  <a:latin typeface="Cambria Math" panose="02040503050406030204" pitchFamily="18" charset="0"/>
                                </a:rPr>
                              </m:ctrlPr>
                            </m:sSupPr>
                            <m:e>
                              <m:r>
                                <a:rPr lang="en-GB" b="1" i="0" smtClean="0">
                                  <a:latin typeface="Cambria Math" panose="02040503050406030204" pitchFamily="18" charset="0"/>
                                </a:rPr>
                                <m:t>𝐬𝐢𝐧</m:t>
                              </m:r>
                            </m:e>
                            <m:sup>
                              <m:r>
                                <a:rPr lang="en-GB" b="1" i="1" smtClean="0">
                                  <a:latin typeface="Cambria Math" panose="02040503050406030204" pitchFamily="18" charset="0"/>
                                </a:rPr>
                                <m:t>𝟒</m:t>
                              </m:r>
                            </m:sup>
                          </m:sSup>
                        </m:fName>
                        <m:e>
                          <m:r>
                            <a:rPr lang="en-GB" b="1" i="1" smtClean="0">
                              <a:latin typeface="Cambria Math" panose="02040503050406030204" pitchFamily="18" charset="0"/>
                            </a:rPr>
                            <m:t>𝒙</m:t>
                          </m:r>
                        </m:e>
                      </m:func>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𝐜𝐨𝐬</m:t>
                          </m:r>
                        </m:fName>
                        <m:e>
                          <m:r>
                            <a:rPr lang="en-GB" b="1" i="1" smtClean="0">
                              <a:latin typeface="Cambria Math" panose="02040503050406030204" pitchFamily="18" charset="0"/>
                            </a:rPr>
                            <m:t>𝒙</m:t>
                          </m:r>
                        </m:e>
                      </m:func>
                    </m:oMath>
                  </m:oMathPara>
                </a14:m>
                <a:endParaRPr lang="en-GB" b="1" dirty="0"/>
              </a:p>
              <a:p>
                <a:endParaRPr lang="en-GB" dirty="0"/>
              </a:p>
              <a:p>
                <a:r>
                  <a:rPr lang="en-GB" dirty="0"/>
                  <a:t>However, when we differentiate </a:t>
                </a:r>
                <a14:m>
                  <m:oMath xmlns:m="http://schemas.openxmlformats.org/officeDocument/2006/math">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0" smtClean="0">
                            <a:latin typeface="Cambria Math" panose="02040503050406030204" pitchFamily="18" charset="0"/>
                          </a:rPr>
                          <m:t>5</m:t>
                        </m:r>
                      </m:sup>
                    </m:sSup>
                    <m:r>
                      <a:rPr lang="en-GB" b="0" i="1" smtClean="0">
                        <a:latin typeface="Cambria Math" panose="02040503050406030204" pitchFamily="18" charset="0"/>
                      </a:rPr>
                      <m:t>𝑥</m:t>
                    </m:r>
                  </m:oMath>
                </a14:m>
                <a:r>
                  <a:rPr lang="en-GB" dirty="0"/>
                  <a:t>:</a:t>
                </a:r>
              </a:p>
              <a:p>
                <a:pPr/>
                <a14:m>
                  <m:oMathPara xmlns:m="http://schemas.openxmlformats.org/officeDocument/2006/math">
                    <m:oMathParaPr>
                      <m:jc m:val="centerGroup"/>
                    </m:oMathParaPr>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𝒅</m:t>
                          </m:r>
                        </m:num>
                        <m:den>
                          <m:r>
                            <a:rPr lang="en-GB" b="1" i="1" smtClean="0">
                              <a:latin typeface="Cambria Math" panose="02040503050406030204" pitchFamily="18" charset="0"/>
                            </a:rPr>
                            <m:t>𝒅𝒙</m:t>
                          </m:r>
                        </m:den>
                      </m:f>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𝐬𝐞𝐜</m:t>
                                      </m:r>
                                    </m:fName>
                                    <m:e>
                                      <m:r>
                                        <a:rPr lang="en-GB" b="1" i="1" smtClean="0">
                                          <a:latin typeface="Cambria Math" panose="02040503050406030204" pitchFamily="18" charset="0"/>
                                        </a:rPr>
                                        <m:t>𝒙</m:t>
                                      </m:r>
                                    </m:e>
                                  </m:func>
                                </m:e>
                              </m:d>
                            </m:e>
                            <m:sup>
                              <m:r>
                                <a:rPr lang="en-GB" b="1" i="1" smtClean="0">
                                  <a:latin typeface="Cambria Math" panose="02040503050406030204" pitchFamily="18" charset="0"/>
                                </a:rPr>
                                <m:t>𝟓</m:t>
                              </m:r>
                            </m:sup>
                          </m:sSup>
                        </m:e>
                      </m:d>
                      <m:r>
                        <a:rPr lang="en-GB" b="1" i="1" smtClean="0">
                          <a:latin typeface="Cambria Math" panose="02040503050406030204" pitchFamily="18" charset="0"/>
                        </a:rPr>
                        <m:t>=</m:t>
                      </m:r>
                      <m:r>
                        <a:rPr lang="en-GB" b="1" i="1" smtClean="0">
                          <a:latin typeface="Cambria Math" panose="02040503050406030204" pitchFamily="18" charset="0"/>
                        </a:rPr>
                        <m:t>𝟓</m:t>
                      </m:r>
                      <m:func>
                        <m:funcPr>
                          <m:ctrlPr>
                            <a:rPr lang="en-GB" b="1" i="1" smtClean="0">
                              <a:latin typeface="Cambria Math" panose="02040503050406030204" pitchFamily="18" charset="0"/>
                            </a:rPr>
                          </m:ctrlPr>
                        </m:funcPr>
                        <m:fName>
                          <m:sSup>
                            <m:sSupPr>
                              <m:ctrlPr>
                                <a:rPr lang="en-GB" b="1" i="1" smtClean="0">
                                  <a:latin typeface="Cambria Math" panose="02040503050406030204" pitchFamily="18" charset="0"/>
                                </a:rPr>
                              </m:ctrlPr>
                            </m:sSupPr>
                            <m:e>
                              <m:r>
                                <a:rPr lang="en-GB" b="1" i="0" smtClean="0">
                                  <a:latin typeface="Cambria Math" panose="02040503050406030204" pitchFamily="18" charset="0"/>
                                </a:rPr>
                                <m:t>𝐬𝐞𝐜</m:t>
                              </m:r>
                            </m:e>
                            <m:sup>
                              <m:r>
                                <a:rPr lang="en-GB" b="1" i="1" smtClean="0">
                                  <a:latin typeface="Cambria Math" panose="02040503050406030204" pitchFamily="18" charset="0"/>
                                </a:rPr>
                                <m:t>𝟒</m:t>
                              </m:r>
                            </m:sup>
                          </m:sSup>
                        </m:fName>
                        <m:e>
                          <m:r>
                            <a:rPr lang="en-GB" b="1" i="1" smtClean="0">
                              <a:latin typeface="Cambria Math" panose="02040503050406030204" pitchFamily="18" charset="0"/>
                            </a:rPr>
                            <m:t>𝒙</m:t>
                          </m:r>
                        </m:e>
                      </m:func>
                      <m:r>
                        <a:rPr lang="en-GB" b="1" i="1" smtClean="0">
                          <a:latin typeface="Cambria Math" panose="02040503050406030204" pitchFamily="18" charset="0"/>
                        </a:rPr>
                        <m:t>×</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𝐬𝐞𝐜</m:t>
                          </m:r>
                        </m:fName>
                        <m:e>
                          <m:r>
                            <a:rPr lang="en-GB" b="1" i="1" smtClean="0">
                              <a:latin typeface="Cambria Math" panose="02040503050406030204" pitchFamily="18" charset="0"/>
                            </a:rPr>
                            <m:t>𝒙</m:t>
                          </m:r>
                        </m:e>
                      </m:func>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𝐭𝐚𝐧</m:t>
                          </m:r>
                        </m:fName>
                        <m:e>
                          <m:r>
                            <a:rPr lang="en-GB" b="1" i="1" smtClean="0">
                              <a:latin typeface="Cambria Math" panose="02040503050406030204" pitchFamily="18" charset="0"/>
                            </a:rPr>
                            <m:t>𝒙</m:t>
                          </m:r>
                        </m:e>
                      </m:func>
                      <m:r>
                        <a:rPr lang="en-GB" b="1" i="1" smtClean="0">
                          <a:latin typeface="Cambria Math" panose="02040503050406030204" pitchFamily="18" charset="0"/>
                        </a:rPr>
                        <m:t>=</m:t>
                      </m:r>
                      <m:r>
                        <a:rPr lang="en-GB" b="1" i="1" smtClean="0">
                          <a:latin typeface="Cambria Math" panose="02040503050406030204" pitchFamily="18" charset="0"/>
                        </a:rPr>
                        <m:t>𝟓</m:t>
                      </m:r>
                      <m:func>
                        <m:funcPr>
                          <m:ctrlPr>
                            <a:rPr lang="en-GB" b="1" i="1" smtClean="0">
                              <a:latin typeface="Cambria Math" panose="02040503050406030204" pitchFamily="18" charset="0"/>
                            </a:rPr>
                          </m:ctrlPr>
                        </m:funcPr>
                        <m:fName>
                          <m:sSup>
                            <m:sSupPr>
                              <m:ctrlPr>
                                <a:rPr lang="en-GB" b="1" i="1" smtClean="0">
                                  <a:latin typeface="Cambria Math" panose="02040503050406030204" pitchFamily="18" charset="0"/>
                                </a:rPr>
                              </m:ctrlPr>
                            </m:sSupPr>
                            <m:e>
                              <m:r>
                                <a:rPr lang="en-GB" b="1" i="0" smtClean="0">
                                  <a:latin typeface="Cambria Math" panose="02040503050406030204" pitchFamily="18" charset="0"/>
                                </a:rPr>
                                <m:t>𝐬𝐞𝐜</m:t>
                              </m:r>
                            </m:e>
                            <m:sup>
                              <m:r>
                                <a:rPr lang="en-GB" b="1" i="1" smtClean="0">
                                  <a:latin typeface="Cambria Math" panose="02040503050406030204" pitchFamily="18" charset="0"/>
                                </a:rPr>
                                <m:t>𝟓</m:t>
                              </m:r>
                            </m:sup>
                          </m:sSup>
                        </m:fName>
                        <m:e>
                          <m:r>
                            <a:rPr lang="en-GB" b="1" i="1" smtClean="0">
                              <a:latin typeface="Cambria Math" panose="02040503050406030204" pitchFamily="18" charset="0"/>
                            </a:rPr>
                            <m:t>𝒙</m:t>
                          </m:r>
                        </m:e>
                      </m:func>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𝐭𝐚𝐧</m:t>
                          </m:r>
                        </m:fName>
                        <m:e>
                          <m:r>
                            <a:rPr lang="en-GB" b="1" i="1" smtClean="0">
                              <a:latin typeface="Cambria Math" panose="02040503050406030204" pitchFamily="18" charset="0"/>
                            </a:rPr>
                            <m:t>𝒙</m:t>
                          </m:r>
                        </m:e>
                      </m:func>
                    </m:oMath>
                  </m:oMathPara>
                </a14:m>
                <a:endParaRPr lang="en-GB" b="1" dirty="0"/>
              </a:p>
              <a:p>
                <a:r>
                  <a:rPr lang="en-GB" dirty="0"/>
                  <a:t>Notice that the power of </a:t>
                </a:r>
                <a14:m>
                  <m:oMath xmlns:m="http://schemas.openxmlformats.org/officeDocument/2006/math">
                    <m:r>
                      <a:rPr lang="en-GB" b="0" i="1" smtClean="0">
                        <a:latin typeface="Cambria Math" panose="02040503050406030204" pitchFamily="18" charset="0"/>
                      </a:rPr>
                      <m:t>𝑠𝑒𝑐</m:t>
                    </m:r>
                  </m:oMath>
                </a14:m>
                <a:r>
                  <a:rPr lang="en-GB" dirty="0"/>
                  <a:t> didn’t go down. Keep this in mind when integrating.</a:t>
                </a:r>
              </a:p>
            </p:txBody>
          </p:sp>
        </mc:Choice>
        <mc:Fallback xmlns="">
          <p:sp>
            <p:nvSpPr>
              <p:cNvPr id="5" name="TextBox 4">
                <a:extLst>
                  <a:ext uri="{FF2B5EF4-FFF2-40B4-BE49-F238E27FC236}">
                    <a16:creationId xmlns:a16="http://schemas.microsoft.com/office/drawing/2014/main" id="{3514B11B-45F4-4306-94DD-2D662F08AE18}"/>
                  </a:ext>
                </a:extLst>
              </p:cNvPr>
              <p:cNvSpPr txBox="1">
                <a:spLocks noRot="1" noChangeAspect="1" noMove="1" noResize="1" noEditPoints="1" noAdjustHandles="1" noChangeArrowheads="1" noChangeShapeType="1" noTextEdit="1"/>
              </p:cNvSpPr>
              <p:nvPr/>
            </p:nvSpPr>
            <p:spPr>
              <a:xfrm>
                <a:off x="395536" y="1196752"/>
                <a:ext cx="7848872" cy="2258311"/>
              </a:xfrm>
              <a:prstGeom prst="rect">
                <a:avLst/>
              </a:prstGeom>
              <a:blipFill>
                <a:blip r:embed="rId3"/>
                <a:stretch>
                  <a:fillRect l="-699" t="-1078" b="-3235"/>
                </a:stretch>
              </a:blipFill>
            </p:spPr>
            <p:txBody>
              <a:bodyPr/>
              <a:lstStyle/>
              <a:p>
                <a:r>
                  <a:rPr lang="en-GB">
                    <a:noFill/>
                  </a:rPr>
                  <a:t> </a:t>
                </a:r>
              </a:p>
            </p:txBody>
          </p:sp>
        </mc:Fallback>
      </mc:AlternateContent>
      <p:sp>
        <p:nvSpPr>
          <p:cNvPr id="6" name="Rectangle 5">
            <a:extLst>
              <a:ext uri="{FF2B5EF4-FFF2-40B4-BE49-F238E27FC236}">
                <a16:creationId xmlns:a16="http://schemas.microsoft.com/office/drawing/2014/main" id="{B5CB73BA-F897-4939-ABB4-E16121EC54C9}"/>
              </a:ext>
            </a:extLst>
          </p:cNvPr>
          <p:cNvSpPr/>
          <p:nvPr/>
        </p:nvSpPr>
        <p:spPr>
          <a:xfrm>
            <a:off x="3537620" y="1518204"/>
            <a:ext cx="3053680" cy="6280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Rectangle 6">
            <a:extLst>
              <a:ext uri="{FF2B5EF4-FFF2-40B4-BE49-F238E27FC236}">
                <a16:creationId xmlns:a16="http://schemas.microsoft.com/office/drawing/2014/main" id="{1A134447-8266-4AC4-8A61-9319312DF7D7}"/>
              </a:ext>
            </a:extLst>
          </p:cNvPr>
          <p:cNvSpPr/>
          <p:nvPr/>
        </p:nvSpPr>
        <p:spPr>
          <a:xfrm>
            <a:off x="3254648" y="2600933"/>
            <a:ext cx="3908152" cy="4978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DECC1FE-A48C-4CA1-8217-4A2C2820CB0B}"/>
                  </a:ext>
                </a:extLst>
              </p:cNvPr>
              <p:cNvSpPr txBox="1"/>
              <p:nvPr/>
            </p:nvSpPr>
            <p:spPr>
              <a:xfrm>
                <a:off x="1784896" y="3920480"/>
                <a:ext cx="5616624" cy="25821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b="0" i="1" smtClean="0">
                              <a:latin typeface="Cambria Math" panose="02040503050406030204" pitchFamily="18" charset="0"/>
                            </a:rPr>
                          </m:ctrlPr>
                        </m:naryPr>
                        <m:sub/>
                        <m:sup/>
                        <m:e>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1" smtClean="0">
                                      <a:latin typeface="Cambria Math" panose="02040503050406030204" pitchFamily="18" charset="0"/>
                                    </a:rPr>
                                    <m:t>4</m:t>
                                  </m:r>
                                </m:sup>
                              </m:sSup>
                            </m:fName>
                            <m:e>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e>
                      </m:nary>
                      <m:r>
                        <a:rPr lang="en-GB" b="0" i="1" smtClean="0">
                          <a:latin typeface="Cambria Math" panose="02040503050406030204" pitchFamily="18" charset="0"/>
                        </a:rPr>
                        <m:t> </m:t>
                      </m:r>
                      <m:r>
                        <a:rPr lang="en-GB" b="0" i="1" smtClean="0">
                          <a:latin typeface="Cambria Math" panose="02040503050406030204" pitchFamily="18" charset="0"/>
                        </a:rPr>
                        <m:t>𝑑𝑥</m:t>
                      </m:r>
                    </m:oMath>
                  </m:oMathPara>
                </a14:m>
                <a:endParaRPr lang="en-GB" dirty="0"/>
              </a:p>
              <a:p>
                <a:endParaRPr lang="en-GB" dirty="0"/>
              </a:p>
              <a:p>
                <a:r>
                  <a:rPr lang="en-GB" b="1" dirty="0"/>
                  <a:t>Consider </a:t>
                </a:r>
                <a14:m>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func>
                      <m:funcPr>
                        <m:ctrlPr>
                          <a:rPr lang="en-GB" b="1" i="1" smtClean="0">
                            <a:latin typeface="Cambria Math" panose="02040503050406030204" pitchFamily="18" charset="0"/>
                          </a:rPr>
                        </m:ctrlPr>
                      </m:funcPr>
                      <m:fName>
                        <m:sSup>
                          <m:sSupPr>
                            <m:ctrlPr>
                              <a:rPr lang="en-GB" b="1" i="1" smtClean="0">
                                <a:latin typeface="Cambria Math" panose="02040503050406030204" pitchFamily="18" charset="0"/>
                              </a:rPr>
                            </m:ctrlPr>
                          </m:sSupPr>
                          <m:e>
                            <m:r>
                              <a:rPr lang="en-GB" b="1" i="0" smtClean="0">
                                <a:latin typeface="Cambria Math" panose="02040503050406030204" pitchFamily="18" charset="0"/>
                              </a:rPr>
                              <m:t>𝐬𝐞𝐜</m:t>
                            </m:r>
                          </m:e>
                          <m:sup>
                            <m:r>
                              <a:rPr lang="en-GB" b="1" i="1" smtClean="0">
                                <a:latin typeface="Cambria Math" panose="02040503050406030204" pitchFamily="18" charset="0"/>
                              </a:rPr>
                              <m:t>𝟒</m:t>
                            </m:r>
                          </m:sup>
                        </m:sSup>
                      </m:fName>
                      <m:e>
                        <m:r>
                          <a:rPr lang="en-GB" b="1" i="1" smtClean="0">
                            <a:latin typeface="Cambria Math" panose="02040503050406030204" pitchFamily="18" charset="0"/>
                          </a:rPr>
                          <m:t>𝒙</m:t>
                        </m:r>
                      </m:e>
                    </m:func>
                  </m:oMath>
                </a14:m>
                <a:endParaRPr lang="en-GB" b="1" dirty="0"/>
              </a:p>
              <a:p>
                <a:pPr/>
                <a14:m>
                  <m:oMathPara xmlns:m="http://schemas.openxmlformats.org/officeDocument/2006/math">
                    <m:oMathParaPr>
                      <m:jc m:val="left"/>
                    </m:oMathParaPr>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𝒅𝒚</m:t>
                          </m:r>
                        </m:num>
                        <m:den>
                          <m:r>
                            <a:rPr lang="en-GB" b="1" i="1" smtClean="0">
                              <a:latin typeface="Cambria Math" panose="02040503050406030204" pitchFamily="18" charset="0"/>
                            </a:rPr>
                            <m:t>𝒅𝒙</m:t>
                          </m:r>
                        </m:den>
                      </m:f>
                      <m:r>
                        <a:rPr lang="en-GB" b="1" i="1" smtClean="0">
                          <a:latin typeface="Cambria Math" panose="02040503050406030204" pitchFamily="18" charset="0"/>
                        </a:rPr>
                        <m:t>=</m:t>
                      </m:r>
                      <m:r>
                        <a:rPr lang="en-GB" b="1" i="1" smtClean="0">
                          <a:latin typeface="Cambria Math" panose="02040503050406030204" pitchFamily="18" charset="0"/>
                        </a:rPr>
                        <m:t>𝟒</m:t>
                      </m:r>
                      <m:func>
                        <m:funcPr>
                          <m:ctrlPr>
                            <a:rPr lang="en-GB" b="1" i="1" smtClean="0">
                              <a:latin typeface="Cambria Math" panose="02040503050406030204" pitchFamily="18" charset="0"/>
                            </a:rPr>
                          </m:ctrlPr>
                        </m:funcPr>
                        <m:fName>
                          <m:sSup>
                            <m:sSupPr>
                              <m:ctrlPr>
                                <a:rPr lang="en-GB" b="1" i="1" smtClean="0">
                                  <a:latin typeface="Cambria Math" panose="02040503050406030204" pitchFamily="18" charset="0"/>
                                </a:rPr>
                              </m:ctrlPr>
                            </m:sSupPr>
                            <m:e>
                              <m:r>
                                <a:rPr lang="en-GB" b="1" i="0" smtClean="0">
                                  <a:latin typeface="Cambria Math" panose="02040503050406030204" pitchFamily="18" charset="0"/>
                                </a:rPr>
                                <m:t>𝐬𝐞𝐜</m:t>
                              </m:r>
                            </m:e>
                            <m:sup>
                              <m:r>
                                <a:rPr lang="en-GB" b="1" i="1" smtClean="0">
                                  <a:latin typeface="Cambria Math" panose="02040503050406030204" pitchFamily="18" charset="0"/>
                                </a:rPr>
                                <m:t>𝟑</m:t>
                              </m:r>
                            </m:sup>
                          </m:sSup>
                        </m:fName>
                        <m:e>
                          <m:r>
                            <a:rPr lang="en-GB" b="1" i="1" smtClean="0">
                              <a:latin typeface="Cambria Math" panose="02040503050406030204" pitchFamily="18" charset="0"/>
                            </a:rPr>
                            <m:t>𝒙</m:t>
                          </m:r>
                        </m:e>
                      </m:func>
                      <m:r>
                        <a:rPr lang="en-GB" b="1" i="1" smtClean="0">
                          <a:latin typeface="Cambria Math" panose="02040503050406030204" pitchFamily="18" charset="0"/>
                        </a:rPr>
                        <m:t>×</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𝐬𝐞𝐜</m:t>
                          </m:r>
                        </m:fName>
                        <m:e>
                          <m:r>
                            <a:rPr lang="en-GB" b="1" i="1" smtClean="0">
                              <a:latin typeface="Cambria Math" panose="02040503050406030204" pitchFamily="18" charset="0"/>
                            </a:rPr>
                            <m:t>𝒙</m:t>
                          </m:r>
                        </m:e>
                      </m:func>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𝐭𝐚𝐧</m:t>
                          </m:r>
                        </m:fName>
                        <m:e>
                          <m:r>
                            <a:rPr lang="en-GB" b="1" i="1" smtClean="0">
                              <a:latin typeface="Cambria Math" panose="02040503050406030204" pitchFamily="18" charset="0"/>
                            </a:rPr>
                            <m:t>𝒙</m:t>
                          </m:r>
                        </m:e>
                      </m:func>
                      <m:r>
                        <a:rPr lang="en-GB" b="1" i="1" smtClean="0">
                          <a:latin typeface="Cambria Math" panose="02040503050406030204" pitchFamily="18" charset="0"/>
                        </a:rPr>
                        <m:t>=</m:t>
                      </m:r>
                      <m:r>
                        <a:rPr lang="en-GB" b="1" i="1" smtClean="0">
                          <a:latin typeface="Cambria Math" panose="02040503050406030204" pitchFamily="18" charset="0"/>
                        </a:rPr>
                        <m:t>𝟒</m:t>
                      </m:r>
                      <m:func>
                        <m:funcPr>
                          <m:ctrlPr>
                            <a:rPr lang="en-GB" b="1" i="1" smtClean="0">
                              <a:latin typeface="Cambria Math" panose="02040503050406030204" pitchFamily="18" charset="0"/>
                            </a:rPr>
                          </m:ctrlPr>
                        </m:funcPr>
                        <m:fName>
                          <m:sSup>
                            <m:sSupPr>
                              <m:ctrlPr>
                                <a:rPr lang="en-GB" b="1" i="1" smtClean="0">
                                  <a:latin typeface="Cambria Math" panose="02040503050406030204" pitchFamily="18" charset="0"/>
                                </a:rPr>
                              </m:ctrlPr>
                            </m:sSupPr>
                            <m:e>
                              <m:r>
                                <a:rPr lang="en-GB" b="1" i="0" smtClean="0">
                                  <a:latin typeface="Cambria Math" panose="02040503050406030204" pitchFamily="18" charset="0"/>
                                </a:rPr>
                                <m:t>𝐬𝐞𝐜</m:t>
                              </m:r>
                            </m:e>
                            <m:sup>
                              <m:r>
                                <a:rPr lang="en-GB" b="1" i="1" smtClean="0">
                                  <a:latin typeface="Cambria Math" panose="02040503050406030204" pitchFamily="18" charset="0"/>
                                </a:rPr>
                                <m:t>𝟒</m:t>
                              </m:r>
                            </m:sup>
                          </m:sSup>
                        </m:fName>
                        <m:e>
                          <m:r>
                            <a:rPr lang="en-GB" b="1" i="1" smtClean="0">
                              <a:latin typeface="Cambria Math" panose="02040503050406030204" pitchFamily="18" charset="0"/>
                            </a:rPr>
                            <m:t>𝒙</m:t>
                          </m:r>
                        </m:e>
                      </m:func>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𝐭𝐚𝐧</m:t>
                          </m:r>
                        </m:fName>
                        <m:e>
                          <m:r>
                            <a:rPr lang="en-GB" b="1" i="1" smtClean="0">
                              <a:latin typeface="Cambria Math" panose="02040503050406030204" pitchFamily="18" charset="0"/>
                            </a:rPr>
                            <m:t>𝒙</m:t>
                          </m:r>
                        </m:e>
                      </m:func>
                    </m:oMath>
                  </m:oMathPara>
                </a14:m>
                <a:endParaRPr lang="en-GB" b="1" dirty="0"/>
              </a:p>
              <a:p>
                <a:pPr/>
                <a14:m>
                  <m:oMathPara xmlns:m="http://schemas.openxmlformats.org/officeDocument/2006/math">
                    <m:oMathParaPr>
                      <m:jc m:val="left"/>
                    </m:oMathParaPr>
                    <m:oMath xmlns:m="http://schemas.openxmlformats.org/officeDocument/2006/math">
                      <m:r>
                        <a:rPr lang="en-GB" b="1" i="1" smtClean="0">
                          <a:latin typeface="Cambria Math" panose="02040503050406030204" pitchFamily="18" charset="0"/>
                        </a:rPr>
                        <m:t>∴ </m:t>
                      </m:r>
                      <m:nary>
                        <m:naryPr>
                          <m:subHide m:val="on"/>
                          <m:supHide m:val="on"/>
                          <m:ctrlPr>
                            <a:rPr lang="en-GB" b="1" i="1">
                              <a:latin typeface="Cambria Math" panose="02040503050406030204" pitchFamily="18" charset="0"/>
                            </a:rPr>
                          </m:ctrlPr>
                        </m:naryPr>
                        <m:sub/>
                        <m:sup/>
                        <m:e>
                          <m:func>
                            <m:funcPr>
                              <m:ctrlPr>
                                <a:rPr lang="en-GB" b="1" i="1">
                                  <a:latin typeface="Cambria Math" panose="02040503050406030204" pitchFamily="18" charset="0"/>
                                </a:rPr>
                              </m:ctrlPr>
                            </m:funcPr>
                            <m:fName>
                              <m:sSup>
                                <m:sSupPr>
                                  <m:ctrlPr>
                                    <a:rPr lang="en-GB" b="1" i="1">
                                      <a:latin typeface="Cambria Math" panose="02040503050406030204" pitchFamily="18" charset="0"/>
                                    </a:rPr>
                                  </m:ctrlPr>
                                </m:sSupPr>
                                <m:e>
                                  <m:r>
                                    <a:rPr lang="en-GB" b="1" i="1">
                                      <a:latin typeface="Cambria Math" panose="02040503050406030204" pitchFamily="18" charset="0"/>
                                    </a:rPr>
                                    <m:t>𝒔𝒆𝒄</m:t>
                                  </m:r>
                                </m:e>
                                <m:sup>
                                  <m:r>
                                    <a:rPr lang="en-GB" b="1" i="1">
                                      <a:latin typeface="Cambria Math" panose="02040503050406030204" pitchFamily="18" charset="0"/>
                                    </a:rPr>
                                    <m:t>𝟒</m:t>
                                  </m:r>
                                </m:sup>
                              </m:sSup>
                            </m:fName>
                            <m:e>
                              <m:r>
                                <a:rPr lang="en-GB" b="1" i="1">
                                  <a:latin typeface="Cambria Math" panose="02040503050406030204" pitchFamily="18" charset="0"/>
                                </a:rPr>
                                <m:t>𝒙</m:t>
                              </m:r>
                            </m:e>
                          </m:func>
                          <m:func>
                            <m:funcPr>
                              <m:ctrlPr>
                                <a:rPr lang="en-GB" b="1" i="1">
                                  <a:latin typeface="Cambria Math" panose="02040503050406030204" pitchFamily="18" charset="0"/>
                                </a:rPr>
                              </m:ctrlPr>
                            </m:funcPr>
                            <m:fName>
                              <m:r>
                                <a:rPr lang="en-GB" b="1" i="1">
                                  <a:latin typeface="Cambria Math" panose="02040503050406030204" pitchFamily="18" charset="0"/>
                                </a:rPr>
                                <m:t>𝒕𝒂𝒏</m:t>
                              </m:r>
                            </m:fName>
                            <m:e>
                              <m:r>
                                <a:rPr lang="en-GB" b="1" i="1">
                                  <a:latin typeface="Cambria Math" panose="02040503050406030204" pitchFamily="18" charset="0"/>
                                </a:rPr>
                                <m:t>𝒙</m:t>
                              </m:r>
                            </m:e>
                          </m:func>
                        </m:e>
                      </m:nary>
                      <m:r>
                        <a:rPr lang="en-GB" b="1" i="1">
                          <a:latin typeface="Cambria Math" panose="02040503050406030204" pitchFamily="18" charset="0"/>
                        </a:rPr>
                        <m:t> </m:t>
                      </m:r>
                      <m:r>
                        <a:rPr lang="en-GB" b="1" i="1">
                          <a:latin typeface="Cambria Math" panose="02040503050406030204" pitchFamily="18" charset="0"/>
                        </a:rPr>
                        <m:t>𝒅𝒙</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𝟒</m:t>
                          </m:r>
                        </m:den>
                      </m:f>
                      <m:func>
                        <m:funcPr>
                          <m:ctrlPr>
                            <a:rPr lang="en-GB" b="1" i="1" smtClean="0">
                              <a:latin typeface="Cambria Math" panose="02040503050406030204" pitchFamily="18" charset="0"/>
                            </a:rPr>
                          </m:ctrlPr>
                        </m:funcPr>
                        <m:fName>
                          <m:sSup>
                            <m:sSupPr>
                              <m:ctrlPr>
                                <a:rPr lang="en-GB" b="1" i="1" smtClean="0">
                                  <a:latin typeface="Cambria Math" panose="02040503050406030204" pitchFamily="18" charset="0"/>
                                </a:rPr>
                              </m:ctrlPr>
                            </m:sSupPr>
                            <m:e>
                              <m:r>
                                <a:rPr lang="en-GB" b="1" i="0" smtClean="0">
                                  <a:latin typeface="Cambria Math" panose="02040503050406030204" pitchFamily="18" charset="0"/>
                                </a:rPr>
                                <m:t>𝐬𝐞𝐜</m:t>
                              </m:r>
                            </m:e>
                            <m:sup>
                              <m:r>
                                <a:rPr lang="en-GB" b="1" i="1" smtClean="0">
                                  <a:latin typeface="Cambria Math" panose="02040503050406030204" pitchFamily="18" charset="0"/>
                                </a:rPr>
                                <m:t>𝟒</m:t>
                              </m:r>
                            </m:sup>
                          </m:sSup>
                        </m:fName>
                        <m:e>
                          <m:r>
                            <a:rPr lang="en-GB" b="1" i="1" smtClean="0">
                              <a:latin typeface="Cambria Math" panose="02040503050406030204" pitchFamily="18" charset="0"/>
                            </a:rPr>
                            <m:t>𝒙</m:t>
                          </m:r>
                        </m:e>
                      </m:func>
                      <m:r>
                        <a:rPr lang="en-GB" b="1" i="1" smtClean="0">
                          <a:latin typeface="Cambria Math" panose="02040503050406030204" pitchFamily="18" charset="0"/>
                        </a:rPr>
                        <m:t>+</m:t>
                      </m:r>
                      <m:r>
                        <a:rPr lang="en-GB" b="1" i="1" smtClean="0">
                          <a:latin typeface="Cambria Math" panose="02040503050406030204" pitchFamily="18" charset="0"/>
                        </a:rPr>
                        <m:t>𝑪</m:t>
                      </m:r>
                    </m:oMath>
                  </m:oMathPara>
                </a14:m>
                <a:endParaRPr lang="en-GB" b="1" dirty="0"/>
              </a:p>
              <a:p>
                <a:endParaRPr lang="en-GB" dirty="0"/>
              </a:p>
            </p:txBody>
          </p:sp>
        </mc:Choice>
        <mc:Fallback xmlns="">
          <p:sp>
            <p:nvSpPr>
              <p:cNvPr id="8" name="TextBox 7">
                <a:extLst>
                  <a:ext uri="{FF2B5EF4-FFF2-40B4-BE49-F238E27FC236}">
                    <a16:creationId xmlns:a16="http://schemas.microsoft.com/office/drawing/2014/main" id="{EDECC1FE-A48C-4CA1-8217-4A2C2820CB0B}"/>
                  </a:ext>
                </a:extLst>
              </p:cNvPr>
              <p:cNvSpPr txBox="1">
                <a:spLocks noRot="1" noChangeAspect="1" noMove="1" noResize="1" noEditPoints="1" noAdjustHandles="1" noChangeArrowheads="1" noChangeShapeType="1" noTextEdit="1"/>
              </p:cNvSpPr>
              <p:nvPr/>
            </p:nvSpPr>
            <p:spPr>
              <a:xfrm>
                <a:off x="1784896" y="3920480"/>
                <a:ext cx="5616624" cy="2582117"/>
              </a:xfrm>
              <a:prstGeom prst="rect">
                <a:avLst/>
              </a:prstGeom>
              <a:blipFill>
                <a:blip r:embed="rId4"/>
                <a:stretch>
                  <a:fillRect l="-977"/>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10B9D9FA-8C4A-43D7-96F8-A00394694D40}"/>
              </a:ext>
            </a:extLst>
          </p:cNvPr>
          <p:cNvSpPr/>
          <p:nvPr/>
        </p:nvSpPr>
        <p:spPr>
          <a:xfrm>
            <a:off x="1583544" y="4738699"/>
            <a:ext cx="5757056" cy="14462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71998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fade">
                                      <p:cBhvr>
                                        <p:cTn id="13" dur="500"/>
                                        <p:tgtEl>
                                          <p:spTgt spid="5">
                                            <p:txEl>
                                              <p:pRg st="5" end="5"/>
                                            </p:txEl>
                                          </p:spTgt>
                                        </p:tgtEl>
                                      </p:cBhvr>
                                    </p:animEffect>
                                  </p:childTnLst>
                                </p:cTn>
                              </p:par>
                              <p:par>
                                <p:cTn id="14" presetID="1" presetClass="entr" presetSubtype="0" fill="hold" grpId="1"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 presetClass="entr" presetSubtype="0" fill="hold" grpId="2"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1" restart="whenNotActive" fill="hold" evtFilter="cancelBubble" nodeType="interactiveSeq">
                <p:stCondLst>
                  <p:cond evt="onClick" delay="0">
                    <p:tgtEl>
                      <p:spTgt spid="7"/>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6" grpId="0" animBg="1"/>
      <p:bldP spid="7" grpId="0" animBg="1"/>
      <p:bldP spid="7" grpId="1" animBg="1"/>
      <p:bldP spid="8" grpId="0"/>
      <p:bldP spid="9" grpId="0" animBg="1"/>
      <p:bldP spid="9" grpId="1" animBg="1"/>
      <p:bldP spid="9"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39188" y="861107"/>
                <a:ext cx="2880320" cy="65877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b="0" i="1" smtClean="0">
                              <a:latin typeface="Cambria Math" panose="02040503050406030204" pitchFamily="18" charset="0"/>
                            </a:rPr>
                          </m:ctrlPr>
                        </m:naryPr>
                        <m:sub/>
                        <m:sup/>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+1</m:t>
                                  </m:r>
                                </m:e>
                              </m:d>
                            </m:e>
                            <m:sup>
                              <m:r>
                                <a:rPr lang="en-GB" b="0" i="1" smtClean="0">
                                  <a:latin typeface="Cambria Math" panose="02040503050406030204" pitchFamily="18" charset="0"/>
                                </a:rPr>
                                <m:t>5</m:t>
                              </m:r>
                            </m:sup>
                          </m:sSup>
                          <m:r>
                            <a:rPr lang="en-GB" b="0" i="1" smtClean="0">
                              <a:latin typeface="Cambria Math" panose="02040503050406030204" pitchFamily="18" charset="0"/>
                            </a:rPr>
                            <m:t> </m:t>
                          </m:r>
                          <m:r>
                            <a:rPr lang="en-GB" b="0" i="1" smtClean="0">
                              <a:latin typeface="Cambria Math" panose="02040503050406030204" pitchFamily="18" charset="0"/>
                            </a:rPr>
                            <m:t>𝑑𝑥</m:t>
                          </m:r>
                        </m:e>
                      </m:nary>
                    </m:oMath>
                  </m:oMathPara>
                </a14:m>
                <a:endParaRPr lang="en-GB"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339188" y="861107"/>
                <a:ext cx="2880320" cy="658770"/>
              </a:xfrm>
              <a:prstGeom prst="rect">
                <a:avLst/>
              </a:prstGeom>
              <a:blipFill rotWithShape="0">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23528" y="1653195"/>
                <a:ext cx="3168352" cy="2259080"/>
              </a:xfrm>
              <a:prstGeom prst="rect">
                <a:avLst/>
              </a:prstGeom>
              <a:noFill/>
            </p:spPr>
            <p:txBody>
              <a:bodyPr wrap="square" rtlCol="0">
                <a:spAutoFit/>
              </a:bodyPr>
              <a:lstStyle/>
              <a:p>
                <a:r>
                  <a:rPr lang="en-GB" dirty="0"/>
                  <a:t>Consider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+1</m:t>
                            </m:r>
                          </m:e>
                        </m:d>
                      </m:e>
                      <m:sup>
                        <m:r>
                          <a:rPr lang="en-GB" b="0" i="1" smtClean="0">
                            <a:latin typeface="Cambria Math" panose="02040503050406030204" pitchFamily="18" charset="0"/>
                          </a:rPr>
                          <m:t>6</m:t>
                        </m:r>
                      </m:sup>
                    </m:sSup>
                  </m:oMath>
                </a14:m>
                <a:endParaRPr lang="en-GB"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num>
                        <m:den>
                          <m:r>
                            <a:rPr lang="en-GB" b="0" i="1" smtClean="0">
                              <a:latin typeface="Cambria Math" panose="02040503050406030204" pitchFamily="18" charset="0"/>
                            </a:rPr>
                            <m:t>𝑑𝑥</m:t>
                          </m:r>
                        </m:den>
                      </m:f>
                      <m:r>
                        <a:rPr lang="en-GB" b="0" i="1" smtClean="0">
                          <a:latin typeface="Cambria Math" panose="02040503050406030204" pitchFamily="18" charset="0"/>
                        </a:rPr>
                        <m:t>=−6</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+1</m:t>
                              </m:r>
                            </m:e>
                          </m:d>
                        </m:e>
                        <m:sup>
                          <m:r>
                            <a:rPr lang="en-GB" b="0" i="1" smtClean="0">
                              <a:latin typeface="Cambria Math" panose="02040503050406030204" pitchFamily="18" charset="0"/>
                            </a:rPr>
                            <m:t>5</m:t>
                          </m:r>
                        </m:sup>
                      </m:sSup>
                    </m:oMath>
                  </m:oMathPara>
                </a14:m>
                <a:endParaRPr lang="en-GB" dirty="0"/>
              </a:p>
              <a:p>
                <a:r>
                  <a:rPr lang="en-GB" dirty="0"/>
                  <a:t>Therefore:</a:t>
                </a:r>
              </a:p>
              <a:p>
                <a:pPr/>
                <a14:m>
                  <m:oMathPara xmlns:m="http://schemas.openxmlformats.org/officeDocument/2006/math">
                    <m:oMathParaPr>
                      <m:jc m:val="centerGroup"/>
                    </m:oMathParaPr>
                    <m:oMath xmlns:m="http://schemas.openxmlformats.org/officeDocument/2006/math">
                      <m:nary>
                        <m:naryPr>
                          <m:subHide m:val="on"/>
                          <m:supHide m:val="on"/>
                          <m:ctrlPr>
                            <a:rPr lang="en-GB" i="1">
                              <a:latin typeface="Cambria Math" panose="02040503050406030204" pitchFamily="18" charset="0"/>
                            </a:rPr>
                          </m:ctrlPr>
                        </m:naryPr>
                        <m:sub/>
                        <m:sup/>
                        <m:e>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r>
                                <a:rPr lang="en-GB" i="1">
                                  <a:latin typeface="Cambria Math" panose="02040503050406030204" pitchFamily="18" charset="0"/>
                                </a:rPr>
                                <m:t>𝑥</m:t>
                              </m:r>
                            </m:e>
                          </m:func>
                          <m:sSup>
                            <m:sSupPr>
                              <m:ctrlPr>
                                <a:rPr lang="en-GB" i="1">
                                  <a:latin typeface="Cambria Math" panose="02040503050406030204" pitchFamily="18" charset="0"/>
                                </a:rPr>
                              </m:ctrlPr>
                            </m:sSupPr>
                            <m:e>
                              <m:d>
                                <m:dPr>
                                  <m:ctrlPr>
                                    <a:rPr lang="en-GB" i="1">
                                      <a:latin typeface="Cambria Math" panose="02040503050406030204" pitchFamily="18" charset="0"/>
                                    </a:rPr>
                                  </m:ctrlPr>
                                </m:dPr>
                                <m:e>
                                  <m:func>
                                    <m:funcPr>
                                      <m:ctrlPr>
                                        <a:rPr lang="en-GB" i="1">
                                          <a:latin typeface="Cambria Math" panose="02040503050406030204" pitchFamily="18" charset="0"/>
                                        </a:rPr>
                                      </m:ctrlPr>
                                    </m:funcPr>
                                    <m:fName>
                                      <m:r>
                                        <m:rPr>
                                          <m:sty m:val="p"/>
                                        </m:rPr>
                                        <a:rPr lang="en-GB">
                                          <a:latin typeface="Cambria Math" panose="02040503050406030204" pitchFamily="18" charset="0"/>
                                        </a:rPr>
                                        <m:t>cos</m:t>
                                      </m:r>
                                    </m:fName>
                                    <m:e>
                                      <m:r>
                                        <a:rPr lang="en-GB" i="1">
                                          <a:latin typeface="Cambria Math" panose="02040503050406030204" pitchFamily="18" charset="0"/>
                                        </a:rPr>
                                        <m:t>𝑥</m:t>
                                      </m:r>
                                    </m:e>
                                  </m:func>
                                  <m:r>
                                    <a:rPr lang="en-GB" i="1">
                                      <a:latin typeface="Cambria Math" panose="02040503050406030204" pitchFamily="18" charset="0"/>
                                    </a:rPr>
                                    <m:t>+1</m:t>
                                  </m:r>
                                </m:e>
                              </m:d>
                            </m:e>
                            <m:sup>
                              <m:r>
                                <a:rPr lang="en-GB" i="1">
                                  <a:latin typeface="Cambria Math" panose="02040503050406030204" pitchFamily="18" charset="0"/>
                                </a:rPr>
                                <m:t>5</m:t>
                              </m:r>
                            </m:sup>
                          </m:sSup>
                          <m:r>
                            <a:rPr lang="en-GB" i="1">
                              <a:latin typeface="Cambria Math" panose="02040503050406030204" pitchFamily="18" charset="0"/>
                            </a:rPr>
                            <m:t> </m:t>
                          </m:r>
                          <m:r>
                            <a:rPr lang="en-GB" i="1">
                              <a:latin typeface="Cambria Math" panose="02040503050406030204" pitchFamily="18" charset="0"/>
                            </a:rPr>
                            <m:t>𝑑𝑥</m:t>
                          </m:r>
                        </m:e>
                      </m:nary>
                    </m:oMath>
                    <m:oMath xmlns:m="http://schemas.openxmlformats.org/officeDocument/2006/math">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𝟔</m:t>
                          </m:r>
                        </m:den>
                      </m:f>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𝐜𝐨𝐬</m:t>
                                  </m:r>
                                </m:fName>
                                <m:e>
                                  <m:r>
                                    <a:rPr lang="en-GB" b="1" i="1" smtClean="0">
                                      <a:latin typeface="Cambria Math" panose="02040503050406030204" pitchFamily="18" charset="0"/>
                                    </a:rPr>
                                    <m:t>𝒙</m:t>
                                  </m:r>
                                </m:e>
                              </m:func>
                              <m:r>
                                <a:rPr lang="en-GB" b="1" i="1" smtClean="0">
                                  <a:latin typeface="Cambria Math" panose="02040503050406030204" pitchFamily="18" charset="0"/>
                                </a:rPr>
                                <m:t>+</m:t>
                              </m:r>
                              <m:r>
                                <a:rPr lang="en-GB" b="1" i="1" smtClean="0">
                                  <a:latin typeface="Cambria Math" panose="02040503050406030204" pitchFamily="18" charset="0"/>
                                </a:rPr>
                                <m:t>𝟏</m:t>
                              </m:r>
                            </m:e>
                          </m:d>
                        </m:e>
                        <m:sup>
                          <m:r>
                            <a:rPr lang="en-GB" b="1" i="1" smtClean="0">
                              <a:latin typeface="Cambria Math" panose="02040503050406030204" pitchFamily="18" charset="0"/>
                            </a:rPr>
                            <m:t>𝟔</m:t>
                          </m:r>
                        </m:sup>
                      </m:sSup>
                      <m:r>
                        <a:rPr lang="en-GB" b="1" i="1" smtClean="0">
                          <a:latin typeface="Cambria Math" panose="02040503050406030204" pitchFamily="18" charset="0"/>
                        </a:rPr>
                        <m:t>+</m:t>
                      </m:r>
                      <m:r>
                        <a:rPr lang="en-GB" b="1" i="1" smtClean="0">
                          <a:latin typeface="Cambria Math" panose="02040503050406030204" pitchFamily="18" charset="0"/>
                        </a:rPr>
                        <m:t>𝑪</m:t>
                      </m:r>
                    </m:oMath>
                  </m:oMathPara>
                </a14:m>
                <a:endParaRPr lang="en-GB" b="1" dirty="0"/>
              </a:p>
            </p:txBody>
          </p:sp>
        </mc:Choice>
        <mc:Fallback xmlns="">
          <p:sp>
            <p:nvSpPr>
              <p:cNvPr id="6" name="TextBox 5"/>
              <p:cNvSpPr txBox="1">
                <a:spLocks noRot="1" noChangeAspect="1" noMove="1" noResize="1" noEditPoints="1" noAdjustHandles="1" noChangeArrowheads="1" noChangeShapeType="1" noTextEdit="1"/>
              </p:cNvSpPr>
              <p:nvPr/>
            </p:nvSpPr>
            <p:spPr>
              <a:xfrm>
                <a:off x="323528" y="1653195"/>
                <a:ext cx="3168352" cy="2259080"/>
              </a:xfrm>
              <a:prstGeom prst="rect">
                <a:avLst/>
              </a:prstGeom>
              <a:blipFill rotWithShape="0">
                <a:blip r:embed="rId3"/>
                <a:stretch>
                  <a:fillRect l="-1538" t="-13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347864" y="861107"/>
                <a:ext cx="4392488" cy="71045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i="1">
                                  <a:latin typeface="Cambria Math" panose="02040503050406030204" pitchFamily="18" charset="0"/>
                                </a:rPr>
                                <m:t>𝑐𝑜𝑠𝑒</m:t>
                              </m:r>
                              <m:sSup>
                                <m:sSupPr>
                                  <m:ctrlPr>
                                    <a:rPr lang="en-GB" i="1">
                                      <a:latin typeface="Cambria Math" panose="02040503050406030204" pitchFamily="18" charset="0"/>
                                    </a:rPr>
                                  </m:ctrlPr>
                                </m:sSupPr>
                                <m:e>
                                  <m:r>
                                    <a:rPr lang="en-GB" i="1">
                                      <a:latin typeface="Cambria Math" panose="02040503050406030204" pitchFamily="18" charset="0"/>
                                    </a:rPr>
                                    <m:t>𝑐</m:t>
                                  </m:r>
                                </m:e>
                                <m:sup>
                                  <m:r>
                                    <a:rPr lang="en-GB" i="1">
                                      <a:latin typeface="Cambria Math" panose="02040503050406030204" pitchFamily="18" charset="0"/>
                                    </a:rPr>
                                    <m:t>2</m:t>
                                  </m:r>
                                </m:sup>
                              </m:sSup>
                              <m:r>
                                <a:rPr lang="en-GB" i="1">
                                  <a:latin typeface="Cambria Math" panose="02040503050406030204" pitchFamily="18" charset="0"/>
                                </a:rPr>
                                <m:t>𝑥</m:t>
                              </m:r>
                            </m:num>
                            <m:den>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cot</m:t>
                                          </m:r>
                                        </m:fName>
                                        <m:e>
                                          <m:r>
                                            <a:rPr lang="en-GB" b="0" i="1" smtClean="0">
                                              <a:latin typeface="Cambria Math" panose="02040503050406030204" pitchFamily="18" charset="0"/>
                                            </a:rPr>
                                            <m:t>𝑥</m:t>
                                          </m:r>
                                        </m:e>
                                      </m:func>
                                    </m:e>
                                  </m:d>
                                </m:e>
                                <m:sup>
                                  <m:r>
                                    <a:rPr lang="en-GB" b="0" i="1" smtClean="0">
                                      <a:latin typeface="Cambria Math" panose="02040503050406030204" pitchFamily="18" charset="0"/>
                                    </a:rPr>
                                    <m:t>3</m:t>
                                  </m:r>
                                </m:sup>
                              </m:sSup>
                            </m:den>
                          </m:f>
                          <m:r>
                            <a:rPr lang="en-GB" i="1">
                              <a:latin typeface="Cambria Math" panose="02040503050406030204" pitchFamily="18" charset="0"/>
                            </a:rPr>
                            <m:t>𝑑𝑥</m:t>
                          </m:r>
                        </m:e>
                      </m:nary>
                    </m:oMath>
                  </m:oMathPara>
                </a14:m>
                <a:endParaRPr lang="en-GB"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3347864" y="861107"/>
                <a:ext cx="4392488" cy="710451"/>
              </a:xfrm>
              <a:prstGeom prst="rect">
                <a:avLst/>
              </a:prstGeom>
              <a:blipFill rotWithShape="0">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491880" y="1797211"/>
                <a:ext cx="4248472" cy="1909690"/>
              </a:xfrm>
              <a:prstGeom prst="rect">
                <a:avLst/>
              </a:prstGeom>
              <a:noFill/>
            </p:spPr>
            <p:txBody>
              <a:bodyPr wrap="square" rtlCol="0">
                <a:spAutoFit/>
              </a:bodyPr>
              <a:lstStyle/>
              <a:p>
                <a:r>
                  <a:rPr lang="en-GB" dirty="0"/>
                  <a:t>Consider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cot</m:t>
                                </m:r>
                              </m:fName>
                              <m:e>
                                <m:r>
                                  <a:rPr lang="en-GB" b="0" i="1" smtClean="0">
                                    <a:latin typeface="Cambria Math" panose="02040503050406030204" pitchFamily="18" charset="0"/>
                                  </a:rPr>
                                  <m:t>𝑥</m:t>
                                </m:r>
                              </m:e>
                            </m:func>
                          </m:e>
                        </m:d>
                      </m:e>
                      <m:sup>
                        <m:r>
                          <a:rPr lang="en-GB" b="0" i="1" smtClean="0">
                            <a:latin typeface="Cambria Math" panose="02040503050406030204" pitchFamily="18" charset="0"/>
                          </a:rPr>
                          <m:t>−2</m:t>
                        </m:r>
                      </m:sup>
                    </m:sSup>
                  </m:oMath>
                </a14:m>
                <a:endParaRPr lang="en-GB" dirty="0"/>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num>
                        <m:den>
                          <m:r>
                            <a:rPr lang="en-GB" b="0" i="1" smtClean="0">
                              <a:latin typeface="Cambria Math" panose="02040503050406030204" pitchFamily="18" charset="0"/>
                            </a:rPr>
                            <m:t>𝑑𝑥</m:t>
                          </m:r>
                        </m:den>
                      </m:f>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cot</m:t>
                                  </m:r>
                                </m:fName>
                                <m:e>
                                  <m:r>
                                    <a:rPr lang="en-GB" b="0" i="1" smtClean="0">
                                      <a:latin typeface="Cambria Math" panose="02040503050406030204" pitchFamily="18" charset="0"/>
                                    </a:rPr>
                                    <m:t>𝑥</m:t>
                                  </m:r>
                                </m:e>
                              </m:func>
                            </m:e>
                          </m:d>
                        </m:e>
                        <m:sup>
                          <m:r>
                            <a:rPr lang="en-GB" b="0" i="1" smtClean="0">
                              <a:latin typeface="Cambria Math" panose="02040503050406030204" pitchFamily="18" charset="0"/>
                            </a:rPr>
                            <m:t>−3</m:t>
                          </m:r>
                        </m:sup>
                      </m:sSup>
                      <m:r>
                        <a:rPr lang="en-GB" b="0" i="1" smtClean="0">
                          <a:latin typeface="Cambria Math" panose="02040503050406030204" pitchFamily="18" charset="0"/>
                        </a:rPr>
                        <m:t>×−</m:t>
                      </m:r>
                      <m:r>
                        <a:rPr lang="en-GB" b="0" i="1" smtClean="0">
                          <a:latin typeface="Cambria Math" panose="02040503050406030204" pitchFamily="18" charset="0"/>
                        </a:rPr>
                        <m:t>𝑐𝑜𝑠𝑒</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𝑐</m:t>
                          </m:r>
                        </m:e>
                        <m:sup>
                          <m:r>
                            <a:rPr lang="en-GB" b="0" i="1" smtClean="0">
                              <a:latin typeface="Cambria Math" panose="02040503050406030204" pitchFamily="18" charset="0"/>
                            </a:rPr>
                            <m:t>2</m:t>
                          </m:r>
                        </m:sup>
                      </m:sSup>
                      <m:r>
                        <a:rPr lang="en-GB" b="0" i="1" smtClean="0">
                          <a:latin typeface="Cambria Math" panose="02040503050406030204" pitchFamily="18" charset="0"/>
                        </a:rPr>
                        <m:t>𝑥</m:t>
                      </m:r>
                    </m:oMath>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𝑐𝑜𝑠𝑒</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𝑐</m:t>
                          </m:r>
                        </m:e>
                        <m:sup>
                          <m:r>
                            <a:rPr lang="en-GB" b="0" i="1" smtClean="0">
                              <a:latin typeface="Cambria Math" panose="02040503050406030204" pitchFamily="18" charset="0"/>
                            </a:rPr>
                            <m:t>2</m:t>
                          </m:r>
                        </m:sup>
                      </m:sSup>
                      <m:r>
                        <a:rPr lang="en-GB" b="0" i="1" smtClean="0">
                          <a:latin typeface="Cambria Math" panose="02040503050406030204" pitchFamily="18" charset="0"/>
                        </a:rPr>
                        <m:t>𝑥</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cot</m:t>
                                  </m:r>
                                </m:fName>
                                <m:e>
                                  <m:r>
                                    <a:rPr lang="en-GB" b="0" i="1" smtClean="0">
                                      <a:latin typeface="Cambria Math" panose="02040503050406030204" pitchFamily="18" charset="0"/>
                                    </a:rPr>
                                    <m:t>𝑥</m:t>
                                  </m:r>
                                </m:e>
                              </m:func>
                            </m:e>
                          </m:d>
                        </m:e>
                        <m:sup>
                          <m:r>
                            <a:rPr lang="en-GB" b="0" i="1" smtClean="0">
                              <a:latin typeface="Cambria Math" panose="02040503050406030204" pitchFamily="18" charset="0"/>
                            </a:rPr>
                            <m:t>−3</m:t>
                          </m:r>
                        </m:sup>
                      </m:sSup>
                    </m:oMath>
                  </m:oMathPara>
                </a14:m>
                <a:endParaRPr lang="en-GB" dirty="0"/>
              </a:p>
              <a:p>
                <a:endParaRPr lang="en-GB" dirty="0"/>
              </a:p>
              <a:p>
                <a:r>
                  <a:rPr lang="en-GB" dirty="0"/>
                  <a:t>Thus </a:t>
                </a:r>
                <a14:m>
                  <m:oMath xmlns:m="http://schemas.openxmlformats.org/officeDocument/2006/math">
                    <m:nary>
                      <m:naryPr>
                        <m:subHide m:val="on"/>
                        <m:supHide m:val="on"/>
                        <m:ctrlPr>
                          <a:rPr lang="en-GB" i="1">
                            <a:latin typeface="Cambria Math" panose="02040503050406030204" pitchFamily="18" charset="0"/>
                          </a:rPr>
                        </m:ctrlPr>
                      </m:naryPr>
                      <m:sub/>
                      <m:sup/>
                      <m:e>
                        <m:f>
                          <m:fPr>
                            <m:ctrlPr>
                              <a:rPr lang="en-GB" i="1">
                                <a:latin typeface="Cambria Math" panose="02040503050406030204" pitchFamily="18" charset="0"/>
                              </a:rPr>
                            </m:ctrlPr>
                          </m:fPr>
                          <m:num>
                            <m:r>
                              <a:rPr lang="en-GB" i="1">
                                <a:latin typeface="Cambria Math" panose="02040503050406030204" pitchFamily="18" charset="0"/>
                              </a:rPr>
                              <m:t>𝑐𝑜𝑠𝑒</m:t>
                            </m:r>
                            <m:sSup>
                              <m:sSupPr>
                                <m:ctrlPr>
                                  <a:rPr lang="en-GB" i="1">
                                    <a:latin typeface="Cambria Math" panose="02040503050406030204" pitchFamily="18" charset="0"/>
                                  </a:rPr>
                                </m:ctrlPr>
                              </m:sSupPr>
                              <m:e>
                                <m:r>
                                  <a:rPr lang="en-GB" i="1">
                                    <a:latin typeface="Cambria Math" panose="02040503050406030204" pitchFamily="18" charset="0"/>
                                  </a:rPr>
                                  <m:t>𝑐</m:t>
                                </m:r>
                              </m:e>
                              <m:sup>
                                <m:r>
                                  <a:rPr lang="en-GB" i="1">
                                    <a:latin typeface="Cambria Math" panose="02040503050406030204" pitchFamily="18" charset="0"/>
                                  </a:rPr>
                                  <m:t>2</m:t>
                                </m:r>
                              </m:sup>
                            </m:sSup>
                            <m:r>
                              <a:rPr lang="en-GB" i="1">
                                <a:latin typeface="Cambria Math" panose="02040503050406030204" pitchFamily="18" charset="0"/>
                              </a:rPr>
                              <m:t>𝑥</m:t>
                            </m:r>
                          </m:num>
                          <m:den>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2+</m:t>
                                    </m:r>
                                    <m:func>
                                      <m:funcPr>
                                        <m:ctrlPr>
                                          <a:rPr lang="en-GB" i="1">
                                            <a:latin typeface="Cambria Math" panose="02040503050406030204" pitchFamily="18" charset="0"/>
                                          </a:rPr>
                                        </m:ctrlPr>
                                      </m:funcPr>
                                      <m:fName>
                                        <m:r>
                                          <m:rPr>
                                            <m:sty m:val="p"/>
                                          </m:rPr>
                                          <a:rPr lang="en-GB">
                                            <a:latin typeface="Cambria Math" panose="02040503050406030204" pitchFamily="18" charset="0"/>
                                          </a:rPr>
                                          <m:t>cot</m:t>
                                        </m:r>
                                      </m:fName>
                                      <m:e>
                                        <m:r>
                                          <a:rPr lang="en-GB" i="1">
                                            <a:latin typeface="Cambria Math" panose="02040503050406030204" pitchFamily="18" charset="0"/>
                                          </a:rPr>
                                          <m:t>𝑥</m:t>
                                        </m:r>
                                      </m:e>
                                    </m:func>
                                  </m:e>
                                </m:d>
                              </m:e>
                              <m:sup>
                                <m:r>
                                  <a:rPr lang="en-GB" i="1">
                                    <a:latin typeface="Cambria Math" panose="02040503050406030204" pitchFamily="18" charset="0"/>
                                  </a:rPr>
                                  <m:t>3</m:t>
                                </m:r>
                              </m:sup>
                            </m:sSup>
                          </m:den>
                        </m:f>
                        <m:r>
                          <a:rPr lang="en-GB" i="1">
                            <a:latin typeface="Cambria Math" panose="02040503050406030204" pitchFamily="18" charset="0"/>
                          </a:rPr>
                          <m:t>𝑑𝑥</m:t>
                        </m:r>
                      </m:e>
                    </m:nary>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𝟐</m:t>
                            </m:r>
                            <m:r>
                              <a:rPr lang="en-GB" b="1" i="1" smtClean="0">
                                <a:latin typeface="Cambria Math" panose="02040503050406030204" pitchFamily="18" charset="0"/>
                              </a:rPr>
                              <m:t>+</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𝐜𝐨𝐭</m:t>
                                </m:r>
                              </m:fName>
                              <m:e>
                                <m:r>
                                  <a:rPr lang="en-GB" b="1" i="1" smtClean="0">
                                    <a:latin typeface="Cambria Math" panose="02040503050406030204" pitchFamily="18" charset="0"/>
                                  </a:rPr>
                                  <m:t>𝒙</m:t>
                                </m:r>
                              </m:e>
                            </m:func>
                          </m:e>
                        </m:d>
                      </m:e>
                      <m:sup>
                        <m:r>
                          <a:rPr lang="en-GB" b="1" i="1" smtClean="0">
                            <a:latin typeface="Cambria Math" panose="02040503050406030204" pitchFamily="18" charset="0"/>
                          </a:rPr>
                          <m:t>−</m:t>
                        </m:r>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𝑪</m:t>
                    </m:r>
                  </m:oMath>
                </a14:m>
                <a:endParaRPr lang="en-GB" b="1" dirty="0"/>
              </a:p>
            </p:txBody>
          </p:sp>
        </mc:Choice>
        <mc:Fallback xmlns="">
          <p:sp>
            <p:nvSpPr>
              <p:cNvPr id="8" name="TextBox 7"/>
              <p:cNvSpPr txBox="1">
                <a:spLocks noRot="1" noChangeAspect="1" noMove="1" noResize="1" noEditPoints="1" noAdjustHandles="1" noChangeArrowheads="1" noChangeShapeType="1" noTextEdit="1"/>
              </p:cNvSpPr>
              <p:nvPr/>
            </p:nvSpPr>
            <p:spPr>
              <a:xfrm>
                <a:off x="3491880" y="1797211"/>
                <a:ext cx="4248472" cy="1909690"/>
              </a:xfrm>
              <a:prstGeom prst="rect">
                <a:avLst/>
              </a:prstGeom>
              <a:blipFill rotWithShape="0">
                <a:blip r:embed="rId5"/>
                <a:stretch>
                  <a:fillRect l="-1291" t="-19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271730" y="4042350"/>
                <a:ext cx="3759454" cy="65877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5</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e>
                      </m:nary>
                    </m:oMath>
                  </m:oMathPara>
                </a14:m>
                <a:endParaRPr lang="en-GB"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5271730" y="4042350"/>
                <a:ext cx="3759454" cy="658770"/>
              </a:xfrm>
              <a:prstGeom prst="rect">
                <a:avLst/>
              </a:prstGeom>
              <a:blipFill>
                <a:blip r:embed="rId6"/>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197089" y="4773856"/>
                <a:ext cx="3845312" cy="1760547"/>
              </a:xfrm>
              <a:prstGeom prst="rect">
                <a:avLst/>
              </a:prstGeom>
              <a:noFill/>
            </p:spPr>
            <p:txBody>
              <a:bodyPr wrap="square" rtlCol="0">
                <a:spAutoFit/>
              </a:bodyPr>
              <a:lstStyle/>
              <a:p>
                <a:r>
                  <a:rPr lang="en-GB" dirty="0"/>
                  <a:t>Try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oMath>
                </a14:m>
                <a:endParaRPr lang="en-GB" b="0" dirty="0"/>
              </a:p>
              <a:p>
                <a:pPr/>
                <a14:m>
                  <m:oMathPara xmlns:m="http://schemas.openxmlformats.org/officeDocument/2006/math">
                    <m:oMathParaPr>
                      <m:jc m:val="left"/>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num>
                        <m:den>
                          <m:r>
                            <a:rPr lang="en-GB" b="0" i="1" smtClean="0">
                              <a:latin typeface="Cambria Math" panose="02040503050406030204" pitchFamily="18" charset="0"/>
                            </a:rPr>
                            <m:t>𝑑𝑥</m:t>
                          </m:r>
                        </m:den>
                      </m:f>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sec</m:t>
                          </m:r>
                        </m:fName>
                        <m:e>
                          <m:r>
                            <a:rPr lang="en-GB" b="0" i="1" smtClean="0">
                              <a:latin typeface="Cambria Math" panose="02040503050406030204" pitchFamily="18" charset="0"/>
                            </a:rPr>
                            <m:t>𝑥</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sec</m:t>
                          </m:r>
                        </m:fName>
                        <m:e>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oMath>
                    <m:oMath xmlns:m="http://schemas.openxmlformats.org/officeDocument/2006/math">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oMath>
                  </m:oMathPara>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nary>
                        <m:naryPr>
                          <m:subHide m:val="on"/>
                          <m:supHide m:val="on"/>
                          <m:ctrlPr>
                            <a:rPr lang="en-GB" i="1">
                              <a:latin typeface="Cambria Math" panose="02040503050406030204" pitchFamily="18" charset="0"/>
                            </a:rPr>
                          </m:ctrlPr>
                        </m:naryPr>
                        <m:sub/>
                        <m:sup/>
                        <m:e>
                          <m:r>
                            <a:rPr lang="en-GB" i="1">
                              <a:latin typeface="Cambria Math" panose="02040503050406030204" pitchFamily="18" charset="0"/>
                            </a:rPr>
                            <m:t>5</m:t>
                          </m:r>
                          <m:func>
                            <m:funcPr>
                              <m:ctrlPr>
                                <a:rPr lang="en-GB" i="1">
                                  <a:latin typeface="Cambria Math" panose="02040503050406030204" pitchFamily="18" charset="0"/>
                                </a:rPr>
                              </m:ctrlPr>
                            </m:funcPr>
                            <m:fName>
                              <m:r>
                                <m:rPr>
                                  <m:sty m:val="p"/>
                                </m:rPr>
                                <a:rPr lang="en-GB">
                                  <a:latin typeface="Cambria Math" panose="02040503050406030204" pitchFamily="18" charset="0"/>
                                </a:rPr>
                                <m:t>tan</m:t>
                              </m:r>
                            </m:fName>
                            <m:e>
                              <m:r>
                                <a:rPr lang="en-GB" i="1">
                                  <a:latin typeface="Cambria Math" panose="02040503050406030204" pitchFamily="18" charset="0"/>
                                </a:rPr>
                                <m:t>𝑥</m:t>
                              </m:r>
                            </m:e>
                          </m:func>
                          <m:func>
                            <m:funcPr>
                              <m:ctrlPr>
                                <a:rPr lang="en-GB" i="1">
                                  <a:latin typeface="Cambria Math" panose="02040503050406030204" pitchFamily="18" charset="0"/>
                                </a:rPr>
                              </m:ctrlPr>
                            </m:funcPr>
                            <m:fName>
                              <m:sSup>
                                <m:sSupPr>
                                  <m:ctrlPr>
                                    <a:rPr lang="en-GB" i="1">
                                      <a:latin typeface="Cambria Math" panose="02040503050406030204" pitchFamily="18" charset="0"/>
                                    </a:rPr>
                                  </m:ctrlPr>
                                </m:sSupPr>
                                <m:e>
                                  <m:r>
                                    <m:rPr>
                                      <m:sty m:val="p"/>
                                    </m:rPr>
                                    <a:rPr lang="en-GB">
                                      <a:latin typeface="Cambria Math" panose="02040503050406030204" pitchFamily="18" charset="0"/>
                                    </a:rPr>
                                    <m:t>sec</m:t>
                                  </m:r>
                                </m:e>
                                <m:sup>
                                  <m:r>
                                    <a:rPr lang="en-GB" i="1">
                                      <a:latin typeface="Cambria Math" panose="02040503050406030204" pitchFamily="18" charset="0"/>
                                    </a:rPr>
                                    <m:t>2</m:t>
                                  </m:r>
                                </m:sup>
                              </m:sSup>
                            </m:fName>
                            <m:e>
                              <m:r>
                                <a:rPr lang="en-GB" i="1">
                                  <a:latin typeface="Cambria Math" panose="02040503050406030204" pitchFamily="18" charset="0"/>
                                </a:rPr>
                                <m:t>𝑥</m:t>
                              </m:r>
                            </m:e>
                          </m:func>
                          <m:r>
                            <a:rPr lang="en-GB" i="1">
                              <a:latin typeface="Cambria Math" panose="02040503050406030204" pitchFamily="18" charset="0"/>
                            </a:rPr>
                            <m:t> </m:t>
                          </m:r>
                          <m:r>
                            <a:rPr lang="en-GB" i="1">
                              <a:latin typeface="Cambria Math" panose="02040503050406030204" pitchFamily="18" charset="0"/>
                            </a:rPr>
                            <m:t>𝑑𝑥</m:t>
                          </m:r>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2</m:t>
                          </m:r>
                        </m:den>
                      </m:f>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5197089" y="4773856"/>
                <a:ext cx="3845312" cy="1760547"/>
              </a:xfrm>
              <a:prstGeom prst="rect">
                <a:avLst/>
              </a:prstGeom>
              <a:blipFill>
                <a:blip r:embed="rId7"/>
                <a:stretch>
                  <a:fillRect l="-1429" t="-1730"/>
                </a:stretch>
              </a:blipFill>
            </p:spPr>
            <p:txBody>
              <a:bodyPr/>
              <a:lstStyle/>
              <a:p>
                <a:r>
                  <a:rPr lang="en-GB">
                    <a:noFill/>
                  </a:rPr>
                  <a:t> </a:t>
                </a:r>
              </a:p>
            </p:txBody>
          </p:sp>
        </mc:Fallback>
      </mc:AlternateContent>
      <p:sp>
        <p:nvSpPr>
          <p:cNvPr id="11" name="Rectangle 10"/>
          <p:cNvSpPr/>
          <p:nvPr/>
        </p:nvSpPr>
        <p:spPr>
          <a:xfrm>
            <a:off x="345271" y="1534314"/>
            <a:ext cx="2874237" cy="23779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3347864" y="1571557"/>
            <a:ext cx="4392488" cy="23262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5271730" y="4704494"/>
            <a:ext cx="3759454" cy="18299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4" name="TextBox 13"/>
              <p:cNvSpPr txBox="1"/>
              <p:nvPr/>
            </p:nvSpPr>
            <p:spPr>
              <a:xfrm>
                <a:off x="107504" y="4055050"/>
                <a:ext cx="2419796" cy="71045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1" smtClean="0">
                                          <a:latin typeface="Cambria Math" panose="02040503050406030204" pitchFamily="18" charset="0"/>
                                        </a:rPr>
                                        <m:t>2</m:t>
                                      </m:r>
                                    </m:sup>
                                  </m:sSup>
                                </m:fName>
                                <m:e>
                                  <m:r>
                                    <a:rPr lang="en-GB" b="0" i="1" smtClean="0">
                                      <a:latin typeface="Cambria Math" panose="02040503050406030204" pitchFamily="18" charset="0"/>
                                    </a:rPr>
                                    <m:t>2</m:t>
                                  </m:r>
                                  <m:r>
                                    <a:rPr lang="en-GB" b="0" i="1" smtClean="0">
                                      <a:latin typeface="Cambria Math" panose="02040503050406030204" pitchFamily="18" charset="0"/>
                                    </a:rPr>
                                    <m:t>𝑥</m:t>
                                  </m:r>
                                </m:e>
                              </m:func>
                            </m:num>
                            <m:den>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2</m:t>
                                  </m:r>
                                  <m:r>
                                    <a:rPr lang="en-GB" b="0" i="1" smtClean="0">
                                      <a:latin typeface="Cambria Math" panose="02040503050406030204" pitchFamily="18" charset="0"/>
                                    </a:rPr>
                                    <m:t>𝑥</m:t>
                                  </m:r>
                                </m:e>
                              </m:func>
                              <m:r>
                                <a:rPr lang="en-GB" b="0" i="1" smtClean="0">
                                  <a:latin typeface="Cambria Math" panose="02040503050406030204" pitchFamily="18" charset="0"/>
                                </a:rPr>
                                <m:t>+1</m:t>
                              </m:r>
                            </m:den>
                          </m:f>
                          <m:r>
                            <a:rPr lang="en-GB" b="0" i="1" smtClean="0">
                              <a:latin typeface="Cambria Math" panose="02040503050406030204" pitchFamily="18" charset="0"/>
                            </a:rPr>
                            <m:t> </m:t>
                          </m:r>
                          <m:r>
                            <a:rPr lang="en-GB" b="0" i="1" smtClean="0">
                              <a:latin typeface="Cambria Math" panose="02040503050406030204" pitchFamily="18" charset="0"/>
                            </a:rPr>
                            <m:t>𝑑𝑥</m:t>
                          </m:r>
                        </m:e>
                      </m:nary>
                    </m:oMath>
                  </m:oMathPara>
                </a14:m>
                <a:endParaRPr lang="en-GB"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07504" y="4055050"/>
                <a:ext cx="2419796" cy="710451"/>
              </a:xfrm>
              <a:prstGeom prst="rect">
                <a:avLst/>
              </a:prstGeom>
              <a:blipFill>
                <a:blip r:embed="rId8"/>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07628" y="5119092"/>
                <a:ext cx="2448272"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f>
                            <m:fPr>
                              <m:ctrlPr>
                                <a:rPr lang="en-GB" b="0" i="1" smtClean="0">
                                  <a:latin typeface="Cambria Math" panose="02040503050406030204" pitchFamily="18" charset="0"/>
                                </a:rPr>
                              </m:ctrlPr>
                            </m:fPr>
                            <m:num>
                              <m:r>
                                <a:rPr lang="en-GB" b="0" i="0" smtClean="0">
                                  <a:latin typeface="Cambria Math" panose="02040503050406030204" pitchFamily="18" charset="0"/>
                                </a:rPr>
                                <m:t>1</m:t>
                              </m:r>
                            </m:num>
                            <m:den>
                              <m:r>
                                <a:rPr lang="en-GB" b="0" i="0" smtClean="0">
                                  <a:latin typeface="Cambria Math" panose="02040503050406030204" pitchFamily="18" charset="0"/>
                                </a:rPr>
                                <m:t>2</m:t>
                              </m:r>
                            </m:den>
                          </m:f>
                          <m:r>
                            <m:rPr>
                              <m:sty m:val="p"/>
                            </m:rPr>
                            <a:rPr lang="en-GB" b="0" i="0" smtClean="0">
                              <a:latin typeface="Cambria Math" panose="02040503050406030204" pitchFamily="18" charset="0"/>
                            </a:rPr>
                            <m:t>ln</m:t>
                          </m:r>
                        </m:fName>
                        <m:e>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2</m:t>
                              </m:r>
                              <m:r>
                                <a:rPr lang="en-GB" b="0" i="1" smtClean="0">
                                  <a:latin typeface="Cambria Math" panose="02040503050406030204" pitchFamily="18" charset="0"/>
                                </a:rPr>
                                <m:t>𝑥</m:t>
                              </m:r>
                            </m:e>
                          </m:func>
                          <m:r>
                            <a:rPr lang="en-GB" b="0" i="1" smtClean="0">
                              <a:latin typeface="Cambria Math" panose="02040503050406030204" pitchFamily="18" charset="0"/>
                            </a:rPr>
                            <m:t>+1|</m:t>
                          </m:r>
                        </m:e>
                      </m:func>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107628" y="5119092"/>
                <a:ext cx="2448272" cy="610936"/>
              </a:xfrm>
              <a:prstGeom prst="rect">
                <a:avLst/>
              </a:prstGeom>
              <a:blipFill>
                <a:blip r:embed="rId9"/>
                <a:stretch>
                  <a:fillRect/>
                </a:stretch>
              </a:blipFill>
            </p:spPr>
            <p:txBody>
              <a:bodyPr/>
              <a:lstStyle/>
              <a:p>
                <a:r>
                  <a:rPr lang="en-GB">
                    <a:noFill/>
                  </a:rPr>
                  <a:t> </a:t>
                </a:r>
              </a:p>
            </p:txBody>
          </p:sp>
        </mc:Fallback>
      </mc:AlternateContent>
      <p:sp>
        <p:nvSpPr>
          <p:cNvPr id="16" name="Rectangle 15"/>
          <p:cNvSpPr/>
          <p:nvPr/>
        </p:nvSpPr>
        <p:spPr>
          <a:xfrm>
            <a:off x="107504" y="4763417"/>
            <a:ext cx="2419796" cy="12578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3565A4C-21DB-4060-8C07-578DFFF22B5D}"/>
                  </a:ext>
                </a:extLst>
              </p:cNvPr>
              <p:cNvSpPr txBox="1"/>
              <p:nvPr/>
            </p:nvSpPr>
            <p:spPr>
              <a:xfrm>
                <a:off x="2699792" y="4055049"/>
                <a:ext cx="2354808" cy="65877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𝑥</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+2</m:t>
                                  </m:r>
                                </m:e>
                              </m:d>
                            </m:e>
                            <m:sup>
                              <m:r>
                                <a:rPr lang="en-GB" b="0" i="1" smtClean="0">
                                  <a:latin typeface="Cambria Math" panose="02040503050406030204" pitchFamily="18" charset="0"/>
                                </a:rPr>
                                <m:t>3</m:t>
                              </m:r>
                            </m:sup>
                          </m:sSup>
                          <m:r>
                            <a:rPr lang="en-GB" b="0" i="1" smtClean="0">
                              <a:latin typeface="Cambria Math" panose="02040503050406030204" pitchFamily="18" charset="0"/>
                            </a:rPr>
                            <m:t> </m:t>
                          </m:r>
                          <m:r>
                            <a:rPr lang="en-GB" b="0" i="1" smtClean="0">
                              <a:latin typeface="Cambria Math" panose="02040503050406030204" pitchFamily="18" charset="0"/>
                            </a:rPr>
                            <m:t>𝑑𝑥</m:t>
                          </m:r>
                        </m:e>
                      </m:nary>
                    </m:oMath>
                  </m:oMathPara>
                </a14:m>
                <a:endParaRPr lang="en-GB" sz="2400" dirty="0"/>
              </a:p>
            </p:txBody>
          </p:sp>
        </mc:Choice>
        <mc:Fallback xmlns="">
          <p:sp>
            <p:nvSpPr>
              <p:cNvPr id="17" name="TextBox 16">
                <a:extLst>
                  <a:ext uri="{FF2B5EF4-FFF2-40B4-BE49-F238E27FC236}">
                    <a16:creationId xmlns:a16="http://schemas.microsoft.com/office/drawing/2014/main" id="{C3565A4C-21DB-4060-8C07-578DFFF22B5D}"/>
                  </a:ext>
                </a:extLst>
              </p:cNvPr>
              <p:cNvSpPr txBox="1">
                <a:spLocks noRot="1" noChangeAspect="1" noMove="1" noResize="1" noEditPoints="1" noAdjustHandles="1" noChangeArrowheads="1" noChangeShapeType="1" noTextEdit="1"/>
              </p:cNvSpPr>
              <p:nvPr/>
            </p:nvSpPr>
            <p:spPr>
              <a:xfrm>
                <a:off x="2699792" y="4055049"/>
                <a:ext cx="2354808" cy="658770"/>
              </a:xfrm>
              <a:prstGeom prst="rect">
                <a:avLst/>
              </a:prstGeom>
              <a:blipFill>
                <a:blip r:embed="rId10"/>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53A3090-60E6-4541-AD9C-3B3C04510862}"/>
                  </a:ext>
                </a:extLst>
              </p:cNvPr>
              <p:cNvSpPr txBox="1"/>
              <p:nvPr/>
            </p:nvSpPr>
            <p:spPr>
              <a:xfrm>
                <a:off x="2699792" y="4773856"/>
                <a:ext cx="2160240"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8</m:t>
                              </m:r>
                            </m:den>
                          </m:f>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+2</m:t>
                              </m:r>
                            </m:e>
                          </m:d>
                        </m:e>
                        <m:sup>
                          <m:r>
                            <a:rPr lang="en-GB" b="0" i="1" smtClean="0">
                              <a:latin typeface="Cambria Math" panose="02040503050406030204" pitchFamily="18" charset="0"/>
                            </a:rPr>
                            <m:t>4</m:t>
                          </m:r>
                        </m:sup>
                      </m:sSup>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p:txBody>
          </p:sp>
        </mc:Choice>
        <mc:Fallback xmlns="">
          <p:sp>
            <p:nvSpPr>
              <p:cNvPr id="18" name="TextBox 17">
                <a:extLst>
                  <a:ext uri="{FF2B5EF4-FFF2-40B4-BE49-F238E27FC236}">
                    <a16:creationId xmlns:a16="http://schemas.microsoft.com/office/drawing/2014/main" id="{953A3090-60E6-4541-AD9C-3B3C04510862}"/>
                  </a:ext>
                </a:extLst>
              </p:cNvPr>
              <p:cNvSpPr txBox="1">
                <a:spLocks noRot="1" noChangeAspect="1" noMove="1" noResize="1" noEditPoints="1" noAdjustHandles="1" noChangeArrowheads="1" noChangeShapeType="1" noTextEdit="1"/>
              </p:cNvSpPr>
              <p:nvPr/>
            </p:nvSpPr>
            <p:spPr>
              <a:xfrm>
                <a:off x="2699792" y="4773856"/>
                <a:ext cx="2160240" cy="612732"/>
              </a:xfrm>
              <a:prstGeom prst="rect">
                <a:avLst/>
              </a:prstGeom>
              <a:blipFill>
                <a:blip r:embed="rId11"/>
                <a:stretch>
                  <a:fillRect/>
                </a:stretch>
              </a:blipFill>
            </p:spPr>
            <p:txBody>
              <a:bodyPr/>
              <a:lstStyle/>
              <a:p>
                <a:r>
                  <a:rPr lang="en-GB">
                    <a:noFill/>
                  </a:rPr>
                  <a:t> </a:t>
                </a:r>
              </a:p>
            </p:txBody>
          </p:sp>
        </mc:Fallback>
      </mc:AlternateContent>
      <p:sp>
        <p:nvSpPr>
          <p:cNvPr id="19" name="Rectangle 18">
            <a:extLst>
              <a:ext uri="{FF2B5EF4-FFF2-40B4-BE49-F238E27FC236}">
                <a16:creationId xmlns:a16="http://schemas.microsoft.com/office/drawing/2014/main" id="{63BE9950-A34B-4632-9FC6-C459C98DFD49}"/>
              </a:ext>
            </a:extLst>
          </p:cNvPr>
          <p:cNvSpPr/>
          <p:nvPr/>
        </p:nvSpPr>
        <p:spPr>
          <a:xfrm>
            <a:off x="2699792" y="4740345"/>
            <a:ext cx="2354808" cy="12578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3975586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1" grpId="0" animBg="1"/>
      <p:bldP spid="12" grpId="0" animBg="1"/>
      <p:bldP spid="13" grpId="0" animBg="1"/>
      <p:bldP spid="16"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11D</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8" name="TextBox 27">
            <a:extLst>
              <a:ext uri="{FF2B5EF4-FFF2-40B4-BE49-F238E27FC236}">
                <a16:creationId xmlns:a16="http://schemas.microsoft.com/office/drawing/2014/main" id="{AB409FA8-34C4-4FDD-966B-EFA5D58ECFF6}"/>
              </a:ext>
            </a:extLst>
          </p:cNvPr>
          <p:cNvSpPr txBox="1"/>
          <p:nvPr/>
        </p:nvSpPr>
        <p:spPr>
          <a:xfrm>
            <a:off x="395536" y="725840"/>
            <a:ext cx="7920880" cy="830997"/>
          </a:xfrm>
          <a:prstGeom prst="rect">
            <a:avLst/>
          </a:prstGeom>
          <a:noFill/>
        </p:spPr>
        <p:txBody>
          <a:bodyPr wrap="square" rtlCol="0">
            <a:spAutoFit/>
          </a:bodyPr>
          <a:lstStyle/>
          <a:p>
            <a:r>
              <a:rPr lang="en-GB" sz="2400" dirty="0"/>
              <a:t>Pearson Pure Mathematics Year 2/AS</a:t>
            </a:r>
          </a:p>
          <a:p>
            <a:r>
              <a:rPr lang="en-GB" sz="2400" dirty="0"/>
              <a:t>Page 302-303</a:t>
            </a:r>
          </a:p>
        </p:txBody>
      </p:sp>
      <p:cxnSp>
        <p:nvCxnSpPr>
          <p:cNvPr id="29" name="Straight Connector 28">
            <a:extLst>
              <a:ext uri="{FF2B5EF4-FFF2-40B4-BE49-F238E27FC236}">
                <a16:creationId xmlns:a16="http://schemas.microsoft.com/office/drawing/2014/main" id="{07B3D4EB-D2A9-4BCC-B402-8AAEDE7CB1A1}"/>
              </a:ext>
            </a:extLst>
          </p:cNvPr>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3C0CE0B-6C3D-4B07-A812-C0AFE1FB9B34}"/>
                  </a:ext>
                </a:extLst>
              </p:cNvPr>
              <p:cNvSpPr txBox="1"/>
              <p:nvPr/>
            </p:nvSpPr>
            <p:spPr>
              <a:xfrm>
                <a:off x="429444" y="1857648"/>
                <a:ext cx="6840760" cy="3120854"/>
              </a:xfrm>
              <a:prstGeom prst="rect">
                <a:avLst/>
              </a:prstGeom>
              <a:noFill/>
            </p:spPr>
            <p:txBody>
              <a:bodyPr wrap="square" rtlCol="0">
                <a:spAutoFit/>
              </a:bodyPr>
              <a:lstStyle/>
              <a:p>
                <a:r>
                  <a:rPr lang="en-GB" b="1" dirty="0"/>
                  <a:t>Extension:</a:t>
                </a:r>
              </a:p>
              <a:p>
                <a:endParaRPr lang="en-GB" dirty="0"/>
              </a:p>
              <a:p>
                <a:r>
                  <a:rPr lang="en-GB" dirty="0"/>
                  <a:t>[STEP I 2013 Q4]</a:t>
                </a:r>
              </a:p>
              <a:p>
                <a:r>
                  <a:rPr lang="en-GB" dirty="0"/>
                  <a:t>(</a:t>
                </a:r>
                <a:r>
                  <a:rPr lang="en-GB" dirty="0" err="1"/>
                  <a:t>i</a:t>
                </a:r>
                <a:r>
                  <a:rPr lang="en-GB" dirty="0"/>
                  <a:t>) Show that, for </a:t>
                </a:r>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&gt;0</m:t>
                    </m:r>
                  </m:oMath>
                </a14:m>
                <a:r>
                  <a:rPr lang="en-GB" dirty="0"/>
                  <a:t>,</a:t>
                </a:r>
              </a:p>
              <a:p>
                <a14:m>
                  <m:oMath xmlns:m="http://schemas.openxmlformats.org/officeDocument/2006/math">
                    <m:nary>
                      <m:naryPr>
                        <m:ctrlPr>
                          <a:rPr lang="en-GB" b="0" i="1" smtClean="0">
                            <a:latin typeface="Cambria Math" panose="02040503050406030204" pitchFamily="18" charset="0"/>
                          </a:rPr>
                        </m:ctrlPr>
                      </m:naryPr>
                      <m:sub>
                        <m:r>
                          <a:rPr lang="en-GB" b="0" i="1" smtClean="0">
                            <a:latin typeface="Cambria Math" panose="02040503050406030204" pitchFamily="18" charset="0"/>
                          </a:rPr>
                          <m:t>0</m:t>
                        </m:r>
                      </m:sub>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𝜋</m:t>
                        </m:r>
                      </m:sup>
                      <m:e>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tan</m:t>
                                </m:r>
                              </m:e>
                              <m:sup>
                                <m:r>
                                  <a:rPr lang="en-GB" b="0" i="1" smtClean="0">
                                    <a:latin typeface="Cambria Math" panose="02040503050406030204" pitchFamily="18" charset="0"/>
                                  </a:rPr>
                                  <m:t>𝑛</m:t>
                                </m:r>
                              </m:sup>
                            </m:sSup>
                          </m:fName>
                          <m:e>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r>
                          <a:rPr lang="en-GB" b="0" i="1" smtClean="0">
                            <a:latin typeface="Cambria Math" panose="02040503050406030204" pitchFamily="18" charset="0"/>
                          </a:rPr>
                          <m:t>+1</m:t>
                        </m:r>
                      </m:den>
                    </m:f>
                  </m:oMath>
                </a14:m>
                <a:r>
                  <a:rPr lang="en-GB" dirty="0"/>
                  <a:t> and </a:t>
                </a:r>
                <a14:m>
                  <m:oMath xmlns:m="http://schemas.openxmlformats.org/officeDocument/2006/math">
                    <m:nary>
                      <m:naryPr>
                        <m:ctrlPr>
                          <a:rPr lang="en-GB" b="0" i="1" smtClean="0">
                            <a:latin typeface="Cambria Math" panose="02040503050406030204" pitchFamily="18" charset="0"/>
                          </a:rPr>
                        </m:ctrlPr>
                      </m:naryPr>
                      <m:sub>
                        <m:r>
                          <a:rPr lang="en-GB" b="0" i="1" smtClean="0">
                            <a:latin typeface="Cambria Math" panose="02040503050406030204" pitchFamily="18" charset="0"/>
                          </a:rPr>
                          <m:t>0</m:t>
                        </m:r>
                      </m:sub>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𝜋</m:t>
                        </m:r>
                      </m:sup>
                      <m:e>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1" smtClean="0">
                                    <a:latin typeface="Cambria Math" panose="02040503050406030204" pitchFamily="18" charset="0"/>
                                  </a:rPr>
                                  <m:t>𝑛</m:t>
                                </m:r>
                              </m:sup>
                            </m:sSup>
                          </m:fName>
                          <m:e>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e>
                    </m:nary>
                    <m:r>
                      <a:rPr lang="en-GB" b="0" i="1" smtClean="0">
                        <a:latin typeface="Cambria Math" panose="02040503050406030204" pitchFamily="18" charset="0"/>
                      </a:rPr>
                      <m:t> </m:t>
                    </m:r>
                    <m:r>
                      <a:rPr lang="en-GB" b="0" i="1" smtClean="0">
                        <a:latin typeface="Cambria Math" panose="02040503050406030204" pitchFamily="18" charset="0"/>
                      </a:rPr>
                      <m:t>𝑑𝑥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m:t>
                                    </m:r>
                                  </m:e>
                                </m:rad>
                              </m:e>
                            </m:d>
                          </m:e>
                          <m:sup>
                            <m:r>
                              <a:rPr lang="en-GB" b="0" i="1" smtClean="0">
                                <a:latin typeface="Cambria Math" panose="02040503050406030204" pitchFamily="18" charset="0"/>
                              </a:rPr>
                              <m:t>𝑛</m:t>
                            </m:r>
                          </m:sup>
                        </m:sSup>
                        <m:r>
                          <a:rPr lang="en-GB" b="0" i="1" smtClean="0">
                            <a:latin typeface="Cambria Math" panose="02040503050406030204" pitchFamily="18" charset="0"/>
                          </a:rPr>
                          <m:t>−1</m:t>
                        </m:r>
                      </m:num>
                      <m:den>
                        <m:r>
                          <a:rPr lang="en-GB" b="0" i="1" smtClean="0">
                            <a:latin typeface="Cambria Math" panose="02040503050406030204" pitchFamily="18" charset="0"/>
                          </a:rPr>
                          <m:t>𝑛</m:t>
                        </m:r>
                      </m:den>
                    </m:f>
                  </m:oMath>
                </a14:m>
                <a:r>
                  <a:rPr lang="en-GB" dirty="0"/>
                  <a:t> </a:t>
                </a:r>
              </a:p>
              <a:p>
                <a:r>
                  <a:rPr lang="en-GB" dirty="0"/>
                  <a:t>(ii) Evaluate the following integrals:</a:t>
                </a:r>
              </a:p>
              <a:p>
                <a14:m>
                  <m:oMath xmlns:m="http://schemas.openxmlformats.org/officeDocument/2006/math">
                    <m:nary>
                      <m:naryPr>
                        <m:ctrlPr>
                          <a:rPr lang="en-GB" i="1">
                            <a:latin typeface="Cambria Math" panose="02040503050406030204" pitchFamily="18" charset="0"/>
                          </a:rPr>
                        </m:ctrlPr>
                      </m:naryPr>
                      <m:sub>
                        <m:r>
                          <a:rPr lang="en-GB" i="1">
                            <a:latin typeface="Cambria Math" panose="02040503050406030204" pitchFamily="18" charset="0"/>
                          </a:rPr>
                          <m:t>0</m:t>
                        </m:r>
                      </m:sub>
                      <m:sup>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4</m:t>
                            </m:r>
                          </m:den>
                        </m:f>
                        <m:r>
                          <a:rPr lang="en-GB" i="1">
                            <a:latin typeface="Cambria Math" panose="02040503050406030204" pitchFamily="18" charset="0"/>
                          </a:rPr>
                          <m:t>𝜋</m:t>
                        </m:r>
                      </m:sup>
                      <m:e>
                        <m:r>
                          <a:rPr lang="en-GB" b="0" i="1" smtClean="0">
                            <a:latin typeface="Cambria Math" panose="02040503050406030204" pitchFamily="18" charset="0"/>
                          </a:rPr>
                          <m:t>𝑥</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1" smtClean="0">
                                    <a:latin typeface="Cambria Math" panose="02040503050406030204" pitchFamily="18" charset="0"/>
                                  </a:rPr>
                                  <m:t>4</m:t>
                                </m:r>
                              </m:sup>
                            </m:sSup>
                          </m:fName>
                          <m:e>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r>
                          <a:rPr lang="en-GB" i="1">
                            <a:latin typeface="Cambria Math" panose="02040503050406030204" pitchFamily="18" charset="0"/>
                          </a:rPr>
                          <m:t> </m:t>
                        </m:r>
                        <m:r>
                          <a:rPr lang="en-GB" i="1">
                            <a:latin typeface="Cambria Math" panose="02040503050406030204" pitchFamily="18" charset="0"/>
                          </a:rPr>
                          <m:t>𝑑𝑥</m:t>
                        </m:r>
                      </m:e>
                    </m:nary>
                  </m:oMath>
                </a14:m>
                <a:r>
                  <a:rPr lang="en-GB" dirty="0"/>
                  <a:t> and </a:t>
                </a:r>
                <a14:m>
                  <m:oMath xmlns:m="http://schemas.openxmlformats.org/officeDocument/2006/math">
                    <m:nary>
                      <m:naryPr>
                        <m:ctrlPr>
                          <a:rPr lang="en-GB" i="1">
                            <a:latin typeface="Cambria Math" panose="02040503050406030204" pitchFamily="18" charset="0"/>
                          </a:rPr>
                        </m:ctrlPr>
                      </m:naryPr>
                      <m:sub>
                        <m:r>
                          <a:rPr lang="en-GB" i="1">
                            <a:latin typeface="Cambria Math" panose="02040503050406030204" pitchFamily="18" charset="0"/>
                          </a:rPr>
                          <m:t>0</m:t>
                        </m:r>
                      </m:sub>
                      <m:sup>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4</m:t>
                            </m:r>
                          </m:den>
                        </m:f>
                        <m:r>
                          <a:rPr lang="en-GB" i="1">
                            <a:latin typeface="Cambria Math" panose="02040503050406030204" pitchFamily="18" charset="0"/>
                          </a:rPr>
                          <m:t>𝜋</m:t>
                        </m:r>
                      </m:sup>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e>
                    </m:nary>
                    <m:r>
                      <a:rPr lang="en-GB" i="1">
                        <a:latin typeface="Cambria Math" panose="02040503050406030204" pitchFamily="18" charset="0"/>
                      </a:rPr>
                      <m:t> </m:t>
                    </m:r>
                    <m:r>
                      <a:rPr lang="en-GB" i="1">
                        <a:latin typeface="Cambria Math" panose="02040503050406030204" pitchFamily="18" charset="0"/>
                      </a:rPr>
                      <m:t>𝑑𝑥</m:t>
                    </m:r>
                  </m:oMath>
                </a14:m>
                <a:endParaRPr lang="en-GB" dirty="0"/>
              </a:p>
              <a:p>
                <a:endParaRPr lang="en-GB" dirty="0"/>
              </a:p>
              <a:p>
                <a:r>
                  <a:rPr lang="en-GB" b="1" dirty="0"/>
                  <a:t>Solutions: (ii) </a:t>
                </a:r>
                <a14:m>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𝝅</m:t>
                        </m:r>
                      </m:num>
                      <m:den>
                        <m:r>
                          <a:rPr lang="en-GB" b="1" i="1" smtClean="0">
                            <a:latin typeface="Cambria Math" panose="02040503050406030204" pitchFamily="18" charset="0"/>
                          </a:rPr>
                          <m:t>𝟒</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𝟑</m:t>
                        </m:r>
                      </m:den>
                    </m:f>
                  </m:oMath>
                </a14:m>
                <a:r>
                  <a:rPr lang="en-GB" b="1" dirty="0"/>
                  <a:t> and </a:t>
                </a:r>
                <a14:m>
                  <m:oMath xmlns:m="http://schemas.openxmlformats.org/officeDocument/2006/math">
                    <m:f>
                      <m:fPr>
                        <m:ctrlPr>
                          <a:rPr lang="en-GB" b="1" i="1" smtClean="0">
                            <a:latin typeface="Cambria Math" panose="02040503050406030204" pitchFamily="18" charset="0"/>
                          </a:rPr>
                        </m:ctrlPr>
                      </m:fPr>
                      <m:num>
                        <m:sSup>
                          <m:sSupPr>
                            <m:ctrlPr>
                              <a:rPr lang="en-GB" b="1" i="1" smtClean="0">
                                <a:latin typeface="Cambria Math" panose="02040503050406030204" pitchFamily="18" charset="0"/>
                              </a:rPr>
                            </m:ctrlPr>
                          </m:sSupPr>
                          <m:e>
                            <m:r>
                              <a:rPr lang="en-GB" b="1" i="1" smtClean="0">
                                <a:latin typeface="Cambria Math" panose="02040503050406030204" pitchFamily="18" charset="0"/>
                              </a:rPr>
                              <m:t>𝝅</m:t>
                            </m:r>
                          </m:e>
                          <m:sup>
                            <m:r>
                              <a:rPr lang="en-GB" b="1" i="1" smtClean="0">
                                <a:latin typeface="Cambria Math" panose="02040503050406030204" pitchFamily="18" charset="0"/>
                              </a:rPr>
                              <m:t>𝟐</m:t>
                            </m:r>
                          </m:sup>
                        </m:sSup>
                      </m:num>
                      <m:den>
                        <m:r>
                          <a:rPr lang="en-GB" b="1" i="1" smtClean="0">
                            <a:latin typeface="Cambria Math" panose="02040503050406030204" pitchFamily="18" charset="0"/>
                          </a:rPr>
                          <m:t>𝟏𝟔</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𝝅</m:t>
                        </m:r>
                      </m:num>
                      <m:den>
                        <m:r>
                          <a:rPr lang="en-GB" b="1" i="1" smtClean="0">
                            <a:latin typeface="Cambria Math" panose="02040503050406030204" pitchFamily="18" charset="0"/>
                          </a:rPr>
                          <m:t>𝟒</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𝐥𝐧</m:t>
                        </m:r>
                      </m:fName>
                      <m:e>
                        <m:r>
                          <a:rPr lang="en-GB" b="1" i="1" smtClean="0">
                            <a:latin typeface="Cambria Math" panose="02040503050406030204" pitchFamily="18" charset="0"/>
                          </a:rPr>
                          <m:t>𝟐</m:t>
                        </m:r>
                      </m:e>
                    </m:func>
                  </m:oMath>
                </a14:m>
                <a:endParaRPr lang="en-GB" b="1" dirty="0"/>
              </a:p>
            </p:txBody>
          </p:sp>
        </mc:Choice>
        <mc:Fallback xmlns="">
          <p:sp>
            <p:nvSpPr>
              <p:cNvPr id="6" name="TextBox 5">
                <a:extLst>
                  <a:ext uri="{FF2B5EF4-FFF2-40B4-BE49-F238E27FC236}">
                    <a16:creationId xmlns:a16="http://schemas.microsoft.com/office/drawing/2014/main" id="{83C0CE0B-6C3D-4B07-A812-C0AFE1FB9B34}"/>
                  </a:ext>
                </a:extLst>
              </p:cNvPr>
              <p:cNvSpPr txBox="1">
                <a:spLocks noRot="1" noChangeAspect="1" noMove="1" noResize="1" noEditPoints="1" noAdjustHandles="1" noChangeArrowheads="1" noChangeShapeType="1" noTextEdit="1"/>
              </p:cNvSpPr>
              <p:nvPr/>
            </p:nvSpPr>
            <p:spPr>
              <a:xfrm>
                <a:off x="429444" y="1857648"/>
                <a:ext cx="6840760" cy="3120854"/>
              </a:xfrm>
              <a:prstGeom prst="rect">
                <a:avLst/>
              </a:prstGeom>
              <a:blipFill>
                <a:blip r:embed="rId2"/>
                <a:stretch>
                  <a:fillRect l="-712" t="-1172" b="-586"/>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6C7D0D53-9044-4CF7-B6D6-E7E3DA68CE23}"/>
              </a:ext>
            </a:extLst>
          </p:cNvPr>
          <p:cNvSpPr/>
          <p:nvPr/>
        </p:nvSpPr>
        <p:spPr>
          <a:xfrm>
            <a:off x="1790699" y="4449655"/>
            <a:ext cx="2552701" cy="6557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2559156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SKILL #5</a:t>
              </a:r>
              <a:r>
                <a:rPr lang="en-GB" sz="3200" dirty="0"/>
                <a:t>: Integration by Substitution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251520" y="764704"/>
            <a:ext cx="8280920" cy="923330"/>
          </a:xfrm>
          <a:prstGeom prst="rect">
            <a:avLst/>
          </a:prstGeom>
          <a:noFill/>
        </p:spPr>
        <p:txBody>
          <a:bodyPr wrap="square" rtlCol="0">
            <a:spAutoFit/>
          </a:bodyPr>
          <a:lstStyle/>
          <a:p>
            <a:r>
              <a:rPr lang="en-GB" dirty="0"/>
              <a:t>For some integrations involving a complicated expression, we can make a substitution to turn it into an equivalent integration that is simpler. We wouldn’t be able to use ‘reverse chain rule’ on the following:</a:t>
            </a:r>
          </a:p>
        </p:txBody>
      </p:sp>
      <mc:AlternateContent xmlns:mc="http://schemas.openxmlformats.org/markup-compatibility/2006" xmlns:a14="http://schemas.microsoft.com/office/drawing/2010/main">
        <mc:Choice Requires="a14">
          <p:sp>
            <p:nvSpPr>
              <p:cNvPr id="7" name="TextBox 6"/>
              <p:cNvSpPr txBox="1"/>
              <p:nvPr/>
            </p:nvSpPr>
            <p:spPr>
              <a:xfrm>
                <a:off x="759547" y="1853611"/>
                <a:ext cx="7560840" cy="47833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Use the substitution </a:t>
                </a:r>
                <a14:m>
                  <m:oMath xmlns:m="http://schemas.openxmlformats.org/officeDocument/2006/math">
                    <m:r>
                      <a:rPr lang="en-GB" sz="2000" b="0" i="1" smtClean="0">
                        <a:latin typeface="Cambria Math" panose="02040503050406030204" pitchFamily="18" charset="0"/>
                      </a:rPr>
                      <m:t>𝑢</m:t>
                    </m:r>
                    <m:r>
                      <a:rPr lang="en-GB" sz="2000" b="0" i="1" smtClean="0">
                        <a:latin typeface="Cambria Math" panose="02040503050406030204" pitchFamily="18" charset="0"/>
                      </a:rPr>
                      <m:t>=2</m:t>
                    </m:r>
                    <m:r>
                      <a:rPr lang="en-GB" sz="2000" b="0" i="1" smtClean="0">
                        <a:latin typeface="Cambria Math" panose="02040503050406030204" pitchFamily="18" charset="0"/>
                      </a:rPr>
                      <m:t>𝑥</m:t>
                    </m:r>
                    <m:r>
                      <a:rPr lang="en-GB" sz="2000" b="0" i="1" smtClean="0">
                        <a:latin typeface="Cambria Math" panose="02040503050406030204" pitchFamily="18" charset="0"/>
                      </a:rPr>
                      <m:t>+5</m:t>
                    </m:r>
                  </m:oMath>
                </a14:m>
                <a:r>
                  <a:rPr lang="en-GB" sz="2000" dirty="0"/>
                  <a:t> to find </a:t>
                </a:r>
                <a14:m>
                  <m:oMath xmlns:m="http://schemas.openxmlformats.org/officeDocument/2006/math">
                    <m:nary>
                      <m:naryPr>
                        <m:subHide m:val="on"/>
                        <m:supHide m:val="on"/>
                        <m:ctrlPr>
                          <a:rPr lang="en-GB" sz="2000" b="0" i="1" smtClean="0">
                            <a:latin typeface="Cambria Math" panose="02040503050406030204" pitchFamily="18" charset="0"/>
                          </a:rPr>
                        </m:ctrlPr>
                      </m:naryPr>
                      <m:sub/>
                      <m:sup/>
                      <m:e>
                        <m:r>
                          <a:rPr lang="en-GB" sz="2000" b="0" i="1" smtClean="0">
                            <a:latin typeface="Cambria Math" panose="02040503050406030204" pitchFamily="18" charset="0"/>
                          </a:rPr>
                          <m:t>𝑥</m:t>
                        </m:r>
                        <m:rad>
                          <m:radPr>
                            <m:degHide m:val="on"/>
                            <m:ctrlPr>
                              <a:rPr lang="en-GB" sz="2000" b="0" i="1" smtClean="0">
                                <a:latin typeface="Cambria Math" panose="02040503050406030204" pitchFamily="18" charset="0"/>
                              </a:rPr>
                            </m:ctrlPr>
                          </m:radPr>
                          <m:deg/>
                          <m:e>
                            <m:r>
                              <a:rPr lang="en-GB" sz="2000" b="0" i="1" smtClean="0">
                                <a:latin typeface="Cambria Math" panose="02040503050406030204" pitchFamily="18" charset="0"/>
                              </a:rPr>
                              <m:t>2</m:t>
                            </m:r>
                            <m:r>
                              <a:rPr lang="en-GB" sz="2000" b="0" i="1" smtClean="0">
                                <a:latin typeface="Cambria Math" panose="02040503050406030204" pitchFamily="18" charset="0"/>
                              </a:rPr>
                              <m:t>𝑥</m:t>
                            </m:r>
                            <m:r>
                              <a:rPr lang="en-GB" sz="2000" b="0" i="1" smtClean="0">
                                <a:latin typeface="Cambria Math" panose="02040503050406030204" pitchFamily="18" charset="0"/>
                              </a:rPr>
                              <m:t>+5</m:t>
                            </m:r>
                          </m:e>
                        </m:rad>
                      </m:e>
                    </m:nary>
                    <m:r>
                      <a:rPr lang="en-GB" sz="2000" b="0" i="1" smtClean="0">
                        <a:latin typeface="Cambria Math" panose="02040503050406030204" pitchFamily="18" charset="0"/>
                      </a:rPr>
                      <m:t> </m:t>
                    </m:r>
                    <m:r>
                      <a:rPr lang="en-GB" sz="2000" b="0" i="1" smtClean="0">
                        <a:latin typeface="Cambria Math" panose="02040503050406030204" pitchFamily="18" charset="0"/>
                      </a:rPr>
                      <m:t>𝑑𝑥</m:t>
                    </m:r>
                  </m:oMath>
                </a14:m>
                <a:endParaRPr lang="en-GB"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759547" y="1853611"/>
                <a:ext cx="7560840" cy="478336"/>
              </a:xfrm>
              <a:prstGeom prst="rect">
                <a:avLst/>
              </a:prstGeom>
              <a:blipFill rotWithShape="0">
                <a:blip r:embed="rId2"/>
                <a:stretch>
                  <a:fillRect t="-83495" b="-130097"/>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8" name="Rectangle 7"/>
          <p:cNvSpPr/>
          <p:nvPr/>
        </p:nvSpPr>
        <p:spPr>
          <a:xfrm>
            <a:off x="327499" y="1841779"/>
            <a:ext cx="432048" cy="4842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p>
        </p:txBody>
      </p:sp>
      <mc:AlternateContent xmlns:mc="http://schemas.openxmlformats.org/markup-compatibility/2006" xmlns:a14="http://schemas.microsoft.com/office/drawing/2010/main">
        <mc:Choice Requires="a14">
          <p:sp>
            <p:nvSpPr>
              <p:cNvPr id="9" name="TextBox 8"/>
              <p:cNvSpPr txBox="1"/>
              <p:nvPr/>
            </p:nvSpPr>
            <p:spPr>
              <a:xfrm>
                <a:off x="435402" y="2369135"/>
                <a:ext cx="7884985" cy="646331"/>
              </a:xfrm>
              <a:prstGeom prst="rect">
                <a:avLst/>
              </a:prstGeom>
              <a:noFill/>
            </p:spPr>
            <p:txBody>
              <a:bodyPr wrap="square" rtlCol="0">
                <a:spAutoFit/>
              </a:bodyPr>
              <a:lstStyle/>
              <a:p>
                <a:r>
                  <a:rPr lang="en-GB" dirty="0"/>
                  <a:t>The aim is to completely remove any reference to </a:t>
                </a:r>
                <a14:m>
                  <m:oMath xmlns:m="http://schemas.openxmlformats.org/officeDocument/2006/math">
                    <m:r>
                      <a:rPr lang="en-GB" b="0" i="1" smtClean="0">
                        <a:latin typeface="Cambria Math" panose="02040503050406030204" pitchFamily="18" charset="0"/>
                      </a:rPr>
                      <m:t>𝑥</m:t>
                    </m:r>
                  </m:oMath>
                </a14:m>
                <a:r>
                  <a:rPr lang="en-GB" dirty="0"/>
                  <a:t>, and replace it with </a:t>
                </a:r>
                <a14:m>
                  <m:oMath xmlns:m="http://schemas.openxmlformats.org/officeDocument/2006/math">
                    <m:r>
                      <a:rPr lang="en-GB" b="0" i="1" smtClean="0">
                        <a:latin typeface="Cambria Math" panose="02040503050406030204" pitchFamily="18" charset="0"/>
                      </a:rPr>
                      <m:t>𝑢</m:t>
                    </m:r>
                  </m:oMath>
                </a14:m>
                <a:r>
                  <a:rPr lang="en-GB" dirty="0"/>
                  <a:t>. We’ll have to work out </a:t>
                </a:r>
                <a14:m>
                  <m:oMath xmlns:m="http://schemas.openxmlformats.org/officeDocument/2006/math">
                    <m:r>
                      <a:rPr lang="en-GB" b="0" i="1" smtClean="0">
                        <a:latin typeface="Cambria Math" panose="02040503050406030204" pitchFamily="18" charset="0"/>
                      </a:rPr>
                      <m:t>𝑥</m:t>
                    </m:r>
                  </m:oMath>
                </a14:m>
                <a:r>
                  <a:rPr lang="en-GB" dirty="0"/>
                  <a:t> and </a:t>
                </a:r>
                <a14:m>
                  <m:oMath xmlns:m="http://schemas.openxmlformats.org/officeDocument/2006/math">
                    <m:r>
                      <a:rPr lang="en-GB" b="0" i="1" smtClean="0">
                        <a:latin typeface="Cambria Math" panose="02040503050406030204" pitchFamily="18" charset="0"/>
                      </a:rPr>
                      <m:t>𝑑𝑥</m:t>
                    </m:r>
                  </m:oMath>
                </a14:m>
                <a:r>
                  <a:rPr lang="en-GB" dirty="0"/>
                  <a:t> so that we can replace them.</a:t>
                </a:r>
              </a:p>
            </p:txBody>
          </p:sp>
        </mc:Choice>
        <mc:Fallback xmlns="">
          <p:sp>
            <p:nvSpPr>
              <p:cNvPr id="9" name="TextBox 8"/>
              <p:cNvSpPr txBox="1">
                <a:spLocks noRot="1" noChangeAspect="1" noMove="1" noResize="1" noEditPoints="1" noAdjustHandles="1" noChangeArrowheads="1" noChangeShapeType="1" noTextEdit="1"/>
              </p:cNvSpPr>
              <p:nvPr/>
            </p:nvSpPr>
            <p:spPr>
              <a:xfrm>
                <a:off x="435402" y="2369135"/>
                <a:ext cx="7884985" cy="646331"/>
              </a:xfrm>
              <a:prstGeom prst="rect">
                <a:avLst/>
              </a:prstGeom>
              <a:blipFill rotWithShape="0">
                <a:blip r:embed="rId3"/>
                <a:stretch>
                  <a:fillRect l="-618" t="-5660"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94719" y="3058210"/>
                <a:ext cx="2252558"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1: </a:t>
                </a:r>
                <a:r>
                  <a:rPr lang="en-GB" dirty="0"/>
                  <a:t>Using substitution, work out </a:t>
                </a:r>
                <a14:m>
                  <m:oMath xmlns:m="http://schemas.openxmlformats.org/officeDocument/2006/math">
                    <m:r>
                      <a:rPr lang="en-GB" b="0" i="1" smtClean="0">
                        <a:latin typeface="Cambria Math" panose="02040503050406030204" pitchFamily="18" charset="0"/>
                      </a:rPr>
                      <m:t>𝑥</m:t>
                    </m:r>
                  </m:oMath>
                </a14:m>
                <a:r>
                  <a:rPr lang="en-GB" dirty="0"/>
                  <a:t> and </a:t>
                </a:r>
                <a14:m>
                  <m:oMath xmlns:m="http://schemas.openxmlformats.org/officeDocument/2006/math">
                    <m:r>
                      <a:rPr lang="en-GB" b="0" i="1" smtClean="0">
                        <a:latin typeface="Cambria Math" panose="02040503050406030204" pitchFamily="18" charset="0"/>
                      </a:rPr>
                      <m:t>𝑑𝑥</m:t>
                    </m:r>
                  </m:oMath>
                </a14:m>
                <a:r>
                  <a:rPr lang="en-GB" dirty="0"/>
                  <a:t> (or variant)</a:t>
                </a:r>
              </a:p>
            </p:txBody>
          </p:sp>
        </mc:Choice>
        <mc:Fallback xmlns="">
          <p:sp>
            <p:nvSpPr>
              <p:cNvPr id="10" name="TextBox 9"/>
              <p:cNvSpPr txBox="1">
                <a:spLocks noRot="1" noChangeAspect="1" noMove="1" noResize="1" noEditPoints="1" noAdjustHandles="1" noChangeArrowheads="1" noChangeShapeType="1" noTextEdit="1"/>
              </p:cNvSpPr>
              <p:nvPr/>
            </p:nvSpPr>
            <p:spPr>
              <a:xfrm>
                <a:off x="394719" y="3058210"/>
                <a:ext cx="2252558" cy="923330"/>
              </a:xfrm>
              <a:prstGeom prst="rect">
                <a:avLst/>
              </a:prstGeom>
              <a:blipFill rotWithShape="0">
                <a:blip r:embed="rId4"/>
                <a:stretch>
                  <a:fillRect l="-1877" t="-2581" r="-3485" b="-8387"/>
                </a:stretch>
              </a:blipFill>
            </p:spPr>
            <p:txBody>
              <a:bodyPr/>
              <a:lstStyle/>
              <a:p>
                <a:r>
                  <a:rPr lang="en-GB">
                    <a:noFill/>
                  </a:rPr>
                  <a:t> </a:t>
                </a:r>
              </a:p>
            </p:txBody>
          </p:sp>
        </mc:Fallback>
      </mc:AlternateContent>
      <p:sp>
        <p:nvSpPr>
          <p:cNvPr id="11" name="TextBox 10"/>
          <p:cNvSpPr txBox="1"/>
          <p:nvPr/>
        </p:nvSpPr>
        <p:spPr>
          <a:xfrm>
            <a:off x="389039" y="4393387"/>
            <a:ext cx="225823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2: </a:t>
            </a:r>
            <a:r>
              <a:rPr lang="en-GB" dirty="0"/>
              <a:t>Substitute these into expression.</a:t>
            </a:r>
          </a:p>
        </p:txBody>
      </p:sp>
      <mc:AlternateContent xmlns:mc="http://schemas.openxmlformats.org/markup-compatibility/2006" xmlns:a14="http://schemas.microsoft.com/office/drawing/2010/main">
        <mc:Choice Requires="a14">
          <p:sp>
            <p:nvSpPr>
              <p:cNvPr id="12" name="TextBox 11"/>
              <p:cNvSpPr txBox="1"/>
              <p:nvPr/>
            </p:nvSpPr>
            <p:spPr>
              <a:xfrm>
                <a:off x="2699193" y="3058570"/>
                <a:ext cx="2952328" cy="61824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𝑑𝑢</m:t>
                          </m:r>
                        </m:num>
                        <m:den>
                          <m:r>
                            <a:rPr lang="en-GB" b="0" i="1" smtClean="0">
                              <a:latin typeface="Cambria Math" panose="02040503050406030204" pitchFamily="18" charset="0"/>
                            </a:rPr>
                            <m:t>𝑑𝑥</m:t>
                          </m:r>
                        </m:den>
                      </m:f>
                      <m:r>
                        <a:rPr lang="en-GB" b="0" i="1" smtClean="0">
                          <a:latin typeface="Cambria Math" panose="02040503050406030204" pitchFamily="18" charset="0"/>
                        </a:rPr>
                        <m:t>=2     →    </m:t>
                      </m:r>
                      <m:r>
                        <a:rPr lang="en-GB" b="0" i="1" smtClean="0">
                          <a:latin typeface="Cambria Math" panose="02040503050406030204" pitchFamily="18" charset="0"/>
                        </a:rPr>
                        <m:t>𝑑𝑥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𝑑𝑢</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2699193" y="3058570"/>
                <a:ext cx="2952328" cy="618246"/>
              </a:xfrm>
              <a:prstGeom prst="rect">
                <a:avLst/>
              </a:prstGeom>
              <a:blipFill rotWithShape="0">
                <a:blip r:embed="rId5"/>
                <a:stretch>
                  <a:fillRect/>
                </a:stretch>
              </a:blipFill>
            </p:spPr>
            <p:txBody>
              <a:bodyPr/>
              <a:lstStyle/>
              <a:p>
                <a:r>
                  <a:rPr lang="en-GB">
                    <a:noFill/>
                  </a:rPr>
                  <a:t> </a:t>
                </a:r>
              </a:p>
            </p:txBody>
          </p:sp>
        </mc:Fallback>
      </mc:AlternateContent>
      <p:sp>
        <p:nvSpPr>
          <p:cNvPr id="13" name="TextBox 12"/>
          <p:cNvSpPr txBox="1"/>
          <p:nvPr/>
        </p:nvSpPr>
        <p:spPr>
          <a:xfrm>
            <a:off x="5867545" y="3095849"/>
            <a:ext cx="2592288" cy="830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1600" b="1" dirty="0" err="1"/>
              <a:t>Fro</a:t>
            </a:r>
            <a:r>
              <a:rPr lang="en-GB" sz="1600" b="1" dirty="0"/>
              <a:t> Tip</a:t>
            </a:r>
            <a:r>
              <a:rPr lang="en-GB" sz="1600" dirty="0"/>
              <a:t>: Be careful about ensuring you reciprocate when rearranging.</a:t>
            </a:r>
          </a:p>
        </p:txBody>
      </p:sp>
      <mc:AlternateContent xmlns:mc="http://schemas.openxmlformats.org/markup-compatibility/2006" xmlns:a14="http://schemas.microsoft.com/office/drawing/2010/main">
        <mc:Choice Requires="a14">
          <p:sp>
            <p:nvSpPr>
              <p:cNvPr id="14" name="TextBox 13"/>
              <p:cNvSpPr txBox="1"/>
              <p:nvPr/>
            </p:nvSpPr>
            <p:spPr>
              <a:xfrm>
                <a:off x="2677365" y="3618588"/>
                <a:ext cx="2952328" cy="61651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𝑢</m:t>
                          </m:r>
                          <m:r>
                            <a:rPr lang="en-GB" b="0" i="1" smtClean="0">
                              <a:latin typeface="Cambria Math" panose="02040503050406030204" pitchFamily="18" charset="0"/>
                            </a:rPr>
                            <m:t>−5</m:t>
                          </m:r>
                        </m:num>
                        <m:den>
                          <m:r>
                            <a:rPr lang="en-GB" b="0" i="1" smtClean="0">
                              <a:latin typeface="Cambria Math" panose="02040503050406030204" pitchFamily="18" charset="0"/>
                            </a:rPr>
                            <m:t>2</m:t>
                          </m:r>
                        </m:den>
                      </m:f>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2677365" y="3618588"/>
                <a:ext cx="2952328" cy="616515"/>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647277" y="4139189"/>
                <a:ext cx="5548188" cy="272843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subHide m:val="on"/>
                          <m:supHide m:val="on"/>
                          <m:ctrlPr>
                            <a:rPr lang="en-GB" i="1" smtClean="0">
                              <a:latin typeface="Cambria Math" panose="02040503050406030204" pitchFamily="18" charset="0"/>
                            </a:rPr>
                          </m:ctrlPr>
                        </m:naryPr>
                        <m:sub/>
                        <m:sup/>
                        <m:e>
                          <m:r>
                            <a:rPr lang="en-GB" i="1">
                              <a:latin typeface="Cambria Math" panose="02040503050406030204" pitchFamily="18" charset="0"/>
                            </a:rPr>
                            <m:t>𝑥</m:t>
                          </m:r>
                          <m:rad>
                            <m:radPr>
                              <m:degHide m:val="on"/>
                              <m:ctrlPr>
                                <a:rPr lang="en-GB" i="1">
                                  <a:latin typeface="Cambria Math" panose="02040503050406030204" pitchFamily="18" charset="0"/>
                                </a:rPr>
                              </m:ctrlPr>
                            </m:radPr>
                            <m:deg/>
                            <m:e>
                              <m:r>
                                <a:rPr lang="en-GB" i="1">
                                  <a:latin typeface="Cambria Math" panose="02040503050406030204" pitchFamily="18" charset="0"/>
                                </a:rPr>
                                <m:t>2</m:t>
                              </m:r>
                              <m:r>
                                <a:rPr lang="en-GB" i="1">
                                  <a:latin typeface="Cambria Math" panose="02040503050406030204" pitchFamily="18" charset="0"/>
                                </a:rPr>
                                <m:t>𝑥</m:t>
                              </m:r>
                              <m:r>
                                <a:rPr lang="en-GB" i="1">
                                  <a:latin typeface="Cambria Math" panose="02040503050406030204" pitchFamily="18" charset="0"/>
                                </a:rPr>
                                <m:t>+5</m:t>
                              </m:r>
                            </m:e>
                          </m:rad>
                        </m:e>
                      </m:nary>
                      <m:r>
                        <a:rPr lang="en-GB" i="1">
                          <a:latin typeface="Cambria Math" panose="02040503050406030204" pitchFamily="18" charset="0"/>
                        </a:rPr>
                        <m:t> </m:t>
                      </m:r>
                      <m:r>
                        <a:rPr lang="en-GB" i="1">
                          <a:latin typeface="Cambria Math" panose="02040503050406030204" pitchFamily="18" charset="0"/>
                        </a:rPr>
                        <m:t>𝑑𝑥</m:t>
                      </m:r>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𝑢</m:t>
                              </m:r>
                              <m:r>
                                <a:rPr lang="en-GB" b="0" i="1" smtClean="0">
                                  <a:latin typeface="Cambria Math" panose="02040503050406030204" pitchFamily="18" charset="0"/>
                                </a:rPr>
                                <m:t>−5</m:t>
                              </m:r>
                            </m:num>
                            <m:den>
                              <m:r>
                                <a:rPr lang="en-GB" b="0" i="1" smtClean="0">
                                  <a:latin typeface="Cambria Math" panose="02040503050406030204" pitchFamily="18" charset="0"/>
                                </a:rPr>
                                <m:t>2</m:t>
                              </m:r>
                            </m:den>
                          </m:f>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𝑢</m:t>
                              </m:r>
                            </m:e>
                          </m:rad>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𝑑𝑢</m:t>
                          </m:r>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nary>
                        <m:naryPr>
                          <m:subHide m:val="on"/>
                          <m:supHide m:val="on"/>
                          <m:ctrlPr>
                            <a:rPr lang="en-GB" b="0" i="1" smtClean="0">
                              <a:latin typeface="Cambria Math" panose="02040503050406030204" pitchFamily="18" charset="0"/>
                            </a:rPr>
                          </m:ctrlPr>
                        </m:naryPr>
                        <m:sub/>
                        <m:sup/>
                        <m:e>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𝑢</m:t>
                              </m:r>
                            </m:e>
                          </m:rad>
                          <m:d>
                            <m:dPr>
                              <m:ctrlPr>
                                <a:rPr lang="en-GB" b="0" i="1" smtClean="0">
                                  <a:latin typeface="Cambria Math" panose="02040503050406030204" pitchFamily="18" charset="0"/>
                                </a:rPr>
                              </m:ctrlPr>
                            </m:dPr>
                            <m:e>
                              <m:r>
                                <a:rPr lang="en-GB" b="0" i="1" smtClean="0">
                                  <a:latin typeface="Cambria Math" panose="02040503050406030204" pitchFamily="18" charset="0"/>
                                </a:rPr>
                                <m:t>𝑢</m:t>
                              </m:r>
                              <m:r>
                                <a:rPr lang="en-GB" b="0" i="1" smtClean="0">
                                  <a:latin typeface="Cambria Math" panose="02040503050406030204" pitchFamily="18" charset="0"/>
                                </a:rPr>
                                <m:t>−5</m:t>
                              </m:r>
                            </m:e>
                          </m:d>
                          <m:r>
                            <a:rPr lang="en-GB" b="0" i="1" smtClean="0">
                              <a:latin typeface="Cambria Math" panose="02040503050406030204" pitchFamily="18" charset="0"/>
                            </a:rPr>
                            <m:t> </m:t>
                          </m:r>
                          <m:r>
                            <a:rPr lang="en-GB" b="0" i="1" smtClean="0">
                              <a:latin typeface="Cambria Math" panose="02040503050406030204" pitchFamily="18" charset="0"/>
                            </a:rPr>
                            <m:t>𝑑𝑢</m:t>
                          </m:r>
                        </m:e>
                      </m:nary>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nary>
                        <m:naryPr>
                          <m:subHide m:val="on"/>
                          <m:supHide m:val="on"/>
                          <m:ctrlPr>
                            <a:rPr lang="en-GB" b="0" i="1" smtClean="0">
                              <a:latin typeface="Cambria Math" panose="02040503050406030204" pitchFamily="18" charset="0"/>
                            </a:rPr>
                          </m:ctrlPr>
                        </m:naryPr>
                        <m:sub/>
                        <m:sup/>
                        <m:e>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sup>
                          </m:sSup>
                          <m:r>
                            <a:rPr lang="en-GB" b="0" i="1" smtClean="0">
                              <a:latin typeface="Cambria Math" panose="02040503050406030204" pitchFamily="18" charset="0"/>
                            </a:rPr>
                            <m:t>−5</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up>
                          </m:sSup>
                        </m:e>
                      </m:nary>
                    </m:oMath>
                  </m:oMathPara>
                </a14:m>
                <a:endParaRPr lang="en-GB" dirty="0"/>
              </a:p>
              <a:p>
                <a:endParaRPr lang="en-GB" sz="1050"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d>
                        <m:dPr>
                          <m:ctrlPr>
                            <a:rPr lang="en-GB" i="1" smtClean="0">
                              <a:latin typeface="Cambria Math" panose="02040503050406030204" pitchFamily="18" charset="0"/>
                            </a:rPr>
                          </m:ctrlPr>
                        </m:dPr>
                        <m:e>
                          <m:f>
                            <m:fPr>
                              <m:ctrlPr>
                                <a:rPr lang="en-GB"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sSup>
                            <m:sSupPr>
                              <m:ctrlPr>
                                <a:rPr lang="en-GB" i="1" smtClean="0">
                                  <a:latin typeface="Cambria Math" panose="02040503050406030204" pitchFamily="18" charset="0"/>
                                </a:rPr>
                              </m:ctrlPr>
                            </m:sSupPr>
                            <m:e>
                              <m:r>
                                <a:rPr lang="en-GB" b="0" i="1" smtClean="0">
                                  <a:latin typeface="Cambria Math" panose="02040503050406030204" pitchFamily="18" charset="0"/>
                                </a:rPr>
                                <m:t>𝑢</m:t>
                              </m:r>
                            </m:e>
                            <m:sup>
                              <m:f>
                                <m:fPr>
                                  <m:ctrlPr>
                                    <a:rPr lang="en-GB"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2</m:t>
                                  </m:r>
                                </m:den>
                              </m:f>
                            </m:sup>
                          </m:sSup>
                          <m:r>
                            <a:rPr lang="en-GB" b="0" i="1" smtClean="0">
                              <a:latin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10</m:t>
                              </m:r>
                            </m:num>
                            <m:den>
                              <m:r>
                                <a:rPr lang="en-GB" b="0" i="1" smtClean="0">
                                  <a:latin typeface="Cambria Math" panose="02040503050406030204" pitchFamily="18" charset="0"/>
                                </a:rPr>
                                <m:t>3</m:t>
                              </m:r>
                            </m:den>
                          </m:f>
                          <m:sSup>
                            <m:sSupPr>
                              <m:ctrlPr>
                                <a:rPr lang="en-GB" i="1" smtClean="0">
                                  <a:latin typeface="Cambria Math" panose="02040503050406030204" pitchFamily="18" charset="0"/>
                                </a:rPr>
                              </m:ctrlPr>
                            </m:sSupPr>
                            <m:e>
                              <m:r>
                                <a:rPr lang="en-GB" b="0" i="1" smtClean="0">
                                  <a:latin typeface="Cambria Math" panose="02040503050406030204" pitchFamily="18" charset="0"/>
                                </a:rPr>
                                <m:t>𝑢</m:t>
                              </m:r>
                            </m:e>
                            <m:sup>
                              <m:f>
                                <m:fPr>
                                  <m:ctrlPr>
                                    <a:rPr lang="en-GB"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sup>
                          </m:sSup>
                        </m:e>
                      </m:d>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+5</m:t>
                                  </m:r>
                                </m:e>
                              </m:d>
                            </m:e>
                            <m:sup>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2</m:t>
                                  </m:r>
                                </m:den>
                              </m:f>
                            </m:sup>
                          </m:sSup>
                        </m:num>
                        <m:den>
                          <m:r>
                            <a:rPr lang="en-GB" b="0" i="1" smtClean="0">
                              <a:latin typeface="Cambria Math" panose="02040503050406030204" pitchFamily="18" charset="0"/>
                            </a:rPr>
                            <m:t>10</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+5</m:t>
                                  </m:r>
                                </m:e>
                              </m:d>
                            </m:e>
                            <m:sup>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sup>
                          </m:sSup>
                        </m:num>
                        <m:den>
                          <m:r>
                            <a:rPr lang="en-GB" b="0" i="1" smtClean="0">
                              <a:latin typeface="Cambria Math" panose="02040503050406030204" pitchFamily="18" charset="0"/>
                            </a:rPr>
                            <m:t>6</m:t>
                          </m:r>
                        </m:den>
                      </m:f>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2647277" y="4139189"/>
                <a:ext cx="5548188" cy="2728439"/>
              </a:xfrm>
              <a:prstGeom prst="rect">
                <a:avLst/>
              </a:prstGeom>
              <a:blipFill rotWithShape="0">
                <a:blip r:embed="rId7"/>
                <a:stretch>
                  <a:fillRect/>
                </a:stretch>
              </a:blipFill>
            </p:spPr>
            <p:txBody>
              <a:bodyPr/>
              <a:lstStyle/>
              <a:p>
                <a:r>
                  <a:rPr lang="en-GB">
                    <a:noFill/>
                  </a:rPr>
                  <a:t> </a:t>
                </a:r>
              </a:p>
            </p:txBody>
          </p:sp>
        </mc:Fallback>
      </mc:AlternateContent>
      <p:sp>
        <p:nvSpPr>
          <p:cNvPr id="16" name="TextBox 15"/>
          <p:cNvSpPr txBox="1"/>
          <p:nvPr/>
        </p:nvSpPr>
        <p:spPr>
          <a:xfrm>
            <a:off x="5220071" y="4698472"/>
            <a:ext cx="3100315"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1600" b="1" dirty="0" err="1"/>
              <a:t>Fro</a:t>
            </a:r>
            <a:r>
              <a:rPr lang="en-GB" sz="1600" b="1" dirty="0"/>
              <a:t> Tip</a:t>
            </a:r>
            <a:r>
              <a:rPr lang="en-GB" sz="1600" dirty="0"/>
              <a:t>: If you have a constant factor, factor it out of the integral.</a:t>
            </a:r>
          </a:p>
        </p:txBody>
      </p:sp>
      <p:sp>
        <p:nvSpPr>
          <p:cNvPr id="17" name="TextBox 16"/>
          <p:cNvSpPr txBox="1"/>
          <p:nvPr/>
        </p:nvSpPr>
        <p:spPr>
          <a:xfrm>
            <a:off x="389039" y="5424423"/>
            <a:ext cx="225823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3: </a:t>
            </a:r>
            <a:r>
              <a:rPr lang="en-GB" dirty="0"/>
              <a:t>Integrate simplified expression.</a:t>
            </a:r>
          </a:p>
        </p:txBody>
      </p:sp>
      <mc:AlternateContent xmlns:mc="http://schemas.openxmlformats.org/markup-compatibility/2006" xmlns:a14="http://schemas.microsoft.com/office/drawing/2010/main">
        <mc:Choice Requires="a14">
          <p:sp>
            <p:nvSpPr>
              <p:cNvPr id="18" name="TextBox 17"/>
              <p:cNvSpPr txBox="1"/>
              <p:nvPr/>
            </p:nvSpPr>
            <p:spPr>
              <a:xfrm>
                <a:off x="389039" y="6152454"/>
                <a:ext cx="225823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4: </a:t>
                </a:r>
                <a:r>
                  <a:rPr lang="en-GB" dirty="0"/>
                  <a:t>Write answer in terms of </a:t>
                </a:r>
                <a14:m>
                  <m:oMath xmlns:m="http://schemas.openxmlformats.org/officeDocument/2006/math">
                    <m:r>
                      <a:rPr lang="en-GB" b="0" i="1" smtClean="0">
                        <a:latin typeface="Cambria Math" panose="02040503050406030204" pitchFamily="18" charset="0"/>
                      </a:rPr>
                      <m:t>𝑥</m:t>
                    </m:r>
                  </m:oMath>
                </a14:m>
                <a:r>
                  <a:rPr lang="en-GB" dirty="0"/>
                  <a:t>.</a:t>
                </a:r>
              </a:p>
            </p:txBody>
          </p:sp>
        </mc:Choice>
        <mc:Fallback xmlns="">
          <p:sp>
            <p:nvSpPr>
              <p:cNvPr id="18" name="TextBox 17"/>
              <p:cNvSpPr txBox="1">
                <a:spLocks noRot="1" noChangeAspect="1" noMove="1" noResize="1" noEditPoints="1" noAdjustHandles="1" noChangeArrowheads="1" noChangeShapeType="1" noTextEdit="1"/>
              </p:cNvSpPr>
              <p:nvPr/>
            </p:nvSpPr>
            <p:spPr>
              <a:xfrm>
                <a:off x="389039" y="6152454"/>
                <a:ext cx="2258238" cy="646331"/>
              </a:xfrm>
              <a:prstGeom prst="rect">
                <a:avLst/>
              </a:prstGeom>
              <a:blipFill rotWithShape="0">
                <a:blip r:embed="rId8"/>
                <a:stretch>
                  <a:fillRect l="-1872" t="-2727" b="-11818"/>
                </a:stretch>
              </a:blipFill>
            </p:spPr>
            <p:txBody>
              <a:bodyPr/>
              <a:lstStyle/>
              <a:p>
                <a:r>
                  <a:rPr lang="en-GB">
                    <a:noFill/>
                  </a:rPr>
                  <a:t> </a:t>
                </a:r>
              </a:p>
            </p:txBody>
          </p:sp>
        </mc:Fallback>
      </mc:AlternateContent>
      <p:sp>
        <p:nvSpPr>
          <p:cNvPr id="19" name="Rectangle 18"/>
          <p:cNvSpPr/>
          <p:nvPr/>
        </p:nvSpPr>
        <p:spPr>
          <a:xfrm>
            <a:off x="2663300" y="3052655"/>
            <a:ext cx="5869139" cy="11637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2663300" y="4220705"/>
            <a:ext cx="5869139" cy="11132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2677365" y="5418945"/>
            <a:ext cx="5869139" cy="6897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2677365" y="6130741"/>
            <a:ext cx="5869139" cy="6897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5423835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9" grpId="0" animBg="1"/>
      <p:bldP spid="20" grpId="0" animBg="1"/>
      <p:bldP spid="21"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How can we tell what substitution to use?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7920880" cy="1323439"/>
          </a:xfrm>
          <a:prstGeom prst="rect">
            <a:avLst/>
          </a:prstGeom>
          <a:noFill/>
        </p:spPr>
        <p:txBody>
          <a:bodyPr wrap="square" rtlCol="0">
            <a:spAutoFit/>
          </a:bodyPr>
          <a:lstStyle/>
          <a:p>
            <a:r>
              <a:rPr lang="en-GB" sz="2000" dirty="0"/>
              <a:t>In Edexcel you will usually be given the substitution!</a:t>
            </a:r>
          </a:p>
          <a:p>
            <a:r>
              <a:rPr lang="en-GB" sz="2000" dirty="0"/>
              <a:t>However in some other exam boards, and in STEP, you often aren’t.</a:t>
            </a:r>
          </a:p>
          <a:p>
            <a:r>
              <a:rPr lang="en-GB" sz="2000" b="1" dirty="0"/>
              <a:t>There’s no hard and fast rule, but it’s often helpful to replace to replace expressions inside roots, powers or the denominator of a fraction.</a:t>
            </a:r>
          </a:p>
        </p:txBody>
      </p:sp>
      <mc:AlternateContent xmlns:mc="http://schemas.openxmlformats.org/markup-compatibility/2006" xmlns:a14="http://schemas.microsoft.com/office/drawing/2010/main">
        <mc:Choice Requires="a14">
          <p:sp>
            <p:nvSpPr>
              <p:cNvPr id="6" name="TextBox 5"/>
              <p:cNvSpPr txBox="1"/>
              <p:nvPr/>
            </p:nvSpPr>
            <p:spPr>
              <a:xfrm>
                <a:off x="395536" y="3308038"/>
                <a:ext cx="3240360" cy="8476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sz="2400" b="0" i="1" smtClean="0">
                              <a:latin typeface="Cambria Math" panose="02040503050406030204" pitchFamily="18" charset="0"/>
                            </a:rPr>
                          </m:ctrlPr>
                        </m:naryPr>
                        <m:sub/>
                        <m:sup/>
                        <m:e>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cos</m:t>
                              </m:r>
                            </m:fName>
                            <m:e>
                              <m:r>
                                <a:rPr lang="en-GB" sz="2400" b="0" i="1" smtClean="0">
                                  <a:latin typeface="Cambria Math" panose="02040503050406030204" pitchFamily="18" charset="0"/>
                                </a:rPr>
                                <m:t>𝑥</m:t>
                              </m:r>
                            </m:e>
                          </m:func>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1+</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sin</m:t>
                                  </m:r>
                                </m:fName>
                                <m:e>
                                  <m:r>
                                    <a:rPr lang="en-GB" sz="2400" b="0" i="1" smtClean="0">
                                      <a:latin typeface="Cambria Math" panose="02040503050406030204" pitchFamily="18" charset="0"/>
                                    </a:rPr>
                                    <m:t>𝑥</m:t>
                                  </m:r>
                                </m:e>
                              </m:func>
                            </m:e>
                          </m:rad>
                          <m:r>
                            <a:rPr lang="en-GB" sz="2400" b="0" i="1" smtClean="0">
                              <a:latin typeface="Cambria Math" panose="02040503050406030204" pitchFamily="18" charset="0"/>
                            </a:rPr>
                            <m:t>𝑑𝑥</m:t>
                          </m:r>
                        </m:e>
                      </m:nary>
                    </m:oMath>
                  </m:oMathPara>
                </a14:m>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395536" y="3308038"/>
                <a:ext cx="3240360" cy="847604"/>
              </a:xfrm>
              <a:prstGeom prst="rect">
                <a:avLst/>
              </a:prstGeom>
              <a:blipFill rotWithShape="0">
                <a:blip r:embed="rId2"/>
                <a:stretch>
                  <a:fillRect/>
                </a:stretch>
              </a:blipFill>
            </p:spPr>
            <p:txBody>
              <a:bodyPr/>
              <a:lstStyle/>
              <a:p>
                <a:r>
                  <a:rPr lang="en-GB">
                    <a:noFill/>
                  </a:rPr>
                  <a:t> </a:t>
                </a:r>
              </a:p>
            </p:txBody>
          </p:sp>
        </mc:Fallback>
      </mc:AlternateContent>
      <p:sp>
        <p:nvSpPr>
          <p:cNvPr id="7" name="TextBox 6"/>
          <p:cNvSpPr txBox="1"/>
          <p:nvPr/>
        </p:nvSpPr>
        <p:spPr>
          <a:xfrm>
            <a:off x="4571891" y="2708920"/>
            <a:ext cx="309645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Sensible substitution:</a:t>
            </a:r>
          </a:p>
        </p:txBody>
      </p:sp>
      <mc:AlternateContent xmlns:mc="http://schemas.openxmlformats.org/markup-compatibility/2006" xmlns:a14="http://schemas.microsoft.com/office/drawing/2010/main">
        <mc:Choice Requires="a14">
          <p:sp>
            <p:nvSpPr>
              <p:cNvPr id="8" name="TextBox 7"/>
              <p:cNvSpPr txBox="1"/>
              <p:nvPr/>
            </p:nvSpPr>
            <p:spPr>
              <a:xfrm>
                <a:off x="4571891" y="3501008"/>
                <a:ext cx="2304365"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400" b="1" i="1" smtClean="0">
                          <a:latin typeface="Cambria Math" panose="02040503050406030204" pitchFamily="18" charset="0"/>
                        </a:rPr>
                        <m:t>𝒖</m:t>
                      </m:r>
                      <m:r>
                        <a:rPr lang="en-GB" sz="2400" b="1" i="1" smtClean="0">
                          <a:latin typeface="Cambria Math" panose="02040503050406030204" pitchFamily="18" charset="0"/>
                        </a:rPr>
                        <m:t>=</m:t>
                      </m:r>
                      <m:r>
                        <a:rPr lang="en-GB" sz="2400" b="1" i="1" smtClean="0">
                          <a:latin typeface="Cambria Math" panose="02040503050406030204" pitchFamily="18" charset="0"/>
                        </a:rPr>
                        <m:t>𝟏</m:t>
                      </m:r>
                      <m:r>
                        <a:rPr lang="en-GB" sz="2400" b="1" i="1" smtClean="0">
                          <a:latin typeface="Cambria Math" panose="02040503050406030204" pitchFamily="18" charset="0"/>
                        </a:rPr>
                        <m:t>+</m:t>
                      </m:r>
                      <m:func>
                        <m:funcPr>
                          <m:ctrlPr>
                            <a:rPr lang="en-GB" sz="2400" b="1" i="1" smtClean="0">
                              <a:latin typeface="Cambria Math" panose="02040503050406030204" pitchFamily="18" charset="0"/>
                            </a:rPr>
                          </m:ctrlPr>
                        </m:funcPr>
                        <m:fName>
                          <m:r>
                            <a:rPr lang="en-GB" sz="2400" b="1" i="0" smtClean="0">
                              <a:latin typeface="Cambria Math" panose="02040503050406030204" pitchFamily="18" charset="0"/>
                            </a:rPr>
                            <m:t>𝐬𝐢𝐧</m:t>
                          </m:r>
                        </m:fName>
                        <m:e>
                          <m:r>
                            <a:rPr lang="en-GB" sz="2400" b="1" i="1" smtClean="0">
                              <a:latin typeface="Cambria Math" panose="02040503050406030204" pitchFamily="18" charset="0"/>
                            </a:rPr>
                            <m:t>𝒙</m:t>
                          </m:r>
                        </m:e>
                      </m:func>
                    </m:oMath>
                  </m:oMathPara>
                </a14:m>
                <a:endParaRPr lang="en-GB" sz="2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4571891" y="3501008"/>
                <a:ext cx="2304365" cy="461665"/>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08832" y="4108532"/>
                <a:ext cx="3240360" cy="84760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subHide m:val="on"/>
                          <m:supHide m:val="on"/>
                          <m:ctrlPr>
                            <a:rPr lang="en-GB" sz="2400" b="0" i="1" smtClean="0">
                              <a:latin typeface="Cambria Math" panose="02040503050406030204" pitchFamily="18" charset="0"/>
                            </a:rPr>
                          </m:ctrlPr>
                        </m:naryPr>
                        <m:sub/>
                        <m:sup/>
                        <m:e>
                          <m:r>
                            <a:rPr lang="en-GB" sz="2400" b="0" i="1" smtClean="0">
                              <a:latin typeface="Cambria Math" panose="02040503050406030204" pitchFamily="18" charset="0"/>
                            </a:rPr>
                            <m:t>6</m:t>
                          </m:r>
                          <m:r>
                            <a:rPr lang="en-GB" sz="2400" b="0" i="1" smtClean="0">
                              <a:latin typeface="Cambria Math" panose="02040503050406030204" pitchFamily="18" charset="0"/>
                            </a:rPr>
                            <m:t>𝑥</m:t>
                          </m:r>
                          <m:r>
                            <a:rPr lang="en-GB" sz="2400" b="0" i="1" smtClean="0">
                              <a:latin typeface="Cambria Math" panose="02040503050406030204" pitchFamily="18" charset="0"/>
                            </a:rPr>
                            <m:t> </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𝑒</m:t>
                              </m:r>
                            </m:e>
                            <m:sup>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sup>
                          </m:sSup>
                          <m:r>
                            <a:rPr lang="en-GB" sz="2400" b="0" i="1" smtClean="0">
                              <a:latin typeface="Cambria Math" panose="02040503050406030204" pitchFamily="18" charset="0"/>
                            </a:rPr>
                            <m:t>𝑑𝑥</m:t>
                          </m:r>
                        </m:e>
                      </m:nary>
                    </m:oMath>
                  </m:oMathPara>
                </a14:m>
                <a:endParaRPr lang="en-GB"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608832" y="4108532"/>
                <a:ext cx="3240360" cy="847604"/>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571889" y="4281252"/>
                <a:ext cx="2304365" cy="47000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400" b="1" i="1" smtClean="0">
                          <a:latin typeface="Cambria Math" panose="02040503050406030204" pitchFamily="18" charset="0"/>
                        </a:rPr>
                        <m:t>𝒖</m:t>
                      </m:r>
                      <m:r>
                        <a:rPr lang="en-GB" sz="2400" b="1" i="1" smtClean="0">
                          <a:latin typeface="Cambria Math" panose="02040503050406030204" pitchFamily="18" charset="0"/>
                        </a:rPr>
                        <m:t>=</m:t>
                      </m:r>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𝒙</m:t>
                          </m:r>
                        </m:e>
                        <m:sup>
                          <m:r>
                            <a:rPr lang="en-GB" sz="2400" b="1" i="1" smtClean="0">
                              <a:latin typeface="Cambria Math" panose="02040503050406030204" pitchFamily="18" charset="0"/>
                            </a:rPr>
                            <m:t>𝟐</m:t>
                          </m:r>
                        </m:sup>
                      </m:sSup>
                    </m:oMath>
                  </m:oMathPara>
                </a14:m>
                <a:endParaRPr lang="en-GB" sz="24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4571889" y="4281252"/>
                <a:ext cx="2304365" cy="470000"/>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36812" y="4891943"/>
                <a:ext cx="3240360" cy="88639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subHide m:val="on"/>
                          <m:supHide m:val="on"/>
                          <m:ctrlPr>
                            <a:rPr lang="en-GB" sz="2400" b="0" i="1" smtClean="0">
                              <a:latin typeface="Cambria Math" panose="02040503050406030204" pitchFamily="18" charset="0"/>
                            </a:rPr>
                          </m:ctrlPr>
                        </m:naryPr>
                        <m:sub/>
                        <m:sup/>
                        <m:e>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𝑥</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𝑒</m:t>
                                  </m:r>
                                </m:e>
                                <m:sup>
                                  <m:r>
                                    <a:rPr lang="en-GB" sz="2400" b="0" i="1" smtClean="0">
                                      <a:latin typeface="Cambria Math" panose="02040503050406030204" pitchFamily="18" charset="0"/>
                                    </a:rPr>
                                    <m:t>𝑥</m:t>
                                  </m:r>
                                </m:sup>
                              </m:sSup>
                            </m:num>
                            <m:den>
                              <m:r>
                                <a:rPr lang="en-GB" sz="2400" b="0" i="1" smtClean="0">
                                  <a:latin typeface="Cambria Math" panose="02040503050406030204" pitchFamily="18" charset="0"/>
                                </a:rPr>
                                <m:t>1+</m:t>
                              </m:r>
                              <m:r>
                                <a:rPr lang="en-GB" sz="2400" b="0" i="1" smtClean="0">
                                  <a:latin typeface="Cambria Math" panose="02040503050406030204" pitchFamily="18" charset="0"/>
                                </a:rPr>
                                <m:t>𝑥</m:t>
                              </m:r>
                            </m:den>
                          </m:f>
                          <m:r>
                            <a:rPr lang="en-GB" sz="2400" b="0" i="1" smtClean="0">
                              <a:latin typeface="Cambria Math" panose="02040503050406030204" pitchFamily="18" charset="0"/>
                            </a:rPr>
                            <m:t>𝑑𝑥</m:t>
                          </m:r>
                        </m:e>
                      </m:nary>
                    </m:oMath>
                  </m:oMathPara>
                </a14:m>
                <a:endParaRPr lang="en-GB"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636812" y="4891943"/>
                <a:ext cx="3240360" cy="886397"/>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571889" y="5121772"/>
                <a:ext cx="2304365" cy="47000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400" b="1" i="1" smtClean="0">
                          <a:latin typeface="Cambria Math" panose="02040503050406030204" pitchFamily="18" charset="0"/>
                        </a:rPr>
                        <m:t>𝒖</m:t>
                      </m:r>
                      <m:r>
                        <a:rPr lang="en-GB" sz="2400" b="1" i="1" smtClean="0">
                          <a:latin typeface="Cambria Math" panose="02040503050406030204" pitchFamily="18" charset="0"/>
                        </a:rPr>
                        <m:t>=</m:t>
                      </m:r>
                      <m:r>
                        <a:rPr lang="en-GB" sz="2400" b="1" i="1" smtClean="0">
                          <a:latin typeface="Cambria Math" panose="02040503050406030204" pitchFamily="18" charset="0"/>
                        </a:rPr>
                        <m:t>𝟏</m:t>
                      </m:r>
                      <m:r>
                        <a:rPr lang="en-GB" sz="2400" b="1" i="1" smtClean="0">
                          <a:latin typeface="Cambria Math" panose="02040503050406030204" pitchFamily="18" charset="0"/>
                        </a:rPr>
                        <m:t>+</m:t>
                      </m:r>
                      <m:r>
                        <a:rPr lang="en-GB" sz="2400" b="1" i="1" smtClean="0">
                          <a:latin typeface="Cambria Math" panose="02040503050406030204" pitchFamily="18" charset="0"/>
                        </a:rPr>
                        <m:t>𝒙</m:t>
                      </m:r>
                    </m:oMath>
                  </m:oMathPara>
                </a14:m>
                <a:endParaRPr lang="en-GB" sz="24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4571889" y="5121772"/>
                <a:ext cx="2304365" cy="470000"/>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28800" y="5778340"/>
                <a:ext cx="3240360" cy="85228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subHide m:val="on"/>
                          <m:supHide m:val="on"/>
                          <m:ctrlPr>
                            <a:rPr lang="en-GB" sz="2400" b="0" i="1" smtClean="0">
                              <a:latin typeface="Cambria Math" panose="02040503050406030204" pitchFamily="18" charset="0"/>
                            </a:rPr>
                          </m:ctrlPr>
                        </m:naryPr>
                        <m:sub/>
                        <m:sup/>
                        <m:e>
                          <m:sSup>
                            <m:sSupPr>
                              <m:ctrlPr>
                                <a:rPr lang="en-GB" sz="2400" i="1">
                                  <a:latin typeface="Cambria Math" panose="02040503050406030204" pitchFamily="18" charset="0"/>
                                </a:rPr>
                              </m:ctrlPr>
                            </m:sSupPr>
                            <m:e>
                              <m:r>
                                <a:rPr lang="en-GB" sz="2400" i="1">
                                  <a:latin typeface="Cambria Math" panose="02040503050406030204" pitchFamily="18" charset="0"/>
                                </a:rPr>
                                <m:t>𝑒</m:t>
                              </m:r>
                            </m:e>
                            <m:sup>
                              <m:f>
                                <m:fPr>
                                  <m:ctrlPr>
                                    <a:rPr lang="en-GB" sz="2400" i="1">
                                      <a:latin typeface="Cambria Math" panose="02040503050406030204" pitchFamily="18" charset="0"/>
                                    </a:rPr>
                                  </m:ctrlPr>
                                </m:fPr>
                                <m:num>
                                  <m:r>
                                    <a:rPr lang="en-GB" sz="2400" i="1">
                                      <a:latin typeface="Cambria Math" panose="02040503050406030204" pitchFamily="18" charset="0"/>
                                    </a:rPr>
                                    <m:t>1−</m:t>
                                  </m:r>
                                  <m:r>
                                    <a:rPr lang="en-GB" sz="2400" i="1">
                                      <a:latin typeface="Cambria Math" panose="02040503050406030204" pitchFamily="18" charset="0"/>
                                    </a:rPr>
                                    <m:t>𝑥</m:t>
                                  </m:r>
                                </m:num>
                                <m:den>
                                  <m:r>
                                    <a:rPr lang="en-GB" sz="2400" i="1">
                                      <a:latin typeface="Cambria Math" panose="02040503050406030204" pitchFamily="18" charset="0"/>
                                    </a:rPr>
                                    <m:t>1+</m:t>
                                  </m:r>
                                  <m:r>
                                    <a:rPr lang="en-GB" sz="2400" i="1">
                                      <a:latin typeface="Cambria Math" panose="02040503050406030204" pitchFamily="18" charset="0"/>
                                    </a:rPr>
                                    <m:t>𝑥</m:t>
                                  </m:r>
                                </m:den>
                              </m:f>
                            </m:sup>
                          </m:sSup>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oMath>
                  </m:oMathPara>
                </a14:m>
                <a:endParaRPr lang="en-GB"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628800" y="5778340"/>
                <a:ext cx="3240360" cy="852285"/>
              </a:xfrm>
              <a:prstGeom prst="rect">
                <a:avLst/>
              </a:prstGeom>
              <a:blipFill rotWithShape="0">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571888" y="5778340"/>
                <a:ext cx="2304365" cy="79239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400" b="1" i="1" smtClean="0">
                          <a:latin typeface="Cambria Math" panose="02040503050406030204" pitchFamily="18" charset="0"/>
                        </a:rPr>
                        <m:t>𝒖</m:t>
                      </m:r>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m:t>
                          </m:r>
                          <m:r>
                            <a:rPr lang="en-GB" sz="2400" b="1" i="1" smtClean="0">
                              <a:latin typeface="Cambria Math" panose="02040503050406030204" pitchFamily="18" charset="0"/>
                            </a:rPr>
                            <m:t>−</m:t>
                          </m:r>
                          <m:r>
                            <a:rPr lang="en-GB" sz="2400" b="1" i="1" smtClean="0">
                              <a:latin typeface="Cambria Math" panose="02040503050406030204" pitchFamily="18" charset="0"/>
                            </a:rPr>
                            <m:t>𝒙</m:t>
                          </m:r>
                        </m:num>
                        <m:den>
                          <m:r>
                            <a:rPr lang="en-GB" sz="2400" b="1" i="1" smtClean="0">
                              <a:latin typeface="Cambria Math" panose="02040503050406030204" pitchFamily="18" charset="0"/>
                            </a:rPr>
                            <m:t>𝟏</m:t>
                          </m:r>
                          <m:r>
                            <a:rPr lang="en-GB" sz="2400" b="1" i="1" smtClean="0">
                              <a:latin typeface="Cambria Math" panose="02040503050406030204" pitchFamily="18" charset="0"/>
                            </a:rPr>
                            <m:t>+</m:t>
                          </m:r>
                          <m:r>
                            <a:rPr lang="en-GB" sz="2400" b="1" i="1" smtClean="0">
                              <a:latin typeface="Cambria Math" panose="02040503050406030204" pitchFamily="18" charset="0"/>
                            </a:rPr>
                            <m:t>𝒙</m:t>
                          </m:r>
                        </m:den>
                      </m:f>
                    </m:oMath>
                  </m:oMathPara>
                </a14:m>
                <a:endParaRPr lang="en-GB" sz="2400"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4571888" y="5778340"/>
                <a:ext cx="2304365" cy="792396"/>
              </a:xfrm>
              <a:prstGeom prst="rect">
                <a:avLst/>
              </a:prstGeom>
              <a:blipFill rotWithShape="0">
                <a:blip r:embed="rId9"/>
                <a:stretch>
                  <a:fillRect/>
                </a:stretch>
              </a:blipFill>
            </p:spPr>
            <p:txBody>
              <a:bodyPr/>
              <a:lstStyle/>
              <a:p>
                <a:r>
                  <a:rPr lang="en-GB">
                    <a:noFill/>
                  </a:rPr>
                  <a:t> </a:t>
                </a:r>
              </a:p>
            </p:txBody>
          </p:sp>
        </mc:Fallback>
      </mc:AlternateContent>
      <p:sp>
        <p:nvSpPr>
          <p:cNvPr id="15" name="Rectangle 14"/>
          <p:cNvSpPr/>
          <p:nvPr/>
        </p:nvSpPr>
        <p:spPr>
          <a:xfrm>
            <a:off x="5257799" y="3295586"/>
            <a:ext cx="2410545" cy="7522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5257799" y="5035549"/>
            <a:ext cx="2410545" cy="5562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5242177" y="5778340"/>
            <a:ext cx="2410545" cy="8522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TextBox 18"/>
          <p:cNvSpPr txBox="1"/>
          <p:nvPr/>
        </p:nvSpPr>
        <p:spPr>
          <a:xfrm>
            <a:off x="5868144" y="4218522"/>
            <a:ext cx="2808312" cy="646331"/>
          </a:xfrm>
          <a:prstGeom prst="rect">
            <a:avLst/>
          </a:prstGeom>
          <a:noFill/>
        </p:spPr>
        <p:txBody>
          <a:bodyPr wrap="square" rtlCol="0">
            <a:spAutoFit/>
          </a:bodyPr>
          <a:lstStyle/>
          <a:p>
            <a:r>
              <a:rPr lang="en-GB" dirty="0"/>
              <a:t>But this can be integrated by inspection.</a:t>
            </a:r>
          </a:p>
        </p:txBody>
      </p:sp>
      <p:sp>
        <p:nvSpPr>
          <p:cNvPr id="16" name="Rectangle 15"/>
          <p:cNvSpPr/>
          <p:nvPr/>
        </p:nvSpPr>
        <p:spPr>
          <a:xfrm>
            <a:off x="5242176" y="4133369"/>
            <a:ext cx="3074240" cy="7522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7020323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5" grpId="0" animBg="1"/>
      <p:bldP spid="17" grpId="0" animBg="1"/>
      <p:bldP spid="18"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Another 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755576" y="936321"/>
                <a:ext cx="7560840" cy="44788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Use the substitution </a:t>
                </a:r>
                <a14:m>
                  <m:oMath xmlns:m="http://schemas.openxmlformats.org/officeDocument/2006/math">
                    <m:r>
                      <a:rPr lang="en-GB" sz="2000" b="0" i="1" smtClean="0">
                        <a:latin typeface="Cambria Math" panose="02040503050406030204" pitchFamily="18" charset="0"/>
                      </a:rPr>
                      <m:t>𝑢</m:t>
                    </m:r>
                    <m:r>
                      <a:rPr lang="en-GB" sz="2000" b="0" i="1" smtClean="0">
                        <a:latin typeface="Cambria Math" panose="02040503050406030204" pitchFamily="18" charset="0"/>
                      </a:rPr>
                      <m:t>=</m:t>
                    </m:r>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sin</m:t>
                        </m:r>
                      </m:fName>
                      <m:e>
                        <m:r>
                          <a:rPr lang="en-GB" sz="2000" b="0" i="1" smtClean="0">
                            <a:latin typeface="Cambria Math" panose="02040503050406030204" pitchFamily="18" charset="0"/>
                          </a:rPr>
                          <m:t>𝑥</m:t>
                        </m:r>
                      </m:e>
                    </m:func>
                    <m:r>
                      <a:rPr lang="en-GB" sz="2000" b="0" i="1" smtClean="0">
                        <a:latin typeface="Cambria Math" panose="02040503050406030204" pitchFamily="18" charset="0"/>
                      </a:rPr>
                      <m:t>+1</m:t>
                    </m:r>
                  </m:oMath>
                </a14:m>
                <a:r>
                  <a:rPr lang="en-GB" sz="2000" dirty="0"/>
                  <a:t> to find </a:t>
                </a:r>
                <a14:m>
                  <m:oMath xmlns:m="http://schemas.openxmlformats.org/officeDocument/2006/math">
                    <m:nary>
                      <m:naryPr>
                        <m:subHide m:val="on"/>
                        <m:supHide m:val="on"/>
                        <m:ctrlPr>
                          <a:rPr lang="en-GB" sz="2000" b="0" i="1" smtClean="0">
                            <a:latin typeface="Cambria Math" panose="02040503050406030204" pitchFamily="18" charset="0"/>
                          </a:rPr>
                        </m:ctrlPr>
                      </m:naryPr>
                      <m:sub/>
                      <m:sup/>
                      <m:e>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cos</m:t>
                            </m:r>
                          </m:fName>
                          <m:e>
                            <m:r>
                              <a:rPr lang="en-GB" sz="2000" b="0" i="1" smtClean="0">
                                <a:latin typeface="Cambria Math" panose="02040503050406030204" pitchFamily="18" charset="0"/>
                              </a:rPr>
                              <m:t>𝑥</m:t>
                            </m:r>
                          </m:e>
                        </m:func>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sin</m:t>
                            </m:r>
                          </m:fName>
                          <m:e>
                            <m:r>
                              <a:rPr lang="en-GB" sz="2000" b="0" i="1" smtClean="0">
                                <a:latin typeface="Cambria Math" panose="02040503050406030204" pitchFamily="18" charset="0"/>
                              </a:rPr>
                              <m:t>𝑥</m:t>
                            </m:r>
                          </m:e>
                        </m:func>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r>
                                  <a:rPr lang="en-GB" sz="2000" b="0" i="1" smtClean="0">
                                    <a:latin typeface="Cambria Math" panose="02040503050406030204" pitchFamily="18" charset="0"/>
                                  </a:rPr>
                                  <m:t>1+</m:t>
                                </m:r>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sin</m:t>
                                    </m:r>
                                  </m:fName>
                                  <m:e>
                                    <m:r>
                                      <a:rPr lang="en-GB" sz="2000" b="0" i="1" smtClean="0">
                                        <a:latin typeface="Cambria Math" panose="02040503050406030204" pitchFamily="18" charset="0"/>
                                      </a:rPr>
                                      <m:t>𝑥</m:t>
                                    </m:r>
                                  </m:e>
                                </m:func>
                              </m:e>
                            </m:d>
                          </m:e>
                          <m:sup>
                            <m:r>
                              <a:rPr lang="en-GB" sz="2000" b="0" i="1" smtClean="0">
                                <a:latin typeface="Cambria Math" panose="02040503050406030204" pitchFamily="18" charset="0"/>
                              </a:rPr>
                              <m:t>3</m:t>
                            </m:r>
                          </m:sup>
                        </m:sSup>
                      </m:e>
                    </m:nary>
                    <m:r>
                      <a:rPr lang="en-GB" sz="2000" b="0" i="1" smtClean="0">
                        <a:latin typeface="Cambria Math" panose="02040503050406030204" pitchFamily="18" charset="0"/>
                      </a:rPr>
                      <m:t> </m:t>
                    </m:r>
                    <m:r>
                      <a:rPr lang="en-GB" sz="2000" b="0" i="1" smtClean="0">
                        <a:latin typeface="Cambria Math" panose="02040503050406030204" pitchFamily="18" charset="0"/>
                      </a:rPr>
                      <m:t>𝑑𝑥</m:t>
                    </m:r>
                  </m:oMath>
                </a14:m>
                <a:endParaRPr lang="en-GB"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755576" y="936321"/>
                <a:ext cx="7560840" cy="447880"/>
              </a:xfrm>
              <a:prstGeom prst="rect">
                <a:avLst/>
              </a:prstGeom>
              <a:blipFill rotWithShape="0">
                <a:blip r:embed="rId2"/>
                <a:stretch>
                  <a:fillRect t="-93814" b="-139175"/>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Rectangle 5"/>
          <p:cNvSpPr/>
          <p:nvPr/>
        </p:nvSpPr>
        <p:spPr>
          <a:xfrm>
            <a:off x="323528" y="924489"/>
            <a:ext cx="432048" cy="4842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p>
        </p:txBody>
      </p:sp>
      <mc:AlternateContent xmlns:mc="http://schemas.openxmlformats.org/markup-compatibility/2006" xmlns:a14="http://schemas.microsoft.com/office/drawing/2010/main">
        <mc:Choice Requires="a14">
          <p:sp>
            <p:nvSpPr>
              <p:cNvPr id="7" name="TextBox 6"/>
              <p:cNvSpPr txBox="1"/>
              <p:nvPr/>
            </p:nvSpPr>
            <p:spPr>
              <a:xfrm>
                <a:off x="323528" y="1628800"/>
                <a:ext cx="2252558"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1: </a:t>
                </a:r>
                <a:r>
                  <a:rPr lang="en-GB" dirty="0"/>
                  <a:t>Using substitution, work out </a:t>
                </a:r>
                <a14:m>
                  <m:oMath xmlns:m="http://schemas.openxmlformats.org/officeDocument/2006/math">
                    <m:r>
                      <a:rPr lang="en-GB" b="0" i="1" smtClean="0">
                        <a:latin typeface="Cambria Math" panose="02040503050406030204" pitchFamily="18" charset="0"/>
                      </a:rPr>
                      <m:t>𝑥</m:t>
                    </m:r>
                  </m:oMath>
                </a14:m>
                <a:r>
                  <a:rPr lang="en-GB" dirty="0"/>
                  <a:t> and </a:t>
                </a:r>
                <a14:m>
                  <m:oMath xmlns:m="http://schemas.openxmlformats.org/officeDocument/2006/math">
                    <m:r>
                      <a:rPr lang="en-GB" b="0" i="1" smtClean="0">
                        <a:latin typeface="Cambria Math" panose="02040503050406030204" pitchFamily="18" charset="0"/>
                      </a:rPr>
                      <m:t>𝑑𝑥</m:t>
                    </m:r>
                  </m:oMath>
                </a14:m>
                <a:r>
                  <a:rPr lang="en-GB" dirty="0"/>
                  <a:t> (or variant)</a:t>
                </a:r>
              </a:p>
            </p:txBody>
          </p:sp>
        </mc:Choice>
        <mc:Fallback xmlns="">
          <p:sp>
            <p:nvSpPr>
              <p:cNvPr id="7" name="TextBox 6"/>
              <p:cNvSpPr txBox="1">
                <a:spLocks noRot="1" noChangeAspect="1" noMove="1" noResize="1" noEditPoints="1" noAdjustHandles="1" noChangeArrowheads="1" noChangeShapeType="1" noTextEdit="1"/>
              </p:cNvSpPr>
              <p:nvPr/>
            </p:nvSpPr>
            <p:spPr>
              <a:xfrm>
                <a:off x="323528" y="1628800"/>
                <a:ext cx="2252558" cy="923330"/>
              </a:xfrm>
              <a:prstGeom prst="rect">
                <a:avLst/>
              </a:prstGeom>
              <a:blipFill rotWithShape="0">
                <a:blip r:embed="rId3"/>
                <a:stretch>
                  <a:fillRect l="-1604" t="-1923" r="-3476" b="-7692"/>
                </a:stretch>
              </a:blipFill>
            </p:spPr>
            <p:txBody>
              <a:bodyPr/>
              <a:lstStyle/>
              <a:p>
                <a:r>
                  <a:rPr lang="en-GB">
                    <a:noFill/>
                  </a:rPr>
                  <a:t> </a:t>
                </a:r>
              </a:p>
            </p:txBody>
          </p:sp>
        </mc:Fallback>
      </mc:AlternateContent>
      <p:sp>
        <p:nvSpPr>
          <p:cNvPr id="8" name="TextBox 7"/>
          <p:cNvSpPr txBox="1"/>
          <p:nvPr/>
        </p:nvSpPr>
        <p:spPr>
          <a:xfrm>
            <a:off x="317848" y="3933056"/>
            <a:ext cx="225823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2: </a:t>
            </a:r>
            <a:r>
              <a:rPr lang="en-GB" dirty="0"/>
              <a:t>Substitute these into expression.</a:t>
            </a:r>
          </a:p>
        </p:txBody>
      </p:sp>
      <p:sp>
        <p:nvSpPr>
          <p:cNvPr id="9" name="TextBox 8"/>
          <p:cNvSpPr txBox="1"/>
          <p:nvPr/>
        </p:nvSpPr>
        <p:spPr>
          <a:xfrm>
            <a:off x="317848" y="5041900"/>
            <a:ext cx="225823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3: </a:t>
            </a:r>
            <a:r>
              <a:rPr lang="en-GB" dirty="0"/>
              <a:t>Integrate simplified expression.</a:t>
            </a:r>
          </a:p>
        </p:txBody>
      </p:sp>
      <mc:AlternateContent xmlns:mc="http://schemas.openxmlformats.org/markup-compatibility/2006" xmlns:a14="http://schemas.microsoft.com/office/drawing/2010/main">
        <mc:Choice Requires="a14">
          <p:sp>
            <p:nvSpPr>
              <p:cNvPr id="10" name="TextBox 9"/>
              <p:cNvSpPr txBox="1"/>
              <p:nvPr/>
            </p:nvSpPr>
            <p:spPr>
              <a:xfrm>
                <a:off x="317848" y="5769931"/>
                <a:ext cx="225823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4: </a:t>
                </a:r>
                <a:r>
                  <a:rPr lang="en-GB" dirty="0"/>
                  <a:t>Write answer in terms of </a:t>
                </a:r>
                <a14:m>
                  <m:oMath xmlns:m="http://schemas.openxmlformats.org/officeDocument/2006/math">
                    <m:r>
                      <a:rPr lang="en-GB" b="0" i="1" smtClean="0">
                        <a:latin typeface="Cambria Math" panose="02040503050406030204" pitchFamily="18" charset="0"/>
                      </a:rPr>
                      <m:t>𝑥</m:t>
                    </m:r>
                  </m:oMath>
                </a14:m>
                <a:r>
                  <a:rPr lang="en-GB" dirty="0"/>
                  <a:t>.</a:t>
                </a:r>
              </a:p>
            </p:txBody>
          </p:sp>
        </mc:Choice>
        <mc:Fallback xmlns="">
          <p:sp>
            <p:nvSpPr>
              <p:cNvPr id="10" name="TextBox 9"/>
              <p:cNvSpPr txBox="1">
                <a:spLocks noRot="1" noChangeAspect="1" noMove="1" noResize="1" noEditPoints="1" noAdjustHandles="1" noChangeArrowheads="1" noChangeShapeType="1" noTextEdit="1"/>
              </p:cNvSpPr>
              <p:nvPr/>
            </p:nvSpPr>
            <p:spPr>
              <a:xfrm>
                <a:off x="317848" y="5769931"/>
                <a:ext cx="2258238" cy="646331"/>
              </a:xfrm>
              <a:prstGeom prst="rect">
                <a:avLst/>
              </a:prstGeom>
              <a:blipFill rotWithShape="0">
                <a:blip r:embed="rId4"/>
                <a:stretch>
                  <a:fillRect l="-1600" t="-3636" b="-11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059832" y="1628800"/>
                <a:ext cx="5256584" cy="22802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𝑢</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r>
                        <a:rPr lang="en-GB" b="0" i="1" smtClean="0">
                          <a:latin typeface="Cambria Math" panose="02040503050406030204" pitchFamily="18" charset="0"/>
                        </a:rPr>
                        <m:t>+1</m:t>
                      </m:r>
                    </m:oMath>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𝑑𝑢</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   →   </m:t>
                      </m:r>
                      <m:r>
                        <a:rPr lang="en-GB" b="0" i="1" smtClean="0">
                          <a:latin typeface="Cambria Math" panose="02040503050406030204" pitchFamily="18" charset="0"/>
                        </a:rPr>
                        <m:t>𝑑𝑢</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oMath>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r>
                        <a:rPr lang="en-GB" b="0" i="1" smtClean="0">
                          <a:latin typeface="Cambria Math" panose="02040503050406030204" pitchFamily="18" charset="0"/>
                        </a:rPr>
                        <m:t>=</m:t>
                      </m:r>
                      <m:r>
                        <a:rPr lang="en-GB" b="0" i="1" smtClean="0">
                          <a:latin typeface="Cambria Math" panose="02040503050406030204" pitchFamily="18" charset="0"/>
                        </a:rPr>
                        <m:t>𝑢</m:t>
                      </m:r>
                      <m:r>
                        <a:rPr lang="en-GB" b="0" i="1" smtClean="0">
                          <a:latin typeface="Cambria Math" panose="02040503050406030204" pitchFamily="18" charset="0"/>
                        </a:rPr>
                        <m:t>−1</m:t>
                      </m:r>
                    </m:oMath>
                  </m:oMathPara>
                </a14:m>
                <a:endParaRPr lang="en-GB" dirty="0"/>
              </a:p>
              <a:p>
                <a:r>
                  <a:rPr lang="en-GB" b="1" dirty="0"/>
                  <a:t>Notice this time we didn’t find </a:t>
                </a:r>
                <a14:m>
                  <m:oMath xmlns:m="http://schemas.openxmlformats.org/officeDocument/2006/math">
                    <m:r>
                      <a:rPr lang="en-GB" b="1" i="1" smtClean="0">
                        <a:latin typeface="Cambria Math" panose="02040503050406030204" pitchFamily="18" charset="0"/>
                      </a:rPr>
                      <m:t>𝒙</m:t>
                    </m:r>
                  </m:oMath>
                </a14:m>
                <a:r>
                  <a:rPr lang="en-GB" b="1" dirty="0"/>
                  <a:t> or </a:t>
                </a:r>
                <a14:m>
                  <m:oMath xmlns:m="http://schemas.openxmlformats.org/officeDocument/2006/math">
                    <m:r>
                      <a:rPr lang="en-GB" b="1" i="1" smtClean="0">
                        <a:latin typeface="Cambria Math" panose="02040503050406030204" pitchFamily="18" charset="0"/>
                      </a:rPr>
                      <m:t>𝒅𝒙</m:t>
                    </m:r>
                  </m:oMath>
                </a14:m>
                <a:r>
                  <a:rPr lang="en-GB" b="1" dirty="0"/>
                  <a:t>. We could, but then </a:t>
                </a:r>
                <a14:m>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𝐚𝐫𝐜𝐬𝐢𝐧</m:t>
                        </m:r>
                      </m:fName>
                      <m:e>
                        <m:r>
                          <a:rPr lang="en-GB" b="1" i="1" smtClean="0">
                            <a:latin typeface="Cambria Math" panose="02040503050406030204" pitchFamily="18" charset="0"/>
                          </a:rPr>
                          <m:t>(</m:t>
                        </m:r>
                        <m:r>
                          <a:rPr lang="en-GB" b="1" i="1" smtClean="0">
                            <a:latin typeface="Cambria Math" panose="02040503050406030204" pitchFamily="18" charset="0"/>
                          </a:rPr>
                          <m:t>𝒖</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e>
                    </m:func>
                  </m:oMath>
                </a14:m>
                <a:r>
                  <a:rPr lang="en-GB" b="1" dirty="0"/>
                  <a:t>, and it would be slightly awkward simplifying the expression (although is still very much a valid method!) </a:t>
                </a:r>
              </a:p>
            </p:txBody>
          </p:sp>
        </mc:Choice>
        <mc:Fallback xmlns="">
          <p:sp>
            <p:nvSpPr>
              <p:cNvPr id="11" name="TextBox 10"/>
              <p:cNvSpPr txBox="1">
                <a:spLocks noRot="1" noChangeAspect="1" noMove="1" noResize="1" noEditPoints="1" noAdjustHandles="1" noChangeArrowheads="1" noChangeShapeType="1" noTextEdit="1"/>
              </p:cNvSpPr>
              <p:nvPr/>
            </p:nvSpPr>
            <p:spPr>
              <a:xfrm>
                <a:off x="3059832" y="1628800"/>
                <a:ext cx="5256584" cy="2280240"/>
              </a:xfrm>
              <a:prstGeom prst="rect">
                <a:avLst/>
              </a:prstGeom>
              <a:blipFill rotWithShape="0">
                <a:blip r:embed="rId5"/>
                <a:stretch>
                  <a:fillRect l="-1044" r="-1044" b="-34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843808" y="3933056"/>
                <a:ext cx="5472608" cy="25431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d>
                            <m:dPr>
                              <m:ctrlPr>
                                <a:rPr lang="en-GB" b="0" i="1" smtClean="0">
                                  <a:latin typeface="Cambria Math" panose="02040503050406030204" pitchFamily="18" charset="0"/>
                                </a:rPr>
                              </m:ctrlPr>
                            </m:dPr>
                            <m:e>
                              <m:r>
                                <a:rPr lang="en-GB" b="0" i="1" smtClean="0">
                                  <a:latin typeface="Cambria Math" panose="02040503050406030204" pitchFamily="18" charset="0"/>
                                </a:rPr>
                                <m:t>𝑢</m:t>
                              </m:r>
                              <m:r>
                                <a:rPr lang="en-GB" b="0" i="1" smtClean="0">
                                  <a:latin typeface="Cambria Math" panose="02040503050406030204" pitchFamily="18" charset="0"/>
                                </a:rPr>
                                <m:t>−1</m:t>
                              </m:r>
                            </m:e>
                          </m:d>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r>
                                <a:rPr lang="en-GB" b="0" i="1" smtClean="0">
                                  <a:latin typeface="Cambria Math" panose="02040503050406030204" pitchFamily="18" charset="0"/>
                                </a:rPr>
                                <m:t>3</m:t>
                              </m:r>
                            </m:sup>
                          </m:sSup>
                          <m:r>
                            <a:rPr lang="en-GB" b="0" i="1" smtClean="0">
                              <a:latin typeface="Cambria Math" panose="02040503050406030204" pitchFamily="18" charset="0"/>
                            </a:rPr>
                            <m:t> </m:t>
                          </m:r>
                          <m:r>
                            <a:rPr lang="en-GB" b="0" i="1" smtClean="0">
                              <a:latin typeface="Cambria Math" panose="02040503050406030204" pitchFamily="18" charset="0"/>
                            </a:rPr>
                            <m:t>𝑑𝑢</m:t>
                          </m:r>
                        </m:e>
                      </m:nary>
                    </m:oMath>
                    <m:oMath xmlns:m="http://schemas.openxmlformats.org/officeDocument/2006/math">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r>
                                <a:rPr lang="en-GB" b="0" i="1" smtClean="0">
                                  <a:latin typeface="Cambria Math" panose="02040503050406030204" pitchFamily="18" charset="0"/>
                                </a:rPr>
                                <m:t>4</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r>
                                <a:rPr lang="en-GB" b="0" i="1" smtClean="0">
                                  <a:latin typeface="Cambria Math" panose="02040503050406030204" pitchFamily="18" charset="0"/>
                                </a:rPr>
                                <m:t>3</m:t>
                              </m:r>
                            </m:sup>
                          </m:sSup>
                        </m:e>
                      </m:nary>
                      <m:r>
                        <a:rPr lang="en-GB" b="0" i="1" smtClean="0">
                          <a:latin typeface="Cambria Math" panose="02040503050406030204" pitchFamily="18" charset="0"/>
                        </a:rPr>
                        <m:t> </m:t>
                      </m:r>
                      <m:r>
                        <a:rPr lang="en-GB" b="0" i="1" smtClean="0">
                          <a:latin typeface="Cambria Math" panose="02040503050406030204" pitchFamily="18" charset="0"/>
                        </a:rPr>
                        <m:t>𝑑𝑢</m:t>
                      </m:r>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r>
                            <a:rPr lang="en-GB" b="0" i="1" smtClean="0">
                              <a:latin typeface="Cambria Math" panose="02040503050406030204" pitchFamily="18" charset="0"/>
                            </a:rPr>
                            <m:t>5</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r>
                            <a:rPr lang="en-GB" b="0" i="1" smtClean="0">
                              <a:latin typeface="Cambria Math" panose="02040503050406030204" pitchFamily="18" charset="0"/>
                            </a:rPr>
                            <m:t>4</m:t>
                          </m:r>
                        </m:sup>
                      </m:sSup>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b="0"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r>
                                <a:rPr lang="en-GB" b="0" i="1" smtClean="0">
                                  <a:latin typeface="Cambria Math" panose="02040503050406030204" pitchFamily="18" charset="0"/>
                                </a:rPr>
                                <m:t>+1</m:t>
                              </m:r>
                            </m:e>
                          </m:d>
                        </m:e>
                        <m:sup>
                          <m:r>
                            <a:rPr lang="en-GB" b="0" i="1" smtClean="0">
                              <a:latin typeface="Cambria Math" panose="02040503050406030204" pitchFamily="18" charset="0"/>
                            </a:rPr>
                            <m:t>5</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r>
                                <a:rPr lang="en-GB" b="0" i="1" smtClean="0">
                                  <a:latin typeface="Cambria Math" panose="02040503050406030204" pitchFamily="18" charset="0"/>
                                </a:rPr>
                                <m:t>+1</m:t>
                              </m:r>
                            </m:e>
                          </m:d>
                        </m:e>
                        <m:sup>
                          <m:r>
                            <a:rPr lang="en-GB" b="0" i="1" smtClean="0">
                              <a:latin typeface="Cambria Math" panose="02040503050406030204" pitchFamily="18" charset="0"/>
                            </a:rPr>
                            <m:t>4</m:t>
                          </m:r>
                        </m:sup>
                      </m:sSup>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2843808" y="3933056"/>
                <a:ext cx="5472608" cy="2543132"/>
              </a:xfrm>
              <a:prstGeom prst="rect">
                <a:avLst/>
              </a:prstGeom>
              <a:blipFill rotWithShape="0">
                <a:blip r:embed="rId6"/>
                <a:stretch>
                  <a:fillRect/>
                </a:stretch>
              </a:blipFill>
            </p:spPr>
            <p:txBody>
              <a:bodyPr/>
              <a:lstStyle/>
              <a:p>
                <a:r>
                  <a:rPr lang="en-GB">
                    <a:noFill/>
                  </a:rPr>
                  <a:t> </a:t>
                </a:r>
              </a:p>
            </p:txBody>
          </p:sp>
        </mc:Fallback>
      </mc:AlternateContent>
      <p:sp>
        <p:nvSpPr>
          <p:cNvPr id="13" name="Rectangle 12"/>
          <p:cNvSpPr/>
          <p:nvPr/>
        </p:nvSpPr>
        <p:spPr>
          <a:xfrm>
            <a:off x="2564626" y="1622102"/>
            <a:ext cx="5895806" cy="22864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2564626" y="3908532"/>
            <a:ext cx="5895806" cy="11333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2564006" y="5040047"/>
            <a:ext cx="5895806" cy="7298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2564006" y="5768078"/>
            <a:ext cx="5895806" cy="7298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3828246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3" grpId="0" animBg="1"/>
      <p:bldP spid="14"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Using substitutions involving implicit differentiation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51520" y="759873"/>
                <a:ext cx="8208912" cy="400110"/>
              </a:xfrm>
              <a:prstGeom prst="rect">
                <a:avLst/>
              </a:prstGeom>
              <a:noFill/>
            </p:spPr>
            <p:txBody>
              <a:bodyPr wrap="square" rtlCol="0">
                <a:spAutoFit/>
              </a:bodyPr>
              <a:lstStyle/>
              <a:p>
                <a:r>
                  <a:rPr lang="en-GB" sz="2000" dirty="0"/>
                  <a:t>When a root is involved, it makes thing much tidier if we use </a:t>
                </a:r>
                <a14:m>
                  <m:oMath xmlns:m="http://schemas.openxmlformats.org/officeDocument/2006/math">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𝑢</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m:t>
                    </m:r>
                  </m:oMath>
                </a14:m>
                <a:endParaRPr lang="en-GB"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251520" y="759873"/>
                <a:ext cx="8208912" cy="400110"/>
              </a:xfrm>
              <a:prstGeom prst="rect">
                <a:avLst/>
              </a:prstGeom>
              <a:blipFill rotWithShape="0">
                <a:blip r:embed="rId2"/>
                <a:stretch>
                  <a:fillRect l="-742" t="-9231" b="-276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27584" y="1344641"/>
                <a:ext cx="7560840" cy="47833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Use the substitution </a:t>
                </a:r>
                <a14:m>
                  <m:oMath xmlns:m="http://schemas.openxmlformats.org/officeDocument/2006/math">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𝑢</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=2</m:t>
                    </m:r>
                    <m:r>
                      <a:rPr lang="en-GB" sz="2000" b="0" i="1" smtClean="0">
                        <a:latin typeface="Cambria Math" panose="02040503050406030204" pitchFamily="18" charset="0"/>
                      </a:rPr>
                      <m:t>𝑥</m:t>
                    </m:r>
                    <m:r>
                      <a:rPr lang="en-GB" sz="2000" b="0" i="1" smtClean="0">
                        <a:latin typeface="Cambria Math" panose="02040503050406030204" pitchFamily="18" charset="0"/>
                      </a:rPr>
                      <m:t>+5</m:t>
                    </m:r>
                  </m:oMath>
                </a14:m>
                <a:r>
                  <a:rPr lang="en-GB" sz="2000" dirty="0"/>
                  <a:t> to find </a:t>
                </a:r>
                <a14:m>
                  <m:oMath xmlns:m="http://schemas.openxmlformats.org/officeDocument/2006/math">
                    <m:nary>
                      <m:naryPr>
                        <m:subHide m:val="on"/>
                        <m:supHide m:val="on"/>
                        <m:ctrlPr>
                          <a:rPr lang="en-GB" sz="2000" b="0" i="1" smtClean="0">
                            <a:latin typeface="Cambria Math" panose="02040503050406030204" pitchFamily="18" charset="0"/>
                          </a:rPr>
                        </m:ctrlPr>
                      </m:naryPr>
                      <m:sub/>
                      <m:sup/>
                      <m:e>
                        <m:r>
                          <a:rPr lang="en-GB" sz="2000" b="0" i="1" smtClean="0">
                            <a:latin typeface="Cambria Math" panose="02040503050406030204" pitchFamily="18" charset="0"/>
                          </a:rPr>
                          <m:t>𝑥</m:t>
                        </m:r>
                        <m:rad>
                          <m:radPr>
                            <m:degHide m:val="on"/>
                            <m:ctrlPr>
                              <a:rPr lang="en-GB" sz="2000" b="0" i="1" smtClean="0">
                                <a:latin typeface="Cambria Math" panose="02040503050406030204" pitchFamily="18" charset="0"/>
                              </a:rPr>
                            </m:ctrlPr>
                          </m:radPr>
                          <m:deg/>
                          <m:e>
                            <m:r>
                              <a:rPr lang="en-GB" sz="2000" b="0" i="1" smtClean="0">
                                <a:latin typeface="Cambria Math" panose="02040503050406030204" pitchFamily="18" charset="0"/>
                              </a:rPr>
                              <m:t>2</m:t>
                            </m:r>
                            <m:r>
                              <a:rPr lang="en-GB" sz="2000" b="0" i="1" smtClean="0">
                                <a:latin typeface="Cambria Math" panose="02040503050406030204" pitchFamily="18" charset="0"/>
                              </a:rPr>
                              <m:t>𝑥</m:t>
                            </m:r>
                            <m:r>
                              <a:rPr lang="en-GB" sz="2000" b="0" i="1" smtClean="0">
                                <a:latin typeface="Cambria Math" panose="02040503050406030204" pitchFamily="18" charset="0"/>
                              </a:rPr>
                              <m:t>+5</m:t>
                            </m:r>
                          </m:e>
                        </m:rad>
                      </m:e>
                    </m:nary>
                    <m:r>
                      <a:rPr lang="en-GB" sz="2000" b="0" i="1" smtClean="0">
                        <a:latin typeface="Cambria Math" panose="02040503050406030204" pitchFamily="18" charset="0"/>
                      </a:rPr>
                      <m:t> </m:t>
                    </m:r>
                    <m:r>
                      <a:rPr lang="en-GB" sz="2000" b="0" i="1" smtClean="0">
                        <a:latin typeface="Cambria Math" panose="02040503050406030204" pitchFamily="18" charset="0"/>
                      </a:rPr>
                      <m:t>𝑑𝑥</m:t>
                    </m:r>
                  </m:oMath>
                </a14:m>
                <a:endParaRPr lang="en-GB"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827584" y="1344641"/>
                <a:ext cx="7560840" cy="478336"/>
              </a:xfrm>
              <a:prstGeom prst="rect">
                <a:avLst/>
              </a:prstGeom>
              <a:blipFill rotWithShape="0">
                <a:blip r:embed="rId3"/>
                <a:stretch>
                  <a:fillRect t="-84314" b="-13235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Rectangle 6"/>
          <p:cNvSpPr/>
          <p:nvPr/>
        </p:nvSpPr>
        <p:spPr>
          <a:xfrm>
            <a:off x="395536" y="1332809"/>
            <a:ext cx="432048" cy="4842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p>
        </p:txBody>
      </p:sp>
      <mc:AlternateContent xmlns:mc="http://schemas.openxmlformats.org/markup-compatibility/2006" xmlns:a14="http://schemas.microsoft.com/office/drawing/2010/main">
        <mc:Choice Requires="a14">
          <p:sp>
            <p:nvSpPr>
              <p:cNvPr id="8" name="TextBox 7"/>
              <p:cNvSpPr txBox="1"/>
              <p:nvPr/>
            </p:nvSpPr>
            <p:spPr>
              <a:xfrm>
                <a:off x="407516" y="2024647"/>
                <a:ext cx="2252558"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1: </a:t>
                </a:r>
                <a:r>
                  <a:rPr lang="en-GB" dirty="0"/>
                  <a:t>Using substitution, work out </a:t>
                </a:r>
                <a14:m>
                  <m:oMath xmlns:m="http://schemas.openxmlformats.org/officeDocument/2006/math">
                    <m:r>
                      <a:rPr lang="en-GB" b="0" i="1" smtClean="0">
                        <a:latin typeface="Cambria Math" panose="02040503050406030204" pitchFamily="18" charset="0"/>
                      </a:rPr>
                      <m:t>𝑥</m:t>
                    </m:r>
                  </m:oMath>
                </a14:m>
                <a:r>
                  <a:rPr lang="en-GB" dirty="0"/>
                  <a:t> and </a:t>
                </a:r>
                <a14:m>
                  <m:oMath xmlns:m="http://schemas.openxmlformats.org/officeDocument/2006/math">
                    <m:r>
                      <a:rPr lang="en-GB" b="0" i="1" smtClean="0">
                        <a:latin typeface="Cambria Math" panose="02040503050406030204" pitchFamily="18" charset="0"/>
                      </a:rPr>
                      <m:t>𝑑𝑥</m:t>
                    </m:r>
                  </m:oMath>
                </a14:m>
                <a:r>
                  <a:rPr lang="en-GB" dirty="0"/>
                  <a:t> (or variant)</a:t>
                </a:r>
              </a:p>
            </p:txBody>
          </p:sp>
        </mc:Choice>
        <mc:Fallback xmlns="">
          <p:sp>
            <p:nvSpPr>
              <p:cNvPr id="8" name="TextBox 7"/>
              <p:cNvSpPr txBox="1">
                <a:spLocks noRot="1" noChangeAspect="1" noMove="1" noResize="1" noEditPoints="1" noAdjustHandles="1" noChangeArrowheads="1" noChangeShapeType="1" noTextEdit="1"/>
              </p:cNvSpPr>
              <p:nvPr/>
            </p:nvSpPr>
            <p:spPr>
              <a:xfrm>
                <a:off x="407516" y="2024647"/>
                <a:ext cx="2252558" cy="923330"/>
              </a:xfrm>
              <a:prstGeom prst="rect">
                <a:avLst/>
              </a:prstGeom>
              <a:blipFill rotWithShape="0">
                <a:blip r:embed="rId4"/>
                <a:stretch>
                  <a:fillRect l="-1877" t="-1923" r="-3485" b="-7692"/>
                </a:stretch>
              </a:blipFill>
            </p:spPr>
            <p:txBody>
              <a:bodyPr/>
              <a:lstStyle/>
              <a:p>
                <a:r>
                  <a:rPr lang="en-GB">
                    <a:noFill/>
                  </a:rPr>
                  <a:t> </a:t>
                </a:r>
              </a:p>
            </p:txBody>
          </p:sp>
        </mc:Fallback>
      </mc:AlternateContent>
      <p:sp>
        <p:nvSpPr>
          <p:cNvPr id="9" name="TextBox 8"/>
          <p:cNvSpPr txBox="1"/>
          <p:nvPr/>
        </p:nvSpPr>
        <p:spPr>
          <a:xfrm>
            <a:off x="401836" y="3359824"/>
            <a:ext cx="225823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2: </a:t>
            </a:r>
            <a:r>
              <a:rPr lang="en-GB" dirty="0"/>
              <a:t>Substitute these into expression.</a:t>
            </a:r>
          </a:p>
        </p:txBody>
      </p:sp>
      <mc:AlternateContent xmlns:mc="http://schemas.openxmlformats.org/markup-compatibility/2006" xmlns:a14="http://schemas.microsoft.com/office/drawing/2010/main">
        <mc:Choice Requires="a14">
          <p:sp>
            <p:nvSpPr>
              <p:cNvPr id="10" name="TextBox 9"/>
              <p:cNvSpPr txBox="1"/>
              <p:nvPr/>
            </p:nvSpPr>
            <p:spPr>
              <a:xfrm>
                <a:off x="2711989" y="2025007"/>
                <a:ext cx="3878817" cy="61824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𝑢</m:t>
                      </m:r>
                      <m:f>
                        <m:fPr>
                          <m:ctrlPr>
                            <a:rPr lang="en-GB" b="0" i="1" smtClean="0">
                              <a:latin typeface="Cambria Math" panose="02040503050406030204" pitchFamily="18" charset="0"/>
                            </a:rPr>
                          </m:ctrlPr>
                        </m:fPr>
                        <m:num>
                          <m:r>
                            <a:rPr lang="en-GB" b="0" i="1" smtClean="0">
                              <a:latin typeface="Cambria Math" panose="02040503050406030204" pitchFamily="18" charset="0"/>
                            </a:rPr>
                            <m:t>𝑑𝑢</m:t>
                          </m:r>
                        </m:num>
                        <m:den>
                          <m:r>
                            <a:rPr lang="en-GB" b="0" i="1" smtClean="0">
                              <a:latin typeface="Cambria Math" panose="02040503050406030204" pitchFamily="18" charset="0"/>
                            </a:rPr>
                            <m:t>𝑑𝑥</m:t>
                          </m:r>
                        </m:den>
                      </m:f>
                      <m:r>
                        <a:rPr lang="en-GB" b="0" i="1" smtClean="0">
                          <a:latin typeface="Cambria Math" panose="02040503050406030204" pitchFamily="18" charset="0"/>
                        </a:rPr>
                        <m:t>=2    →    </m:t>
                      </m:r>
                      <m:r>
                        <a:rPr lang="en-GB" b="0" i="1" smtClean="0">
                          <a:latin typeface="Cambria Math" panose="02040503050406030204" pitchFamily="18" charset="0"/>
                        </a:rPr>
                        <m:t>𝑑𝑥</m:t>
                      </m:r>
                      <m:r>
                        <a:rPr lang="en-GB" b="0" i="1" smtClean="0">
                          <a:latin typeface="Cambria Math" panose="02040503050406030204" pitchFamily="18" charset="0"/>
                        </a:rPr>
                        <m:t>=</m:t>
                      </m:r>
                      <m:r>
                        <a:rPr lang="en-GB" b="0" i="1" smtClean="0">
                          <a:latin typeface="Cambria Math" panose="02040503050406030204" pitchFamily="18" charset="0"/>
                        </a:rPr>
                        <m:t>𝑢</m:t>
                      </m:r>
                      <m:r>
                        <a:rPr lang="en-GB" b="0" i="1" smtClean="0">
                          <a:latin typeface="Cambria Math" panose="02040503050406030204" pitchFamily="18" charset="0"/>
                        </a:rPr>
                        <m:t> </m:t>
                      </m:r>
                      <m:r>
                        <a:rPr lang="en-GB" b="0" i="1" smtClean="0">
                          <a:latin typeface="Cambria Math" panose="02040503050406030204" pitchFamily="18" charset="0"/>
                        </a:rPr>
                        <m:t>𝑑𝑢</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2711989" y="2025007"/>
                <a:ext cx="3878817" cy="618246"/>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690162" y="2585025"/>
                <a:ext cx="2952328" cy="6463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r>
                                <a:rPr lang="en-GB" b="0" i="1" smtClean="0">
                                  <a:latin typeface="Cambria Math" panose="02040503050406030204" pitchFamily="18" charset="0"/>
                                </a:rPr>
                                <m:t>2</m:t>
                              </m:r>
                            </m:sup>
                          </m:sSup>
                          <m:r>
                            <a:rPr lang="en-GB" b="0" i="1" smtClean="0">
                              <a:latin typeface="Cambria Math" panose="02040503050406030204" pitchFamily="18" charset="0"/>
                            </a:rPr>
                            <m:t>−5</m:t>
                          </m:r>
                        </m:num>
                        <m:den>
                          <m:r>
                            <a:rPr lang="en-GB" b="0" i="1" smtClean="0">
                              <a:latin typeface="Cambria Math" panose="02040503050406030204" pitchFamily="18" charset="0"/>
                            </a:rPr>
                            <m:t>2</m:t>
                          </m:r>
                        </m:den>
                      </m:f>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2690162" y="2585025"/>
                <a:ext cx="2952328" cy="646331"/>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660074" y="3105626"/>
                <a:ext cx="5548188" cy="267137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subHide m:val="on"/>
                          <m:supHide m:val="on"/>
                          <m:ctrlPr>
                            <a:rPr lang="en-GB" i="1" smtClean="0">
                              <a:latin typeface="Cambria Math" panose="02040503050406030204" pitchFamily="18" charset="0"/>
                            </a:rPr>
                          </m:ctrlPr>
                        </m:naryPr>
                        <m:sub/>
                        <m:sup/>
                        <m:e>
                          <m:r>
                            <a:rPr lang="en-GB" i="1">
                              <a:latin typeface="Cambria Math" panose="02040503050406030204" pitchFamily="18" charset="0"/>
                            </a:rPr>
                            <m:t>𝑥</m:t>
                          </m:r>
                          <m:rad>
                            <m:radPr>
                              <m:degHide m:val="on"/>
                              <m:ctrlPr>
                                <a:rPr lang="en-GB" i="1">
                                  <a:latin typeface="Cambria Math" panose="02040503050406030204" pitchFamily="18" charset="0"/>
                                </a:rPr>
                              </m:ctrlPr>
                            </m:radPr>
                            <m:deg/>
                            <m:e>
                              <m:r>
                                <a:rPr lang="en-GB" i="1">
                                  <a:latin typeface="Cambria Math" panose="02040503050406030204" pitchFamily="18" charset="0"/>
                                </a:rPr>
                                <m:t>2</m:t>
                              </m:r>
                              <m:r>
                                <a:rPr lang="en-GB" i="1">
                                  <a:latin typeface="Cambria Math" panose="02040503050406030204" pitchFamily="18" charset="0"/>
                                </a:rPr>
                                <m:t>𝑥</m:t>
                              </m:r>
                              <m:r>
                                <a:rPr lang="en-GB" i="1">
                                  <a:latin typeface="Cambria Math" panose="02040503050406030204" pitchFamily="18" charset="0"/>
                                </a:rPr>
                                <m:t>+5</m:t>
                              </m:r>
                            </m:e>
                          </m:rad>
                        </m:e>
                      </m:nary>
                      <m:r>
                        <a:rPr lang="en-GB" i="1">
                          <a:latin typeface="Cambria Math" panose="02040503050406030204" pitchFamily="18" charset="0"/>
                        </a:rPr>
                        <m:t> </m:t>
                      </m:r>
                      <m:r>
                        <a:rPr lang="en-GB" i="1">
                          <a:latin typeface="Cambria Math" panose="02040503050406030204" pitchFamily="18" charset="0"/>
                        </a:rPr>
                        <m:t>𝑑𝑥</m:t>
                      </m:r>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r>
                                    <a:rPr lang="en-GB" b="0" i="1" smtClean="0">
                                      <a:latin typeface="Cambria Math" panose="02040503050406030204" pitchFamily="18" charset="0"/>
                                    </a:rPr>
                                    <m:t>2</m:t>
                                  </m:r>
                                </m:sup>
                              </m:sSup>
                              <m:r>
                                <a:rPr lang="en-GB" b="0" i="1" smtClean="0">
                                  <a:latin typeface="Cambria Math" panose="02040503050406030204" pitchFamily="18" charset="0"/>
                                </a:rPr>
                                <m:t>−5</m:t>
                              </m:r>
                            </m:num>
                            <m:den>
                              <m:r>
                                <a:rPr lang="en-GB" b="0" i="1" smtClean="0">
                                  <a:latin typeface="Cambria Math" panose="02040503050406030204" pitchFamily="18" charset="0"/>
                                </a:rPr>
                                <m:t>2</m:t>
                              </m:r>
                            </m:den>
                          </m:f>
                          <m:r>
                            <a:rPr lang="en-GB" b="0" i="1" smtClean="0">
                              <a:latin typeface="Cambria Math" panose="02040503050406030204" pitchFamily="18" charset="0"/>
                            </a:rPr>
                            <m:t>𝑢</m:t>
                          </m:r>
                          <m:r>
                            <a:rPr lang="en-GB" b="0" i="1" smtClean="0">
                              <a:latin typeface="Cambria Math" panose="02040503050406030204" pitchFamily="18" charset="0"/>
                            </a:rPr>
                            <m:t>×</m:t>
                          </m:r>
                          <m:r>
                            <a:rPr lang="en-GB" b="0" i="1" smtClean="0">
                              <a:latin typeface="Cambria Math" panose="02040503050406030204" pitchFamily="18" charset="0"/>
                            </a:rPr>
                            <m:t>𝑢𝑑𝑢</m:t>
                          </m:r>
                        </m:e>
                      </m:nary>
                    </m:oMath>
                    <m:oMath xmlns:m="http://schemas.openxmlformats.org/officeDocument/2006/math">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r>
                                <a:rPr lang="en-GB" b="0" i="1" smtClean="0">
                                  <a:latin typeface="Cambria Math" panose="02040503050406030204" pitchFamily="18" charset="0"/>
                                </a:rPr>
                                <m:t>4</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2</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r>
                                <a:rPr lang="en-GB" b="0" i="1" smtClean="0">
                                  <a:latin typeface="Cambria Math" panose="02040503050406030204" pitchFamily="18" charset="0"/>
                                </a:rPr>
                                <m:t>2</m:t>
                              </m:r>
                            </m:sup>
                          </m:sSup>
                          <m:r>
                            <a:rPr lang="en-GB" b="0" i="1" smtClean="0">
                              <a:latin typeface="Cambria Math" panose="02040503050406030204" pitchFamily="18" charset="0"/>
                            </a:rPr>
                            <m:t> </m:t>
                          </m:r>
                          <m:r>
                            <a:rPr lang="en-GB" b="0" i="1" smtClean="0">
                              <a:latin typeface="Cambria Math" panose="02040503050406030204" pitchFamily="18" charset="0"/>
                            </a:rPr>
                            <m:t>𝑑𝑢</m:t>
                          </m:r>
                        </m:e>
                      </m:nary>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10</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r>
                            <a:rPr lang="en-GB" b="0" i="1" smtClean="0">
                              <a:latin typeface="Cambria Math" panose="02040503050406030204" pitchFamily="18" charset="0"/>
                            </a:rPr>
                            <m:t>5</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6</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r>
                            <a:rPr lang="en-GB" b="0" i="1" smtClean="0">
                              <a:latin typeface="Cambria Math" panose="02040503050406030204" pitchFamily="18" charset="0"/>
                            </a:rPr>
                            <m:t>3</m:t>
                          </m:r>
                        </m:sup>
                      </m:sSup>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p>
                <a:endParaRPr lang="en-GB" sz="1050"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+5</m:t>
                                  </m:r>
                                </m:e>
                              </m:d>
                            </m:e>
                            <m:sup>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2</m:t>
                                  </m:r>
                                </m:den>
                              </m:f>
                            </m:sup>
                          </m:sSup>
                        </m:num>
                        <m:den>
                          <m:r>
                            <a:rPr lang="en-GB" b="0" i="1" smtClean="0">
                              <a:latin typeface="Cambria Math" panose="02040503050406030204" pitchFamily="18" charset="0"/>
                            </a:rPr>
                            <m:t>10</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+5</m:t>
                                  </m:r>
                                </m:e>
                              </m:d>
                            </m:e>
                            <m:sup>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sup>
                          </m:sSup>
                        </m:num>
                        <m:den>
                          <m:r>
                            <a:rPr lang="en-GB" b="0" i="1" smtClean="0">
                              <a:latin typeface="Cambria Math" panose="02040503050406030204" pitchFamily="18" charset="0"/>
                            </a:rPr>
                            <m:t>6</m:t>
                          </m:r>
                        </m:den>
                      </m:f>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2660074" y="3105626"/>
                <a:ext cx="5548188" cy="2671372"/>
              </a:xfrm>
              <a:prstGeom prst="rect">
                <a:avLst/>
              </a:prstGeom>
              <a:blipFill rotWithShape="0">
                <a:blip r:embed="rId7"/>
                <a:stretch>
                  <a:fillRect/>
                </a:stretch>
              </a:blipFill>
            </p:spPr>
            <p:txBody>
              <a:bodyPr/>
              <a:lstStyle/>
              <a:p>
                <a:r>
                  <a:rPr lang="en-GB">
                    <a:noFill/>
                  </a:rPr>
                  <a:t> </a:t>
                </a:r>
              </a:p>
            </p:txBody>
          </p:sp>
        </mc:Fallback>
      </mc:AlternateContent>
      <p:sp>
        <p:nvSpPr>
          <p:cNvPr id="15" name="TextBox 14"/>
          <p:cNvSpPr txBox="1"/>
          <p:nvPr/>
        </p:nvSpPr>
        <p:spPr>
          <a:xfrm>
            <a:off x="401836" y="4390860"/>
            <a:ext cx="225823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3: </a:t>
            </a:r>
            <a:r>
              <a:rPr lang="en-GB" dirty="0"/>
              <a:t>Integrate simplified expression.</a:t>
            </a:r>
          </a:p>
        </p:txBody>
      </p:sp>
      <mc:AlternateContent xmlns:mc="http://schemas.openxmlformats.org/markup-compatibility/2006" xmlns:a14="http://schemas.microsoft.com/office/drawing/2010/main">
        <mc:Choice Requires="a14">
          <p:sp>
            <p:nvSpPr>
              <p:cNvPr id="16" name="TextBox 15"/>
              <p:cNvSpPr txBox="1"/>
              <p:nvPr/>
            </p:nvSpPr>
            <p:spPr>
              <a:xfrm>
                <a:off x="401836" y="5118891"/>
                <a:ext cx="225823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4: </a:t>
                </a:r>
                <a:r>
                  <a:rPr lang="en-GB" dirty="0"/>
                  <a:t>Write answer in terms of </a:t>
                </a:r>
                <a14:m>
                  <m:oMath xmlns:m="http://schemas.openxmlformats.org/officeDocument/2006/math">
                    <m:r>
                      <a:rPr lang="en-GB" b="0" i="1" smtClean="0">
                        <a:latin typeface="Cambria Math" panose="02040503050406030204" pitchFamily="18" charset="0"/>
                      </a:rPr>
                      <m:t>𝑥</m:t>
                    </m:r>
                  </m:oMath>
                </a14:m>
                <a:r>
                  <a:rPr lang="en-GB" dirty="0"/>
                  <a:t>.</a:t>
                </a:r>
              </a:p>
            </p:txBody>
          </p:sp>
        </mc:Choice>
        <mc:Fallback xmlns="">
          <p:sp>
            <p:nvSpPr>
              <p:cNvPr id="16" name="TextBox 15"/>
              <p:cNvSpPr txBox="1">
                <a:spLocks noRot="1" noChangeAspect="1" noMove="1" noResize="1" noEditPoints="1" noAdjustHandles="1" noChangeArrowheads="1" noChangeShapeType="1" noTextEdit="1"/>
              </p:cNvSpPr>
              <p:nvPr/>
            </p:nvSpPr>
            <p:spPr>
              <a:xfrm>
                <a:off x="401836" y="5118891"/>
                <a:ext cx="2258238" cy="646331"/>
              </a:xfrm>
              <a:prstGeom prst="rect">
                <a:avLst/>
              </a:prstGeom>
              <a:blipFill rotWithShape="0">
                <a:blip r:embed="rId8"/>
                <a:stretch>
                  <a:fillRect l="-1872" t="-3636" b="-11818"/>
                </a:stretch>
              </a:blipFill>
            </p:spPr>
            <p:txBody>
              <a:bodyPr/>
              <a:lstStyle/>
              <a:p>
                <a:r>
                  <a:rPr lang="en-GB">
                    <a:noFill/>
                  </a:rPr>
                  <a:t> </a:t>
                </a:r>
              </a:p>
            </p:txBody>
          </p:sp>
        </mc:Fallback>
      </mc:AlternateContent>
      <p:sp>
        <p:nvSpPr>
          <p:cNvPr id="17" name="Rectangle 16"/>
          <p:cNvSpPr/>
          <p:nvPr/>
        </p:nvSpPr>
        <p:spPr>
          <a:xfrm>
            <a:off x="2660074" y="2007635"/>
            <a:ext cx="5832999" cy="11637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2660073" y="3188648"/>
            <a:ext cx="5832999" cy="11132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2674139" y="4373925"/>
            <a:ext cx="5832999" cy="6897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2674139" y="5085721"/>
            <a:ext cx="5832999" cy="6897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1" name="TextBox 20"/>
              <p:cNvSpPr txBox="1"/>
              <p:nvPr/>
            </p:nvSpPr>
            <p:spPr>
              <a:xfrm>
                <a:off x="407516" y="6087944"/>
                <a:ext cx="7188820" cy="646331"/>
              </a:xfrm>
              <a:prstGeom prst="rect">
                <a:avLst/>
              </a:prstGeom>
              <a:noFill/>
            </p:spPr>
            <p:txBody>
              <a:bodyPr wrap="square" rtlCol="0">
                <a:spAutoFit/>
              </a:bodyPr>
              <a:lstStyle/>
              <a:p>
                <a:r>
                  <a:rPr lang="en-GB" dirty="0"/>
                  <a:t>This was marginally less tedious than when we used </a:t>
                </a:r>
                <a14:m>
                  <m:oMath xmlns:m="http://schemas.openxmlformats.org/officeDocument/2006/math">
                    <m:r>
                      <a:rPr lang="en-GB" b="0" i="1" smtClean="0">
                        <a:latin typeface="Cambria Math" panose="02040503050406030204" pitchFamily="18" charset="0"/>
                      </a:rPr>
                      <m:t>𝑢</m:t>
                    </m:r>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+5</m:t>
                    </m:r>
                  </m:oMath>
                </a14:m>
                <a:r>
                  <a:rPr lang="en-GB" dirty="0"/>
                  <a:t>, as we didn’t have fractional powers to deal with.</a:t>
                </a:r>
              </a:p>
            </p:txBody>
          </p:sp>
        </mc:Choice>
        <mc:Fallback xmlns="">
          <p:sp>
            <p:nvSpPr>
              <p:cNvPr id="21" name="TextBox 20"/>
              <p:cNvSpPr txBox="1">
                <a:spLocks noRot="1" noChangeAspect="1" noMove="1" noResize="1" noEditPoints="1" noAdjustHandles="1" noChangeArrowheads="1" noChangeShapeType="1" noTextEdit="1"/>
              </p:cNvSpPr>
              <p:nvPr/>
            </p:nvSpPr>
            <p:spPr>
              <a:xfrm>
                <a:off x="407516" y="6087944"/>
                <a:ext cx="7188820" cy="646331"/>
              </a:xfrm>
              <a:prstGeom prst="rect">
                <a:avLst/>
              </a:prstGeom>
              <a:blipFill rotWithShape="0">
                <a:blip r:embed="rId9"/>
                <a:stretch>
                  <a:fillRect l="-763" t="-5660" b="-14151"/>
                </a:stretch>
              </a:blipFill>
            </p:spPr>
            <p:txBody>
              <a:bodyPr/>
              <a:lstStyle/>
              <a:p>
                <a:r>
                  <a:rPr lang="en-GB">
                    <a:noFill/>
                  </a:rPr>
                  <a:t> </a:t>
                </a:r>
              </a:p>
            </p:txBody>
          </p:sp>
        </mc:Fallback>
      </mc:AlternateContent>
    </p:spTree>
    <p:extLst>
      <p:ext uri="{BB962C8B-B14F-4D97-AF65-F5344CB8AC3E}">
        <p14:creationId xmlns:p14="http://schemas.microsoft.com/office/powerpoint/2010/main" val="30753973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7" grpId="0" animBg="1"/>
      <p:bldP spid="18" grpId="0" animBg="1"/>
      <p:bldP spid="19" grpId="0" animBg="1"/>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323528" y="1186871"/>
            <a:ext cx="7315200" cy="1781175"/>
          </a:xfrm>
          <a:prstGeom prst="rect">
            <a:avLst/>
          </a:prstGeom>
          <a:effectLst>
            <a:outerShdw blurRad="63500" sx="102000" sy="102000" algn="ctr" rotWithShape="0">
              <a:prstClr val="black">
                <a:alpha val="40000"/>
              </a:prstClr>
            </a:outerShdw>
          </a:effectLst>
        </p:spPr>
      </p:pic>
      <p:sp>
        <p:nvSpPr>
          <p:cNvPr id="6" name="TextBox 5"/>
          <p:cNvSpPr txBox="1"/>
          <p:nvPr/>
        </p:nvSpPr>
        <p:spPr>
          <a:xfrm>
            <a:off x="323528" y="817770"/>
            <a:ext cx="2520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C4 Jan 2012 Q6c</a:t>
            </a:r>
          </a:p>
        </p:txBody>
      </p:sp>
      <mc:AlternateContent xmlns:mc="http://schemas.openxmlformats.org/markup-compatibility/2006" xmlns:a14="http://schemas.microsoft.com/office/drawing/2010/main">
        <mc:Choice Requires="a14">
          <p:sp>
            <p:nvSpPr>
              <p:cNvPr id="7" name="TextBox 6"/>
              <p:cNvSpPr txBox="1"/>
              <p:nvPr/>
            </p:nvSpPr>
            <p:spPr>
              <a:xfrm>
                <a:off x="827584" y="3628689"/>
                <a:ext cx="7056784" cy="263181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𝑑𝑢</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r>
                        <a:rPr lang="en-GB" b="0" i="1" smtClean="0">
                          <a:latin typeface="Cambria Math" panose="02040503050406030204" pitchFamily="18" charset="0"/>
                        </a:rPr>
                        <m:t>       →   </m:t>
                      </m:r>
                      <m:r>
                        <a:rPr lang="en-GB" b="0" i="1" smtClean="0">
                          <a:latin typeface="Cambria Math" panose="02040503050406030204" pitchFamily="18" charset="0"/>
                        </a:rPr>
                        <m:t>𝑑𝑥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den>
                      </m:f>
                      <m:r>
                        <a:rPr lang="en-GB" b="0" i="1" smtClean="0">
                          <a:latin typeface="Cambria Math" panose="02040503050406030204" pitchFamily="18" charset="0"/>
                        </a:rPr>
                        <m:t>𝑑𝑢</m:t>
                      </m:r>
                    </m:oMath>
                  </m:oMathPara>
                </a14:m>
                <a:endParaRPr lang="en-GB" dirty="0"/>
              </a:p>
              <a:p>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m:t>
                    </m:r>
                    <m:r>
                      <a:rPr lang="en-GB" b="0" i="1" smtClean="0">
                        <a:latin typeface="Cambria Math" panose="02040503050406030204" pitchFamily="18" charset="0"/>
                      </a:rPr>
                      <m:t>𝑢</m:t>
                    </m:r>
                    <m:r>
                      <a:rPr lang="en-GB" b="0" i="1" smtClean="0">
                        <a:latin typeface="Cambria Math" panose="02040503050406030204" pitchFamily="18" charset="0"/>
                      </a:rPr>
                      <m:t>−1</m:t>
                    </m:r>
                  </m:oMath>
                </a14:m>
                <a:r>
                  <a:rPr lang="en-GB" dirty="0"/>
                  <a:t>    (As before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arccos</m:t>
                        </m:r>
                      </m:fName>
                      <m:e>
                        <m:d>
                          <m:dPr>
                            <m:ctrlPr>
                              <a:rPr lang="en-GB" b="0" i="1" smtClean="0">
                                <a:latin typeface="Cambria Math" panose="02040503050406030204" pitchFamily="18" charset="0"/>
                              </a:rPr>
                            </m:ctrlPr>
                          </m:dPr>
                          <m:e>
                            <m:r>
                              <a:rPr lang="en-GB" b="0" i="1" smtClean="0">
                                <a:latin typeface="Cambria Math" panose="02040503050406030204" pitchFamily="18" charset="0"/>
                              </a:rPr>
                              <m:t>𝑢</m:t>
                            </m:r>
                            <m:r>
                              <a:rPr lang="en-GB" b="0" i="1" smtClean="0">
                                <a:latin typeface="Cambria Math" panose="02040503050406030204" pitchFamily="18" charset="0"/>
                              </a:rPr>
                              <m:t>−1</m:t>
                            </m:r>
                          </m:e>
                        </m:d>
                      </m:e>
                    </m:func>
                  </m:oMath>
                </a14:m>
                <a:r>
                  <a:rPr lang="en-GB" dirty="0"/>
                  <a:t> is going to be messy)</a:t>
                </a:r>
              </a:p>
              <a:p>
                <a:endParaRPr lang="en-GB" dirty="0"/>
              </a:p>
              <a:p>
                <a:pPr/>
                <a14:m>
                  <m:oMathPara xmlns:m="http://schemas.openxmlformats.org/officeDocument/2006/math">
                    <m:oMathParaPr>
                      <m:jc m:val="left"/>
                    </m:oMathParaPr>
                    <m:oMath xmlns:m="http://schemas.openxmlformats.org/officeDocument/2006/math">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2</m:t>
                                  </m:r>
                                  <m:r>
                                    <a:rPr lang="en-GB" b="0" i="1" smtClean="0">
                                      <a:latin typeface="Cambria Math" panose="02040503050406030204" pitchFamily="18" charset="0"/>
                                    </a:rPr>
                                    <m:t>𝑥</m:t>
                                  </m:r>
                                </m:e>
                              </m:func>
                            </m:num>
                            <m:den>
                              <m:r>
                                <a:rPr lang="en-GB" b="0" i="1" smtClean="0">
                                  <a:latin typeface="Cambria Math" panose="02040503050406030204" pitchFamily="18" charset="0"/>
                                </a:rPr>
                                <m:t>1+</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den>
                          </m:f>
                          <m:r>
                            <a:rPr lang="en-GB" b="0" i="1" smtClean="0">
                              <a:latin typeface="Cambria Math" panose="02040503050406030204" pitchFamily="18" charset="0"/>
                            </a:rPr>
                            <m:t>𝑑𝑥</m:t>
                          </m:r>
                        </m:e>
                      </m:nary>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4</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num>
                            <m:den>
                              <m:r>
                                <a:rPr lang="en-GB" b="0" i="1" smtClean="0">
                                  <a:latin typeface="Cambria Math" panose="02040503050406030204" pitchFamily="18" charset="0"/>
                                </a:rPr>
                                <m:t>1+</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den>
                          </m:f>
                          <m:r>
                            <a:rPr lang="en-GB" b="0" i="1" smtClean="0">
                              <a:latin typeface="Cambria Math" panose="02040503050406030204" pitchFamily="18" charset="0"/>
                            </a:rPr>
                            <m:t>𝑑𝑥</m:t>
                          </m:r>
                        </m:e>
                      </m:nary>
                      <m:r>
                        <a:rPr lang="en-GB" b="0" i="1" smtClean="0">
                          <a:latin typeface="Cambria Math" panose="02040503050406030204" pitchFamily="18" charset="0"/>
                        </a:rPr>
                        <m:t>=</m:t>
                      </m:r>
                      <m:nary>
                        <m:naryPr>
                          <m:subHide m:val="on"/>
                          <m:supHide m:val="on"/>
                          <m:ctrlPr>
                            <a:rPr lang="en-GB" i="1">
                              <a:latin typeface="Cambria Math" panose="02040503050406030204" pitchFamily="18" charset="0"/>
                            </a:rPr>
                          </m:ctrlPr>
                        </m:naryPr>
                        <m:sub/>
                        <m:sup/>
                        <m:e>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i="1">
                                  <a:latin typeface="Cambria Math" panose="02040503050406030204" pitchFamily="18" charset="0"/>
                                </a:rPr>
                                <m:t>4</m:t>
                              </m:r>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r>
                                    <a:rPr lang="en-GB" i="1">
                                      <a:latin typeface="Cambria Math" panose="02040503050406030204" pitchFamily="18" charset="0"/>
                                    </a:rPr>
                                    <m:t>𝑥</m:t>
                                  </m:r>
                                </m:e>
                              </m:func>
                              <m:d>
                                <m:dPr>
                                  <m:ctrlPr>
                                    <a:rPr lang="en-GB" i="1">
                                      <a:latin typeface="Cambria Math" panose="02040503050406030204" pitchFamily="18" charset="0"/>
                                    </a:rPr>
                                  </m:ctrlPr>
                                </m:dPr>
                                <m:e>
                                  <m:r>
                                    <a:rPr lang="en-GB" i="1">
                                      <a:latin typeface="Cambria Math" panose="02040503050406030204" pitchFamily="18" charset="0"/>
                                    </a:rPr>
                                    <m:t>𝑢</m:t>
                                  </m:r>
                                  <m:r>
                                    <a:rPr lang="en-GB" i="1">
                                      <a:latin typeface="Cambria Math" panose="02040503050406030204" pitchFamily="18" charset="0"/>
                                    </a:rPr>
                                    <m:t>−1</m:t>
                                  </m:r>
                                </m:e>
                              </m:d>
                            </m:num>
                            <m:den>
                              <m:r>
                                <a:rPr lang="en-GB" b="0" i="1" smtClean="0">
                                  <a:latin typeface="Cambria Math" panose="02040503050406030204" pitchFamily="18" charset="0"/>
                                </a:rPr>
                                <m:t>𝑢</m:t>
                              </m:r>
                            </m:den>
                          </m:f>
                        </m:e>
                      </m:nary>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den>
                      </m:f>
                      <m:r>
                        <a:rPr lang="en-GB" b="0" i="1" smtClean="0">
                          <a:latin typeface="Cambria Math" panose="02040503050406030204" pitchFamily="18" charset="0"/>
                        </a:rPr>
                        <m:t>𝑑𝑢</m:t>
                      </m:r>
                    </m:oMath>
                    <m:oMath xmlns:m="http://schemas.openxmlformats.org/officeDocument/2006/math">
                      <m:r>
                        <a:rPr lang="en-GB" b="0" i="1" smtClean="0">
                          <a:latin typeface="Cambria Math" panose="02040503050406030204" pitchFamily="18" charset="0"/>
                        </a:rPr>
                        <m:t>=−4</m:t>
                      </m:r>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𝑢</m:t>
                              </m:r>
                              <m:r>
                                <a:rPr lang="en-GB" b="0" i="1" smtClean="0">
                                  <a:latin typeface="Cambria Math" panose="02040503050406030204" pitchFamily="18" charset="0"/>
                                </a:rPr>
                                <m:t>−1</m:t>
                              </m:r>
                            </m:num>
                            <m:den>
                              <m:r>
                                <a:rPr lang="en-GB" b="0" i="1" smtClean="0">
                                  <a:latin typeface="Cambria Math" panose="02040503050406030204" pitchFamily="18" charset="0"/>
                                </a:rPr>
                                <m:t>𝑢</m:t>
                              </m:r>
                            </m:den>
                          </m:f>
                          <m:r>
                            <a:rPr lang="en-GB" b="0" i="1" smtClean="0">
                              <a:latin typeface="Cambria Math" panose="02040503050406030204" pitchFamily="18" charset="0"/>
                            </a:rPr>
                            <m:t>𝑑𝑢</m:t>
                          </m:r>
                        </m:e>
                      </m:nary>
                      <m:r>
                        <a:rPr lang="en-GB" b="0" i="1" smtClean="0">
                          <a:latin typeface="Cambria Math" panose="02040503050406030204" pitchFamily="18" charset="0"/>
                        </a:rPr>
                        <m:t>=−4</m:t>
                      </m:r>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1−</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𝑢</m:t>
                              </m:r>
                            </m:den>
                          </m:f>
                        </m:e>
                      </m:nary>
                      <m:r>
                        <a:rPr lang="en-GB" b="0" i="1" smtClean="0">
                          <a:latin typeface="Cambria Math" panose="02040503050406030204" pitchFamily="18" charset="0"/>
                        </a:rPr>
                        <m:t>𝑑𝑢</m:t>
                      </m:r>
                    </m:oMath>
                    <m:oMath xmlns:m="http://schemas.openxmlformats.org/officeDocument/2006/math">
                      <m:r>
                        <a:rPr lang="en-GB" b="0" i="1" smtClean="0">
                          <a:latin typeface="Cambria Math" panose="02040503050406030204" pitchFamily="18" charset="0"/>
                        </a:rPr>
                        <m:t>=−4</m:t>
                      </m:r>
                      <m:d>
                        <m:dPr>
                          <m:ctrlPr>
                            <a:rPr lang="en-GB" b="0" i="1" smtClean="0">
                              <a:latin typeface="Cambria Math" panose="02040503050406030204" pitchFamily="18" charset="0"/>
                            </a:rPr>
                          </m:ctrlPr>
                        </m:dPr>
                        <m:e>
                          <m:r>
                            <a:rPr lang="en-GB" b="0" i="1" smtClean="0">
                              <a:latin typeface="Cambria Math" panose="02040503050406030204" pitchFamily="18" charset="0"/>
                            </a:rPr>
                            <m:t>𝑢</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𝑢</m:t>
                                  </m:r>
                                </m:e>
                              </m:d>
                            </m:e>
                          </m:func>
                        </m:e>
                      </m:d>
                      <m:r>
                        <a:rPr lang="en-GB" b="0" i="1" smtClean="0">
                          <a:latin typeface="Cambria Math" panose="02040503050406030204" pitchFamily="18" charset="0"/>
                        </a:rPr>
                        <m:t>+</m:t>
                      </m:r>
                      <m:r>
                        <a:rPr lang="en-GB" b="0" i="1" smtClean="0">
                          <a:latin typeface="Cambria Math" panose="02040503050406030204" pitchFamily="18" charset="0"/>
                        </a:rPr>
                        <m:t>𝑐</m:t>
                      </m:r>
                      <m:r>
                        <a:rPr lang="en-GB" b="0" i="1" smtClean="0">
                          <a:latin typeface="Cambria Math" panose="02040503050406030204" pitchFamily="18" charset="0"/>
                        </a:rPr>
                        <m:t>=−4</m:t>
                      </m:r>
                      <m:d>
                        <m:dPr>
                          <m:ctrlPr>
                            <a:rPr lang="en-GB" b="0" i="1" smtClean="0">
                              <a:latin typeface="Cambria Math" panose="02040503050406030204" pitchFamily="18" charset="0"/>
                            </a:rPr>
                          </m:ctrlPr>
                        </m:dPr>
                        <m:e>
                          <m:r>
                            <a:rPr lang="en-GB" b="0" i="1" smtClean="0">
                              <a:latin typeface="Cambria Math" panose="02040503050406030204" pitchFamily="18" charset="0"/>
                            </a:rPr>
                            <m:t>1+</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+1</m:t>
                                  </m:r>
                                </m:e>
                              </m:d>
                            </m:e>
                          </m:func>
                        </m:e>
                      </m:d>
                      <m:r>
                        <a:rPr lang="en-GB" b="0" i="1" smtClean="0">
                          <a:latin typeface="Cambria Math" panose="02040503050406030204" pitchFamily="18" charset="0"/>
                        </a:rPr>
                        <m:t>+</m:t>
                      </m:r>
                      <m:r>
                        <a:rPr lang="en-GB" b="0" i="1" smtClean="0">
                          <a:latin typeface="Cambria Math" panose="02040503050406030204" pitchFamily="18" charset="0"/>
                        </a:rPr>
                        <m:t>𝑐</m:t>
                      </m:r>
                      <m:r>
                        <a:rPr lang="en-GB" b="0" i="1" smtClean="0">
                          <a:latin typeface="Cambria Math" panose="02040503050406030204" pitchFamily="18" charset="0"/>
                        </a:rPr>
                        <m:t>=…</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827584" y="3628689"/>
                <a:ext cx="7056784" cy="2631811"/>
              </a:xfrm>
              <a:prstGeom prst="rect">
                <a:avLst/>
              </a:prstGeom>
              <a:blipFill rotWithShape="0">
                <a:blip r:embed="rId3"/>
                <a:stretch>
                  <a:fillRect/>
                </a:stretch>
              </a:blipFill>
            </p:spPr>
            <p:txBody>
              <a:bodyPr/>
              <a:lstStyle/>
              <a:p>
                <a:r>
                  <a:rPr lang="en-GB">
                    <a:noFill/>
                  </a:rPr>
                  <a:t> </a:t>
                </a:r>
              </a:p>
            </p:txBody>
          </p:sp>
        </mc:Fallback>
      </mc:AlternateContent>
      <p:sp>
        <p:nvSpPr>
          <p:cNvPr id="8" name="TextBox 7"/>
          <p:cNvSpPr txBox="1"/>
          <p:nvPr/>
        </p:nvSpPr>
        <p:spPr>
          <a:xfrm>
            <a:off x="5508104" y="2968046"/>
            <a:ext cx="3168352"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Hint: </a:t>
            </a:r>
            <a:r>
              <a:rPr lang="en-GB" dirty="0"/>
              <a:t>You might want to use your double angle formula first.</a:t>
            </a:r>
          </a:p>
        </p:txBody>
      </p:sp>
      <p:sp>
        <p:nvSpPr>
          <p:cNvPr id="9" name="Rectangle 8"/>
          <p:cNvSpPr/>
          <p:nvPr/>
        </p:nvSpPr>
        <p:spPr>
          <a:xfrm>
            <a:off x="323528" y="3646324"/>
            <a:ext cx="7992888" cy="27350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9959646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Definite Integration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836712"/>
            <a:ext cx="8064896" cy="461665"/>
          </a:xfrm>
          <a:prstGeom prst="rect">
            <a:avLst/>
          </a:prstGeom>
          <a:noFill/>
        </p:spPr>
        <p:txBody>
          <a:bodyPr wrap="square" rtlCol="0">
            <a:spAutoFit/>
          </a:bodyPr>
          <a:lstStyle/>
          <a:p>
            <a:r>
              <a:rPr lang="en-GB" sz="2400" dirty="0"/>
              <a:t>Now consider:</a:t>
            </a:r>
          </a:p>
        </p:txBody>
      </p:sp>
      <mc:AlternateContent xmlns:mc="http://schemas.openxmlformats.org/markup-compatibility/2006" xmlns:a14="http://schemas.microsoft.com/office/drawing/2010/main">
        <mc:Choice Requires="a14">
          <p:sp>
            <p:nvSpPr>
              <p:cNvPr id="6" name="TextBox 5"/>
              <p:cNvSpPr txBox="1"/>
              <p:nvPr/>
            </p:nvSpPr>
            <p:spPr>
              <a:xfrm>
                <a:off x="837828" y="1412776"/>
                <a:ext cx="7560840" cy="57906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Calculate </a:t>
                </a:r>
                <a14:m>
                  <m:oMath xmlns:m="http://schemas.openxmlformats.org/officeDocument/2006/math">
                    <m:nary>
                      <m:naryPr>
                        <m:ctrlPr>
                          <a:rPr lang="en-GB" sz="2000" b="0" i="1" smtClean="0">
                            <a:latin typeface="Cambria Math" panose="02040503050406030204" pitchFamily="18" charset="0"/>
                          </a:rPr>
                        </m:ctrlPr>
                      </m:naryPr>
                      <m:sub>
                        <m:r>
                          <a:rPr lang="en-GB" sz="2000" b="0" i="1" smtClean="0">
                            <a:latin typeface="Cambria Math" panose="02040503050406030204" pitchFamily="18" charset="0"/>
                          </a:rPr>
                          <m:t>0</m:t>
                        </m:r>
                      </m:sub>
                      <m:sup>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𝜋</m:t>
                            </m:r>
                          </m:num>
                          <m:den>
                            <m:r>
                              <a:rPr lang="en-GB" sz="2000" b="0" i="1" smtClean="0">
                                <a:latin typeface="Cambria Math" panose="02040503050406030204" pitchFamily="18" charset="0"/>
                              </a:rPr>
                              <m:t>2</m:t>
                            </m:r>
                          </m:den>
                        </m:f>
                      </m:sup>
                      <m:e>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cos</m:t>
                            </m:r>
                          </m:fName>
                          <m:e>
                            <m:r>
                              <a:rPr lang="en-GB" sz="2000" b="0" i="1" smtClean="0">
                                <a:latin typeface="Cambria Math" panose="02040503050406030204" pitchFamily="18" charset="0"/>
                              </a:rPr>
                              <m:t>𝑥</m:t>
                            </m:r>
                          </m:e>
                        </m:func>
                        <m:rad>
                          <m:radPr>
                            <m:degHide m:val="on"/>
                            <m:ctrlPr>
                              <a:rPr lang="en-GB" sz="2000" b="0" i="1" smtClean="0">
                                <a:latin typeface="Cambria Math" panose="02040503050406030204" pitchFamily="18" charset="0"/>
                              </a:rPr>
                            </m:ctrlPr>
                          </m:radPr>
                          <m:deg/>
                          <m:e>
                            <m:r>
                              <a:rPr lang="en-GB" sz="2000" b="0" i="1" smtClean="0">
                                <a:latin typeface="Cambria Math" panose="02040503050406030204" pitchFamily="18" charset="0"/>
                              </a:rPr>
                              <m:t>1+</m:t>
                            </m:r>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sin</m:t>
                                </m:r>
                              </m:fName>
                              <m:e>
                                <m:r>
                                  <a:rPr lang="en-GB" sz="2000" b="0" i="1" smtClean="0">
                                    <a:latin typeface="Cambria Math" panose="02040503050406030204" pitchFamily="18" charset="0"/>
                                  </a:rPr>
                                  <m:t>𝑥</m:t>
                                </m:r>
                              </m:e>
                            </m:func>
                          </m:e>
                        </m:rad>
                      </m:e>
                    </m:nary>
                    <m:r>
                      <a:rPr lang="en-GB" sz="2000" b="0" i="1" smtClean="0">
                        <a:latin typeface="Cambria Math" panose="02040503050406030204" pitchFamily="18" charset="0"/>
                      </a:rPr>
                      <m:t> </m:t>
                    </m:r>
                    <m:r>
                      <a:rPr lang="en-GB" sz="2000" b="0" i="1" smtClean="0">
                        <a:latin typeface="Cambria Math" panose="02040503050406030204" pitchFamily="18" charset="0"/>
                      </a:rPr>
                      <m:t>𝑑𝑥</m:t>
                    </m:r>
                  </m:oMath>
                </a14:m>
                <a:endParaRPr lang="en-GB"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837828" y="1412776"/>
                <a:ext cx="7560840" cy="579069"/>
              </a:xfrm>
              <a:prstGeom prst="rect">
                <a:avLst/>
              </a:prstGeom>
              <a:blipFill rotWithShape="0">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Rectangle 6"/>
          <p:cNvSpPr/>
          <p:nvPr/>
        </p:nvSpPr>
        <p:spPr>
          <a:xfrm>
            <a:off x="405780" y="1400943"/>
            <a:ext cx="432048" cy="59090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p>
        </p:txBody>
      </p:sp>
      <mc:AlternateContent xmlns:mc="http://schemas.openxmlformats.org/markup-compatibility/2006" xmlns:a14="http://schemas.microsoft.com/office/drawing/2010/main">
        <mc:Choice Requires="a14">
          <p:sp>
            <p:nvSpPr>
              <p:cNvPr id="8" name="TextBox 7"/>
              <p:cNvSpPr txBox="1"/>
              <p:nvPr/>
            </p:nvSpPr>
            <p:spPr>
              <a:xfrm>
                <a:off x="539552" y="2106243"/>
                <a:ext cx="7859116" cy="4794261"/>
              </a:xfrm>
              <a:prstGeom prst="rect">
                <a:avLst/>
              </a:prstGeom>
              <a:noFill/>
            </p:spPr>
            <p:txBody>
              <a:bodyPr wrap="square" rtlCol="0">
                <a:spAutoFit/>
              </a:bodyPr>
              <a:lstStyle/>
              <a:p>
                <a:r>
                  <a:rPr lang="en-GB" dirty="0"/>
                  <a:t>Use substitution:    </a:t>
                </a:r>
                <a14:m>
                  <m:oMath xmlns:m="http://schemas.openxmlformats.org/officeDocument/2006/math">
                    <m:r>
                      <a:rPr lang="en-GB" b="1" i="1" smtClean="0">
                        <a:latin typeface="Cambria Math" panose="02040503050406030204" pitchFamily="18" charset="0"/>
                      </a:rPr>
                      <m:t>𝒖</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r>
                          <a:rPr lang="en-GB" b="1" i="1" smtClean="0">
                            <a:latin typeface="Cambria Math" panose="02040503050406030204" pitchFamily="18" charset="0"/>
                          </a:rPr>
                          <m:t>𝒙</m:t>
                        </m:r>
                      </m:e>
                    </m:func>
                  </m:oMath>
                </a14:m>
                <a:endParaRPr lang="en-GB" b="1" dirty="0"/>
              </a:p>
              <a:p>
                <a:endParaRPr lang="en-GB" dirty="0"/>
              </a:p>
              <a:p>
                <a:pPr/>
                <a14:m>
                  <m:oMathPara xmlns:m="http://schemas.openxmlformats.org/officeDocument/2006/math">
                    <m:oMathParaPr>
                      <m:jc m:val="left"/>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𝑑𝑢</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         →       </m:t>
                      </m:r>
                      <m:r>
                        <a:rPr lang="en-GB" b="0" i="1" smtClean="0">
                          <a:latin typeface="Cambria Math" panose="02040503050406030204" pitchFamily="18" charset="0"/>
                        </a:rPr>
                        <m:t>𝑑𝑢</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oMath>
                  </m:oMathPara>
                </a14:m>
                <a:endParaRPr lang="en-GB" dirty="0"/>
              </a:p>
              <a:p>
                <a:pPr/>
                <a14:m>
                  <m:oMathPara xmlns:m="http://schemas.openxmlformats.org/officeDocument/2006/math">
                    <m:oMathParaPr>
                      <m:jc m:val="left"/>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r>
                        <a:rPr lang="en-GB" b="0" i="1" smtClean="0">
                          <a:latin typeface="Cambria Math" panose="02040503050406030204" pitchFamily="18" charset="0"/>
                        </a:rPr>
                        <m:t>=</m:t>
                      </m:r>
                      <m:r>
                        <a:rPr lang="en-GB" b="0" i="1" smtClean="0">
                          <a:latin typeface="Cambria Math" panose="02040503050406030204" pitchFamily="18" charset="0"/>
                        </a:rPr>
                        <m:t>𝑢</m:t>
                      </m:r>
                      <m:r>
                        <a:rPr lang="en-GB" b="0" i="1" smtClean="0">
                          <a:latin typeface="Cambria Math" panose="02040503050406030204" pitchFamily="18" charset="0"/>
                        </a:rPr>
                        <m:t>−1</m:t>
                      </m:r>
                    </m:oMath>
                  </m:oMathPara>
                </a14:m>
                <a:endParaRPr lang="en-GB" dirty="0"/>
              </a:p>
              <a:p>
                <a:endParaRPr lang="en-GB" dirty="0"/>
              </a:p>
              <a:p>
                <a:r>
                  <a:rPr lang="en-GB" b="1" dirty="0"/>
                  <a:t>Now because we’ve changed from </a:t>
                </a:r>
                <a14:m>
                  <m:oMath xmlns:m="http://schemas.openxmlformats.org/officeDocument/2006/math">
                    <m:r>
                      <a:rPr lang="en-GB" b="1" i="1" smtClean="0">
                        <a:latin typeface="Cambria Math" panose="02040503050406030204" pitchFamily="18" charset="0"/>
                      </a:rPr>
                      <m:t>𝒙</m:t>
                    </m:r>
                  </m:oMath>
                </a14:m>
                <a:r>
                  <a:rPr lang="en-GB" b="1" dirty="0"/>
                  <a:t> to </a:t>
                </a:r>
                <a14:m>
                  <m:oMath xmlns:m="http://schemas.openxmlformats.org/officeDocument/2006/math">
                    <m:r>
                      <a:rPr lang="en-GB" b="1" i="1" smtClean="0">
                        <a:latin typeface="Cambria Math" panose="02040503050406030204" pitchFamily="18" charset="0"/>
                      </a:rPr>
                      <m:t>𝒖</m:t>
                    </m:r>
                  </m:oMath>
                </a14:m>
                <a:r>
                  <a:rPr lang="en-GB" b="1" dirty="0"/>
                  <a:t>, we have to work out what values of </a:t>
                </a:r>
                <a14:m>
                  <m:oMath xmlns:m="http://schemas.openxmlformats.org/officeDocument/2006/math">
                    <m:r>
                      <a:rPr lang="en-GB" b="1" i="1" smtClean="0">
                        <a:latin typeface="Cambria Math" panose="02040503050406030204" pitchFamily="18" charset="0"/>
                      </a:rPr>
                      <m:t>𝒖</m:t>
                    </m:r>
                  </m:oMath>
                </a14:m>
                <a:r>
                  <a:rPr lang="en-GB" b="1" dirty="0"/>
                  <a:t> would have given those limits for </a:t>
                </a:r>
                <a14:m>
                  <m:oMath xmlns:m="http://schemas.openxmlformats.org/officeDocument/2006/math">
                    <m:r>
                      <a:rPr lang="en-GB" b="1" i="1" smtClean="0">
                        <a:latin typeface="Cambria Math" panose="02040503050406030204" pitchFamily="18" charset="0"/>
                      </a:rPr>
                      <m:t>𝒙</m:t>
                    </m:r>
                  </m:oMath>
                </a14:m>
                <a:r>
                  <a:rPr lang="en-GB" b="1" dirty="0"/>
                  <a:t>:</a:t>
                </a:r>
              </a:p>
              <a:p>
                <a:endParaRPr lang="en-GB" dirty="0"/>
              </a:p>
              <a:p>
                <a:r>
                  <a:rPr lang="en-GB" dirty="0"/>
                  <a:t>When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2</m:t>
                        </m:r>
                      </m:den>
                    </m:f>
                  </m:oMath>
                </a14:m>
                <a:r>
                  <a:rPr lang="en-GB" dirty="0"/>
                  <a:t>, </a:t>
                </a:r>
                <a14:m>
                  <m:oMath xmlns:m="http://schemas.openxmlformats.org/officeDocument/2006/math">
                    <m:r>
                      <a:rPr lang="en-GB" b="0" i="0" smtClean="0">
                        <a:latin typeface="Cambria Math" panose="02040503050406030204" pitchFamily="18" charset="0"/>
                      </a:rPr>
                      <m:t>   </m:t>
                    </m:r>
                    <m:r>
                      <a:rPr lang="en-GB" b="0" i="1" smtClean="0">
                        <a:latin typeface="Cambria Math" panose="02040503050406030204" pitchFamily="18" charset="0"/>
                      </a:rPr>
                      <m:t>𝑢</m:t>
                    </m:r>
                    <m:r>
                      <a:rPr lang="en-GB" b="0" i="1" smtClean="0">
                        <a:latin typeface="Cambria Math" panose="02040503050406030204" pitchFamily="18" charset="0"/>
                      </a:rPr>
                      <m:t>=2</m:t>
                    </m:r>
                  </m:oMath>
                </a14:m>
                <a:r>
                  <a:rPr lang="en-GB" b="0" dirty="0"/>
                  <a:t/>
                </a:r>
                <a:br>
                  <a:rPr lang="en-GB" b="0" dirty="0"/>
                </a:br>
                <a:r>
                  <a:rPr lang="en-GB" b="0" dirty="0"/>
                  <a:t>When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=0,    </m:t>
                    </m:r>
                    <m:r>
                      <a:rPr lang="en-GB" b="0" i="1" smtClean="0">
                        <a:latin typeface="Cambria Math" panose="02040503050406030204" pitchFamily="18" charset="0"/>
                      </a:rPr>
                      <m:t>𝑢</m:t>
                    </m:r>
                    <m:r>
                      <a:rPr lang="en-GB" b="0" i="1" smtClean="0">
                        <a:latin typeface="Cambria Math" panose="02040503050406030204" pitchFamily="18" charset="0"/>
                      </a:rPr>
                      <m:t>=1</m:t>
                    </m:r>
                  </m:oMath>
                </a14:m>
                <a:endParaRPr lang="en-GB" dirty="0"/>
              </a:p>
              <a:p>
                <a:endParaRPr lang="en-GB" dirty="0"/>
              </a:p>
              <a:p>
                <a:pPr/>
                <a14:m>
                  <m:oMathPara xmlns:m="http://schemas.openxmlformats.org/officeDocument/2006/math">
                    <m:oMathParaPr>
                      <m:jc m:val="left"/>
                    </m:oMathParaPr>
                    <m:oMath xmlns:m="http://schemas.openxmlformats.org/officeDocument/2006/math">
                      <m:nary>
                        <m:naryPr>
                          <m:ctrlPr>
                            <a:rPr lang="en-GB" i="1">
                              <a:latin typeface="Cambria Math" panose="02040503050406030204" pitchFamily="18" charset="0"/>
                            </a:rPr>
                          </m:ctrlPr>
                        </m:naryPr>
                        <m:sub>
                          <m:r>
                            <a:rPr lang="en-GB" i="1">
                              <a:latin typeface="Cambria Math" panose="02040503050406030204" pitchFamily="18" charset="0"/>
                            </a:rPr>
                            <m:t>0</m:t>
                          </m:r>
                        </m:sub>
                        <m:sup>
                          <m:f>
                            <m:fPr>
                              <m:ctrlPr>
                                <a:rPr lang="en-GB" i="1">
                                  <a:latin typeface="Cambria Math" panose="02040503050406030204" pitchFamily="18" charset="0"/>
                                </a:rPr>
                              </m:ctrlPr>
                            </m:fPr>
                            <m:num>
                              <m:r>
                                <a:rPr lang="en-GB" i="1">
                                  <a:latin typeface="Cambria Math" panose="02040503050406030204" pitchFamily="18" charset="0"/>
                                </a:rPr>
                                <m:t>𝜋</m:t>
                              </m:r>
                            </m:num>
                            <m:den>
                              <m:r>
                                <a:rPr lang="en-GB" i="1">
                                  <a:latin typeface="Cambria Math" panose="02040503050406030204" pitchFamily="18" charset="0"/>
                                </a:rPr>
                                <m:t>2</m:t>
                              </m:r>
                            </m:den>
                          </m:f>
                        </m:sup>
                        <m:e>
                          <m:func>
                            <m:funcPr>
                              <m:ctrlPr>
                                <a:rPr lang="en-GB" i="1">
                                  <a:latin typeface="Cambria Math" panose="02040503050406030204" pitchFamily="18" charset="0"/>
                                </a:rPr>
                              </m:ctrlPr>
                            </m:funcPr>
                            <m:fName>
                              <m:r>
                                <m:rPr>
                                  <m:sty m:val="p"/>
                                </m:rPr>
                                <a:rPr lang="en-GB">
                                  <a:latin typeface="Cambria Math" panose="02040503050406030204" pitchFamily="18" charset="0"/>
                                </a:rPr>
                                <m:t>cos</m:t>
                              </m:r>
                            </m:fName>
                            <m:e>
                              <m:r>
                                <a:rPr lang="en-GB" i="1">
                                  <a:latin typeface="Cambria Math" panose="02040503050406030204" pitchFamily="18" charset="0"/>
                                </a:rPr>
                                <m:t>𝑥</m:t>
                              </m:r>
                            </m:e>
                          </m:func>
                          <m:rad>
                            <m:radPr>
                              <m:degHide m:val="on"/>
                              <m:ctrlPr>
                                <a:rPr lang="en-GB" i="1">
                                  <a:latin typeface="Cambria Math" panose="02040503050406030204" pitchFamily="18" charset="0"/>
                                </a:rPr>
                              </m:ctrlPr>
                            </m:radPr>
                            <m:deg/>
                            <m:e>
                              <m:r>
                                <a:rPr lang="en-GB" i="1">
                                  <a:latin typeface="Cambria Math" panose="02040503050406030204" pitchFamily="18" charset="0"/>
                                </a:rPr>
                                <m:t>1+</m:t>
                              </m:r>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r>
                                    <a:rPr lang="en-GB" i="1">
                                      <a:latin typeface="Cambria Math" panose="02040503050406030204" pitchFamily="18" charset="0"/>
                                    </a:rPr>
                                    <m:t>𝑥</m:t>
                                  </m:r>
                                </m:e>
                              </m:func>
                            </m:e>
                          </m:rad>
                        </m:e>
                      </m:nary>
                      <m:r>
                        <a:rPr lang="en-GB" i="1">
                          <a:latin typeface="Cambria Math" panose="02040503050406030204" pitchFamily="18" charset="0"/>
                        </a:rPr>
                        <m:t> </m:t>
                      </m:r>
                      <m:r>
                        <a:rPr lang="en-GB" i="1">
                          <a:latin typeface="Cambria Math" panose="02040503050406030204" pitchFamily="18" charset="0"/>
                        </a:rPr>
                        <m:t>𝑑𝑥</m:t>
                      </m:r>
                      <m:r>
                        <a:rPr lang="en-GB" b="0" i="1" smtClean="0">
                          <a:latin typeface="Cambria Math" panose="02040503050406030204" pitchFamily="18" charset="0"/>
                        </a:rPr>
                        <m:t>=</m:t>
                      </m:r>
                      <m:nary>
                        <m:naryPr>
                          <m:ctrlPr>
                            <a:rPr lang="en-GB" b="0" i="1" smtClean="0">
                              <a:latin typeface="Cambria Math" panose="02040503050406030204" pitchFamily="18" charset="0"/>
                            </a:rPr>
                          </m:ctrlPr>
                        </m:naryPr>
                        <m:sub>
                          <m:r>
                            <a:rPr lang="en-GB" b="0" i="1" smtClean="0">
                              <a:latin typeface="Cambria Math" panose="02040503050406030204" pitchFamily="18" charset="0"/>
                            </a:rPr>
                            <m:t>1</m:t>
                          </m:r>
                        </m:sub>
                        <m:sup>
                          <m:r>
                            <a:rPr lang="en-GB" b="0" i="1" smtClean="0">
                              <a:latin typeface="Cambria Math" panose="02040503050406030204" pitchFamily="18" charset="0"/>
                            </a:rPr>
                            <m:t>2</m:t>
                          </m:r>
                        </m:sup>
                        <m:e>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up>
                          </m:sSup>
                          <m:r>
                            <a:rPr lang="en-GB" b="0" i="1" smtClean="0">
                              <a:latin typeface="Cambria Math" panose="02040503050406030204" pitchFamily="18" charset="0"/>
                            </a:rPr>
                            <m:t> </m:t>
                          </m:r>
                          <m:r>
                            <a:rPr lang="en-GB" b="0" i="1" smtClean="0">
                              <a:latin typeface="Cambria Math" panose="02040503050406030204" pitchFamily="18" charset="0"/>
                            </a:rPr>
                            <m:t>𝑑𝑢</m:t>
                          </m:r>
                        </m:e>
                      </m:nary>
                    </m:oMath>
                    <m:oMath xmlns:m="http://schemas.openxmlformats.org/officeDocument/2006/math">
                      <m:r>
                        <a:rPr lang="en-GB" b="0" i="1" smtClean="0">
                          <a:latin typeface="Cambria Math" panose="02040503050406030204" pitchFamily="18" charset="0"/>
                        </a:rPr>
                        <m:t>                                             =</m:t>
                      </m:r>
                      <m:sSubSup>
                        <m:sSubSupPr>
                          <m:ctrlPr>
                            <a:rPr lang="en-GB" b="0" i="1" smtClean="0">
                              <a:latin typeface="Cambria Math" panose="02040503050406030204" pitchFamily="18" charset="0"/>
                            </a:rPr>
                          </m:ctrlPr>
                        </m:sSubSupPr>
                        <m:e>
                          <m:d>
                            <m:dPr>
                              <m:begChr m:val="["/>
                              <m:endChr m:val="]"/>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sup>
                              </m:sSup>
                            </m:e>
                          </m:d>
                        </m:e>
                        <m:sub>
                          <m:r>
                            <a:rPr lang="en-GB" b="0" i="1" smtClean="0">
                              <a:latin typeface="Cambria Math" panose="02040503050406030204" pitchFamily="18" charset="0"/>
                            </a:rPr>
                            <m:t>1</m:t>
                          </m:r>
                        </m:sub>
                        <m:sup>
                          <m:r>
                            <a:rPr lang="en-GB" b="0" i="1" smtClean="0">
                              <a:latin typeface="Cambria Math" panose="02040503050406030204" pitchFamily="18" charset="0"/>
                            </a:rPr>
                            <m:t>2</m:t>
                          </m:r>
                        </m:sup>
                      </m:sSub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d>
                        <m:dPr>
                          <m:ctrlPr>
                            <a:rPr lang="en-GB" b="0" i="1" smtClean="0">
                              <a:latin typeface="Cambria Math" panose="02040503050406030204" pitchFamily="18" charset="0"/>
                            </a:rPr>
                          </m:ctrlPr>
                        </m:dPr>
                        <m:e>
                          <m:r>
                            <a:rPr lang="en-GB" b="0" i="1" smtClean="0">
                              <a:latin typeface="Cambria Math" panose="02040503050406030204" pitchFamily="18" charset="0"/>
                            </a:rPr>
                            <m:t>2</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m:t>
                              </m:r>
                            </m:e>
                          </m:rad>
                          <m:r>
                            <a:rPr lang="en-GB" b="0" i="1" smtClean="0">
                              <a:latin typeface="Cambria Math" panose="02040503050406030204" pitchFamily="18" charset="0"/>
                            </a:rPr>
                            <m:t>−1</m:t>
                          </m:r>
                        </m:e>
                      </m:d>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539552" y="2106243"/>
                <a:ext cx="7859116" cy="4794261"/>
              </a:xfrm>
              <a:prstGeom prst="rect">
                <a:avLst/>
              </a:prstGeom>
              <a:blipFill rotWithShape="0">
                <a:blip r:embed="rId3"/>
                <a:stretch>
                  <a:fillRect l="-698" t="-763"/>
                </a:stretch>
              </a:blipFill>
            </p:spPr>
            <p:txBody>
              <a:bodyPr/>
              <a:lstStyle/>
              <a:p>
                <a:r>
                  <a:rPr lang="en-GB">
                    <a:noFill/>
                  </a:rPr>
                  <a:t> </a:t>
                </a:r>
              </a:p>
            </p:txBody>
          </p:sp>
        </mc:Fallback>
      </mc:AlternateContent>
      <p:sp>
        <p:nvSpPr>
          <p:cNvPr id="9" name="Rectangle 8"/>
          <p:cNvSpPr/>
          <p:nvPr/>
        </p:nvSpPr>
        <p:spPr>
          <a:xfrm>
            <a:off x="2339752" y="2012682"/>
            <a:ext cx="1872208" cy="5522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526604" y="2649924"/>
            <a:ext cx="8005836" cy="9951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2482776" y="4384633"/>
            <a:ext cx="648072" cy="9801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3130848" y="5458393"/>
            <a:ext cx="2546052" cy="13361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1254425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p:cNvSpPr txBox="1"/>
          <p:nvPr/>
        </p:nvSpPr>
        <p:spPr>
          <a:xfrm>
            <a:off x="323528" y="817539"/>
            <a:ext cx="2520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C4 June 2011 Q4</a:t>
            </a:r>
          </a:p>
        </p:txBody>
      </p:sp>
      <p:pic>
        <p:nvPicPr>
          <p:cNvPr id="9" name="Picture 8"/>
          <p:cNvPicPr>
            <a:picLocks noChangeAspect="1"/>
          </p:cNvPicPr>
          <p:nvPr/>
        </p:nvPicPr>
        <p:blipFill>
          <a:blip r:embed="rId2"/>
          <a:stretch>
            <a:fillRect/>
          </a:stretch>
        </p:blipFill>
        <p:spPr>
          <a:xfrm>
            <a:off x="323528" y="1339427"/>
            <a:ext cx="6237511" cy="3278216"/>
          </a:xfrm>
          <a:prstGeom prst="rect">
            <a:avLst/>
          </a:prstGeom>
        </p:spPr>
      </p:pic>
      <p:pic>
        <p:nvPicPr>
          <p:cNvPr id="10" name="Picture 9"/>
          <p:cNvPicPr>
            <a:picLocks noChangeAspect="1"/>
          </p:cNvPicPr>
          <p:nvPr/>
        </p:nvPicPr>
        <p:blipFill>
          <a:blip r:embed="rId3"/>
          <a:stretch>
            <a:fillRect/>
          </a:stretch>
        </p:blipFill>
        <p:spPr>
          <a:xfrm>
            <a:off x="323528" y="4833767"/>
            <a:ext cx="4752528" cy="1048352"/>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5543600" y="1175489"/>
                <a:ext cx="3600400" cy="28979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𝒅𝒖</m:t>
                          </m:r>
                        </m:num>
                        <m:den>
                          <m:r>
                            <a:rPr lang="en-GB" b="1" i="1" smtClean="0">
                              <a:latin typeface="Cambria Math" panose="02040503050406030204" pitchFamily="18" charset="0"/>
                            </a:rPr>
                            <m:t>𝒅𝒙</m:t>
                          </m:r>
                        </m:den>
                      </m:f>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𝒙</m:t>
                      </m:r>
                      <m:r>
                        <a:rPr lang="en-GB" b="1" i="1" smtClean="0">
                          <a:latin typeface="Cambria Math" panose="02040503050406030204" pitchFamily="18" charset="0"/>
                        </a:rPr>
                        <m:t>     →   </m:t>
                      </m:r>
                      <m:r>
                        <a:rPr lang="en-GB" b="1" i="1" smtClean="0">
                          <a:latin typeface="Cambria Math" panose="02040503050406030204" pitchFamily="18" charset="0"/>
                        </a:rPr>
                        <m:t>𝒅𝒖</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𝒙</m:t>
                      </m:r>
                      <m:r>
                        <a:rPr lang="en-GB" b="1" i="1" smtClean="0">
                          <a:latin typeface="Cambria Math" panose="02040503050406030204" pitchFamily="18" charset="0"/>
                        </a:rPr>
                        <m:t> </m:t>
                      </m:r>
                      <m:r>
                        <a:rPr lang="en-GB" b="1" i="1" smtClean="0">
                          <a:latin typeface="Cambria Math" panose="02040503050406030204" pitchFamily="18" charset="0"/>
                        </a:rPr>
                        <m:t>𝒅𝒙</m:t>
                      </m:r>
                    </m:oMath>
                    <m:oMath xmlns:m="http://schemas.openxmlformats.org/officeDocument/2006/math">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𝒖</m:t>
                      </m:r>
                      <m:r>
                        <a:rPr lang="en-GB" b="1" i="1" smtClean="0">
                          <a:latin typeface="Cambria Math" panose="02040503050406030204" pitchFamily="18" charset="0"/>
                        </a:rPr>
                        <m:t>−</m:t>
                      </m:r>
                      <m:r>
                        <a:rPr lang="en-GB" b="1" i="1" smtClean="0">
                          <a:latin typeface="Cambria Math" panose="02040503050406030204" pitchFamily="18" charset="0"/>
                        </a:rPr>
                        <m:t>𝟐</m:t>
                      </m:r>
                    </m:oMath>
                  </m:oMathPara>
                </a14:m>
                <a:endParaRPr lang="en-GB" b="1" i="1" dirty="0">
                  <a:latin typeface="Cambria Math" panose="02040503050406030204" pitchFamily="18" charset="0"/>
                </a:endParaRPr>
              </a:p>
              <a:p>
                <a:r>
                  <a:rPr lang="en-GB" b="1" dirty="0">
                    <a:latin typeface="+mj-lt"/>
                  </a:rPr>
                  <a:t>When</a:t>
                </a:r>
                <a:r>
                  <a:rPr lang="en-GB" b="1" i="1" dirty="0">
                    <a:latin typeface="Cambria Math" panose="02040503050406030204" pitchFamily="18" charset="0"/>
                  </a:rPr>
                  <a:t> </a:t>
                </a:r>
                <a14:m>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𝟐</m:t>
                        </m:r>
                      </m:e>
                    </m:rad>
                  </m:oMath>
                </a14:m>
                <a:r>
                  <a:rPr lang="en-GB" b="1" i="1" dirty="0">
                    <a:latin typeface="Cambria Math" panose="02040503050406030204" pitchFamily="18" charset="0"/>
                  </a:rPr>
                  <a:t>, </a:t>
                </a:r>
                <a14:m>
                  <m:oMath xmlns:m="http://schemas.openxmlformats.org/officeDocument/2006/math">
                    <m:r>
                      <a:rPr lang="en-GB" b="1" i="1" smtClean="0">
                        <a:latin typeface="Cambria Math" panose="02040503050406030204" pitchFamily="18" charset="0"/>
                      </a:rPr>
                      <m:t>𝒖</m:t>
                    </m:r>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𝟐</m:t>
                                </m:r>
                              </m:e>
                            </m:rad>
                          </m:e>
                        </m:d>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𝟒</m:t>
                    </m:r>
                  </m:oMath>
                </a14:m>
                <a:endParaRPr lang="en-GB" b="1" i="1" dirty="0">
                  <a:latin typeface="Cambria Math" panose="02040503050406030204" pitchFamily="18" charset="0"/>
                </a:endParaRPr>
              </a:p>
              <a:p>
                <a:r>
                  <a:rPr lang="en-GB" b="1" dirty="0">
                    <a:latin typeface="+mj-lt"/>
                  </a:rPr>
                  <a:t>When</a:t>
                </a:r>
                <a:r>
                  <a:rPr lang="en-GB" b="1" i="1" dirty="0">
                    <a:latin typeface="Cambria Math" panose="02040503050406030204" pitchFamily="18" charset="0"/>
                  </a:rPr>
                  <a:t> </a:t>
                </a:r>
                <a14:m>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 </m:t>
                    </m:r>
                    <m:r>
                      <a:rPr lang="en-GB" b="1" i="1" smtClean="0">
                        <a:latin typeface="Cambria Math" panose="02040503050406030204" pitchFamily="18" charset="0"/>
                      </a:rPr>
                      <m:t>𝒖</m:t>
                    </m:r>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𝟎</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𝟐</m:t>
                    </m:r>
                  </m:oMath>
                </a14:m>
                <a:endParaRPr lang="en-GB"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nary>
                        <m:naryPr>
                          <m:ctrlPr>
                            <a:rPr lang="en-GB" b="1" i="1" smtClean="0">
                              <a:latin typeface="Cambria Math" panose="02040503050406030204" pitchFamily="18" charset="0"/>
                            </a:rPr>
                          </m:ctrlPr>
                        </m:naryPr>
                        <m:sub>
                          <m:r>
                            <a:rPr lang="en-GB" b="1" i="1" smtClean="0">
                              <a:latin typeface="Cambria Math" panose="02040503050406030204" pitchFamily="18" charset="0"/>
                            </a:rPr>
                            <m:t>𝟎</m:t>
                          </m:r>
                        </m:sub>
                        <m:sup>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𝟐</m:t>
                              </m:r>
                            </m:e>
                          </m:rad>
                        </m:sup>
                        <m:e>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𝐥𝐧</m:t>
                              </m:r>
                            </m:fName>
                            <m:e>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𝟐</m:t>
                                  </m:r>
                                </m:e>
                              </m:d>
                            </m:e>
                          </m:func>
                          <m:r>
                            <a:rPr lang="en-GB" b="1" i="1" smtClean="0">
                              <a:latin typeface="Cambria Math" panose="02040503050406030204" pitchFamily="18" charset="0"/>
                            </a:rPr>
                            <m:t>𝒙</m:t>
                          </m:r>
                        </m:e>
                      </m:nary>
                      <m:r>
                        <a:rPr lang="en-GB" b="1" i="1" smtClean="0">
                          <a:latin typeface="Cambria Math" panose="02040503050406030204" pitchFamily="18" charset="0"/>
                        </a:rPr>
                        <m:t>𝒅𝒙</m:t>
                      </m:r>
                      <m:r>
                        <a:rPr lang="en-GB" b="1" i="1" smtClean="0">
                          <a:latin typeface="Cambria Math" panose="02040503050406030204" pitchFamily="18" charset="0"/>
                        </a:rPr>
                        <m:t>=</m:t>
                      </m:r>
                      <m:nary>
                        <m:naryPr>
                          <m:ctrlPr>
                            <a:rPr lang="en-GB" b="1" i="1" smtClean="0">
                              <a:latin typeface="Cambria Math" panose="02040503050406030204" pitchFamily="18" charset="0"/>
                            </a:rPr>
                          </m:ctrlPr>
                        </m:naryPr>
                        <m:sub>
                          <m:r>
                            <a:rPr lang="en-GB" b="1" i="1" smtClean="0">
                              <a:latin typeface="Cambria Math" panose="02040503050406030204" pitchFamily="18" charset="0"/>
                            </a:rPr>
                            <m:t>𝟐</m:t>
                          </m:r>
                        </m:sub>
                        <m:sup>
                          <m:r>
                            <a:rPr lang="en-GB" b="1" i="1" smtClean="0">
                              <a:latin typeface="Cambria Math" panose="02040503050406030204" pitchFamily="18" charset="0"/>
                            </a:rPr>
                            <m:t>𝟒</m:t>
                          </m:r>
                        </m:sup>
                        <m:e>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r>
                            <a:rPr lang="en-GB" b="1" i="1" smtClean="0">
                              <a:latin typeface="Cambria Math" panose="02040503050406030204" pitchFamily="18" charset="0"/>
                            </a:rPr>
                            <m:t>(</m:t>
                          </m:r>
                          <m:r>
                            <a:rPr lang="en-GB" b="1" i="1" smtClean="0">
                              <a:latin typeface="Cambria Math" panose="02040503050406030204" pitchFamily="18" charset="0"/>
                            </a:rPr>
                            <m:t>𝒖</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𝐥𝐧</m:t>
                              </m:r>
                            </m:fName>
                            <m:e>
                              <m:d>
                                <m:dPr>
                                  <m:ctrlPr>
                                    <a:rPr lang="en-GB" b="1" i="1" smtClean="0">
                                      <a:latin typeface="Cambria Math" panose="02040503050406030204" pitchFamily="18" charset="0"/>
                                    </a:rPr>
                                  </m:ctrlPr>
                                </m:dPr>
                                <m:e>
                                  <m:r>
                                    <a:rPr lang="en-GB" b="1" i="1" smtClean="0">
                                      <a:latin typeface="Cambria Math" panose="02040503050406030204" pitchFamily="18" charset="0"/>
                                    </a:rPr>
                                    <m:t>𝒖</m:t>
                                  </m:r>
                                </m:e>
                              </m:d>
                            </m:e>
                          </m:func>
                          <m:r>
                            <a:rPr lang="en-GB" b="1" i="1" smtClean="0">
                              <a:latin typeface="Cambria Math" panose="02040503050406030204" pitchFamily="18" charset="0"/>
                            </a:rPr>
                            <m:t> </m:t>
                          </m:r>
                          <m:r>
                            <a:rPr lang="en-GB" b="1" i="1" smtClean="0">
                              <a:latin typeface="Cambria Math" panose="02040503050406030204" pitchFamily="18" charset="0"/>
                            </a:rPr>
                            <m:t>𝒅𝒖</m:t>
                          </m:r>
                        </m:e>
                      </m:nary>
                    </m:oMath>
                  </m:oMathPara>
                </a14:m>
                <a:endParaRPr lang="en-GB" b="1" dirty="0"/>
              </a:p>
            </p:txBody>
          </p:sp>
        </mc:Choice>
        <mc:Fallback xmlns="">
          <p:sp>
            <p:nvSpPr>
              <p:cNvPr id="8" name="TextBox 7"/>
              <p:cNvSpPr txBox="1">
                <a:spLocks noRot="1" noChangeAspect="1" noMove="1" noResize="1" noEditPoints="1" noAdjustHandles="1" noChangeArrowheads="1" noChangeShapeType="1" noTextEdit="1"/>
              </p:cNvSpPr>
              <p:nvPr/>
            </p:nvSpPr>
            <p:spPr>
              <a:xfrm>
                <a:off x="5543600" y="1175489"/>
                <a:ext cx="3600400" cy="2897909"/>
              </a:xfrm>
              <a:prstGeom prst="rect">
                <a:avLst/>
              </a:prstGeom>
              <a:blipFill rotWithShape="0">
                <a:blip r:embed="rId4"/>
                <a:stretch>
                  <a:fillRect l="-1354"/>
                </a:stretch>
              </a:blipFill>
            </p:spPr>
            <p:txBody>
              <a:bodyPr/>
              <a:lstStyle/>
              <a:p>
                <a:r>
                  <a:rPr lang="en-GB">
                    <a:noFill/>
                  </a:rPr>
                  <a:t> </a:t>
                </a:r>
              </a:p>
            </p:txBody>
          </p:sp>
        </mc:Fallback>
      </mc:AlternateContent>
      <p:sp>
        <p:nvSpPr>
          <p:cNvPr id="11" name="Rectangle 10"/>
          <p:cNvSpPr/>
          <p:nvPr/>
        </p:nvSpPr>
        <p:spPr>
          <a:xfrm>
            <a:off x="5471592" y="1164106"/>
            <a:ext cx="3564904" cy="290929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692433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Overview</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836712"/>
            <a:ext cx="8568952" cy="646331"/>
          </a:xfrm>
          <a:prstGeom prst="rect">
            <a:avLst/>
          </a:prstGeom>
          <a:noFill/>
        </p:spPr>
        <p:txBody>
          <a:bodyPr wrap="square" rtlCol="0">
            <a:spAutoFit/>
          </a:bodyPr>
          <a:lstStyle/>
          <a:p>
            <a:r>
              <a:rPr lang="en-GB" dirty="0"/>
              <a:t>In this chapter, you’ll be able to integrate a significantly greater variety of expressions, and be able to solve differential equations.</a:t>
            </a:r>
          </a:p>
        </p:txBody>
      </p:sp>
      <mc:AlternateContent xmlns:mc="http://schemas.openxmlformats.org/markup-compatibility/2006" xmlns:a14="http://schemas.microsoft.com/office/drawing/2010/main">
        <mc:Choice Requires="a14">
          <p:sp>
            <p:nvSpPr>
              <p:cNvPr id="6" name="TextBox 5"/>
              <p:cNvSpPr txBox="1"/>
              <p:nvPr/>
            </p:nvSpPr>
            <p:spPr>
              <a:xfrm>
                <a:off x="4727528" y="2602076"/>
                <a:ext cx="3360460" cy="12561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sz="1600" b="0" i="1" smtClean="0">
                              <a:latin typeface="Cambria Math" panose="02040503050406030204" pitchFamily="18" charset="0"/>
                            </a:rPr>
                          </m:ctrlPr>
                        </m:naryPr>
                        <m:sub/>
                        <m:sup/>
                        <m:e>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4</m:t>
                              </m:r>
                              <m:r>
                                <a:rPr lang="en-GB" sz="1600" b="0" i="1" smtClean="0">
                                  <a:latin typeface="Cambria Math" panose="02040503050406030204" pitchFamily="18" charset="0"/>
                                </a:rPr>
                                <m:t>𝑥</m:t>
                              </m:r>
                            </m:e>
                          </m:func>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4</m:t>
                          </m:r>
                        </m:den>
                      </m:f>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4</m:t>
                          </m:r>
                          <m:r>
                            <a:rPr lang="en-GB" sz="1600" b="0" i="1" smtClean="0">
                              <a:latin typeface="Cambria Math" panose="02040503050406030204" pitchFamily="18" charset="0"/>
                            </a:rPr>
                            <m:t>𝑥</m:t>
                          </m:r>
                        </m:e>
                      </m:func>
                      <m:r>
                        <a:rPr lang="en-GB" sz="1600" b="0" i="1" smtClean="0">
                          <a:latin typeface="Cambria Math" panose="02040503050406030204" pitchFamily="18" charset="0"/>
                        </a:rPr>
                        <m:t>+</m:t>
                      </m:r>
                      <m:r>
                        <a:rPr lang="en-GB" sz="1600" b="0" i="1" smtClean="0">
                          <a:latin typeface="Cambria Math" panose="02040503050406030204" pitchFamily="18" charset="0"/>
                        </a:rPr>
                        <m:t>𝐶</m:t>
                      </m:r>
                    </m:oMath>
                    <m:oMath xmlns:m="http://schemas.openxmlformats.org/officeDocument/2006/math">
                      <m:nary>
                        <m:naryPr>
                          <m:limLoc m:val="undOvr"/>
                          <m:subHide m:val="on"/>
                          <m:supHide m:val="on"/>
                          <m:ctrlPr>
                            <a:rPr lang="en-GB" sz="1600" b="0" i="1" smtClean="0">
                              <a:latin typeface="Cambria Math" panose="02040503050406030204" pitchFamily="18" charset="0"/>
                            </a:rPr>
                          </m:ctrlPr>
                        </m:naryPr>
                        <m:sub/>
                        <m:sup/>
                        <m:e>
                          <m:func>
                            <m:funcPr>
                              <m:ctrlPr>
                                <a:rPr lang="en-GB" sz="1600" b="0" i="1" smtClean="0">
                                  <a:latin typeface="Cambria Math" panose="02040503050406030204" pitchFamily="18" charset="0"/>
                                </a:rPr>
                              </m:ctrlPr>
                            </m:funcPr>
                            <m:fName>
                              <m:sSup>
                                <m:sSupPr>
                                  <m:ctrlPr>
                                    <a:rPr lang="en-GB" sz="1600" b="0" i="1" smtClean="0">
                                      <a:latin typeface="Cambria Math" panose="02040503050406030204" pitchFamily="18" charset="0"/>
                                    </a:rPr>
                                  </m:ctrlPr>
                                </m:sSupPr>
                                <m:e>
                                  <m:r>
                                    <m:rPr>
                                      <m:sty m:val="p"/>
                                    </m:rPr>
                                    <a:rPr lang="en-GB" sz="1600" b="0" i="0" smtClean="0">
                                      <a:latin typeface="Cambria Math" panose="02040503050406030204" pitchFamily="18" charset="0"/>
                                    </a:rPr>
                                    <m:t>sin</m:t>
                                  </m:r>
                                </m:e>
                                <m:sup>
                                  <m:r>
                                    <a:rPr lang="en-GB" sz="1600" b="0" i="1" smtClean="0">
                                      <a:latin typeface="Cambria Math" panose="02040503050406030204" pitchFamily="18" charset="0"/>
                                    </a:rPr>
                                    <m:t>3</m:t>
                                  </m:r>
                                </m:sup>
                              </m:sSup>
                            </m:fName>
                            <m:e>
                              <m:r>
                                <a:rPr lang="en-GB" sz="1600" b="0" i="1" smtClean="0">
                                  <a:latin typeface="Cambria Math" panose="02040503050406030204" pitchFamily="18" charset="0"/>
                                </a:rPr>
                                <m:t>𝑥</m:t>
                              </m:r>
                            </m:e>
                          </m:func>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𝑥</m:t>
                              </m:r>
                            </m:e>
                          </m:func>
                        </m:e>
                      </m:nary>
                      <m:r>
                        <a:rPr lang="en-GB" sz="1600" b="0" i="1" smtClean="0">
                          <a:latin typeface="Cambria Math" panose="02040503050406030204" pitchFamily="18" charset="0"/>
                        </a:rPr>
                        <m:t>𝑑𝑥</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4</m:t>
                          </m:r>
                        </m:den>
                      </m:f>
                      <m:func>
                        <m:funcPr>
                          <m:ctrlPr>
                            <a:rPr lang="en-GB" sz="1600" b="0" i="1" smtClean="0">
                              <a:latin typeface="Cambria Math" panose="02040503050406030204" pitchFamily="18" charset="0"/>
                            </a:rPr>
                          </m:ctrlPr>
                        </m:funcPr>
                        <m:fName>
                          <m:sSup>
                            <m:sSupPr>
                              <m:ctrlPr>
                                <a:rPr lang="en-GB" sz="1600" b="0" i="1" smtClean="0">
                                  <a:latin typeface="Cambria Math" panose="02040503050406030204" pitchFamily="18" charset="0"/>
                                </a:rPr>
                              </m:ctrlPr>
                            </m:sSupPr>
                            <m:e>
                              <m:r>
                                <m:rPr>
                                  <m:sty m:val="p"/>
                                </m:rPr>
                                <a:rPr lang="en-GB" sz="1600" b="0" i="0" smtClean="0">
                                  <a:latin typeface="Cambria Math" panose="02040503050406030204" pitchFamily="18" charset="0"/>
                                </a:rPr>
                                <m:t>sin</m:t>
                              </m:r>
                            </m:e>
                            <m:sup>
                              <m:r>
                                <a:rPr lang="en-GB" sz="1600" b="0" i="1" smtClean="0">
                                  <a:latin typeface="Cambria Math" panose="02040503050406030204" pitchFamily="18" charset="0"/>
                                </a:rPr>
                                <m:t>4</m:t>
                              </m:r>
                            </m:sup>
                          </m:sSup>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m:t>
                      </m:r>
                      <m:r>
                        <a:rPr lang="en-GB" sz="1600" b="0" i="1" smtClean="0">
                          <a:latin typeface="Cambria Math" panose="02040503050406030204" pitchFamily="18" charset="0"/>
                        </a:rPr>
                        <m:t>𝐶</m:t>
                      </m:r>
                    </m:oMath>
                  </m:oMathPara>
                </a14:m>
                <a:endParaRPr lang="en-GB" sz="1600" b="0" dirty="0"/>
              </a:p>
            </p:txBody>
          </p:sp>
        </mc:Choice>
        <mc:Fallback xmlns="">
          <p:sp>
            <p:nvSpPr>
              <p:cNvPr id="6" name="TextBox 5"/>
              <p:cNvSpPr txBox="1">
                <a:spLocks noRot="1" noChangeAspect="1" noMove="1" noResize="1" noEditPoints="1" noAdjustHandles="1" noChangeArrowheads="1" noChangeShapeType="1" noTextEdit="1"/>
              </p:cNvSpPr>
              <p:nvPr/>
            </p:nvSpPr>
            <p:spPr>
              <a:xfrm>
                <a:off x="4727528" y="2602076"/>
                <a:ext cx="3360460" cy="1256178"/>
              </a:xfrm>
              <a:prstGeom prst="rect">
                <a:avLst/>
              </a:prstGeom>
              <a:blipFill>
                <a:blip r:embed="rId2"/>
                <a:stretch>
                  <a:fillRect/>
                </a:stretch>
              </a:blipFill>
            </p:spPr>
            <p:txBody>
              <a:bodyPr/>
              <a:lstStyle/>
              <a:p>
                <a:r>
                  <a:rPr lang="en-GB">
                    <a:noFill/>
                  </a:rPr>
                  <a:t> </a:t>
                </a:r>
              </a:p>
            </p:txBody>
          </p:sp>
        </mc:Fallback>
      </mc:AlternateContent>
      <p:sp>
        <p:nvSpPr>
          <p:cNvPr id="7" name="TextBox 6"/>
          <p:cNvSpPr txBox="1"/>
          <p:nvPr/>
        </p:nvSpPr>
        <p:spPr>
          <a:xfrm>
            <a:off x="4528693" y="1726036"/>
            <a:ext cx="3554931" cy="80021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b="1" dirty="0"/>
              <a:t>Integration by ‘reverse chain rule’</a:t>
            </a:r>
          </a:p>
          <a:p>
            <a:r>
              <a:rPr lang="en-GB" sz="1400" dirty="0"/>
              <a:t>(We imagine what would have differentiated to get the expression.)</a:t>
            </a:r>
          </a:p>
        </p:txBody>
      </p:sp>
      <p:sp>
        <p:nvSpPr>
          <p:cNvPr id="8" name="TextBox 7"/>
          <p:cNvSpPr txBox="1"/>
          <p:nvPr/>
        </p:nvSpPr>
        <p:spPr>
          <a:xfrm>
            <a:off x="509881" y="1910789"/>
            <a:ext cx="3600400" cy="80021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b="1" dirty="0"/>
              <a:t>Integration by standard result</a:t>
            </a:r>
          </a:p>
          <a:p>
            <a:r>
              <a:rPr lang="en-GB" sz="1400" dirty="0"/>
              <a:t>(There’s certain expressions you’re expected to know straight off.)</a:t>
            </a:r>
          </a:p>
        </p:txBody>
      </p:sp>
      <mc:AlternateContent xmlns:mc="http://schemas.openxmlformats.org/markup-compatibility/2006" xmlns:a14="http://schemas.microsoft.com/office/drawing/2010/main">
        <mc:Choice Requires="a14">
          <p:sp>
            <p:nvSpPr>
              <p:cNvPr id="9" name="TextBox 8"/>
              <p:cNvSpPr txBox="1"/>
              <p:nvPr/>
            </p:nvSpPr>
            <p:spPr>
              <a:xfrm>
                <a:off x="655957" y="2708979"/>
                <a:ext cx="3168352" cy="8188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i="1" smtClean="0">
                              <a:latin typeface="Cambria Math" panose="02040503050406030204" pitchFamily="18" charset="0"/>
                            </a:rPr>
                          </m:ctrlPr>
                        </m:naryPr>
                        <m:sub/>
                        <m:sup/>
                        <m:e>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e>
                      </m:nary>
                      <m:r>
                        <a:rPr lang="en-GB" i="1">
                          <a:latin typeface="Cambria Math" panose="02040503050406030204" pitchFamily="18" charset="0"/>
                        </a:rPr>
                        <m:t>𝑑𝑥</m:t>
                      </m:r>
                      <m:r>
                        <a:rPr lang="en-GB" i="1">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r>
                        <a:rPr lang="en-GB" i="1">
                          <a:latin typeface="Cambria Math" panose="02040503050406030204" pitchFamily="18" charset="0"/>
                        </a:rPr>
                        <m:t>+</m:t>
                      </m:r>
                      <m:r>
                        <a:rPr lang="en-GB" i="1">
                          <a:latin typeface="Cambria Math" panose="02040503050406030204" pitchFamily="18" charset="0"/>
                        </a:rPr>
                        <m:t>𝐶</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655957" y="2708979"/>
                <a:ext cx="3168352" cy="818879"/>
              </a:xfrm>
              <a:prstGeom prst="rect">
                <a:avLst/>
              </a:prstGeom>
              <a:blipFill rotWithShape="0">
                <a:blip r:embed="rId3"/>
                <a:stretch>
                  <a:fillRect/>
                </a:stretch>
              </a:blipFill>
            </p:spPr>
            <p:txBody>
              <a:bodyPr/>
              <a:lstStyle/>
              <a:p>
                <a:r>
                  <a:rPr lang="en-GB">
                    <a:noFill/>
                  </a:rPr>
                  <a:t> </a:t>
                </a:r>
              </a:p>
            </p:txBody>
          </p:sp>
        </mc:Fallback>
      </mc:AlternateContent>
      <p:sp>
        <p:nvSpPr>
          <p:cNvPr id="10" name="TextBox 9"/>
          <p:cNvSpPr txBox="1"/>
          <p:nvPr/>
        </p:nvSpPr>
        <p:spPr>
          <a:xfrm>
            <a:off x="325588" y="3985470"/>
            <a:ext cx="3094888" cy="80021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b="1" dirty="0"/>
              <a:t>Integration by substitution</a:t>
            </a:r>
          </a:p>
          <a:p>
            <a:r>
              <a:rPr lang="en-GB" sz="1400" dirty="0"/>
              <a:t>(We make a substitution to hopefully make the expression easier to integrate)</a:t>
            </a:r>
          </a:p>
        </p:txBody>
      </p:sp>
      <mc:AlternateContent xmlns:mc="http://schemas.openxmlformats.org/markup-compatibility/2006" xmlns:a14="http://schemas.microsoft.com/office/drawing/2010/main">
        <mc:Choice Requires="a14">
          <p:sp>
            <p:nvSpPr>
              <p:cNvPr id="11" name="TextBox 10"/>
              <p:cNvSpPr txBox="1"/>
              <p:nvPr/>
            </p:nvSpPr>
            <p:spPr>
              <a:xfrm>
                <a:off x="325588" y="4828633"/>
                <a:ext cx="3498721" cy="193924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limLoc m:val="undOvr"/>
                          <m:subHide m:val="on"/>
                          <m:supHide m:val="on"/>
                          <m:ctrlPr>
                            <a:rPr lang="en-GB" sz="1400" i="1" smtClean="0">
                              <a:latin typeface="Cambria Math" panose="02040503050406030204" pitchFamily="18" charset="0"/>
                            </a:rPr>
                          </m:ctrlPr>
                        </m:naryPr>
                        <m:sub/>
                        <m:sup/>
                        <m:e>
                          <m:r>
                            <a:rPr lang="en-GB" sz="1400" b="0" i="1" smtClean="0">
                              <a:latin typeface="Cambria Math" panose="02040503050406030204" pitchFamily="18" charset="0"/>
                            </a:rPr>
                            <m:t>𝑥</m:t>
                          </m:r>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2</m:t>
                              </m:r>
                              <m:r>
                                <a:rPr lang="en-GB" sz="1400" b="0" i="1" smtClean="0">
                                  <a:latin typeface="Cambria Math" panose="02040503050406030204" pitchFamily="18" charset="0"/>
                                </a:rPr>
                                <m:t>𝑥</m:t>
                              </m:r>
                              <m:r>
                                <a:rPr lang="en-GB" sz="1400" b="0" i="1" smtClean="0">
                                  <a:latin typeface="Cambria Math" panose="02040503050406030204" pitchFamily="18" charset="0"/>
                                </a:rPr>
                                <m:t>+5</m:t>
                              </m:r>
                            </m:e>
                          </m:rad>
                        </m:e>
                      </m:nary>
                      <m:r>
                        <a:rPr lang="en-GB" sz="1400" i="1">
                          <a:latin typeface="Cambria Math" panose="02040503050406030204" pitchFamily="18" charset="0"/>
                        </a:rPr>
                        <m:t>𝑑𝑥</m:t>
                      </m:r>
                    </m:oMath>
                  </m:oMathPara>
                </a14:m>
                <a:endParaRPr lang="en-GB" sz="1400" dirty="0"/>
              </a:p>
              <a:p>
                <a:r>
                  <a:rPr lang="en-GB" sz="1400" dirty="0"/>
                  <a:t>Let </a:t>
                </a:r>
                <a14:m>
                  <m:oMath xmlns:m="http://schemas.openxmlformats.org/officeDocument/2006/math">
                    <m:r>
                      <a:rPr lang="en-GB" sz="1400" b="0" i="1" smtClean="0">
                        <a:latin typeface="Cambria Math" panose="02040503050406030204" pitchFamily="18" charset="0"/>
                      </a:rPr>
                      <m:t>𝑢</m:t>
                    </m:r>
                    <m:r>
                      <a:rPr lang="en-GB" sz="1400" b="0" i="1" smtClean="0">
                        <a:latin typeface="Cambria Math" panose="02040503050406030204" pitchFamily="18" charset="0"/>
                      </a:rPr>
                      <m:t>=2</m:t>
                    </m:r>
                    <m:r>
                      <a:rPr lang="en-GB" sz="1400" b="0" i="1" smtClean="0">
                        <a:latin typeface="Cambria Math" panose="02040503050406030204" pitchFamily="18" charset="0"/>
                      </a:rPr>
                      <m:t>𝑥</m:t>
                    </m:r>
                    <m:r>
                      <a:rPr lang="en-GB" sz="1400" b="0" i="1" smtClean="0">
                        <a:latin typeface="Cambria Math" panose="02040503050406030204" pitchFamily="18" charset="0"/>
                      </a:rPr>
                      <m:t>+5       →  </m:t>
                    </m:r>
                    <m:r>
                      <a:rPr lang="en-GB" sz="1400" b="0" i="1" smtClean="0">
                        <a:latin typeface="Cambria Math" panose="02040503050406030204" pitchFamily="18" charset="0"/>
                      </a:rPr>
                      <m:t>𝑥</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𝑢</m:t>
                        </m:r>
                        <m:r>
                          <a:rPr lang="en-GB" sz="1400" b="0" i="1" smtClean="0">
                            <a:latin typeface="Cambria Math" panose="02040503050406030204" pitchFamily="18" charset="0"/>
                          </a:rPr>
                          <m:t>−5</m:t>
                        </m:r>
                      </m:num>
                      <m:den>
                        <m:r>
                          <a:rPr lang="en-GB" sz="1400" b="0" i="1" smtClean="0">
                            <a:latin typeface="Cambria Math" panose="02040503050406030204" pitchFamily="18" charset="0"/>
                          </a:rPr>
                          <m:t>2</m:t>
                        </m:r>
                      </m:den>
                    </m:f>
                  </m:oMath>
                </a14:m>
                <a:endParaRPr lang="en-GB" sz="1400" dirty="0"/>
              </a:p>
              <a:p>
                <a:pPr/>
                <a14:m>
                  <m:oMathPara xmlns:m="http://schemas.openxmlformats.org/officeDocument/2006/math">
                    <m:oMathParaPr>
                      <m:jc m:val="left"/>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𝑑𝑢</m:t>
                          </m:r>
                        </m:num>
                        <m:den>
                          <m:r>
                            <a:rPr lang="en-GB" sz="1400" b="0" i="1" smtClean="0">
                              <a:latin typeface="Cambria Math" panose="02040503050406030204" pitchFamily="18" charset="0"/>
                            </a:rPr>
                            <m:t>𝑑𝑥</m:t>
                          </m:r>
                        </m:den>
                      </m:f>
                      <m:r>
                        <a:rPr lang="en-GB" sz="1400" b="0" i="1" smtClean="0">
                          <a:latin typeface="Cambria Math" panose="02040503050406030204" pitchFamily="18" charset="0"/>
                        </a:rPr>
                        <m:t>=2    →   </m:t>
                      </m:r>
                      <m:r>
                        <a:rPr lang="en-GB" sz="1400" b="0" i="1" smtClean="0">
                          <a:latin typeface="Cambria Math" panose="02040503050406030204" pitchFamily="18" charset="0"/>
                        </a:rPr>
                        <m:t>𝑑𝑥</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b="0" i="1" smtClean="0">
                          <a:latin typeface="Cambria Math" panose="02040503050406030204" pitchFamily="18" charset="0"/>
                        </a:rPr>
                        <m:t>𝑢</m:t>
                      </m:r>
                    </m:oMath>
                  </m:oMathPara>
                </a14:m>
                <a:endParaRPr lang="en-GB" sz="1400" dirty="0"/>
              </a:p>
              <a:p>
                <a:pPr/>
                <a14:m>
                  <m:oMathPara xmlns:m="http://schemas.openxmlformats.org/officeDocument/2006/math">
                    <m:oMathParaPr>
                      <m:jc m:val="left"/>
                    </m:oMathParaPr>
                    <m:oMath xmlns:m="http://schemas.openxmlformats.org/officeDocument/2006/math">
                      <m:nary>
                        <m:naryPr>
                          <m:limLoc m:val="undOvr"/>
                          <m:subHide m:val="on"/>
                          <m:supHide m:val="on"/>
                          <m:ctrlPr>
                            <a:rPr lang="en-GB" sz="1400" i="1">
                              <a:latin typeface="Cambria Math" panose="02040503050406030204" pitchFamily="18" charset="0"/>
                            </a:rPr>
                          </m:ctrlPr>
                        </m:naryPr>
                        <m:sub/>
                        <m:sup/>
                        <m:e>
                          <m:r>
                            <a:rPr lang="en-GB" sz="1400" i="1">
                              <a:latin typeface="Cambria Math" panose="02040503050406030204" pitchFamily="18" charset="0"/>
                            </a:rPr>
                            <m:t>𝑥</m:t>
                          </m:r>
                          <m:rad>
                            <m:radPr>
                              <m:degHide m:val="on"/>
                              <m:ctrlPr>
                                <a:rPr lang="en-GB" sz="1400" i="1">
                                  <a:latin typeface="Cambria Math" panose="02040503050406030204" pitchFamily="18" charset="0"/>
                                </a:rPr>
                              </m:ctrlPr>
                            </m:radPr>
                            <m:deg/>
                            <m:e>
                              <m:r>
                                <a:rPr lang="en-GB" sz="1400" i="1">
                                  <a:latin typeface="Cambria Math" panose="02040503050406030204" pitchFamily="18" charset="0"/>
                                </a:rPr>
                                <m:t>2</m:t>
                              </m:r>
                              <m:r>
                                <a:rPr lang="en-GB" sz="1400" i="1">
                                  <a:latin typeface="Cambria Math" panose="02040503050406030204" pitchFamily="18" charset="0"/>
                                </a:rPr>
                                <m:t>𝑥</m:t>
                              </m:r>
                              <m:r>
                                <a:rPr lang="en-GB" sz="1400" i="1">
                                  <a:latin typeface="Cambria Math" panose="02040503050406030204" pitchFamily="18" charset="0"/>
                                </a:rPr>
                                <m:t>+5</m:t>
                              </m:r>
                            </m:e>
                          </m:rad>
                        </m:e>
                      </m:nary>
                      <m:r>
                        <a:rPr lang="en-GB" sz="1400" i="1">
                          <a:latin typeface="Cambria Math" panose="02040503050406030204" pitchFamily="18" charset="0"/>
                        </a:rPr>
                        <m:t>𝑑𝑥</m:t>
                      </m:r>
                      <m:r>
                        <a:rPr lang="en-GB" sz="1400" b="0" i="1" smtClean="0">
                          <a:latin typeface="Cambria Math" panose="02040503050406030204" pitchFamily="18" charset="0"/>
                        </a:rPr>
                        <m:t>=</m:t>
                      </m:r>
                      <m:nary>
                        <m:naryPr>
                          <m:limLoc m:val="undOvr"/>
                          <m:subHide m:val="on"/>
                          <m:supHide m:val="on"/>
                          <m:ctrlPr>
                            <a:rPr lang="en-GB" sz="1400" i="1">
                              <a:latin typeface="Cambria Math" panose="02040503050406030204" pitchFamily="18" charset="0"/>
                            </a:rPr>
                          </m:ctrlPr>
                        </m:naryPr>
                        <m:sub/>
                        <m:sup/>
                        <m:e>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𝑢</m:t>
                              </m:r>
                              <m:r>
                                <a:rPr lang="en-GB" sz="1400" b="0" i="1" smtClean="0">
                                  <a:latin typeface="Cambria Math" panose="02040503050406030204" pitchFamily="18" charset="0"/>
                                </a:rPr>
                                <m:t>−5</m:t>
                              </m:r>
                            </m:num>
                            <m:den>
                              <m:r>
                                <a:rPr lang="en-GB" sz="1400" b="0" i="1" smtClean="0">
                                  <a:latin typeface="Cambria Math" panose="02040503050406030204" pitchFamily="18" charset="0"/>
                                </a:rPr>
                                <m:t>2</m:t>
                              </m:r>
                            </m:den>
                          </m:f>
                        </m:e>
                      </m:nary>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i="1">
                          <a:latin typeface="Cambria Math" panose="02040503050406030204" pitchFamily="18" charset="0"/>
                        </a:rPr>
                        <m:t>𝑑</m:t>
                      </m:r>
                      <m:r>
                        <a:rPr lang="en-GB" sz="1400" b="0" i="1" smtClean="0">
                          <a:latin typeface="Cambria Math" panose="02040503050406030204" pitchFamily="18" charset="0"/>
                        </a:rPr>
                        <m:t>𝑢</m:t>
                      </m:r>
                      <m:r>
                        <a:rPr lang="en-GB" sz="1400" b="0" i="1" smtClean="0">
                          <a:latin typeface="Cambria Math" panose="02040503050406030204" pitchFamily="18" charset="0"/>
                        </a:rPr>
                        <m:t>=…</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325588" y="4828633"/>
                <a:ext cx="3498721" cy="1939249"/>
              </a:xfrm>
              <a:prstGeom prst="rect">
                <a:avLst/>
              </a:prstGeom>
              <a:blipFill rotWithShape="0">
                <a:blip r:embed="rId11"/>
                <a:stretch>
                  <a:fillRect l="-523"/>
                </a:stretch>
              </a:blipFill>
            </p:spPr>
            <p:txBody>
              <a:bodyPr/>
              <a:lstStyle/>
              <a:p>
                <a:r>
                  <a:rPr lang="en-GB">
                    <a:noFill/>
                  </a:rPr>
                  <a:t> </a:t>
                </a:r>
              </a:p>
            </p:txBody>
          </p:sp>
        </mc:Fallback>
      </mc:AlternateContent>
      <p:sp>
        <p:nvSpPr>
          <p:cNvPr id="12" name="TextBox 11"/>
          <p:cNvSpPr txBox="1"/>
          <p:nvPr/>
        </p:nvSpPr>
        <p:spPr>
          <a:xfrm>
            <a:off x="4688446" y="3789040"/>
            <a:ext cx="3617661" cy="80021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b="1" dirty="0"/>
              <a:t>Integration by parts</a:t>
            </a:r>
          </a:p>
          <a:p>
            <a:r>
              <a:rPr lang="en-GB" sz="1400" dirty="0"/>
              <a:t>(Allows us to integrate a product, just as the product rule allowed us to differentiate one)</a:t>
            </a:r>
          </a:p>
        </p:txBody>
      </p:sp>
      <mc:AlternateContent xmlns:mc="http://schemas.openxmlformats.org/markup-compatibility/2006" xmlns:a14="http://schemas.microsoft.com/office/drawing/2010/main">
        <mc:Choice Requires="a14">
          <p:sp>
            <p:nvSpPr>
              <p:cNvPr id="16" name="TextBox 15"/>
              <p:cNvSpPr txBox="1"/>
              <p:nvPr/>
            </p:nvSpPr>
            <p:spPr>
              <a:xfrm>
                <a:off x="4833493" y="4589259"/>
                <a:ext cx="2934252" cy="22560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1400" i="1" smtClean="0">
                              <a:latin typeface="Cambria Math" panose="02040503050406030204" pitchFamily="18" charset="0"/>
                            </a:rPr>
                          </m:ctrlPr>
                        </m:naryPr>
                        <m:sub/>
                        <m:sup/>
                        <m:e>
                          <m:r>
                            <a:rPr lang="en-GB" sz="1400" b="0" i="1" smtClean="0">
                              <a:latin typeface="Cambria Math" panose="02040503050406030204" pitchFamily="18" charset="0"/>
                            </a:rPr>
                            <m:t>𝑥</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cos</m:t>
                              </m:r>
                            </m:fName>
                            <m:e>
                              <m:r>
                                <a:rPr lang="en-GB" sz="1400" b="0" i="1" smtClean="0">
                                  <a:latin typeface="Cambria Math" panose="02040503050406030204" pitchFamily="18" charset="0"/>
                                </a:rPr>
                                <m:t>𝑥</m:t>
                              </m:r>
                            </m:e>
                          </m:func>
                        </m:e>
                      </m:nary>
                      <m:r>
                        <a:rPr lang="en-GB" sz="1400" i="1">
                          <a:latin typeface="Cambria Math" panose="02040503050406030204" pitchFamily="18" charset="0"/>
                        </a:rPr>
                        <m:t>𝑑𝑥</m:t>
                      </m:r>
                    </m:oMath>
                  </m:oMathPara>
                </a14:m>
                <a:endParaRPr lang="en-GB" sz="14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𝑢</m:t>
                      </m:r>
                      <m:r>
                        <a:rPr lang="en-GB" sz="1400" b="0" i="1" smtClean="0">
                          <a:latin typeface="Cambria Math" panose="02040503050406030204" pitchFamily="18" charset="0"/>
                        </a:rPr>
                        <m:t>=</m:t>
                      </m:r>
                      <m:r>
                        <a:rPr lang="en-GB" sz="1400" b="0" i="1" smtClean="0">
                          <a:latin typeface="Cambria Math" panose="02040503050406030204" pitchFamily="18" charset="0"/>
                        </a:rPr>
                        <m:t>𝑥</m:t>
                      </m:r>
                      <m:r>
                        <a:rPr lang="en-GB" sz="1400" b="0" i="1" smtClean="0">
                          <a:latin typeface="Cambria Math" panose="02040503050406030204" pitchFamily="18" charset="0"/>
                        </a:rPr>
                        <m:t>    </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𝑑𝑣</m:t>
                          </m:r>
                        </m:num>
                        <m:den>
                          <m:r>
                            <a:rPr lang="en-GB" sz="1400" b="0" i="1" smtClean="0">
                              <a:latin typeface="Cambria Math" panose="02040503050406030204" pitchFamily="18" charset="0"/>
                            </a:rPr>
                            <m:t>𝑑𝑥</m:t>
                          </m:r>
                        </m:den>
                      </m:f>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cos</m:t>
                          </m:r>
                        </m:fName>
                        <m:e>
                          <m:r>
                            <a:rPr lang="en-GB" sz="1400" b="0" i="1" smtClean="0">
                              <a:latin typeface="Cambria Math" panose="02040503050406030204" pitchFamily="18" charset="0"/>
                            </a:rPr>
                            <m:t>𝑥</m:t>
                          </m:r>
                        </m:e>
                      </m:func>
                    </m:oMath>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𝑑𝑢</m:t>
                          </m:r>
                        </m:num>
                        <m:den>
                          <m:r>
                            <a:rPr lang="en-GB" sz="1400" b="0" i="1" smtClean="0">
                              <a:latin typeface="Cambria Math" panose="02040503050406030204" pitchFamily="18" charset="0"/>
                            </a:rPr>
                            <m:t>𝑑𝑥</m:t>
                          </m:r>
                        </m:den>
                      </m:f>
                      <m:r>
                        <a:rPr lang="en-GB" sz="1400" b="0" i="1" smtClean="0">
                          <a:latin typeface="Cambria Math" panose="02040503050406030204" pitchFamily="18" charset="0"/>
                        </a:rPr>
                        <m:t>=1      </m:t>
                      </m:r>
                      <m:r>
                        <a:rPr lang="en-GB" sz="1400" b="0" i="1" smtClean="0">
                          <a:latin typeface="Cambria Math" panose="02040503050406030204" pitchFamily="18" charset="0"/>
                        </a:rPr>
                        <m:t>𝑣</m:t>
                      </m:r>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sin</m:t>
                          </m:r>
                        </m:fName>
                        <m:e>
                          <m:r>
                            <a:rPr lang="en-GB" sz="1400" b="0" i="1" smtClean="0">
                              <a:latin typeface="Cambria Math" panose="02040503050406030204" pitchFamily="18" charset="0"/>
                            </a:rPr>
                            <m:t>𝑥</m:t>
                          </m:r>
                        </m:e>
                      </m:func>
                    </m:oMath>
                    <m:oMath xmlns:m="http://schemas.openxmlformats.org/officeDocument/2006/math">
                      <m:nary>
                        <m:naryPr>
                          <m:limLoc m:val="undOvr"/>
                          <m:subHide m:val="on"/>
                          <m:supHide m:val="on"/>
                          <m:ctrlPr>
                            <a:rPr lang="en-GB" sz="1400" i="1">
                              <a:latin typeface="Cambria Math" panose="02040503050406030204" pitchFamily="18" charset="0"/>
                            </a:rPr>
                          </m:ctrlPr>
                        </m:naryPr>
                        <m:sub/>
                        <m:sup/>
                        <m:e>
                          <m:r>
                            <a:rPr lang="en-GB" sz="1400" i="1">
                              <a:latin typeface="Cambria Math" panose="02040503050406030204" pitchFamily="18" charset="0"/>
                            </a:rPr>
                            <m:t>𝑥</m:t>
                          </m:r>
                          <m:func>
                            <m:funcPr>
                              <m:ctrlPr>
                                <a:rPr lang="en-GB" sz="1400" i="1">
                                  <a:latin typeface="Cambria Math" panose="02040503050406030204" pitchFamily="18" charset="0"/>
                                </a:rPr>
                              </m:ctrlPr>
                            </m:funcPr>
                            <m:fName>
                              <m:r>
                                <m:rPr>
                                  <m:sty m:val="p"/>
                                </m:rPr>
                                <a:rPr lang="en-GB" sz="1400">
                                  <a:latin typeface="Cambria Math" panose="02040503050406030204" pitchFamily="18" charset="0"/>
                                </a:rPr>
                                <m:t>cos</m:t>
                              </m:r>
                            </m:fName>
                            <m:e>
                              <m:r>
                                <a:rPr lang="en-GB" sz="1400" i="1">
                                  <a:latin typeface="Cambria Math" panose="02040503050406030204" pitchFamily="18" charset="0"/>
                                </a:rPr>
                                <m:t>𝑥</m:t>
                              </m:r>
                            </m:e>
                          </m:func>
                        </m:e>
                      </m:nary>
                      <m:r>
                        <a:rPr lang="en-GB" sz="1400" i="1">
                          <a:latin typeface="Cambria Math" panose="02040503050406030204" pitchFamily="18" charset="0"/>
                        </a:rPr>
                        <m:t>𝑑𝑥</m:t>
                      </m:r>
                      <m:r>
                        <a:rPr lang="en-GB" sz="1400" b="0" i="1" smtClean="0">
                          <a:latin typeface="Cambria Math" panose="02040503050406030204" pitchFamily="18" charset="0"/>
                        </a:rPr>
                        <m:t>=</m:t>
                      </m:r>
                      <m:r>
                        <a:rPr lang="en-GB" sz="1400" b="0" i="1" smtClean="0">
                          <a:latin typeface="Cambria Math" panose="02040503050406030204" pitchFamily="18" charset="0"/>
                        </a:rPr>
                        <m:t>𝑥</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sin</m:t>
                          </m:r>
                        </m:fName>
                        <m:e>
                          <m:r>
                            <a:rPr lang="en-GB" sz="1400" b="0" i="1" smtClean="0">
                              <a:latin typeface="Cambria Math" panose="02040503050406030204" pitchFamily="18" charset="0"/>
                            </a:rPr>
                            <m:t>𝑥</m:t>
                          </m:r>
                        </m:e>
                      </m:func>
                      <m:r>
                        <a:rPr lang="en-GB" sz="1400" b="0" i="1" smtClean="0">
                          <a:latin typeface="Cambria Math" panose="02040503050406030204" pitchFamily="18" charset="0"/>
                        </a:rPr>
                        <m:t>−</m:t>
                      </m:r>
                      <m:nary>
                        <m:naryPr>
                          <m:limLoc m:val="undOvr"/>
                          <m:subHide m:val="on"/>
                          <m:supHide m:val="on"/>
                          <m:ctrlPr>
                            <a:rPr lang="en-GB" sz="1400" i="1">
                              <a:latin typeface="Cambria Math" panose="02040503050406030204" pitchFamily="18" charset="0"/>
                            </a:rPr>
                          </m:ctrlPr>
                        </m:naryPr>
                        <m:sub/>
                        <m:sup/>
                        <m:e>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sin</m:t>
                              </m:r>
                            </m:fName>
                            <m:e>
                              <m:r>
                                <a:rPr lang="en-GB" sz="1400" b="0" i="1" smtClean="0">
                                  <a:latin typeface="Cambria Math" panose="02040503050406030204" pitchFamily="18" charset="0"/>
                                </a:rPr>
                                <m:t>𝑥</m:t>
                              </m:r>
                            </m:e>
                          </m:func>
                        </m:e>
                      </m:nary>
                      <m:r>
                        <a:rPr lang="en-GB" sz="1400" i="1">
                          <a:latin typeface="Cambria Math" panose="02040503050406030204" pitchFamily="18" charset="0"/>
                        </a:rPr>
                        <m:t>𝑑𝑥</m:t>
                      </m:r>
                    </m:oMath>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𝑥</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sin</m:t>
                          </m:r>
                        </m:fName>
                        <m:e>
                          <m:r>
                            <a:rPr lang="en-GB" sz="1400" b="0" i="1" smtClean="0">
                              <a:latin typeface="Cambria Math" panose="02040503050406030204" pitchFamily="18" charset="0"/>
                            </a:rPr>
                            <m:t>𝑥</m:t>
                          </m:r>
                        </m:e>
                      </m:func>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cos</m:t>
                          </m:r>
                        </m:fName>
                        <m:e>
                          <m:r>
                            <a:rPr lang="en-GB" sz="1400" b="0" i="1" smtClean="0">
                              <a:latin typeface="Cambria Math" panose="02040503050406030204" pitchFamily="18" charset="0"/>
                            </a:rPr>
                            <m:t>𝑥</m:t>
                          </m:r>
                        </m:e>
                      </m:func>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4833493" y="4589259"/>
                <a:ext cx="2934252" cy="2256002"/>
              </a:xfrm>
              <a:prstGeom prst="rect">
                <a:avLst/>
              </a:prstGeom>
              <a:blipFill rotWithShape="0">
                <a:blip r:embed="rId1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56764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0" grpId="0" animBg="1"/>
      <p:bldP spid="11" grpId="0"/>
      <p:bldP spid="12" grpId="0" animBg="1"/>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11E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8" name="TextBox 27">
            <a:extLst>
              <a:ext uri="{FF2B5EF4-FFF2-40B4-BE49-F238E27FC236}">
                <a16:creationId xmlns:a16="http://schemas.microsoft.com/office/drawing/2014/main" id="{AB409FA8-34C4-4FDD-966B-EFA5D58ECFF6}"/>
              </a:ext>
            </a:extLst>
          </p:cNvPr>
          <p:cNvSpPr txBox="1"/>
          <p:nvPr/>
        </p:nvSpPr>
        <p:spPr>
          <a:xfrm>
            <a:off x="395536" y="725840"/>
            <a:ext cx="7920880" cy="830997"/>
          </a:xfrm>
          <a:prstGeom prst="rect">
            <a:avLst/>
          </a:prstGeom>
          <a:noFill/>
        </p:spPr>
        <p:txBody>
          <a:bodyPr wrap="square" rtlCol="0">
            <a:spAutoFit/>
          </a:bodyPr>
          <a:lstStyle/>
          <a:p>
            <a:r>
              <a:rPr lang="en-GB" sz="2400" dirty="0"/>
              <a:t>Pearson Pure Mathematics Year 2/AS</a:t>
            </a:r>
          </a:p>
          <a:p>
            <a:r>
              <a:rPr lang="en-GB" sz="2400" dirty="0"/>
              <a:t>Page 306-307</a:t>
            </a:r>
          </a:p>
        </p:txBody>
      </p:sp>
      <p:cxnSp>
        <p:nvCxnSpPr>
          <p:cNvPr id="29" name="Straight Connector 28">
            <a:extLst>
              <a:ext uri="{FF2B5EF4-FFF2-40B4-BE49-F238E27FC236}">
                <a16:creationId xmlns:a16="http://schemas.microsoft.com/office/drawing/2014/main" id="{07B3D4EB-D2A9-4BCC-B402-8AAEDE7CB1A1}"/>
              </a:ext>
            </a:extLst>
          </p:cNvPr>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80016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599127"/>
            <a:chOff x="0" y="13335"/>
            <a:chExt cx="9144218" cy="599127"/>
          </a:xfrm>
        </p:grpSpPr>
        <p:sp>
          <p:nvSpPr>
            <p:cNvPr id="6"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SKILL #6</a:t>
              </a:r>
              <a:r>
                <a:rPr lang="en-GB" sz="3200" dirty="0"/>
                <a:t>: Integration by Parts</a:t>
              </a:r>
            </a:p>
          </p:txBody>
        </p:sp>
        <p:cxnSp>
          <p:nvCxnSpPr>
            <p:cNvPr id="7" name="Straight Connector 6"/>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8" name="TextBox 7"/>
          <p:cNvSpPr txBox="1"/>
          <p:nvPr/>
        </p:nvSpPr>
        <p:spPr>
          <a:xfrm>
            <a:off x="359423" y="1780823"/>
            <a:ext cx="8424936" cy="707886"/>
          </a:xfrm>
          <a:prstGeom prst="rect">
            <a:avLst/>
          </a:prstGeom>
          <a:noFill/>
        </p:spPr>
        <p:txBody>
          <a:bodyPr wrap="square" rtlCol="0">
            <a:spAutoFit/>
          </a:bodyPr>
          <a:lstStyle/>
          <a:p>
            <a:r>
              <a:rPr lang="en-GB" sz="2000" dirty="0"/>
              <a:t>Just as the Product Rule was used to </a:t>
            </a:r>
            <a:r>
              <a:rPr lang="en-GB" sz="2000" b="1" dirty="0"/>
              <a:t>differentiate the product </a:t>
            </a:r>
            <a:r>
              <a:rPr lang="en-GB" sz="2000" dirty="0"/>
              <a:t>of two expressions, we can often use ‘Integration by Parts’ to </a:t>
            </a:r>
            <a:r>
              <a:rPr lang="en-GB" sz="2000" b="1" dirty="0"/>
              <a:t>integrate a product.</a:t>
            </a:r>
          </a:p>
        </p:txBody>
      </p:sp>
      <mc:AlternateContent xmlns:mc="http://schemas.openxmlformats.org/markup-compatibility/2006" xmlns:a14="http://schemas.microsoft.com/office/drawing/2010/main">
        <mc:Choice Requires="a14">
          <p:sp>
            <p:nvSpPr>
              <p:cNvPr id="9" name="TextBox 8"/>
              <p:cNvSpPr txBox="1"/>
              <p:nvPr/>
            </p:nvSpPr>
            <p:spPr>
              <a:xfrm>
                <a:off x="2411760" y="916529"/>
                <a:ext cx="4032448" cy="8476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sz="2400" b="0" i="1" smtClean="0">
                              <a:latin typeface="Cambria Math" panose="02040503050406030204" pitchFamily="18" charset="0"/>
                            </a:rPr>
                          </m:ctrlPr>
                        </m:naryPr>
                        <m:sub/>
                        <m:sup/>
                        <m:e>
                          <m:r>
                            <a:rPr lang="en-GB" sz="2400" b="0" i="1" smtClean="0">
                              <a:latin typeface="Cambria Math" panose="02040503050406030204" pitchFamily="18" charset="0"/>
                            </a:rPr>
                            <m:t>𝑥</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cos</m:t>
                              </m:r>
                            </m:fName>
                            <m:e>
                              <m:r>
                                <a:rPr lang="en-GB" sz="2400" b="0" i="1" smtClean="0">
                                  <a:latin typeface="Cambria Math" panose="02040503050406030204" pitchFamily="18" charset="0"/>
                                </a:rPr>
                                <m:t>𝑥</m:t>
                              </m:r>
                            </m:e>
                          </m:func>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r>
                        <a:rPr lang="en-GB" sz="2400" b="0" i="1" smtClean="0">
                          <a:latin typeface="Cambria Math" panose="02040503050406030204" pitchFamily="18" charset="0"/>
                        </a:rPr>
                        <m:t>=?</m:t>
                      </m:r>
                    </m:oMath>
                  </m:oMathPara>
                </a14:m>
                <a:endParaRPr lang="en-GB"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2411760" y="916529"/>
                <a:ext cx="4032448" cy="847604"/>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59423" y="3996033"/>
                <a:ext cx="8399040" cy="277306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b="1" dirty="0"/>
                  <a:t>The Product Rule:</a:t>
                </a:r>
                <a:endParaRPr lang="en-GB"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𝑑</m:t>
                          </m:r>
                        </m:num>
                        <m:den>
                          <m:r>
                            <a:rPr lang="en-GB" b="0" i="1" dirty="0" smtClean="0">
                              <a:latin typeface="Cambria Math" panose="02040503050406030204" pitchFamily="18" charset="0"/>
                            </a:rPr>
                            <m:t>𝑑𝑥</m:t>
                          </m:r>
                        </m:den>
                      </m:f>
                      <m:d>
                        <m:dPr>
                          <m:ctrlPr>
                            <a:rPr lang="en-GB" b="0" i="1" dirty="0" smtClean="0">
                              <a:latin typeface="Cambria Math" panose="02040503050406030204" pitchFamily="18" charset="0"/>
                            </a:rPr>
                          </m:ctrlPr>
                        </m:dPr>
                        <m:e>
                          <m:r>
                            <a:rPr lang="en-GB" b="0" i="1" dirty="0" smtClean="0">
                              <a:latin typeface="Cambria Math" panose="02040503050406030204" pitchFamily="18" charset="0"/>
                            </a:rPr>
                            <m:t>𝑢𝑣</m:t>
                          </m:r>
                        </m:e>
                      </m:d>
                      <m:r>
                        <a:rPr lang="en-GB" b="0" i="1" dirty="0" smtClean="0">
                          <a:latin typeface="Cambria Math" panose="02040503050406030204" pitchFamily="18" charset="0"/>
                        </a:rPr>
                        <m:t>=</m:t>
                      </m:r>
                      <m:r>
                        <a:rPr lang="en-GB" b="0" i="1" dirty="0" smtClean="0">
                          <a:latin typeface="Cambria Math" panose="02040503050406030204" pitchFamily="18" charset="0"/>
                        </a:rPr>
                        <m:t>𝑣</m:t>
                      </m:r>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𝑑𝑢</m:t>
                          </m:r>
                        </m:num>
                        <m:den>
                          <m:r>
                            <a:rPr lang="en-GB" b="0" i="1" dirty="0" smtClean="0">
                              <a:latin typeface="Cambria Math" panose="02040503050406030204" pitchFamily="18" charset="0"/>
                            </a:rPr>
                            <m:t>𝑑𝑥</m:t>
                          </m:r>
                        </m:den>
                      </m:f>
                      <m:r>
                        <a:rPr lang="en-GB" b="0" i="1" dirty="0" smtClean="0">
                          <a:latin typeface="Cambria Math" panose="02040503050406030204" pitchFamily="18" charset="0"/>
                        </a:rPr>
                        <m:t>+</m:t>
                      </m:r>
                      <m:r>
                        <a:rPr lang="en-GB" b="0" i="1" dirty="0" smtClean="0">
                          <a:latin typeface="Cambria Math" panose="02040503050406030204" pitchFamily="18" charset="0"/>
                        </a:rPr>
                        <m:t>𝑢</m:t>
                      </m:r>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𝑑𝑣</m:t>
                          </m:r>
                        </m:num>
                        <m:den>
                          <m:r>
                            <a:rPr lang="en-GB" b="0" i="1" dirty="0" smtClean="0">
                              <a:latin typeface="Cambria Math" panose="02040503050406030204" pitchFamily="18" charset="0"/>
                            </a:rPr>
                            <m:t>𝑑𝑥</m:t>
                          </m:r>
                        </m:den>
                      </m:f>
                    </m:oMath>
                  </m:oMathPara>
                </a14:m>
                <a:endParaRPr lang="en-GB" b="0" dirty="0"/>
              </a:p>
              <a:p>
                <a:r>
                  <a:rPr lang="en-GB" dirty="0"/>
                  <a:t>On the right-hand-side, both </a:t>
                </a:r>
                <a14:m>
                  <m:oMath xmlns:m="http://schemas.openxmlformats.org/officeDocument/2006/math">
                    <m:r>
                      <a:rPr lang="en-GB" b="0" i="1" smtClean="0">
                        <a:latin typeface="Cambria Math" panose="02040503050406030204" pitchFamily="18" charset="0"/>
                      </a:rPr>
                      <m:t>𝑣</m:t>
                    </m:r>
                    <m:f>
                      <m:fPr>
                        <m:ctrlPr>
                          <a:rPr lang="en-GB" b="0" i="1" smtClean="0">
                            <a:latin typeface="Cambria Math" panose="02040503050406030204" pitchFamily="18" charset="0"/>
                          </a:rPr>
                        </m:ctrlPr>
                      </m:fPr>
                      <m:num>
                        <m:r>
                          <a:rPr lang="en-GB" b="0" i="1" smtClean="0">
                            <a:latin typeface="Cambria Math" panose="02040503050406030204" pitchFamily="18" charset="0"/>
                          </a:rPr>
                          <m:t>𝑑𝑢</m:t>
                        </m:r>
                      </m:num>
                      <m:den>
                        <m:r>
                          <a:rPr lang="en-GB" b="0" i="1" smtClean="0">
                            <a:latin typeface="Cambria Math" panose="02040503050406030204" pitchFamily="18" charset="0"/>
                          </a:rPr>
                          <m:t>𝑑𝑥</m:t>
                        </m:r>
                      </m:den>
                    </m:f>
                  </m:oMath>
                </a14:m>
                <a:r>
                  <a:rPr lang="en-GB" b="0" dirty="0"/>
                  <a:t> and </a:t>
                </a:r>
                <a14:m>
                  <m:oMath xmlns:m="http://schemas.openxmlformats.org/officeDocument/2006/math">
                    <m:r>
                      <a:rPr lang="en-GB" b="0" i="1" smtClean="0">
                        <a:latin typeface="Cambria Math" panose="02040503050406030204" pitchFamily="18" charset="0"/>
                      </a:rPr>
                      <m:t>𝑢</m:t>
                    </m:r>
                    <m:f>
                      <m:fPr>
                        <m:ctrlPr>
                          <a:rPr lang="en-GB" b="0" i="1" smtClean="0">
                            <a:latin typeface="Cambria Math" panose="02040503050406030204" pitchFamily="18" charset="0"/>
                          </a:rPr>
                        </m:ctrlPr>
                      </m:fPr>
                      <m:num>
                        <m:r>
                          <a:rPr lang="en-GB" b="0" i="1" smtClean="0">
                            <a:latin typeface="Cambria Math" panose="02040503050406030204" pitchFamily="18" charset="0"/>
                          </a:rPr>
                          <m:t>𝑑𝑣</m:t>
                        </m:r>
                      </m:num>
                      <m:den>
                        <m:r>
                          <a:rPr lang="en-GB" b="0" i="1" smtClean="0">
                            <a:latin typeface="Cambria Math" panose="02040503050406030204" pitchFamily="18" charset="0"/>
                          </a:rPr>
                          <m:t>𝑑𝑥</m:t>
                        </m:r>
                      </m:den>
                    </m:f>
                  </m:oMath>
                </a14:m>
                <a:r>
                  <a:rPr lang="en-GB" b="0" dirty="0"/>
                  <a:t> are the product of two expressions. So if we made either the subject, we could use </a:t>
                </a:r>
                <a14:m>
                  <m:oMath xmlns:m="http://schemas.openxmlformats.org/officeDocument/2006/math">
                    <m:r>
                      <a:rPr lang="en-GB" b="0" i="1" smtClean="0">
                        <a:latin typeface="Cambria Math" panose="02040503050406030204" pitchFamily="18" charset="0"/>
                      </a:rPr>
                      <m:t>𝑢</m:t>
                    </m:r>
                    <m:f>
                      <m:fPr>
                        <m:ctrlPr>
                          <a:rPr lang="en-GB" b="0" i="1" smtClean="0">
                            <a:latin typeface="Cambria Math" panose="02040503050406030204" pitchFamily="18" charset="0"/>
                          </a:rPr>
                        </m:ctrlPr>
                      </m:fPr>
                      <m:num>
                        <m:r>
                          <a:rPr lang="en-GB" b="0" i="1" smtClean="0">
                            <a:latin typeface="Cambria Math" panose="02040503050406030204" pitchFamily="18" charset="0"/>
                          </a:rPr>
                          <m:t>𝑑𝑣</m:t>
                        </m:r>
                      </m:num>
                      <m:den>
                        <m:r>
                          <a:rPr lang="en-GB" b="0" i="1" smtClean="0">
                            <a:latin typeface="Cambria Math" panose="02040503050406030204" pitchFamily="18" charset="0"/>
                          </a:rPr>
                          <m:t>𝑑𝑥</m:t>
                        </m:r>
                      </m:den>
                    </m:f>
                  </m:oMath>
                </a14:m>
                <a:r>
                  <a:rPr lang="en-GB" b="0" dirty="0"/>
                  <a:t> say to represent </a:t>
                </a:r>
                <a14:m>
                  <m:oMath xmlns:m="http://schemas.openxmlformats.org/officeDocument/2006/math">
                    <m:r>
                      <a:rPr lang="en-GB" b="0" i="1" smtClean="0">
                        <a:latin typeface="Cambria Math" panose="02040503050406030204" pitchFamily="18" charset="0"/>
                      </a:rPr>
                      <m:t>𝑥</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oMath>
                </a14:m>
                <a:r>
                  <a:rPr lang="en-GB" b="0" dirty="0"/>
                  <a:t> in the example.</a:t>
                </a:r>
              </a:p>
              <a:p>
                <a:r>
                  <a:rPr lang="en-GB" dirty="0"/>
                  <a:t>Rearranging:</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𝑢</m:t>
                      </m:r>
                      <m:f>
                        <m:fPr>
                          <m:ctrlPr>
                            <a:rPr lang="en-GB" b="0" i="1" smtClean="0">
                              <a:latin typeface="Cambria Math" panose="02040503050406030204" pitchFamily="18" charset="0"/>
                            </a:rPr>
                          </m:ctrlPr>
                        </m:fPr>
                        <m:num>
                          <m:r>
                            <a:rPr lang="en-GB" b="0" i="1" smtClean="0">
                              <a:latin typeface="Cambria Math" panose="02040503050406030204" pitchFamily="18" charset="0"/>
                            </a:rPr>
                            <m:t>𝑑𝑣</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𝑑</m:t>
                          </m:r>
                        </m:num>
                        <m:den>
                          <m:r>
                            <a:rPr lang="en-GB" b="0" i="1" smtClean="0">
                              <a:latin typeface="Cambria Math" panose="02040503050406030204" pitchFamily="18" charset="0"/>
                            </a:rPr>
                            <m:t>𝑑𝑥</m:t>
                          </m:r>
                        </m:den>
                      </m:f>
                      <m:d>
                        <m:dPr>
                          <m:ctrlPr>
                            <a:rPr lang="en-GB" b="0" i="1" smtClean="0">
                              <a:latin typeface="Cambria Math" panose="02040503050406030204" pitchFamily="18" charset="0"/>
                            </a:rPr>
                          </m:ctrlPr>
                        </m:dPr>
                        <m:e>
                          <m:r>
                            <a:rPr lang="en-GB" b="0" i="1" smtClean="0">
                              <a:latin typeface="Cambria Math" panose="02040503050406030204" pitchFamily="18" charset="0"/>
                            </a:rPr>
                            <m:t>𝑢𝑣</m:t>
                          </m:r>
                        </m:e>
                      </m:d>
                      <m:r>
                        <a:rPr lang="en-GB" b="0" i="1" smtClean="0">
                          <a:latin typeface="Cambria Math" panose="02040503050406030204" pitchFamily="18" charset="0"/>
                        </a:rPr>
                        <m:t>−</m:t>
                      </m:r>
                      <m:r>
                        <a:rPr lang="en-GB" b="0" i="1" smtClean="0">
                          <a:latin typeface="Cambria Math" panose="02040503050406030204" pitchFamily="18" charset="0"/>
                        </a:rPr>
                        <m:t>𝑣</m:t>
                      </m:r>
                      <m:f>
                        <m:fPr>
                          <m:ctrlPr>
                            <a:rPr lang="en-GB" b="0" i="1" smtClean="0">
                              <a:latin typeface="Cambria Math" panose="02040503050406030204" pitchFamily="18" charset="0"/>
                            </a:rPr>
                          </m:ctrlPr>
                        </m:fPr>
                        <m:num>
                          <m:r>
                            <a:rPr lang="en-GB" b="0" i="1" smtClean="0">
                              <a:latin typeface="Cambria Math" panose="02040503050406030204" pitchFamily="18" charset="0"/>
                            </a:rPr>
                            <m:t>𝑑𝑢</m:t>
                          </m:r>
                        </m:num>
                        <m:den>
                          <m:r>
                            <a:rPr lang="en-GB" b="0" i="1" smtClean="0">
                              <a:latin typeface="Cambria Math" panose="02040503050406030204" pitchFamily="18" charset="0"/>
                            </a:rPr>
                            <m:t>𝑑𝑥</m:t>
                          </m:r>
                        </m:den>
                      </m:f>
                    </m:oMath>
                  </m:oMathPara>
                </a14:m>
                <a:endParaRPr lang="en-GB" dirty="0"/>
              </a:p>
              <a:p>
                <a:r>
                  <a:rPr lang="en-GB" dirty="0"/>
                  <a:t>Integrating both sides with respect to </a:t>
                </a:r>
                <a14:m>
                  <m:oMath xmlns:m="http://schemas.openxmlformats.org/officeDocument/2006/math">
                    <m:r>
                      <a:rPr lang="en-GB" b="0" i="1" smtClean="0">
                        <a:latin typeface="Cambria Math" panose="02040503050406030204" pitchFamily="18" charset="0"/>
                      </a:rPr>
                      <m:t>𝑥</m:t>
                    </m:r>
                  </m:oMath>
                </a14:m>
                <a:r>
                  <a:rPr lang="en-GB" dirty="0"/>
                  <a:t>, we get the desired formula.</a:t>
                </a:r>
              </a:p>
            </p:txBody>
          </p:sp>
        </mc:Choice>
        <mc:Fallback xmlns="">
          <p:sp>
            <p:nvSpPr>
              <p:cNvPr id="11" name="TextBox 10"/>
              <p:cNvSpPr txBox="1">
                <a:spLocks noRot="1" noChangeAspect="1" noMove="1" noResize="1" noEditPoints="1" noAdjustHandles="1" noChangeArrowheads="1" noChangeShapeType="1" noTextEdit="1"/>
              </p:cNvSpPr>
              <p:nvPr/>
            </p:nvSpPr>
            <p:spPr>
              <a:xfrm>
                <a:off x="359423" y="3996033"/>
                <a:ext cx="8399040" cy="2773067"/>
              </a:xfrm>
              <a:prstGeom prst="rect">
                <a:avLst/>
              </a:prstGeom>
              <a:blipFill rotWithShape="0">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390591" y="2584398"/>
                <a:ext cx="6336704" cy="124591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latin typeface="Wingdings" panose="05000000000000000000" pitchFamily="2" charset="2"/>
                  </a:rPr>
                  <a:t>!</a:t>
                </a:r>
                <a:r>
                  <a:rPr lang="en-GB" sz="2400" dirty="0"/>
                  <a:t> To integrate by parts:</a:t>
                </a:r>
              </a:p>
              <a:p>
                <a:pPr/>
                <a14:m>
                  <m:oMathPara xmlns:m="http://schemas.openxmlformats.org/officeDocument/2006/math">
                    <m:oMathParaPr>
                      <m:jc m:val="centerGroup"/>
                    </m:oMathParaPr>
                    <m:oMath xmlns:m="http://schemas.openxmlformats.org/officeDocument/2006/math">
                      <m:nary>
                        <m:naryPr>
                          <m:subHide m:val="on"/>
                          <m:supHide m:val="on"/>
                          <m:ctrlPr>
                            <a:rPr lang="en-GB" sz="2400" b="0" i="1" smtClean="0">
                              <a:latin typeface="Cambria Math" panose="02040503050406030204" pitchFamily="18" charset="0"/>
                            </a:rPr>
                          </m:ctrlPr>
                        </m:naryPr>
                        <m:sub/>
                        <m:sup/>
                        <m:e>
                          <m:r>
                            <a:rPr lang="en-GB" sz="2400" b="0" i="1" smtClean="0">
                              <a:latin typeface="Cambria Math" panose="02040503050406030204" pitchFamily="18" charset="0"/>
                            </a:rPr>
                            <m:t>𝑢</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𝑑𝑣</m:t>
                              </m:r>
                            </m:num>
                            <m:den>
                              <m:r>
                                <a:rPr lang="en-GB" sz="2400" b="0" i="1" smtClean="0">
                                  <a:latin typeface="Cambria Math" panose="02040503050406030204" pitchFamily="18" charset="0"/>
                                </a:rPr>
                                <m:t>𝑑𝑥</m:t>
                              </m:r>
                            </m:den>
                          </m:f>
                        </m:e>
                      </m:nary>
                      <m:r>
                        <a:rPr lang="en-GB" sz="2400" b="0" i="1" smtClean="0">
                          <a:latin typeface="Cambria Math" panose="02040503050406030204" pitchFamily="18" charset="0"/>
                        </a:rPr>
                        <m:t>𝑑𝑥</m:t>
                      </m:r>
                      <m:r>
                        <a:rPr lang="en-GB" sz="2400" b="0" i="1" smtClean="0">
                          <a:latin typeface="Cambria Math" panose="02040503050406030204" pitchFamily="18" charset="0"/>
                        </a:rPr>
                        <m:t>=</m:t>
                      </m:r>
                      <m:r>
                        <a:rPr lang="en-GB" sz="2400" b="0" i="1" smtClean="0">
                          <a:latin typeface="Cambria Math" panose="02040503050406030204" pitchFamily="18" charset="0"/>
                        </a:rPr>
                        <m:t>𝑢𝑣</m:t>
                      </m:r>
                      <m:r>
                        <a:rPr lang="en-GB" sz="2400" b="0" i="1" smtClean="0">
                          <a:latin typeface="Cambria Math" panose="02040503050406030204" pitchFamily="18" charset="0"/>
                        </a:rPr>
                        <m:t>−</m:t>
                      </m:r>
                      <m:nary>
                        <m:naryPr>
                          <m:subHide m:val="on"/>
                          <m:supHide m:val="on"/>
                          <m:ctrlPr>
                            <a:rPr lang="en-GB" sz="2400" b="0" i="1" smtClean="0">
                              <a:latin typeface="Cambria Math" panose="02040503050406030204" pitchFamily="18" charset="0"/>
                            </a:rPr>
                          </m:ctrlPr>
                        </m:naryPr>
                        <m:sub/>
                        <m:sup/>
                        <m:e>
                          <m:r>
                            <a:rPr lang="en-GB" sz="2400" b="0" i="1" smtClean="0">
                              <a:latin typeface="Cambria Math" panose="02040503050406030204" pitchFamily="18" charset="0"/>
                            </a:rPr>
                            <m:t>𝑣</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𝑑𝑢</m:t>
                              </m:r>
                            </m:num>
                            <m:den>
                              <m:r>
                                <a:rPr lang="en-GB" sz="2400" b="0" i="1" smtClean="0">
                                  <a:latin typeface="Cambria Math" panose="02040503050406030204" pitchFamily="18" charset="0"/>
                                </a:rPr>
                                <m:t>𝑑𝑥</m:t>
                              </m:r>
                            </m:den>
                          </m:f>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oMath>
                  </m:oMathPara>
                </a14:m>
                <a:endParaRPr lang="en-GB"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390591" y="2584398"/>
                <a:ext cx="6336704" cy="1245919"/>
              </a:xfrm>
              <a:prstGeom prst="rect">
                <a:avLst/>
              </a:prstGeom>
              <a:blipFill rotWithShape="0">
                <a:blip r:embed="rId4"/>
                <a:stretch>
                  <a:fillRect l="-1245" t="-3365"/>
                </a:stretch>
              </a:blipFill>
            </p:spPr>
            <p:txBody>
              <a:bodyPr/>
              <a:lstStyle/>
              <a:p>
                <a:r>
                  <a:rPr lang="en-GB">
                    <a:noFill/>
                  </a:rPr>
                  <a:t> </a:t>
                </a:r>
              </a:p>
            </p:txBody>
          </p:sp>
        </mc:Fallback>
      </mc:AlternateContent>
      <p:sp>
        <p:nvSpPr>
          <p:cNvPr id="13" name="Rectangle 12"/>
          <p:cNvSpPr/>
          <p:nvPr/>
        </p:nvSpPr>
        <p:spPr>
          <a:xfrm>
            <a:off x="359423" y="3996033"/>
            <a:ext cx="8399040" cy="27730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Proof ?</a:t>
            </a:r>
          </a:p>
          <a:p>
            <a:pPr algn="ctr" fontAlgn="auto">
              <a:spcBef>
                <a:spcPts val="0"/>
              </a:spcBef>
              <a:spcAft>
                <a:spcPts val="0"/>
              </a:spcAft>
              <a:defRPr/>
            </a:pPr>
            <a:r>
              <a:rPr lang="en-GB" dirty="0"/>
              <a:t>(not needed for exam)</a:t>
            </a:r>
          </a:p>
        </p:txBody>
      </p:sp>
    </p:spTree>
    <p:extLst>
      <p:ext uri="{BB962C8B-B14F-4D97-AF65-F5344CB8AC3E}">
        <p14:creationId xmlns:p14="http://schemas.microsoft.com/office/powerpoint/2010/main" val="42872707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SKILL #6</a:t>
              </a:r>
              <a:r>
                <a:rPr lang="en-GB" sz="3200" dirty="0"/>
                <a:t>: Integration by Parts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836712"/>
                <a:ext cx="3096344" cy="8476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sz="2400" b="0" i="1" smtClean="0">
                              <a:latin typeface="Cambria Math" panose="02040503050406030204" pitchFamily="18" charset="0"/>
                            </a:rPr>
                          </m:ctrlPr>
                        </m:naryPr>
                        <m:sub/>
                        <m:sup/>
                        <m:e>
                          <m:r>
                            <a:rPr lang="en-GB" sz="2400" b="0" i="1" smtClean="0">
                              <a:latin typeface="Cambria Math" panose="02040503050406030204" pitchFamily="18" charset="0"/>
                            </a:rPr>
                            <m:t>𝑥</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cos</m:t>
                              </m:r>
                            </m:fName>
                            <m:e>
                              <m:r>
                                <a:rPr lang="en-GB" sz="2400" b="0" i="1" smtClean="0">
                                  <a:latin typeface="Cambria Math" panose="02040503050406030204" pitchFamily="18" charset="0"/>
                                </a:rPr>
                                <m:t>𝑥</m:t>
                              </m:r>
                            </m:e>
                          </m:func>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r>
                        <a:rPr lang="en-GB" sz="2400" b="0" i="1" smtClean="0">
                          <a:latin typeface="Cambria Math" panose="02040503050406030204" pitchFamily="18" charset="0"/>
                        </a:rPr>
                        <m:t>=?</m:t>
                      </m:r>
                    </m:oMath>
                  </m:oMathPara>
                </a14:m>
                <a:endParaRPr lang="en-GB"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395536" y="836712"/>
                <a:ext cx="3096344" cy="847604"/>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716016" y="748577"/>
                <a:ext cx="4019391" cy="876587"/>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sz="2400" b="0" i="1" smtClean="0">
                              <a:latin typeface="Cambria Math" panose="02040503050406030204" pitchFamily="18" charset="0"/>
                            </a:rPr>
                          </m:ctrlPr>
                        </m:naryPr>
                        <m:sub/>
                        <m:sup/>
                        <m:e>
                          <m:r>
                            <a:rPr lang="en-GB" sz="2400" b="0" i="1" smtClean="0">
                              <a:latin typeface="Cambria Math" panose="02040503050406030204" pitchFamily="18" charset="0"/>
                            </a:rPr>
                            <m:t>𝑢</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𝑑𝑣</m:t>
                              </m:r>
                            </m:num>
                            <m:den>
                              <m:r>
                                <a:rPr lang="en-GB" sz="2400" b="0" i="1" smtClean="0">
                                  <a:latin typeface="Cambria Math" panose="02040503050406030204" pitchFamily="18" charset="0"/>
                                </a:rPr>
                                <m:t>𝑑𝑥</m:t>
                              </m:r>
                            </m:den>
                          </m:f>
                        </m:e>
                      </m:nary>
                      <m:r>
                        <a:rPr lang="en-GB" sz="2400" b="0" i="1" smtClean="0">
                          <a:latin typeface="Cambria Math" panose="02040503050406030204" pitchFamily="18" charset="0"/>
                        </a:rPr>
                        <m:t>𝑑𝑥</m:t>
                      </m:r>
                      <m:r>
                        <a:rPr lang="en-GB" sz="2400" b="0" i="1" smtClean="0">
                          <a:latin typeface="Cambria Math" panose="02040503050406030204" pitchFamily="18" charset="0"/>
                        </a:rPr>
                        <m:t>=</m:t>
                      </m:r>
                      <m:r>
                        <a:rPr lang="en-GB" sz="2400" b="0" i="1" smtClean="0">
                          <a:latin typeface="Cambria Math" panose="02040503050406030204" pitchFamily="18" charset="0"/>
                        </a:rPr>
                        <m:t>𝑢𝑣</m:t>
                      </m:r>
                      <m:r>
                        <a:rPr lang="en-GB" sz="2400" b="0" i="1" smtClean="0">
                          <a:latin typeface="Cambria Math" panose="02040503050406030204" pitchFamily="18" charset="0"/>
                        </a:rPr>
                        <m:t>−</m:t>
                      </m:r>
                      <m:nary>
                        <m:naryPr>
                          <m:subHide m:val="on"/>
                          <m:supHide m:val="on"/>
                          <m:ctrlPr>
                            <a:rPr lang="en-GB" sz="2400" b="0" i="1" smtClean="0">
                              <a:latin typeface="Cambria Math" panose="02040503050406030204" pitchFamily="18" charset="0"/>
                            </a:rPr>
                          </m:ctrlPr>
                        </m:naryPr>
                        <m:sub/>
                        <m:sup/>
                        <m:e>
                          <m:r>
                            <a:rPr lang="en-GB" sz="2400" b="0" i="1" smtClean="0">
                              <a:latin typeface="Cambria Math" panose="02040503050406030204" pitchFamily="18" charset="0"/>
                            </a:rPr>
                            <m:t>𝑣</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𝑑𝑢</m:t>
                              </m:r>
                            </m:num>
                            <m:den>
                              <m:r>
                                <a:rPr lang="en-GB" sz="2400" b="0" i="1" smtClean="0">
                                  <a:latin typeface="Cambria Math" panose="02040503050406030204" pitchFamily="18" charset="0"/>
                                </a:rPr>
                                <m:t>𝑑𝑥</m:t>
                              </m:r>
                            </m:den>
                          </m:f>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oMath>
                  </m:oMathPara>
                </a14:m>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4716016" y="748577"/>
                <a:ext cx="4019391" cy="876587"/>
              </a:xfrm>
              <a:prstGeom prst="rect">
                <a:avLst/>
              </a:prstGeom>
              <a:blipFill rotWithShape="0">
                <a:blip r:embed="rId3"/>
                <a:stretch>
                  <a:fillRect/>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38448" y="2293144"/>
                <a:ext cx="4104456" cy="392658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𝑢</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𝑑𝑣</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oMath>
                  </m:oMathPara>
                </a14:m>
                <a:endParaRPr lang="en-GB" dirty="0"/>
              </a:p>
              <a:p>
                <a:endParaRPr lang="en-GB" dirty="0"/>
              </a:p>
              <a:p>
                <a:endParaRPr lang="en-GB" dirty="0"/>
              </a:p>
              <a:p>
                <a:endParaRPr lang="en-GB" dirty="0"/>
              </a:p>
              <a:p>
                <a:endParaRPr lang="en-GB" dirty="0"/>
              </a:p>
              <a:p>
                <a:endParaRPr lang="en-GB" dirty="0"/>
              </a:p>
              <a:p>
                <a:endParaRPr lang="en-GB" dirty="0"/>
              </a:p>
              <a:p>
                <a:pPr/>
                <a14:m>
                  <m:oMathPara xmlns:m="http://schemas.openxmlformats.org/officeDocument/2006/math">
                    <m:oMathParaPr>
                      <m:jc m:val="left"/>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𝑑𝑢</m:t>
                          </m:r>
                        </m:num>
                        <m:den>
                          <m:r>
                            <a:rPr lang="en-GB" b="0" i="1" smtClean="0">
                              <a:latin typeface="Cambria Math" panose="02040503050406030204" pitchFamily="18" charset="0"/>
                            </a:rPr>
                            <m:t>𝑑𝑥</m:t>
                          </m:r>
                        </m:den>
                      </m:f>
                      <m:r>
                        <a:rPr lang="en-GB" b="0" i="1" smtClean="0">
                          <a:latin typeface="Cambria Math" panose="02040503050406030204" pitchFamily="18" charset="0"/>
                        </a:rPr>
                        <m:t>=1       </m:t>
                      </m:r>
                      <m:r>
                        <a:rPr lang="en-GB" b="0" i="1" smtClean="0">
                          <a:latin typeface="Cambria Math" panose="02040503050406030204" pitchFamily="18" charset="0"/>
                        </a:rPr>
                        <m:t>𝑣</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oMath>
                  </m:oMathPara>
                </a14:m>
                <a:endParaRPr lang="en-GB" dirty="0"/>
              </a:p>
              <a:p>
                <a:endParaRPr lang="en-GB" dirty="0"/>
              </a:p>
              <a:p>
                <a:pPr/>
                <a14:m>
                  <m:oMathPara xmlns:m="http://schemas.openxmlformats.org/officeDocument/2006/math">
                    <m:oMathParaPr>
                      <m:jc m:val="left"/>
                    </m:oMathParaPr>
                    <m:oMath xmlns:m="http://schemas.openxmlformats.org/officeDocument/2006/math">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𝑥</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e>
                      </m:nary>
                      <m:r>
                        <a:rPr lang="en-GB" b="0" i="1" smtClean="0">
                          <a:latin typeface="Cambria Math" panose="02040503050406030204" pitchFamily="18" charset="0"/>
                        </a:rPr>
                        <m:t>=</m:t>
                      </m:r>
                      <m:r>
                        <a:rPr lang="en-GB" b="0" i="1" smtClean="0">
                          <a:latin typeface="Cambria Math" panose="02040503050406030204" pitchFamily="18" charset="0"/>
                        </a:rPr>
                        <m:t>𝑥</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1</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e>
                      </m:nary>
                    </m:oMath>
                    <m:oMath xmlns:m="http://schemas.openxmlformats.org/officeDocument/2006/math">
                      <m:r>
                        <a:rPr lang="en-GB" b="0" i="0" smtClean="0">
                          <a:latin typeface="Cambria Math" panose="02040503050406030204" pitchFamily="18" charset="0"/>
                        </a:rPr>
                        <m:t>                         </m:t>
                      </m:r>
                      <m:r>
                        <a:rPr lang="en-GB" b="0" i="1" smtClean="0">
                          <a:latin typeface="Cambria Math" panose="02040503050406030204" pitchFamily="18" charset="0"/>
                        </a:rPr>
                        <m:t>=</m:t>
                      </m:r>
                      <m:r>
                        <a:rPr lang="en-GB" b="0" i="1" smtClean="0">
                          <a:latin typeface="Cambria Math" panose="02040503050406030204" pitchFamily="18" charset="0"/>
                        </a:rPr>
                        <m:t>𝑥</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238448" y="2293144"/>
                <a:ext cx="4104456" cy="3926588"/>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796136" y="2276872"/>
                <a:ext cx="2664296" cy="69313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STEP 1</a:t>
                </a:r>
                <a:r>
                  <a:rPr lang="en-GB" sz="1600" dirty="0"/>
                  <a:t>: Decide which thing will be </a:t>
                </a:r>
                <a14:m>
                  <m:oMath xmlns:m="http://schemas.openxmlformats.org/officeDocument/2006/math">
                    <m:r>
                      <a:rPr lang="en-GB" sz="1600" b="0" i="1" smtClean="0">
                        <a:latin typeface="Cambria Math" panose="02040503050406030204" pitchFamily="18" charset="0"/>
                      </a:rPr>
                      <m:t>𝑢</m:t>
                    </m:r>
                  </m:oMath>
                </a14:m>
                <a:r>
                  <a:rPr lang="en-GB" sz="1600" dirty="0"/>
                  <a:t> (and which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𝑑𝑣</m:t>
                        </m:r>
                      </m:num>
                      <m:den>
                        <m:r>
                          <a:rPr lang="en-GB" sz="1600" b="0" i="1" smtClean="0">
                            <a:latin typeface="Cambria Math" panose="02040503050406030204" pitchFamily="18" charset="0"/>
                          </a:rPr>
                          <m:t>𝑑𝑥</m:t>
                        </m:r>
                      </m:den>
                    </m:f>
                  </m:oMath>
                </a14:m>
                <a:r>
                  <a:rPr lang="en-GB" sz="1600" dirty="0"/>
                  <a:t>). </a:t>
                </a:r>
              </a:p>
            </p:txBody>
          </p:sp>
        </mc:Choice>
        <mc:Fallback xmlns="">
          <p:sp>
            <p:nvSpPr>
              <p:cNvPr id="8" name="TextBox 7"/>
              <p:cNvSpPr txBox="1">
                <a:spLocks noRot="1" noChangeAspect="1" noMove="1" noResize="1" noEditPoints="1" noAdjustHandles="1" noChangeArrowheads="1" noChangeShapeType="1" noTextEdit="1"/>
              </p:cNvSpPr>
              <p:nvPr/>
            </p:nvSpPr>
            <p:spPr>
              <a:xfrm>
                <a:off x="5796136" y="2276872"/>
                <a:ext cx="2664296" cy="693138"/>
              </a:xfrm>
              <a:prstGeom prst="rect">
                <a:avLst/>
              </a:prstGeom>
              <a:blipFill rotWithShape="0">
                <a:blip r:embed="rId5"/>
                <a:stretch>
                  <a:fillRect l="-907" t="-855" b="-25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355976" y="2982710"/>
                <a:ext cx="4752528" cy="1570943"/>
              </a:xfrm>
              <a:prstGeom prst="rect">
                <a:avLst/>
              </a:prstGeom>
              <a:noFill/>
            </p:spPr>
            <p:txBody>
              <a:bodyPr wrap="square" rtlCol="0">
                <a:spAutoFit/>
              </a:bodyPr>
              <a:lstStyle/>
              <a:p>
                <a:r>
                  <a:rPr lang="en-GB" sz="1600" dirty="0"/>
                  <a:t>You’re about to differentiate </a:t>
                </a:r>
                <a14:m>
                  <m:oMath xmlns:m="http://schemas.openxmlformats.org/officeDocument/2006/math">
                    <m:r>
                      <a:rPr lang="en-GB" sz="1600" b="0" i="1" smtClean="0">
                        <a:latin typeface="Cambria Math" panose="02040503050406030204" pitchFamily="18" charset="0"/>
                      </a:rPr>
                      <m:t>𝑢</m:t>
                    </m:r>
                  </m:oMath>
                </a14:m>
                <a:r>
                  <a:rPr lang="en-GB" sz="1600" dirty="0"/>
                  <a:t> and integrate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𝑑𝑣</m:t>
                        </m:r>
                      </m:num>
                      <m:den>
                        <m:r>
                          <a:rPr lang="en-GB" sz="1600" b="0" i="1" smtClean="0">
                            <a:latin typeface="Cambria Math" panose="02040503050406030204" pitchFamily="18" charset="0"/>
                          </a:rPr>
                          <m:t>𝑑𝑥</m:t>
                        </m:r>
                      </m:den>
                    </m:f>
                  </m:oMath>
                </a14:m>
                <a:r>
                  <a:rPr lang="en-GB" sz="1600" dirty="0"/>
                  <a:t>, so the idea is to pick them so differentiating </a:t>
                </a:r>
                <a14:m>
                  <m:oMath xmlns:m="http://schemas.openxmlformats.org/officeDocument/2006/math">
                    <m:r>
                      <a:rPr lang="en-GB" sz="1600" b="0" i="1" smtClean="0">
                        <a:latin typeface="Cambria Math" panose="02040503050406030204" pitchFamily="18" charset="0"/>
                      </a:rPr>
                      <m:t>𝑢</m:t>
                    </m:r>
                  </m:oMath>
                </a14:m>
                <a:r>
                  <a:rPr lang="en-GB" sz="1600" dirty="0"/>
                  <a:t> makes it ‘simpler’, and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𝑑𝑣</m:t>
                        </m:r>
                      </m:num>
                      <m:den>
                        <m:r>
                          <a:rPr lang="en-GB" sz="1600" b="0" i="1" smtClean="0">
                            <a:latin typeface="Cambria Math" panose="02040503050406030204" pitchFamily="18" charset="0"/>
                          </a:rPr>
                          <m:t>𝑑𝑥</m:t>
                        </m:r>
                      </m:den>
                    </m:f>
                  </m:oMath>
                </a14:m>
                <a:r>
                  <a:rPr lang="en-GB" sz="1600" dirty="0"/>
                  <a:t> can be integrated easily.</a:t>
                </a:r>
              </a:p>
              <a:p>
                <a14:m>
                  <m:oMath xmlns:m="http://schemas.openxmlformats.org/officeDocument/2006/math">
                    <m:r>
                      <a:rPr lang="en-GB" sz="1600" b="0" i="1" smtClean="0">
                        <a:latin typeface="Cambria Math" panose="02040503050406030204" pitchFamily="18" charset="0"/>
                      </a:rPr>
                      <m:t>𝑢</m:t>
                    </m:r>
                  </m:oMath>
                </a14:m>
                <a:r>
                  <a:rPr lang="en-GB" sz="1600" dirty="0"/>
                  <a:t> will always be the  </a:t>
                </a:r>
                <a14:m>
                  <m:oMath xmlns:m="http://schemas.openxmlformats.org/officeDocument/2006/math">
                    <m:sSup>
                      <m:sSupPr>
                        <m:ctrlPr>
                          <a:rPr lang="en-GB" sz="1600" i="1">
                            <a:latin typeface="Cambria Math" panose="02040503050406030204" pitchFamily="18" charset="0"/>
                          </a:rPr>
                        </m:ctrlPr>
                      </m:sSupPr>
                      <m:e>
                        <m:r>
                          <a:rPr lang="en-GB" sz="1600" i="1">
                            <a:latin typeface="Cambria Math" panose="02040503050406030204" pitchFamily="18" charset="0"/>
                          </a:rPr>
                          <m:t>𝑥</m:t>
                        </m:r>
                      </m:e>
                      <m:sup>
                        <m:r>
                          <a:rPr lang="en-GB" sz="1600" i="1">
                            <a:latin typeface="Cambria Math" panose="02040503050406030204" pitchFamily="18" charset="0"/>
                          </a:rPr>
                          <m:t>𝑛</m:t>
                        </m:r>
                      </m:sup>
                    </m:sSup>
                  </m:oMath>
                </a14:m>
                <a:r>
                  <a:rPr lang="en-GB" sz="1600" dirty="0"/>
                  <a:t> term </a:t>
                </a:r>
                <a:r>
                  <a:rPr lang="en-GB" sz="1600" b="1" dirty="0"/>
                  <a:t>UNLESS</a:t>
                </a:r>
                <a:r>
                  <a:rPr lang="en-GB" sz="1600" dirty="0"/>
                  <a:t> one term is </a:t>
                </a:r>
                <a14:m>
                  <m:oMath xmlns:m="http://schemas.openxmlformats.org/officeDocument/2006/math">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ln</m:t>
                        </m:r>
                      </m:fName>
                      <m:e>
                        <m:r>
                          <a:rPr lang="en-GB" sz="1600" i="1">
                            <a:latin typeface="Cambria Math" panose="02040503050406030204" pitchFamily="18" charset="0"/>
                          </a:rPr>
                          <m:t>𝑥</m:t>
                        </m:r>
                      </m:e>
                    </m:func>
                  </m:oMath>
                </a14:m>
                <a:r>
                  <a:rPr lang="en-GB" sz="1600" dirty="0"/>
                  <a:t>.</a:t>
                </a:r>
              </a:p>
              <a:p>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4355976" y="2982710"/>
                <a:ext cx="4752528" cy="1570943"/>
              </a:xfrm>
              <a:prstGeom prst="rect">
                <a:avLst/>
              </a:prstGeom>
              <a:blipFill rotWithShape="0">
                <a:blip r:embed="rId6"/>
                <a:stretch>
                  <a:fillRect l="-770"/>
                </a:stretch>
              </a:blipFill>
            </p:spPr>
            <p:txBody>
              <a:bodyPr/>
              <a:lstStyle/>
              <a:p>
                <a:r>
                  <a:rPr lang="en-GB">
                    <a:noFill/>
                  </a:rPr>
                  <a:t> </a:t>
                </a:r>
              </a:p>
            </p:txBody>
          </p:sp>
        </mc:Fallback>
      </mc:AlternateContent>
      <p:sp>
        <p:nvSpPr>
          <p:cNvPr id="10" name="TextBox 9"/>
          <p:cNvSpPr txBox="1"/>
          <p:nvPr/>
        </p:nvSpPr>
        <p:spPr>
          <a:xfrm>
            <a:off x="5796136" y="5184316"/>
            <a:ext cx="2664296"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STEP 3</a:t>
            </a:r>
            <a:r>
              <a:rPr lang="en-GB" sz="1600" dirty="0"/>
              <a:t>: Use the formula.</a:t>
            </a:r>
          </a:p>
        </p:txBody>
      </p:sp>
      <mc:AlternateContent xmlns:mc="http://schemas.openxmlformats.org/markup-compatibility/2006" xmlns:a14="http://schemas.microsoft.com/office/drawing/2010/main">
        <mc:Choice Requires="a14">
          <p:sp>
            <p:nvSpPr>
              <p:cNvPr id="11" name="TextBox 10"/>
              <p:cNvSpPr txBox="1"/>
              <p:nvPr/>
            </p:nvSpPr>
            <p:spPr>
              <a:xfrm>
                <a:off x="5292079" y="5611758"/>
                <a:ext cx="3443327" cy="923330"/>
              </a:xfrm>
              <a:prstGeom prst="rect">
                <a:avLst/>
              </a:prstGeom>
              <a:noFill/>
            </p:spPr>
            <p:txBody>
              <a:bodyPr wrap="square" rtlCol="0">
                <a:spAutoFit/>
              </a:bodyPr>
              <a:lstStyle/>
              <a:p>
                <a:r>
                  <a:rPr lang="en-GB" dirty="0"/>
                  <a:t>I just remember it as “</a:t>
                </a:r>
                <a14:m>
                  <m:oMath xmlns:m="http://schemas.openxmlformats.org/officeDocument/2006/math">
                    <m:r>
                      <a:rPr lang="en-GB" b="0" i="1" smtClean="0">
                        <a:latin typeface="Cambria Math" panose="02040503050406030204" pitchFamily="18" charset="0"/>
                      </a:rPr>
                      <m:t>𝑢𝑣</m:t>
                    </m:r>
                  </m:oMath>
                </a14:m>
                <a:r>
                  <a:rPr lang="en-GB" dirty="0"/>
                  <a:t> minus the integral of the two new things </a:t>
                </a:r>
                <a:r>
                  <a:rPr lang="en-GB" dirty="0" err="1"/>
                  <a:t>timesed</a:t>
                </a:r>
                <a:r>
                  <a:rPr lang="en-GB" dirty="0"/>
                  <a:t> together”</a:t>
                </a:r>
              </a:p>
            </p:txBody>
          </p:sp>
        </mc:Choice>
        <mc:Fallback xmlns="">
          <p:sp>
            <p:nvSpPr>
              <p:cNvPr id="11" name="TextBox 10"/>
              <p:cNvSpPr txBox="1">
                <a:spLocks noRot="1" noChangeAspect="1" noMove="1" noResize="1" noEditPoints="1" noAdjustHandles="1" noChangeArrowheads="1" noChangeShapeType="1" noTextEdit="1"/>
              </p:cNvSpPr>
              <p:nvPr/>
            </p:nvSpPr>
            <p:spPr>
              <a:xfrm>
                <a:off x="5292079" y="5611758"/>
                <a:ext cx="3443327" cy="923330"/>
              </a:xfrm>
              <a:prstGeom prst="rect">
                <a:avLst/>
              </a:prstGeom>
              <a:blipFill rotWithShape="0">
                <a:blip r:embed="rId7"/>
                <a:stretch>
                  <a:fillRect l="-1416" t="-3974" b="-993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796136" y="4418937"/>
                <a:ext cx="2664296" cy="44691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STEP 2</a:t>
                </a:r>
                <a:r>
                  <a:rPr lang="en-GB" sz="1600" dirty="0"/>
                  <a:t>: Find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𝑑𝑢</m:t>
                        </m:r>
                      </m:num>
                      <m:den>
                        <m:r>
                          <a:rPr lang="en-GB" sz="1600" b="0" i="1" smtClean="0">
                            <a:latin typeface="Cambria Math" panose="02040503050406030204" pitchFamily="18" charset="0"/>
                          </a:rPr>
                          <m:t>𝑑𝑥</m:t>
                        </m:r>
                      </m:den>
                    </m:f>
                  </m:oMath>
                </a14:m>
                <a:r>
                  <a:rPr lang="en-GB" sz="1600" dirty="0"/>
                  <a:t> and </a:t>
                </a:r>
                <a14:m>
                  <m:oMath xmlns:m="http://schemas.openxmlformats.org/officeDocument/2006/math">
                    <m:r>
                      <a:rPr lang="en-GB" sz="1600" b="0" i="1" smtClean="0">
                        <a:latin typeface="Cambria Math" panose="02040503050406030204" pitchFamily="18" charset="0"/>
                      </a:rPr>
                      <m:t>𝑣</m:t>
                    </m:r>
                  </m:oMath>
                </a14:m>
                <a:r>
                  <a:rPr lang="en-GB" sz="1600" dirty="0"/>
                  <a:t>.</a:t>
                </a:r>
              </a:p>
            </p:txBody>
          </p:sp>
        </mc:Choice>
        <mc:Fallback xmlns="">
          <p:sp>
            <p:nvSpPr>
              <p:cNvPr id="12" name="TextBox 11"/>
              <p:cNvSpPr txBox="1">
                <a:spLocks noRot="1" noChangeAspect="1" noMove="1" noResize="1" noEditPoints="1" noAdjustHandles="1" noChangeArrowheads="1" noChangeShapeType="1" noTextEdit="1"/>
              </p:cNvSpPr>
              <p:nvPr/>
            </p:nvSpPr>
            <p:spPr>
              <a:xfrm>
                <a:off x="5796136" y="4418937"/>
                <a:ext cx="2664296" cy="446917"/>
              </a:xfrm>
              <a:prstGeom prst="rect">
                <a:avLst/>
              </a:prstGeom>
              <a:blipFill rotWithShape="0">
                <a:blip r:embed="rId8"/>
                <a:stretch>
                  <a:fillRect l="-907" b="-3896"/>
                </a:stretch>
              </a:blipFill>
            </p:spPr>
            <p:txBody>
              <a:bodyPr/>
              <a:lstStyle/>
              <a:p>
                <a:r>
                  <a:rPr lang="en-GB">
                    <a:noFill/>
                  </a:rPr>
                  <a:t> </a:t>
                </a:r>
              </a:p>
            </p:txBody>
          </p:sp>
        </mc:Fallback>
      </mc:AlternateContent>
      <p:sp>
        <p:nvSpPr>
          <p:cNvPr id="13" name="Rectangle 12"/>
          <p:cNvSpPr/>
          <p:nvPr/>
        </p:nvSpPr>
        <p:spPr>
          <a:xfrm>
            <a:off x="225376" y="2132857"/>
            <a:ext cx="3842568" cy="8498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225376" y="4285534"/>
            <a:ext cx="3842568" cy="8498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225376" y="5252632"/>
            <a:ext cx="3842568" cy="9670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7" name="Straight Connector 16"/>
          <p:cNvCxnSpPr/>
          <p:nvPr/>
        </p:nvCxnSpPr>
        <p:spPr>
          <a:xfrm>
            <a:off x="-218" y="1844824"/>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379023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3" grpId="0" animBg="1"/>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Another 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755576" y="836712"/>
                <a:ext cx="7560840" cy="44768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Find </a:t>
                </a:r>
                <a14:m>
                  <m:oMath xmlns:m="http://schemas.openxmlformats.org/officeDocument/2006/math">
                    <m:nary>
                      <m:naryPr>
                        <m:subHide m:val="on"/>
                        <m:supHide m:val="on"/>
                        <m:ctrlPr>
                          <a:rPr lang="en-GB" sz="2000" b="0" i="1" smtClean="0">
                            <a:latin typeface="Cambria Math" panose="02040503050406030204" pitchFamily="18" charset="0"/>
                          </a:rPr>
                        </m:ctrlPr>
                      </m:naryPr>
                      <m:sub/>
                      <m:sup/>
                      <m:e>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𝑥</m:t>
                            </m:r>
                          </m:e>
                          <m:sup>
                            <m:r>
                              <a:rPr lang="en-GB" sz="2000" b="0" i="1" smtClean="0">
                                <a:latin typeface="Cambria Math" panose="02040503050406030204" pitchFamily="18" charset="0"/>
                              </a:rPr>
                              <m:t>2</m:t>
                            </m:r>
                          </m:sup>
                        </m:sSup>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ln</m:t>
                            </m:r>
                          </m:fName>
                          <m:e>
                            <m:r>
                              <a:rPr lang="en-GB" sz="2000" b="0" i="1" smtClean="0">
                                <a:latin typeface="Cambria Math" panose="02040503050406030204" pitchFamily="18" charset="0"/>
                              </a:rPr>
                              <m:t>𝑥</m:t>
                            </m:r>
                          </m:e>
                        </m:func>
                        <m:r>
                          <a:rPr lang="en-GB" sz="2000" b="0" i="1" smtClean="0">
                            <a:latin typeface="Cambria Math" panose="02040503050406030204" pitchFamily="18" charset="0"/>
                          </a:rPr>
                          <m:t> </m:t>
                        </m:r>
                        <m:r>
                          <a:rPr lang="en-GB" sz="2000" b="0" i="1" smtClean="0">
                            <a:latin typeface="Cambria Math" panose="02040503050406030204" pitchFamily="18" charset="0"/>
                          </a:rPr>
                          <m:t>𝑑𝑥</m:t>
                        </m:r>
                      </m:e>
                    </m:nary>
                  </m:oMath>
                </a14:m>
                <a:endParaRPr lang="en-GB"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755576" y="836712"/>
                <a:ext cx="7560840" cy="447687"/>
              </a:xfrm>
              <a:prstGeom prst="rect">
                <a:avLst/>
              </a:prstGeom>
              <a:blipFill rotWithShape="0">
                <a:blip r:embed="rId2"/>
                <a:stretch>
                  <a:fillRect t="-92857" b="-136735"/>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Rectangle 5"/>
          <p:cNvSpPr/>
          <p:nvPr/>
        </p:nvSpPr>
        <p:spPr>
          <a:xfrm>
            <a:off x="323528" y="824880"/>
            <a:ext cx="432048" cy="4842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p>
        </p:txBody>
      </p:sp>
      <mc:AlternateContent xmlns:mc="http://schemas.openxmlformats.org/markup-compatibility/2006" xmlns:a14="http://schemas.microsoft.com/office/drawing/2010/main">
        <mc:Choice Requires="a14">
          <p:sp>
            <p:nvSpPr>
              <p:cNvPr id="7" name="TextBox 6"/>
              <p:cNvSpPr txBox="1"/>
              <p:nvPr/>
            </p:nvSpPr>
            <p:spPr>
              <a:xfrm>
                <a:off x="754212" y="1487208"/>
                <a:ext cx="4392488" cy="241572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600" b="0" i="1" dirty="0" smtClean="0">
                          <a:latin typeface="Cambria Math" panose="02040503050406030204" pitchFamily="18" charset="0"/>
                        </a:rPr>
                        <m:t>𝑢</m:t>
                      </m:r>
                      <m:r>
                        <a:rPr lang="en-GB" sz="1600" b="0" i="1" dirty="0" smtClean="0">
                          <a:latin typeface="Cambria Math" panose="02040503050406030204" pitchFamily="18" charset="0"/>
                        </a:rPr>
                        <m:t>=</m:t>
                      </m:r>
                      <m:func>
                        <m:funcPr>
                          <m:ctrlPr>
                            <a:rPr lang="en-GB" sz="1600" b="0" i="1" dirty="0" smtClean="0">
                              <a:latin typeface="Cambria Math" panose="02040503050406030204" pitchFamily="18" charset="0"/>
                            </a:rPr>
                          </m:ctrlPr>
                        </m:funcPr>
                        <m:fName>
                          <m:r>
                            <m:rPr>
                              <m:sty m:val="p"/>
                            </m:rPr>
                            <a:rPr lang="en-GB" sz="1600" b="0" i="0" dirty="0" smtClean="0">
                              <a:latin typeface="Cambria Math" panose="02040503050406030204" pitchFamily="18" charset="0"/>
                            </a:rPr>
                            <m:t>ln</m:t>
                          </m:r>
                        </m:fName>
                        <m:e>
                          <m:r>
                            <a:rPr lang="en-GB" sz="1600" b="0" i="1" dirty="0" smtClean="0">
                              <a:latin typeface="Cambria Math" panose="02040503050406030204" pitchFamily="18" charset="0"/>
                            </a:rPr>
                            <m:t>𝑥</m:t>
                          </m:r>
                        </m:e>
                      </m:func>
                      <m:r>
                        <a:rPr lang="en-GB" sz="1600" b="0" i="1" dirty="0" smtClean="0">
                          <a:latin typeface="Cambria Math" panose="02040503050406030204" pitchFamily="18" charset="0"/>
                        </a:rPr>
                        <m:t>                </m:t>
                      </m:r>
                      <m:f>
                        <m:fPr>
                          <m:ctrlPr>
                            <a:rPr lang="en-GB" sz="1600" b="0" i="1" dirty="0" smtClean="0">
                              <a:latin typeface="Cambria Math" panose="02040503050406030204" pitchFamily="18" charset="0"/>
                            </a:rPr>
                          </m:ctrlPr>
                        </m:fPr>
                        <m:num>
                          <m:r>
                            <a:rPr lang="en-GB" sz="1600" b="0" i="1" dirty="0" smtClean="0">
                              <a:latin typeface="Cambria Math" panose="02040503050406030204" pitchFamily="18" charset="0"/>
                            </a:rPr>
                            <m:t>𝑑𝑣</m:t>
                          </m:r>
                        </m:num>
                        <m:den>
                          <m:r>
                            <a:rPr lang="en-GB" sz="1600" b="0" i="1" dirty="0" smtClean="0">
                              <a:latin typeface="Cambria Math" panose="02040503050406030204" pitchFamily="18" charset="0"/>
                            </a:rPr>
                            <m:t>𝑑𝑥</m:t>
                          </m:r>
                        </m:den>
                      </m:f>
                      <m:r>
                        <a:rPr lang="en-GB" sz="1600" b="0" i="1" dirty="0" smtClean="0">
                          <a:latin typeface="Cambria Math" panose="02040503050406030204" pitchFamily="18" charset="0"/>
                        </a:rPr>
                        <m:t>=</m:t>
                      </m:r>
                      <m:sSup>
                        <m:sSupPr>
                          <m:ctrlPr>
                            <a:rPr lang="en-GB" sz="1600" b="0" i="1" dirty="0" smtClean="0">
                              <a:latin typeface="Cambria Math" panose="02040503050406030204" pitchFamily="18" charset="0"/>
                            </a:rPr>
                          </m:ctrlPr>
                        </m:sSupPr>
                        <m:e>
                          <m:r>
                            <a:rPr lang="en-GB" sz="1600" b="0" i="1" dirty="0" smtClean="0">
                              <a:latin typeface="Cambria Math" panose="02040503050406030204" pitchFamily="18" charset="0"/>
                            </a:rPr>
                            <m:t>𝑥</m:t>
                          </m:r>
                        </m:e>
                        <m:sup>
                          <m:r>
                            <a:rPr lang="en-GB" sz="1600" b="0" i="1" dirty="0" smtClean="0">
                              <a:latin typeface="Cambria Math" panose="02040503050406030204" pitchFamily="18" charset="0"/>
                            </a:rPr>
                            <m:t>2</m:t>
                          </m:r>
                        </m:sup>
                      </m:sSup>
                    </m:oMath>
                  </m:oMathPara>
                </a14:m>
                <a:endParaRPr lang="en-GB" sz="1600" b="0" dirty="0"/>
              </a:p>
              <a:p>
                <a:endParaRPr lang="en-GB" sz="1050" dirty="0"/>
              </a:p>
              <a:p>
                <a:pPr/>
                <a14:m>
                  <m:oMathPara xmlns:m="http://schemas.openxmlformats.org/officeDocument/2006/math">
                    <m:oMathParaPr>
                      <m:jc m:val="left"/>
                    </m:oMathParaPr>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𝑑𝑢</m:t>
                          </m:r>
                        </m:num>
                        <m:den>
                          <m:r>
                            <a:rPr lang="en-GB" sz="1600" b="0" i="1" smtClean="0">
                              <a:latin typeface="Cambria Math" panose="02040503050406030204" pitchFamily="18" charset="0"/>
                            </a:rPr>
                            <m:t>𝑑𝑥</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𝑥</m:t>
                          </m:r>
                        </m:den>
                      </m:f>
                      <m:r>
                        <a:rPr lang="en-GB" sz="1600" b="0" i="1" smtClean="0">
                          <a:latin typeface="Cambria Math" panose="02040503050406030204" pitchFamily="18" charset="0"/>
                        </a:rPr>
                        <m:t>                     </m:t>
                      </m:r>
                      <m:r>
                        <a:rPr lang="en-GB" sz="1600" b="0" i="1" smtClean="0">
                          <a:latin typeface="Cambria Math" panose="02040503050406030204" pitchFamily="18" charset="0"/>
                        </a:rPr>
                        <m:t>𝑣</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3</m:t>
                          </m:r>
                        </m:sup>
                      </m:sSup>
                    </m:oMath>
                  </m:oMathPara>
                </a14:m>
                <a:endParaRPr lang="en-GB" sz="1600" b="0" dirty="0"/>
              </a:p>
              <a:p>
                <a:endParaRPr lang="en-GB" sz="1600" dirty="0"/>
              </a:p>
              <a:p>
                <a:pPr/>
                <a14:m>
                  <m:oMathPara xmlns:m="http://schemas.openxmlformats.org/officeDocument/2006/math">
                    <m:oMathParaPr>
                      <m:jc m:val="left"/>
                    </m:oMathParaPr>
                    <m:oMath xmlns:m="http://schemas.openxmlformats.org/officeDocument/2006/math">
                      <m:nary>
                        <m:naryPr>
                          <m:subHide m:val="on"/>
                          <m:supHide m:val="on"/>
                          <m:ctrlPr>
                            <a:rPr lang="en-GB" sz="1600" i="1">
                              <a:latin typeface="Cambria Math" panose="02040503050406030204" pitchFamily="18" charset="0"/>
                            </a:rPr>
                          </m:ctrlPr>
                        </m:naryPr>
                        <m:sub/>
                        <m:sup/>
                        <m:e>
                          <m:sSup>
                            <m:sSupPr>
                              <m:ctrlPr>
                                <a:rPr lang="en-GB" sz="1600" i="1">
                                  <a:latin typeface="Cambria Math" panose="02040503050406030204" pitchFamily="18" charset="0"/>
                                </a:rPr>
                              </m:ctrlPr>
                            </m:sSupPr>
                            <m:e>
                              <m:r>
                                <a:rPr lang="en-GB" sz="1600" i="1">
                                  <a:latin typeface="Cambria Math" panose="02040503050406030204" pitchFamily="18" charset="0"/>
                                </a:rPr>
                                <m:t>𝑥</m:t>
                              </m:r>
                            </m:e>
                            <m:sup>
                              <m:r>
                                <a:rPr lang="en-GB" sz="1600" i="1">
                                  <a:latin typeface="Cambria Math" panose="02040503050406030204" pitchFamily="18" charset="0"/>
                                </a:rPr>
                                <m:t>2</m:t>
                              </m:r>
                            </m:sup>
                          </m:sSup>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ln</m:t>
                              </m:r>
                            </m:fName>
                            <m:e>
                              <m:r>
                                <a:rPr lang="en-GB" sz="1600" i="1">
                                  <a:latin typeface="Cambria Math" panose="02040503050406030204" pitchFamily="18" charset="0"/>
                                </a:rPr>
                                <m:t>𝑥</m:t>
                              </m:r>
                            </m:e>
                          </m:func>
                          <m:r>
                            <a:rPr lang="en-GB" sz="1600" i="1">
                              <a:latin typeface="Cambria Math" panose="02040503050406030204" pitchFamily="18" charset="0"/>
                            </a:rPr>
                            <m:t> </m:t>
                          </m:r>
                          <m:r>
                            <a:rPr lang="en-GB" sz="1600" i="1">
                              <a:latin typeface="Cambria Math" panose="02040503050406030204" pitchFamily="18" charset="0"/>
                            </a:rPr>
                            <m:t>𝑑𝑥</m:t>
                          </m:r>
                        </m:e>
                      </m:nary>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3</m:t>
                          </m:r>
                        </m:sup>
                      </m:sSup>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m:t>
                      </m:r>
                      <m:nary>
                        <m:naryPr>
                          <m:subHide m:val="on"/>
                          <m:supHide m:val="on"/>
                          <m:ctrlPr>
                            <a:rPr lang="en-GB" sz="1600" b="0" i="1" smtClean="0">
                              <a:latin typeface="Cambria Math" panose="02040503050406030204" pitchFamily="18" charset="0"/>
                            </a:rPr>
                          </m:ctrlPr>
                        </m:naryPr>
                        <m:sub/>
                        <m:sup/>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oMath>
                    <m:oMath xmlns:m="http://schemas.openxmlformats.org/officeDocument/2006/math">
                      <m:r>
                        <a:rPr lang="en-GB" sz="1600" b="0" i="0" smtClean="0">
                          <a:latin typeface="Cambria Math" panose="02040503050406030204" pitchFamily="18" charset="0"/>
                        </a:rPr>
                        <m:t>      </m:t>
                      </m:r>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𝟑</m:t>
                          </m:r>
                        </m:den>
                      </m:f>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𝟑</m:t>
                          </m:r>
                        </m:sup>
                      </m:sSup>
                      <m:func>
                        <m:funcPr>
                          <m:ctrlPr>
                            <a:rPr lang="en-GB" sz="1600" b="1" i="1" smtClean="0">
                              <a:latin typeface="Cambria Math" panose="02040503050406030204" pitchFamily="18" charset="0"/>
                            </a:rPr>
                          </m:ctrlPr>
                        </m:funcPr>
                        <m:fName>
                          <m:r>
                            <a:rPr lang="en-GB" sz="1600" b="1" i="0" smtClean="0">
                              <a:latin typeface="Cambria Math" panose="02040503050406030204" pitchFamily="18" charset="0"/>
                            </a:rPr>
                            <m:t>𝐥𝐧</m:t>
                          </m:r>
                        </m:fName>
                        <m:e>
                          <m:r>
                            <a:rPr lang="en-GB" sz="1600" b="1" i="1" smtClean="0">
                              <a:latin typeface="Cambria Math" panose="02040503050406030204" pitchFamily="18" charset="0"/>
                            </a:rPr>
                            <m:t>𝒙</m:t>
                          </m:r>
                        </m:e>
                      </m:func>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𝟗</m:t>
                          </m:r>
                        </m:den>
                      </m:f>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𝟑</m:t>
                          </m:r>
                        </m:sup>
                      </m:sSup>
                      <m:r>
                        <a:rPr lang="en-GB" sz="1600" b="1" i="1" smtClean="0">
                          <a:latin typeface="Cambria Math" panose="02040503050406030204" pitchFamily="18" charset="0"/>
                        </a:rPr>
                        <m:t>+</m:t>
                      </m:r>
                      <m:r>
                        <a:rPr lang="en-GB" sz="1600" b="1" i="1" smtClean="0">
                          <a:latin typeface="Cambria Math" panose="02040503050406030204" pitchFamily="18" charset="0"/>
                        </a:rPr>
                        <m:t>𝑪</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754212" y="1487208"/>
                <a:ext cx="4392488" cy="2415726"/>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652120" y="1486712"/>
                <a:ext cx="2664296" cy="69313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STEP 1</a:t>
                </a:r>
                <a:r>
                  <a:rPr lang="en-GB" sz="1600" dirty="0"/>
                  <a:t>: Decide which thing will be </a:t>
                </a:r>
                <a14:m>
                  <m:oMath xmlns:m="http://schemas.openxmlformats.org/officeDocument/2006/math">
                    <m:r>
                      <a:rPr lang="en-GB" sz="1600" b="0" i="1" smtClean="0">
                        <a:latin typeface="Cambria Math" panose="02040503050406030204" pitchFamily="18" charset="0"/>
                      </a:rPr>
                      <m:t>𝑢</m:t>
                    </m:r>
                  </m:oMath>
                </a14:m>
                <a:r>
                  <a:rPr lang="en-GB" sz="1600" dirty="0"/>
                  <a:t> (and which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𝑑𝑣</m:t>
                        </m:r>
                      </m:num>
                      <m:den>
                        <m:r>
                          <a:rPr lang="en-GB" sz="1600" b="0" i="1" smtClean="0">
                            <a:latin typeface="Cambria Math" panose="02040503050406030204" pitchFamily="18" charset="0"/>
                          </a:rPr>
                          <m:t>𝑑𝑥</m:t>
                        </m:r>
                      </m:den>
                    </m:f>
                  </m:oMath>
                </a14:m>
                <a:r>
                  <a:rPr lang="en-GB" sz="1600" dirty="0"/>
                  <a:t>). </a:t>
                </a:r>
              </a:p>
            </p:txBody>
          </p:sp>
        </mc:Choice>
        <mc:Fallback xmlns="">
          <p:sp>
            <p:nvSpPr>
              <p:cNvPr id="8" name="TextBox 7"/>
              <p:cNvSpPr txBox="1">
                <a:spLocks noRot="1" noChangeAspect="1" noMove="1" noResize="1" noEditPoints="1" noAdjustHandles="1" noChangeArrowheads="1" noChangeShapeType="1" noTextEdit="1"/>
              </p:cNvSpPr>
              <p:nvPr/>
            </p:nvSpPr>
            <p:spPr>
              <a:xfrm>
                <a:off x="5652120" y="1486712"/>
                <a:ext cx="2664296" cy="693138"/>
              </a:xfrm>
              <a:prstGeom prst="rect">
                <a:avLst/>
              </a:prstGeom>
              <a:blipFill rotWithShape="0">
                <a:blip r:embed="rId4"/>
                <a:stretch>
                  <a:fillRect l="-680" t="-847" b="-1695"/>
                </a:stretch>
              </a:blipFill>
            </p:spPr>
            <p:txBody>
              <a:bodyPr/>
              <a:lstStyle/>
              <a:p>
                <a:r>
                  <a:rPr lang="en-GB">
                    <a:noFill/>
                  </a:rPr>
                  <a:t> </a:t>
                </a:r>
              </a:p>
            </p:txBody>
          </p:sp>
        </mc:Fallback>
      </mc:AlternateContent>
      <p:sp>
        <p:nvSpPr>
          <p:cNvPr id="9" name="TextBox 8"/>
          <p:cNvSpPr txBox="1"/>
          <p:nvPr/>
        </p:nvSpPr>
        <p:spPr>
          <a:xfrm>
            <a:off x="5652120" y="3247854"/>
            <a:ext cx="2664296"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STEP 3</a:t>
            </a:r>
            <a:r>
              <a:rPr lang="en-GB" sz="1600" dirty="0"/>
              <a:t>: Use the formula.</a:t>
            </a:r>
          </a:p>
        </p:txBody>
      </p:sp>
      <mc:AlternateContent xmlns:mc="http://schemas.openxmlformats.org/markup-compatibility/2006" xmlns:a14="http://schemas.microsoft.com/office/drawing/2010/main">
        <mc:Choice Requires="a14">
          <p:sp>
            <p:nvSpPr>
              <p:cNvPr id="10" name="TextBox 9"/>
              <p:cNvSpPr txBox="1"/>
              <p:nvPr/>
            </p:nvSpPr>
            <p:spPr>
              <a:xfrm>
                <a:off x="5624636" y="2360109"/>
                <a:ext cx="2664296" cy="44691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STEP 2</a:t>
                </a:r>
                <a:r>
                  <a:rPr lang="en-GB" sz="1600" dirty="0"/>
                  <a:t>: Find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𝑑𝑢</m:t>
                        </m:r>
                      </m:num>
                      <m:den>
                        <m:r>
                          <a:rPr lang="en-GB" sz="1600" b="0" i="1" smtClean="0">
                            <a:latin typeface="Cambria Math" panose="02040503050406030204" pitchFamily="18" charset="0"/>
                          </a:rPr>
                          <m:t>𝑑𝑥</m:t>
                        </m:r>
                      </m:den>
                    </m:f>
                  </m:oMath>
                </a14:m>
                <a:r>
                  <a:rPr lang="en-GB" sz="1600" dirty="0"/>
                  <a:t> and </a:t>
                </a:r>
                <a14:m>
                  <m:oMath xmlns:m="http://schemas.openxmlformats.org/officeDocument/2006/math">
                    <m:r>
                      <a:rPr lang="en-GB" sz="1600" b="0" i="1" smtClean="0">
                        <a:latin typeface="Cambria Math" panose="02040503050406030204" pitchFamily="18" charset="0"/>
                      </a:rPr>
                      <m:t>𝑣</m:t>
                    </m:r>
                  </m:oMath>
                </a14:m>
                <a:r>
                  <a:rPr lang="en-GB" sz="1600" dirty="0"/>
                  <a:t>.</a:t>
                </a:r>
              </a:p>
            </p:txBody>
          </p:sp>
        </mc:Choice>
        <mc:Fallback xmlns="">
          <p:sp>
            <p:nvSpPr>
              <p:cNvPr id="10" name="TextBox 9"/>
              <p:cNvSpPr txBox="1">
                <a:spLocks noRot="1" noChangeAspect="1" noMove="1" noResize="1" noEditPoints="1" noAdjustHandles="1" noChangeArrowheads="1" noChangeShapeType="1" noTextEdit="1"/>
              </p:cNvSpPr>
              <p:nvPr/>
            </p:nvSpPr>
            <p:spPr>
              <a:xfrm>
                <a:off x="5624636" y="2360109"/>
                <a:ext cx="2664296" cy="446917"/>
              </a:xfrm>
              <a:prstGeom prst="rect">
                <a:avLst/>
              </a:prstGeom>
              <a:blipFill rotWithShape="0">
                <a:blip r:embed="rId5"/>
                <a:stretch>
                  <a:fillRect l="-907" b="-38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816489" y="1521984"/>
                <a:ext cx="1510804" cy="1169551"/>
              </a:xfrm>
              <a:prstGeom prst="rect">
                <a:avLst/>
              </a:prstGeom>
              <a:noFill/>
            </p:spPr>
            <p:txBody>
              <a:bodyPr wrap="square" rtlCol="0">
                <a:spAutoFit/>
              </a:bodyPr>
              <a:lstStyle/>
              <a:p>
                <a:r>
                  <a:rPr lang="en-GB" sz="1400" dirty="0"/>
                  <a:t>This time, we choose </a:t>
                </a:r>
                <a14:m>
                  <m:oMath xmlns:m="http://schemas.openxmlformats.org/officeDocument/2006/math">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r>
                          <a:rPr lang="en-GB" sz="1400" b="0" i="1" smtClean="0">
                            <a:latin typeface="Cambria Math" panose="02040503050406030204" pitchFamily="18" charset="0"/>
                          </a:rPr>
                          <m:t>𝑥</m:t>
                        </m:r>
                      </m:e>
                    </m:func>
                  </m:oMath>
                </a14:m>
                <a:r>
                  <a:rPr lang="en-GB" sz="1400" dirty="0"/>
                  <a:t> to be the </a:t>
                </a:r>
                <a14:m>
                  <m:oMath xmlns:m="http://schemas.openxmlformats.org/officeDocument/2006/math">
                    <m:r>
                      <a:rPr lang="en-GB" sz="1400" b="0" i="1" smtClean="0">
                        <a:latin typeface="Cambria Math" panose="02040503050406030204" pitchFamily="18" charset="0"/>
                      </a:rPr>
                      <m:t>𝑢</m:t>
                    </m:r>
                  </m:oMath>
                </a14:m>
                <a:r>
                  <a:rPr lang="en-GB" sz="1400" dirty="0"/>
                  <a:t> because it differentiates nicely.</a:t>
                </a:r>
              </a:p>
            </p:txBody>
          </p:sp>
        </mc:Choice>
        <mc:Fallback xmlns="">
          <p:sp>
            <p:nvSpPr>
              <p:cNvPr id="11" name="TextBox 10"/>
              <p:cNvSpPr txBox="1">
                <a:spLocks noRot="1" noChangeAspect="1" noMove="1" noResize="1" noEditPoints="1" noAdjustHandles="1" noChangeArrowheads="1" noChangeShapeType="1" noTextEdit="1"/>
              </p:cNvSpPr>
              <p:nvPr/>
            </p:nvSpPr>
            <p:spPr>
              <a:xfrm>
                <a:off x="3816489" y="1521984"/>
                <a:ext cx="1510804" cy="1169551"/>
              </a:xfrm>
              <a:prstGeom prst="rect">
                <a:avLst/>
              </a:prstGeom>
              <a:blipFill rotWithShape="0">
                <a:blip r:embed="rId6"/>
                <a:stretch>
                  <a:fillRect l="-1210" t="-1042" b="-4167"/>
                </a:stretch>
              </a:blipFill>
            </p:spPr>
            <p:txBody>
              <a:bodyPr/>
              <a:lstStyle/>
              <a:p>
                <a:r>
                  <a:rPr lang="en-GB">
                    <a:noFill/>
                  </a:rPr>
                  <a:t> </a:t>
                </a:r>
              </a:p>
            </p:txBody>
          </p:sp>
        </mc:Fallback>
      </mc:AlternateContent>
      <p:sp>
        <p:nvSpPr>
          <p:cNvPr id="18" name="Rectangle 17"/>
          <p:cNvSpPr/>
          <p:nvPr/>
        </p:nvSpPr>
        <p:spPr>
          <a:xfrm>
            <a:off x="696492" y="1284399"/>
            <a:ext cx="7634708" cy="25383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5554280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IBP twice! </a:t>
              </a:r>
              <a:r>
                <a:rPr lang="en-GB" sz="3200" dirty="0">
                  <a:sym typeface="Wingdings" panose="05000000000000000000" pitchFamily="2" charset="2"/>
                </a:rPr>
                <a:t></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12" name="TextBox 11"/>
              <p:cNvSpPr txBox="1"/>
              <p:nvPr/>
            </p:nvSpPr>
            <p:spPr>
              <a:xfrm>
                <a:off x="683568" y="836712"/>
                <a:ext cx="7560840" cy="44768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Find </a:t>
                </a:r>
                <a14:m>
                  <m:oMath xmlns:m="http://schemas.openxmlformats.org/officeDocument/2006/math">
                    <m:nary>
                      <m:naryPr>
                        <m:subHide m:val="on"/>
                        <m:supHide m:val="on"/>
                        <m:ctrlPr>
                          <a:rPr lang="en-GB" sz="2000" b="0" i="1" smtClean="0">
                            <a:latin typeface="Cambria Math" panose="02040503050406030204" pitchFamily="18" charset="0"/>
                          </a:rPr>
                        </m:ctrlPr>
                      </m:naryPr>
                      <m:sub/>
                      <m:sup/>
                      <m:e>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𝑥</m:t>
                            </m:r>
                          </m:e>
                          <m:sup>
                            <m:r>
                              <a:rPr lang="en-GB" sz="2000" b="0" i="1" smtClean="0">
                                <a:latin typeface="Cambria Math" panose="02040503050406030204" pitchFamily="18" charset="0"/>
                              </a:rPr>
                              <m:t>2</m:t>
                            </m:r>
                          </m:sup>
                        </m:sSup>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𝑒</m:t>
                            </m:r>
                          </m:e>
                          <m:sup>
                            <m:r>
                              <a:rPr lang="en-GB" sz="2000" b="0" i="1" smtClean="0">
                                <a:latin typeface="Cambria Math" panose="02040503050406030204" pitchFamily="18" charset="0"/>
                              </a:rPr>
                              <m:t>𝑥</m:t>
                            </m:r>
                          </m:sup>
                        </m:sSup>
                        <m:r>
                          <a:rPr lang="en-GB" sz="2000" b="0" i="1" smtClean="0">
                            <a:latin typeface="Cambria Math" panose="02040503050406030204" pitchFamily="18" charset="0"/>
                          </a:rPr>
                          <m:t> </m:t>
                        </m:r>
                        <m:r>
                          <a:rPr lang="en-GB" sz="2000" b="0" i="1" smtClean="0">
                            <a:latin typeface="Cambria Math" panose="02040503050406030204" pitchFamily="18" charset="0"/>
                          </a:rPr>
                          <m:t>𝑑𝑥</m:t>
                        </m:r>
                      </m:e>
                    </m:nary>
                  </m:oMath>
                </a14:m>
                <a:endParaRPr lang="en-GB"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83568" y="836712"/>
                <a:ext cx="7560840" cy="447687"/>
              </a:xfrm>
              <a:prstGeom prst="rect">
                <a:avLst/>
              </a:prstGeom>
              <a:blipFill rotWithShape="0">
                <a:blip r:embed="rId2"/>
                <a:stretch>
                  <a:fillRect t="-92857" b="-136735"/>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3" name="Rectangle 12"/>
          <p:cNvSpPr/>
          <p:nvPr/>
        </p:nvSpPr>
        <p:spPr>
          <a:xfrm>
            <a:off x="251520" y="824880"/>
            <a:ext cx="432048" cy="4842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p>
        </p:txBody>
      </p:sp>
      <mc:AlternateContent xmlns:mc="http://schemas.openxmlformats.org/markup-compatibility/2006" xmlns:a14="http://schemas.microsoft.com/office/drawing/2010/main">
        <mc:Choice Requires="a14">
          <p:sp>
            <p:nvSpPr>
              <p:cNvPr id="14" name="TextBox 13"/>
              <p:cNvSpPr txBox="1"/>
              <p:nvPr/>
            </p:nvSpPr>
            <p:spPr>
              <a:xfrm>
                <a:off x="709688" y="1458762"/>
                <a:ext cx="3313732" cy="17105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𝑢</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𝑑𝑣</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oMath>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𝑑𝑢</m:t>
                          </m:r>
                        </m:num>
                        <m:den>
                          <m:r>
                            <a:rPr lang="en-GB" b="0" i="1" smtClean="0">
                              <a:latin typeface="Cambria Math" panose="02040503050406030204" pitchFamily="18" charset="0"/>
                            </a:rPr>
                            <m:t>𝑑𝑥</m:t>
                          </m:r>
                        </m:den>
                      </m:f>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      </m:t>
                      </m:r>
                      <m:r>
                        <a:rPr lang="en-GB" b="0" i="1" smtClean="0">
                          <a:latin typeface="Cambria Math" panose="02040503050406030204" pitchFamily="18" charset="0"/>
                        </a:rPr>
                        <m:t>𝑣</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oMath>
                    <m:oMath xmlns:m="http://schemas.openxmlformats.org/officeDocument/2006/math">
                      <m:nary>
                        <m:naryPr>
                          <m:subHide m:val="on"/>
                          <m:supHide m:val="on"/>
                          <m:ctrlPr>
                            <a:rPr lang="en-GB" i="1">
                              <a:latin typeface="Cambria Math" panose="02040503050406030204" pitchFamily="18" charset="0"/>
                            </a:rPr>
                          </m:ctrlPr>
                        </m:naryPr>
                        <m:sub/>
                        <m:sup/>
                        <m:e>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2</m:t>
                              </m:r>
                            </m:sup>
                          </m:sSup>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𝑥</m:t>
                              </m:r>
                            </m:sup>
                          </m:sSup>
                          <m:r>
                            <a:rPr lang="en-GB" i="1">
                              <a:latin typeface="Cambria Math" panose="02040503050406030204" pitchFamily="18" charset="0"/>
                            </a:rPr>
                            <m:t> </m:t>
                          </m:r>
                          <m:r>
                            <a:rPr lang="en-GB" i="1">
                              <a:latin typeface="Cambria Math" panose="02040503050406030204" pitchFamily="18" charset="0"/>
                            </a:rPr>
                            <m:t>𝑑𝑥</m:t>
                          </m:r>
                        </m:e>
                      </m:nary>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2</m:t>
                          </m:r>
                          <m:r>
                            <a:rPr lang="en-GB" b="0" i="1" smtClean="0">
                              <a:latin typeface="Cambria Math" panose="02040503050406030204" pitchFamily="18" charset="0"/>
                            </a:rPr>
                            <m:t>𝑥</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r>
                            <a:rPr lang="en-GB" b="0" i="1" smtClean="0">
                              <a:latin typeface="Cambria Math" panose="02040503050406030204" pitchFamily="18" charset="0"/>
                            </a:rPr>
                            <m:t> </m:t>
                          </m:r>
                          <m:r>
                            <a:rPr lang="en-GB" b="0" i="1" smtClean="0">
                              <a:latin typeface="Cambria Math" panose="02040503050406030204" pitchFamily="18" charset="0"/>
                            </a:rPr>
                            <m:t>𝑑𝑥</m:t>
                          </m:r>
                        </m:e>
                      </m:nary>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709688" y="1458762"/>
                <a:ext cx="3313732" cy="1710596"/>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78508" y="3165042"/>
                <a:ext cx="6192688" cy="3631250"/>
              </a:xfrm>
              <a:prstGeom prst="rect">
                <a:avLst/>
              </a:prstGeom>
              <a:noFill/>
            </p:spPr>
            <p:txBody>
              <a:bodyPr wrap="square" rtlCol="0">
                <a:spAutoFit/>
              </a:bodyPr>
              <a:lstStyle/>
              <a:p>
                <a:r>
                  <a:rPr lang="en-GB" sz="1600" dirty="0"/>
                  <a:t>We have to apply IBP again!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𝑢</m:t>
                      </m:r>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𝑑𝑣</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oMath>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𝑑𝑢</m:t>
                          </m:r>
                        </m:num>
                        <m:den>
                          <m:r>
                            <a:rPr lang="en-GB" b="0" i="1" smtClean="0">
                              <a:latin typeface="Cambria Math" panose="02040503050406030204" pitchFamily="18" charset="0"/>
                            </a:rPr>
                            <m:t>𝑑𝑥</m:t>
                          </m:r>
                        </m:den>
                      </m:f>
                      <m:r>
                        <a:rPr lang="en-GB" b="0" i="1" smtClean="0">
                          <a:latin typeface="Cambria Math" panose="02040503050406030204" pitchFamily="18" charset="0"/>
                        </a:rPr>
                        <m:t>=2          </m:t>
                      </m:r>
                      <m:r>
                        <a:rPr lang="en-GB" b="0" i="1" smtClean="0">
                          <a:latin typeface="Cambria Math" panose="02040503050406030204" pitchFamily="18" charset="0"/>
                        </a:rPr>
                        <m:t>𝑣</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oMath>
                  </m:oMathPara>
                </a14:m>
                <a:endParaRPr lang="en-GB" b="0" dirty="0"/>
              </a:p>
              <a:p>
                <a:pPr/>
                <a14:m>
                  <m:oMathPara xmlns:m="http://schemas.openxmlformats.org/officeDocument/2006/math">
                    <m:oMathParaPr>
                      <m:jc m:val="centerGroup"/>
                    </m:oMathParaPr>
                    <m:oMath xmlns:m="http://schemas.openxmlformats.org/officeDocument/2006/math">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2</m:t>
                          </m:r>
                          <m:r>
                            <a:rPr lang="en-GB" b="0" i="1" smtClean="0">
                              <a:latin typeface="Cambria Math" panose="02040503050406030204" pitchFamily="18" charset="0"/>
                            </a:rPr>
                            <m:t>𝑥</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r>
                            <a:rPr lang="en-GB" b="0" i="1" smtClean="0">
                              <a:latin typeface="Cambria Math" panose="02040503050406030204" pitchFamily="18" charset="0"/>
                            </a:rPr>
                            <m:t> </m:t>
                          </m:r>
                          <m:r>
                            <a:rPr lang="en-GB" b="0" i="1" smtClean="0">
                              <a:latin typeface="Cambria Math" panose="02040503050406030204" pitchFamily="18" charset="0"/>
                            </a:rPr>
                            <m:t>𝑑𝑥</m:t>
                          </m:r>
                        </m:e>
                      </m:nary>
                      <m:r>
                        <a:rPr lang="en-GB" b="0" i="1" smtClean="0">
                          <a:latin typeface="Cambria Math" panose="02040503050406030204" pitchFamily="18" charset="0"/>
                        </a:rPr>
                        <m:t>=2</m:t>
                      </m:r>
                      <m:r>
                        <a:rPr lang="en-GB" b="0" i="1" smtClean="0">
                          <a:latin typeface="Cambria Math" panose="02040503050406030204" pitchFamily="18" charset="0"/>
                        </a:rPr>
                        <m:t>𝑥</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e>
                      </m:nary>
                      <m:r>
                        <a:rPr lang="en-GB" b="0" i="1" smtClean="0">
                          <a:latin typeface="Cambria Math" panose="02040503050406030204" pitchFamily="18" charset="0"/>
                        </a:rPr>
                        <m:t>𝑑𝑥</m:t>
                      </m:r>
                    </m:oMath>
                    <m:oMath xmlns:m="http://schemas.openxmlformats.org/officeDocument/2006/math">
                      <m:r>
                        <a:rPr lang="en-GB" b="0" i="0" smtClean="0">
                          <a:latin typeface="Cambria Math" panose="02040503050406030204" pitchFamily="18" charset="0"/>
                        </a:rPr>
                        <m:t>       </m:t>
                      </m:r>
                      <m:r>
                        <a:rPr lang="en-GB" b="0" i="1" smtClean="0">
                          <a:latin typeface="Cambria Math" panose="02040503050406030204" pitchFamily="18" charset="0"/>
                        </a:rPr>
                        <m:t>=2</m:t>
                      </m:r>
                      <m:r>
                        <a:rPr lang="en-GB" b="0" i="1" smtClean="0">
                          <a:latin typeface="Cambria Math" panose="02040503050406030204" pitchFamily="18" charset="0"/>
                        </a:rPr>
                        <m:t>𝑥</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oMath>
                  </m:oMathPara>
                </a14:m>
                <a:endParaRPr lang="en-GB" dirty="0"/>
              </a:p>
              <a:p>
                <a:endParaRPr lang="en-GB" dirty="0"/>
              </a:p>
              <a:p>
                <a:r>
                  <a:rPr lang="en-GB" dirty="0"/>
                  <a:t>Therefore</a:t>
                </a:r>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nary>
                        <m:naryPr>
                          <m:subHide m:val="on"/>
                          <m:supHide m:val="on"/>
                          <m:ctrlPr>
                            <a:rPr lang="en-GB" i="1">
                              <a:latin typeface="Cambria Math" panose="02040503050406030204" pitchFamily="18" charset="0"/>
                            </a:rPr>
                          </m:ctrlPr>
                        </m:naryPr>
                        <m:sub/>
                        <m:sup/>
                        <m:e>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2</m:t>
                              </m:r>
                            </m:sup>
                          </m:sSup>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𝑥</m:t>
                              </m:r>
                            </m:sup>
                          </m:sSup>
                          <m:r>
                            <a:rPr lang="en-GB" i="1">
                              <a:latin typeface="Cambria Math" panose="02040503050406030204" pitchFamily="18" charset="0"/>
                            </a:rPr>
                            <m:t> </m:t>
                          </m:r>
                          <m:r>
                            <a:rPr lang="en-GB" i="1">
                              <a:latin typeface="Cambria Math" panose="02040503050406030204" pitchFamily="18" charset="0"/>
                            </a:rPr>
                            <m:t>𝑑𝑥</m:t>
                          </m:r>
                        </m:e>
                      </m:nary>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r>
                            <a:rPr lang="en-GB" b="0" i="1" smtClean="0">
                              <a:latin typeface="Cambria Math" panose="02040503050406030204" pitchFamily="18" charset="0"/>
                            </a:rPr>
                            <m:t>−2</m:t>
                          </m:r>
                          <m:r>
                            <a:rPr lang="en-GB" b="0" i="1" smtClean="0">
                              <a:latin typeface="Cambria Math" panose="02040503050406030204" pitchFamily="18" charset="0"/>
                            </a:rPr>
                            <m:t>𝑥</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e>
                      </m:d>
                      <m:r>
                        <a:rPr lang="en-GB" b="0" i="1" smtClean="0">
                          <a:latin typeface="Cambria Math" panose="02040503050406030204" pitchFamily="18" charset="0"/>
                        </a:rPr>
                        <m:t>+</m:t>
                      </m:r>
                      <m:r>
                        <a:rPr lang="en-GB" b="0" i="1" smtClean="0">
                          <a:latin typeface="Cambria Math" panose="02040503050406030204" pitchFamily="18" charset="0"/>
                        </a:rPr>
                        <m:t>𝐶</m:t>
                      </m:r>
                    </m:oMath>
                    <m:oMath xmlns:m="http://schemas.openxmlformats.org/officeDocument/2006/math">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r>
                        <a:rPr lang="en-GB" b="0" i="1" smtClean="0">
                          <a:latin typeface="Cambria Math" panose="02040503050406030204" pitchFamily="18" charset="0"/>
                        </a:rPr>
                        <m:t>−2</m:t>
                      </m:r>
                      <m:r>
                        <a:rPr lang="en-GB" b="0" i="1" smtClean="0">
                          <a:latin typeface="Cambria Math" panose="02040503050406030204" pitchFamily="18" charset="0"/>
                        </a:rPr>
                        <m:t>𝑥</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678508" y="3165042"/>
                <a:ext cx="6192688" cy="3631250"/>
              </a:xfrm>
              <a:prstGeom prst="rect">
                <a:avLst/>
              </a:prstGeom>
              <a:blipFill rotWithShape="0">
                <a:blip r:embed="rId4"/>
                <a:stretch>
                  <a:fillRect l="-787" t="-503"/>
                </a:stretch>
              </a:blipFill>
            </p:spPr>
            <p:txBody>
              <a:bodyPr/>
              <a:lstStyle/>
              <a:p>
                <a:r>
                  <a:rPr lang="en-GB">
                    <a:noFill/>
                  </a:rPr>
                  <a:t> </a:t>
                </a:r>
              </a:p>
            </p:txBody>
          </p:sp>
        </mc:Fallback>
      </mc:AlternateContent>
      <p:sp>
        <p:nvSpPr>
          <p:cNvPr id="15" name="TextBox 14"/>
          <p:cNvSpPr txBox="1"/>
          <p:nvPr/>
        </p:nvSpPr>
        <p:spPr>
          <a:xfrm>
            <a:off x="5652120" y="3356992"/>
            <a:ext cx="2592288" cy="20313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err="1"/>
              <a:t>Fro</a:t>
            </a:r>
            <a:r>
              <a:rPr lang="en-GB" b="1" dirty="0"/>
              <a:t> Tip: </a:t>
            </a:r>
            <a:r>
              <a:rPr lang="en-GB" dirty="0"/>
              <a:t>I tend to write out my working for any second integral completely separately, and then put the result back into the original integral later.</a:t>
            </a:r>
          </a:p>
        </p:txBody>
      </p:sp>
      <p:sp>
        <p:nvSpPr>
          <p:cNvPr id="18" name="Rectangle 17"/>
          <p:cNvSpPr/>
          <p:nvPr/>
        </p:nvSpPr>
        <p:spPr>
          <a:xfrm>
            <a:off x="696492" y="1284398"/>
            <a:ext cx="7547916" cy="53849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248538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83568" y="836712"/>
                <a:ext cx="7560840" cy="44768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Find </a:t>
                </a:r>
                <a14:m>
                  <m:oMath xmlns:m="http://schemas.openxmlformats.org/officeDocument/2006/math">
                    <m:nary>
                      <m:naryPr>
                        <m:subHide m:val="on"/>
                        <m:supHide m:val="on"/>
                        <m:ctrlPr>
                          <a:rPr lang="en-GB" sz="2000" b="0" i="1" smtClean="0">
                            <a:latin typeface="Cambria Math" panose="02040503050406030204" pitchFamily="18" charset="0"/>
                          </a:rPr>
                        </m:ctrlPr>
                      </m:naryPr>
                      <m:sub/>
                      <m:sup/>
                      <m:e>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𝑥</m:t>
                            </m:r>
                          </m:e>
                          <m:sup>
                            <m:r>
                              <a:rPr lang="en-GB" sz="2000" b="0" i="1" smtClean="0">
                                <a:latin typeface="Cambria Math" panose="02040503050406030204" pitchFamily="18" charset="0"/>
                              </a:rPr>
                              <m:t>2</m:t>
                            </m:r>
                          </m:sup>
                        </m:sSup>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sin</m:t>
                            </m:r>
                          </m:fName>
                          <m:e>
                            <m:r>
                              <a:rPr lang="en-GB" sz="2000" b="0" i="1" smtClean="0">
                                <a:latin typeface="Cambria Math" panose="02040503050406030204" pitchFamily="18" charset="0"/>
                              </a:rPr>
                              <m:t>𝑥</m:t>
                            </m:r>
                          </m:e>
                        </m:func>
                        <m:r>
                          <a:rPr lang="en-GB" sz="2000" b="0" i="1" smtClean="0">
                            <a:latin typeface="Cambria Math" panose="02040503050406030204" pitchFamily="18" charset="0"/>
                          </a:rPr>
                          <m:t> </m:t>
                        </m:r>
                        <m:r>
                          <a:rPr lang="en-GB" sz="2000" b="0" i="1" smtClean="0">
                            <a:latin typeface="Cambria Math" panose="02040503050406030204" pitchFamily="18" charset="0"/>
                          </a:rPr>
                          <m:t>𝑑𝑥</m:t>
                        </m:r>
                      </m:e>
                    </m:nary>
                  </m:oMath>
                </a14:m>
                <a:endParaRPr lang="en-GB"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683568" y="836712"/>
                <a:ext cx="7560840" cy="447687"/>
              </a:xfrm>
              <a:prstGeom prst="rect">
                <a:avLst/>
              </a:prstGeom>
              <a:blipFill rotWithShape="0">
                <a:blip r:embed="rId2"/>
                <a:stretch>
                  <a:fillRect t="-92857" b="-136735"/>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Rectangle 5"/>
          <p:cNvSpPr/>
          <p:nvPr/>
        </p:nvSpPr>
        <p:spPr>
          <a:xfrm>
            <a:off x="251520" y="824880"/>
            <a:ext cx="432048" cy="4842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p>
        </p:txBody>
      </p:sp>
      <mc:AlternateContent xmlns:mc="http://schemas.openxmlformats.org/markup-compatibility/2006" xmlns:a14="http://schemas.microsoft.com/office/drawing/2010/main">
        <mc:Choice Requires="a14">
          <p:sp>
            <p:nvSpPr>
              <p:cNvPr id="7" name="TextBox 6"/>
              <p:cNvSpPr txBox="1"/>
              <p:nvPr/>
            </p:nvSpPr>
            <p:spPr>
              <a:xfrm>
                <a:off x="1115616" y="1521984"/>
                <a:ext cx="640871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=2</m:t>
                      </m:r>
                      <m:r>
                        <a:rPr lang="en-GB" sz="2400" b="0" i="1" smtClean="0">
                          <a:latin typeface="Cambria Math" panose="02040503050406030204" pitchFamily="18" charset="0"/>
                        </a:rPr>
                        <m:t>𝑥</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sin</m:t>
                          </m:r>
                        </m:fName>
                        <m:e>
                          <m:r>
                            <a:rPr lang="en-GB" sz="2400" b="0" i="1" smtClean="0">
                              <a:latin typeface="Cambria Math" panose="02040503050406030204" pitchFamily="18" charset="0"/>
                            </a:rPr>
                            <m:t>𝑥</m:t>
                          </m:r>
                        </m:e>
                      </m:func>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cos</m:t>
                          </m:r>
                        </m:fName>
                        <m:e>
                          <m:r>
                            <a:rPr lang="en-GB" sz="2400" b="0" i="1" smtClean="0">
                              <a:latin typeface="Cambria Math" panose="02040503050406030204" pitchFamily="18" charset="0"/>
                            </a:rPr>
                            <m:t>𝑥</m:t>
                          </m:r>
                        </m:e>
                      </m:func>
                      <m:r>
                        <a:rPr lang="en-GB" sz="2400" b="0" i="1" smtClean="0">
                          <a:latin typeface="Cambria Math" panose="02040503050406030204" pitchFamily="18" charset="0"/>
                        </a:rPr>
                        <m:t>+2</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cos</m:t>
                          </m:r>
                        </m:fName>
                        <m:e>
                          <m:r>
                            <a:rPr lang="en-GB" sz="2400" b="0" i="1" smtClean="0">
                              <a:latin typeface="Cambria Math" panose="02040503050406030204" pitchFamily="18" charset="0"/>
                            </a:rPr>
                            <m:t>𝑥</m:t>
                          </m:r>
                        </m:e>
                      </m:func>
                      <m:r>
                        <a:rPr lang="en-GB" sz="2400" b="0" i="1" smtClean="0">
                          <a:latin typeface="Cambria Math" panose="02040503050406030204" pitchFamily="18" charset="0"/>
                        </a:rPr>
                        <m:t>+</m:t>
                      </m:r>
                      <m:r>
                        <a:rPr lang="en-GB" sz="2400" b="0" i="1" smtClean="0">
                          <a:latin typeface="Cambria Math" panose="02040503050406030204" pitchFamily="18" charset="0"/>
                        </a:rPr>
                        <m:t>𝐶</m:t>
                      </m:r>
                    </m:oMath>
                  </m:oMathPara>
                </a14:m>
                <a:endParaRPr lang="en-GB"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115616" y="1521984"/>
                <a:ext cx="6408712" cy="461665"/>
              </a:xfrm>
              <a:prstGeom prst="rect">
                <a:avLst/>
              </a:prstGeom>
              <a:blipFill rotWithShape="0">
                <a:blip r:embed="rId3"/>
                <a:stretch>
                  <a:fillRect/>
                </a:stretch>
              </a:blipFill>
            </p:spPr>
            <p:txBody>
              <a:bodyPr/>
              <a:lstStyle/>
              <a:p>
                <a:r>
                  <a:rPr lang="en-GB">
                    <a:noFill/>
                  </a:rPr>
                  <a:t> </a:t>
                </a:r>
              </a:p>
            </p:txBody>
          </p:sp>
        </mc:Fallback>
      </mc:AlternateContent>
      <p:sp>
        <p:nvSpPr>
          <p:cNvPr id="8" name="Rectangle 7"/>
          <p:cNvSpPr/>
          <p:nvPr/>
        </p:nvSpPr>
        <p:spPr>
          <a:xfrm>
            <a:off x="705372" y="1309116"/>
            <a:ext cx="7547916" cy="53849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0463252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Integrating </a:t>
                  </a:r>
                  <a14:m>
                    <m:oMath xmlns:m="http://schemas.openxmlformats.org/officeDocument/2006/math">
                      <m:func>
                        <m:funcPr>
                          <m:ctrlPr>
                            <a:rPr lang="en-GB" sz="3200" b="0" i="1" smtClean="0">
                              <a:latin typeface="Cambria Math" panose="02040503050406030204" pitchFamily="18" charset="0"/>
                            </a:rPr>
                          </m:ctrlPr>
                        </m:funcPr>
                        <m:fName>
                          <m:r>
                            <m:rPr>
                              <m:sty m:val="p"/>
                            </m:rPr>
                            <a:rPr lang="en-GB" sz="3200" b="0" i="0" smtClean="0">
                              <a:latin typeface="Cambria Math" panose="02040503050406030204" pitchFamily="18" charset="0"/>
                            </a:rPr>
                            <m:t>ln</m:t>
                          </m:r>
                        </m:fName>
                        <m:e>
                          <m:r>
                            <a:rPr lang="en-GB" sz="3200" b="0" i="1" smtClean="0">
                              <a:latin typeface="Cambria Math" panose="02040503050406030204" pitchFamily="18" charset="0"/>
                            </a:rPr>
                            <m:t>𝑥</m:t>
                          </m:r>
                        </m:e>
                      </m:func>
                    </m:oMath>
                  </a14:m>
                  <a:r>
                    <a:rPr lang="en-GB" sz="3200" dirty="0"/>
                    <a:t> and definite integration</a:t>
                  </a:r>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99127"/>
                </a:xfrm>
                <a:prstGeom prst="rect">
                  <a:avLst/>
                </a:prstGeom>
                <a:blipFill rotWithShape="0">
                  <a:blip r:embed="rId2"/>
                  <a:stretch>
                    <a:fillRect t="-12245" b="-31633"/>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89868" y="3295387"/>
                <a:ext cx="7560840" cy="50840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Find </a:t>
                </a:r>
                <a14:m>
                  <m:oMath xmlns:m="http://schemas.openxmlformats.org/officeDocument/2006/math">
                    <m:nary>
                      <m:naryPr>
                        <m:ctrlPr>
                          <a:rPr lang="en-GB" sz="2000" b="0" i="1" smtClean="0">
                            <a:latin typeface="Cambria Math" panose="02040503050406030204" pitchFamily="18" charset="0"/>
                          </a:rPr>
                        </m:ctrlPr>
                      </m:naryPr>
                      <m:sub>
                        <m:r>
                          <a:rPr lang="en-GB" sz="2000" b="0" i="1" smtClean="0">
                            <a:latin typeface="Cambria Math" panose="02040503050406030204" pitchFamily="18" charset="0"/>
                          </a:rPr>
                          <m:t>1</m:t>
                        </m:r>
                      </m:sub>
                      <m:sup>
                        <m:r>
                          <a:rPr lang="en-GB" sz="2000" b="0" i="1" smtClean="0">
                            <a:latin typeface="Cambria Math" panose="02040503050406030204" pitchFamily="18" charset="0"/>
                          </a:rPr>
                          <m:t>2</m:t>
                        </m:r>
                      </m:sup>
                      <m:e>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ln</m:t>
                            </m:r>
                          </m:fName>
                          <m:e>
                            <m:r>
                              <a:rPr lang="en-GB" sz="2000" b="0" i="1" smtClean="0">
                                <a:latin typeface="Cambria Math" panose="02040503050406030204" pitchFamily="18" charset="0"/>
                              </a:rPr>
                              <m:t>𝑥</m:t>
                            </m:r>
                          </m:e>
                        </m:func>
                        <m:r>
                          <a:rPr lang="en-GB" sz="2000" b="0" i="1" smtClean="0">
                            <a:latin typeface="Cambria Math" panose="02040503050406030204" pitchFamily="18" charset="0"/>
                          </a:rPr>
                          <m:t>𝑑𝑥</m:t>
                        </m:r>
                      </m:e>
                    </m:nary>
                  </m:oMath>
                </a14:m>
                <a:r>
                  <a:rPr lang="en-GB" sz="2000" dirty="0"/>
                  <a:t>, leaving your answer in terms of natural logarithms.</a:t>
                </a:r>
              </a:p>
            </p:txBody>
          </p:sp>
        </mc:Choice>
        <mc:Fallback xmlns="">
          <p:sp>
            <p:nvSpPr>
              <p:cNvPr id="5" name="TextBox 4"/>
              <p:cNvSpPr txBox="1">
                <a:spLocks noRot="1" noChangeAspect="1" noMove="1" noResize="1" noEditPoints="1" noAdjustHandles="1" noChangeArrowheads="1" noChangeShapeType="1" noTextEdit="1"/>
              </p:cNvSpPr>
              <p:nvPr/>
            </p:nvSpPr>
            <p:spPr>
              <a:xfrm>
                <a:off x="689868" y="3295387"/>
                <a:ext cx="7560840" cy="508409"/>
              </a:xfrm>
              <a:prstGeom prst="rect">
                <a:avLst/>
              </a:prstGeom>
              <a:blipFill rotWithShape="0">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Rectangle 5"/>
          <p:cNvSpPr/>
          <p:nvPr/>
        </p:nvSpPr>
        <p:spPr>
          <a:xfrm>
            <a:off x="257820" y="3283555"/>
            <a:ext cx="432048" cy="4842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p>
        </p:txBody>
      </p:sp>
      <mc:AlternateContent xmlns:mc="http://schemas.openxmlformats.org/markup-compatibility/2006" xmlns:a14="http://schemas.microsoft.com/office/drawing/2010/main">
        <mc:Choice Requires="a14">
          <p:sp>
            <p:nvSpPr>
              <p:cNvPr id="7" name="TextBox 6"/>
              <p:cNvSpPr txBox="1"/>
              <p:nvPr/>
            </p:nvSpPr>
            <p:spPr>
              <a:xfrm>
                <a:off x="689868" y="921284"/>
                <a:ext cx="7560840" cy="44768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Find </a:t>
                </a:r>
                <a14:m>
                  <m:oMath xmlns:m="http://schemas.openxmlformats.org/officeDocument/2006/math">
                    <m:nary>
                      <m:naryPr>
                        <m:subHide m:val="on"/>
                        <m:supHide m:val="on"/>
                        <m:ctrlPr>
                          <a:rPr lang="en-GB" sz="2000" b="0" i="1" smtClean="0">
                            <a:latin typeface="Cambria Math" panose="02040503050406030204" pitchFamily="18" charset="0"/>
                          </a:rPr>
                        </m:ctrlPr>
                      </m:naryPr>
                      <m:sub/>
                      <m:sup/>
                      <m:e>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ln</m:t>
                            </m:r>
                          </m:fName>
                          <m:e>
                            <m:r>
                              <a:rPr lang="en-GB" sz="2000" b="0" i="1" smtClean="0">
                                <a:latin typeface="Cambria Math" panose="02040503050406030204" pitchFamily="18" charset="0"/>
                              </a:rPr>
                              <m:t>𝑥</m:t>
                            </m:r>
                          </m:e>
                        </m:func>
                        <m:r>
                          <a:rPr lang="en-GB" sz="2000" b="0" i="1" smtClean="0">
                            <a:latin typeface="Cambria Math" panose="02040503050406030204" pitchFamily="18" charset="0"/>
                          </a:rPr>
                          <m:t> </m:t>
                        </m:r>
                        <m:r>
                          <a:rPr lang="en-GB" sz="2000" b="0" i="1" smtClean="0">
                            <a:latin typeface="Cambria Math" panose="02040503050406030204" pitchFamily="18" charset="0"/>
                          </a:rPr>
                          <m:t>𝑑𝑥</m:t>
                        </m:r>
                      </m:e>
                    </m:nary>
                  </m:oMath>
                </a14:m>
                <a:r>
                  <a:rPr lang="en-GB" sz="2000" dirty="0"/>
                  <a:t>, leaving your answer in terms of natural logarithms.</a:t>
                </a:r>
              </a:p>
            </p:txBody>
          </p:sp>
        </mc:Choice>
        <mc:Fallback xmlns="">
          <p:sp>
            <p:nvSpPr>
              <p:cNvPr id="7" name="TextBox 6"/>
              <p:cNvSpPr txBox="1">
                <a:spLocks noRot="1" noChangeAspect="1" noMove="1" noResize="1" noEditPoints="1" noAdjustHandles="1" noChangeArrowheads="1" noChangeShapeType="1" noTextEdit="1"/>
              </p:cNvSpPr>
              <p:nvPr/>
            </p:nvSpPr>
            <p:spPr>
              <a:xfrm>
                <a:off x="689868" y="921284"/>
                <a:ext cx="7560840" cy="447687"/>
              </a:xfrm>
              <a:prstGeom prst="rect">
                <a:avLst/>
              </a:prstGeom>
              <a:blipFill rotWithShape="0">
                <a:blip r:embed="rId4"/>
                <a:stretch>
                  <a:fillRect t="-92857" b="-136735"/>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8" name="Rectangle 7"/>
          <p:cNvSpPr/>
          <p:nvPr/>
        </p:nvSpPr>
        <p:spPr>
          <a:xfrm>
            <a:off x="257820" y="909452"/>
            <a:ext cx="432048" cy="4842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p>
        </p:txBody>
      </p:sp>
      <mc:AlternateContent xmlns:mc="http://schemas.openxmlformats.org/markup-compatibility/2006" xmlns:a14="http://schemas.microsoft.com/office/drawing/2010/main">
        <mc:Choice Requires="a14">
          <p:sp>
            <p:nvSpPr>
              <p:cNvPr id="9" name="TextBox 8"/>
              <p:cNvSpPr txBox="1"/>
              <p:nvPr/>
            </p:nvSpPr>
            <p:spPr>
              <a:xfrm>
                <a:off x="689868" y="1393688"/>
                <a:ext cx="7122492" cy="19194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𝑢</m:t>
                      </m:r>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       </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𝑑𝑣</m:t>
                          </m:r>
                        </m:num>
                        <m:den>
                          <m:r>
                            <a:rPr lang="en-GB" sz="1600" b="0" i="1" smtClean="0">
                              <a:latin typeface="Cambria Math" panose="02040503050406030204" pitchFamily="18" charset="0"/>
                            </a:rPr>
                            <m:t>𝑑𝑥</m:t>
                          </m:r>
                        </m:den>
                      </m:f>
                      <m:r>
                        <a:rPr lang="en-GB" sz="1600" b="0" i="1" smtClean="0">
                          <a:latin typeface="Cambria Math" panose="02040503050406030204" pitchFamily="18" charset="0"/>
                        </a:rPr>
                        <m:t>=1</m:t>
                      </m:r>
                    </m:oMath>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𝑑𝑢</m:t>
                          </m:r>
                        </m:num>
                        <m:den>
                          <m:r>
                            <a:rPr lang="en-GB" sz="1600" b="0" i="1" smtClean="0">
                              <a:latin typeface="Cambria Math" panose="02040503050406030204" pitchFamily="18" charset="0"/>
                            </a:rPr>
                            <m:t>𝑑𝑥</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𝑥</m:t>
                          </m:r>
                        </m:den>
                      </m:f>
                      <m:r>
                        <a:rPr lang="en-GB" sz="1600" b="0" i="1" smtClean="0">
                          <a:latin typeface="Cambria Math" panose="02040503050406030204" pitchFamily="18" charset="0"/>
                        </a:rPr>
                        <m:t>           </m:t>
                      </m:r>
                      <m:r>
                        <a:rPr lang="en-GB" sz="1600" b="0" i="1" smtClean="0">
                          <a:latin typeface="Cambria Math" panose="02040503050406030204" pitchFamily="18" charset="0"/>
                        </a:rPr>
                        <m:t>𝑣</m:t>
                      </m:r>
                      <m:r>
                        <a:rPr lang="en-GB" sz="1600" b="0" i="1" smtClean="0">
                          <a:latin typeface="Cambria Math" panose="02040503050406030204" pitchFamily="18" charset="0"/>
                        </a:rPr>
                        <m:t>=</m:t>
                      </m:r>
                      <m:r>
                        <a:rPr lang="en-GB" sz="1600" b="0" i="1" smtClean="0">
                          <a:latin typeface="Cambria Math" panose="02040503050406030204" pitchFamily="18" charset="0"/>
                        </a:rPr>
                        <m:t>𝑥</m:t>
                      </m:r>
                    </m:oMath>
                    <m:oMath xmlns:m="http://schemas.openxmlformats.org/officeDocument/2006/math">
                      <m:nary>
                        <m:naryPr>
                          <m:subHide m:val="on"/>
                          <m:supHide m:val="on"/>
                          <m:ctrlPr>
                            <a:rPr lang="en-GB" sz="1600" b="0" i="1" smtClean="0">
                              <a:latin typeface="Cambria Math" panose="02040503050406030204" pitchFamily="18" charset="0"/>
                            </a:rPr>
                          </m:ctrlPr>
                        </m:naryPr>
                        <m:sub/>
                        <m:sup/>
                        <m:e>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r>
                        <a:rPr lang="en-GB" sz="1600" b="0" i="1" smtClean="0">
                          <a:latin typeface="Cambria Math" panose="02040503050406030204" pitchFamily="18" charset="0"/>
                        </a:rPr>
                        <m:t>=</m:t>
                      </m:r>
                      <m:r>
                        <a:rPr lang="en-GB" sz="1600" b="0" i="1" smtClean="0">
                          <a:latin typeface="Cambria Math" panose="02040503050406030204" pitchFamily="18" charset="0"/>
                        </a:rPr>
                        <m:t>𝑥</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m:t>
                      </m:r>
                      <m:nary>
                        <m:naryPr>
                          <m:limLoc m:val="undOvr"/>
                          <m:subHide m:val="on"/>
                          <m:supHide m:val="on"/>
                          <m:ctrlPr>
                            <a:rPr lang="en-GB" sz="1600" b="0" i="1" smtClean="0">
                              <a:latin typeface="Cambria Math" panose="02040503050406030204" pitchFamily="18" charset="0"/>
                            </a:rPr>
                          </m:ctrlPr>
                        </m:naryPr>
                        <m:sub/>
                        <m:sup/>
                        <m:e>
                          <m:r>
                            <a:rPr lang="en-GB" sz="1600" b="0" i="1" smtClean="0">
                              <a:latin typeface="Cambria Math" panose="02040503050406030204" pitchFamily="18" charset="0"/>
                            </a:rPr>
                            <m:t>1 </m:t>
                          </m:r>
                          <m:r>
                            <a:rPr lang="en-GB" sz="1600" b="0" i="1" smtClean="0">
                              <a:latin typeface="Cambria Math" panose="02040503050406030204" pitchFamily="18" charset="0"/>
                            </a:rPr>
                            <m:t>𝑑𝑥</m:t>
                          </m:r>
                        </m:e>
                      </m:nary>
                    </m:oMath>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𝑥</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m:t>
                      </m:r>
                      <m:r>
                        <a:rPr lang="en-GB" sz="1600" b="0" i="1" smtClean="0">
                          <a:latin typeface="Cambria Math" panose="02040503050406030204" pitchFamily="18" charset="0"/>
                        </a:rPr>
                        <m:t>𝑥</m:t>
                      </m:r>
                      <m:r>
                        <a:rPr lang="en-GB" sz="1600" b="0" i="1" smtClean="0">
                          <a:latin typeface="Cambria Math" panose="02040503050406030204" pitchFamily="18" charset="0"/>
                        </a:rPr>
                        <m:t>+</m:t>
                      </m:r>
                      <m:r>
                        <a:rPr lang="en-GB" sz="1600" b="0" i="1" smtClean="0">
                          <a:latin typeface="Cambria Math" panose="02040503050406030204" pitchFamily="18" charset="0"/>
                        </a:rPr>
                        <m:t>𝐶</m:t>
                      </m:r>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689868" y="1393688"/>
                <a:ext cx="7122492" cy="1919436"/>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85092" y="3822993"/>
                <a:ext cx="5087516" cy="29728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trlPr>
                            <a:rPr lang="en-GB" i="1" smtClean="0">
                              <a:latin typeface="Cambria Math" panose="02040503050406030204" pitchFamily="18" charset="0"/>
                            </a:rPr>
                          </m:ctrlPr>
                        </m:naryPr>
                        <m:sub>
                          <m:r>
                            <a:rPr lang="en-GB" i="1">
                              <a:latin typeface="Cambria Math" panose="02040503050406030204" pitchFamily="18" charset="0"/>
                            </a:rPr>
                            <m:t>1</m:t>
                          </m:r>
                        </m:sub>
                        <m:sup>
                          <m:r>
                            <a:rPr lang="en-GB" i="1">
                              <a:latin typeface="Cambria Math" panose="02040503050406030204" pitchFamily="18" charset="0"/>
                            </a:rPr>
                            <m:t>2</m:t>
                          </m:r>
                        </m:sup>
                        <m:e>
                          <m:func>
                            <m:funcPr>
                              <m:ctrlPr>
                                <a:rPr lang="en-GB" i="1">
                                  <a:latin typeface="Cambria Math" panose="02040503050406030204" pitchFamily="18" charset="0"/>
                                </a:rPr>
                              </m:ctrlPr>
                            </m:funcPr>
                            <m:fName>
                              <m:r>
                                <m:rPr>
                                  <m:sty m:val="p"/>
                                </m:rPr>
                                <a:rPr lang="en-GB">
                                  <a:latin typeface="Cambria Math" panose="02040503050406030204" pitchFamily="18" charset="0"/>
                                </a:rPr>
                                <m:t>ln</m:t>
                              </m:r>
                            </m:fName>
                            <m:e>
                              <m:r>
                                <a:rPr lang="en-GB" i="1">
                                  <a:latin typeface="Cambria Math" panose="02040503050406030204" pitchFamily="18" charset="0"/>
                                </a:rPr>
                                <m:t>𝑥</m:t>
                              </m:r>
                            </m:e>
                          </m:func>
                          <m:r>
                            <a:rPr lang="en-GB" i="1">
                              <a:latin typeface="Cambria Math" panose="02040503050406030204" pitchFamily="18" charset="0"/>
                            </a:rPr>
                            <m:t>𝑑𝑥</m:t>
                          </m:r>
                        </m:e>
                      </m:nary>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𝑥</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r>
                                    <a:rPr lang="en-GB" b="0" i="1" smtClean="0">
                                      <a:latin typeface="Cambria Math" panose="02040503050406030204" pitchFamily="18" charset="0"/>
                                    </a:rPr>
                                    <m:t>𝑥</m:t>
                                  </m:r>
                                </m:e>
                              </m:func>
                              <m:r>
                                <a:rPr lang="en-GB" b="0" i="1" smtClean="0">
                                  <a:latin typeface="Cambria Math" panose="02040503050406030204" pitchFamily="18" charset="0"/>
                                </a:rPr>
                                <m:t>−</m:t>
                              </m:r>
                              <m:r>
                                <a:rPr lang="en-GB" b="0" i="1" smtClean="0">
                                  <a:latin typeface="Cambria Math" panose="02040503050406030204" pitchFamily="18" charset="0"/>
                                </a:rPr>
                                <m:t>𝑥</m:t>
                              </m:r>
                            </m:e>
                          </m:d>
                        </m:e>
                        <m:sub>
                          <m:r>
                            <a:rPr lang="en-GB" b="0" i="1" smtClean="0">
                              <a:latin typeface="Cambria Math" panose="02040503050406030204" pitchFamily="18" charset="0"/>
                            </a:rPr>
                            <m:t>1</m:t>
                          </m:r>
                        </m:sub>
                        <m:sup>
                          <m:r>
                            <a:rPr lang="en-GB" b="0" i="1" smtClean="0">
                              <a:latin typeface="Cambria Math" panose="02040503050406030204" pitchFamily="18" charset="0"/>
                            </a:rPr>
                            <m:t>2</m:t>
                          </m:r>
                        </m:sup>
                      </m:sSubSup>
                      <m:r>
                        <a:rPr lang="en-GB" b="0" i="1" smtClean="0">
                          <a:latin typeface="Cambria Math" panose="02040503050406030204" pitchFamily="18" charset="0"/>
                        </a:rPr>
                        <m:t>=</m:t>
                      </m:r>
                      <m:r>
                        <a:rPr lang="en-GB" b="1" i="1" smtClean="0">
                          <a:latin typeface="Cambria Math" panose="02040503050406030204" pitchFamily="18" charset="0"/>
                        </a:rPr>
                        <m:t>𝟐</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𝐥𝐧</m:t>
                          </m:r>
                        </m:fName>
                        <m:e>
                          <m:r>
                            <a:rPr lang="en-GB" b="1" i="1" smtClean="0">
                              <a:latin typeface="Cambria Math" panose="02040503050406030204" pitchFamily="18" charset="0"/>
                            </a:rPr>
                            <m:t>𝟐</m:t>
                          </m:r>
                        </m:e>
                      </m:func>
                      <m:r>
                        <a:rPr lang="en-GB" b="1" i="1" smtClean="0">
                          <a:latin typeface="Cambria Math" panose="02040503050406030204" pitchFamily="18" charset="0"/>
                        </a:rPr>
                        <m:t>−</m:t>
                      </m:r>
                      <m:r>
                        <a:rPr lang="en-GB" b="1" i="1" smtClean="0">
                          <a:latin typeface="Cambria Math" panose="02040503050406030204" pitchFamily="18" charset="0"/>
                        </a:rPr>
                        <m:t>𝟏</m:t>
                      </m:r>
                    </m:oMath>
                  </m:oMathPara>
                </a14:m>
                <a:endParaRPr lang="en-GB" b="1" dirty="0">
                  <a:latin typeface="+mj-lt"/>
                </a:endParaRPr>
              </a:p>
              <a:p>
                <a:r>
                  <a:rPr lang="en-GB" b="0" dirty="0">
                    <a:latin typeface="+mj-lt"/>
                  </a:rPr>
                  <a:t>If we were doing it from scratch:</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𝑢</m:t>
                      </m:r>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       </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𝑑𝑣</m:t>
                          </m:r>
                        </m:num>
                        <m:den>
                          <m:r>
                            <a:rPr lang="en-GB" sz="1600" b="0" i="1" smtClean="0">
                              <a:latin typeface="Cambria Math" panose="02040503050406030204" pitchFamily="18" charset="0"/>
                            </a:rPr>
                            <m:t>𝑑𝑥</m:t>
                          </m:r>
                        </m:den>
                      </m:f>
                      <m:r>
                        <a:rPr lang="en-GB" sz="1600" b="0" i="1" smtClean="0">
                          <a:latin typeface="Cambria Math" panose="02040503050406030204" pitchFamily="18" charset="0"/>
                        </a:rPr>
                        <m:t>=1</m:t>
                      </m:r>
                    </m:oMath>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𝑑𝑢</m:t>
                          </m:r>
                        </m:num>
                        <m:den>
                          <m:r>
                            <a:rPr lang="en-GB" sz="1600" b="0" i="1" smtClean="0">
                              <a:latin typeface="Cambria Math" panose="02040503050406030204" pitchFamily="18" charset="0"/>
                            </a:rPr>
                            <m:t>𝑑𝑥</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𝑥</m:t>
                          </m:r>
                        </m:den>
                      </m:f>
                      <m:r>
                        <a:rPr lang="en-GB" sz="1600" b="0" i="1" smtClean="0">
                          <a:latin typeface="Cambria Math" panose="02040503050406030204" pitchFamily="18" charset="0"/>
                        </a:rPr>
                        <m:t>           </m:t>
                      </m:r>
                      <m:r>
                        <a:rPr lang="en-GB" sz="1600" b="0" i="1" smtClean="0">
                          <a:latin typeface="Cambria Math" panose="02040503050406030204" pitchFamily="18" charset="0"/>
                        </a:rPr>
                        <m:t>𝑣</m:t>
                      </m:r>
                      <m:r>
                        <a:rPr lang="en-GB" sz="1600" b="0" i="1" smtClean="0">
                          <a:latin typeface="Cambria Math" panose="02040503050406030204" pitchFamily="18" charset="0"/>
                        </a:rPr>
                        <m:t>=</m:t>
                      </m:r>
                      <m:r>
                        <a:rPr lang="en-GB" sz="1600" b="0" i="1" smtClean="0">
                          <a:latin typeface="Cambria Math" panose="02040503050406030204" pitchFamily="18" charset="0"/>
                        </a:rPr>
                        <m:t>𝑥</m:t>
                      </m:r>
                    </m:oMath>
                    <m:oMath xmlns:m="http://schemas.openxmlformats.org/officeDocument/2006/math">
                      <m:nary>
                        <m:naryPr>
                          <m:ctrlPr>
                            <a:rPr lang="en-GB" sz="1600" b="0" i="1" smtClean="0">
                              <a:latin typeface="Cambria Math" panose="02040503050406030204" pitchFamily="18" charset="0"/>
                            </a:rPr>
                          </m:ctrlPr>
                        </m:naryPr>
                        <m:sub>
                          <m:r>
                            <a:rPr lang="en-GB" sz="1600" b="0" i="1" smtClean="0">
                              <a:latin typeface="Cambria Math" panose="02040503050406030204" pitchFamily="18" charset="0"/>
                            </a:rPr>
                            <m:t>1</m:t>
                          </m:r>
                        </m:sub>
                        <m:sup>
                          <m:r>
                            <a:rPr lang="en-GB" sz="1600" b="0" i="1" smtClean="0">
                              <a:latin typeface="Cambria Math" panose="02040503050406030204" pitchFamily="18" charset="0"/>
                            </a:rPr>
                            <m:t>2</m:t>
                          </m:r>
                        </m:sup>
                        <m:e>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𝑑𝑥</m:t>
                          </m:r>
                        </m:e>
                      </m:nary>
                      <m:r>
                        <a:rPr lang="en-GB" sz="1600" i="1">
                          <a:latin typeface="Cambria Math" panose="02040503050406030204" pitchFamily="18" charset="0"/>
                        </a:rPr>
                        <m:t>=</m:t>
                      </m:r>
                      <m:sSubSup>
                        <m:sSubSupPr>
                          <m:ctrlPr>
                            <a:rPr lang="en-GB" sz="1600" b="1" i="1">
                              <a:latin typeface="Cambria Math" panose="02040503050406030204" pitchFamily="18" charset="0"/>
                            </a:rPr>
                          </m:ctrlPr>
                        </m:sSubSupPr>
                        <m:e>
                          <m:d>
                            <m:dPr>
                              <m:begChr m:val="["/>
                              <m:endChr m:val="]"/>
                              <m:ctrlPr>
                                <a:rPr lang="en-GB" sz="1600" b="1" i="1">
                                  <a:latin typeface="Cambria Math" panose="02040503050406030204" pitchFamily="18" charset="0"/>
                                </a:rPr>
                              </m:ctrlPr>
                            </m:dPr>
                            <m:e>
                              <m:r>
                                <a:rPr lang="en-GB" sz="1600" b="1" i="1">
                                  <a:latin typeface="Cambria Math" panose="02040503050406030204" pitchFamily="18" charset="0"/>
                                </a:rPr>
                                <m:t>𝒙</m:t>
                              </m:r>
                              <m:func>
                                <m:funcPr>
                                  <m:ctrlPr>
                                    <a:rPr lang="en-GB" sz="1600" b="1" i="1">
                                      <a:latin typeface="Cambria Math" panose="02040503050406030204" pitchFamily="18" charset="0"/>
                                    </a:rPr>
                                  </m:ctrlPr>
                                </m:funcPr>
                                <m:fName>
                                  <m:r>
                                    <a:rPr lang="en-GB" sz="1600" b="1" i="1">
                                      <a:latin typeface="Cambria Math" panose="02040503050406030204" pitchFamily="18" charset="0"/>
                                    </a:rPr>
                                    <m:t>𝒍𝒏</m:t>
                                  </m:r>
                                </m:fName>
                                <m:e>
                                  <m:r>
                                    <a:rPr lang="en-GB" sz="1600" b="1" i="1">
                                      <a:latin typeface="Cambria Math" panose="02040503050406030204" pitchFamily="18" charset="0"/>
                                    </a:rPr>
                                    <m:t>𝒙</m:t>
                                  </m:r>
                                </m:e>
                              </m:func>
                            </m:e>
                          </m:d>
                        </m:e>
                        <m:sub>
                          <m:r>
                            <a:rPr lang="en-GB" sz="1600" b="1" i="1">
                              <a:latin typeface="Cambria Math" panose="02040503050406030204" pitchFamily="18" charset="0"/>
                            </a:rPr>
                            <m:t>𝟏</m:t>
                          </m:r>
                        </m:sub>
                        <m:sup>
                          <m:r>
                            <a:rPr lang="en-GB" sz="1600" b="1" i="1">
                              <a:latin typeface="Cambria Math" panose="02040503050406030204" pitchFamily="18" charset="0"/>
                            </a:rPr>
                            <m:t>𝟐</m:t>
                          </m:r>
                        </m:sup>
                      </m:sSubSup>
                      <m:r>
                        <a:rPr lang="en-GB" sz="1600" i="1">
                          <a:latin typeface="Cambria Math" panose="02040503050406030204" pitchFamily="18" charset="0"/>
                        </a:rPr>
                        <m:t>−</m:t>
                      </m:r>
                      <m:nary>
                        <m:naryPr>
                          <m:ctrlPr>
                            <a:rPr lang="en-GB" sz="1600" i="1">
                              <a:latin typeface="Cambria Math" panose="02040503050406030204" pitchFamily="18" charset="0"/>
                            </a:rPr>
                          </m:ctrlPr>
                        </m:naryPr>
                        <m:sub>
                          <m:r>
                            <a:rPr lang="en-GB" sz="1600" i="1">
                              <a:latin typeface="Cambria Math" panose="02040503050406030204" pitchFamily="18" charset="0"/>
                            </a:rPr>
                            <m:t>1</m:t>
                          </m:r>
                        </m:sub>
                        <m:sup>
                          <m:r>
                            <a:rPr lang="en-GB" sz="1600" i="1">
                              <a:latin typeface="Cambria Math" panose="02040503050406030204" pitchFamily="18" charset="0"/>
                            </a:rPr>
                            <m:t>2</m:t>
                          </m:r>
                        </m:sup>
                        <m:e>
                          <m:r>
                            <a:rPr lang="en-GB" sz="1600" i="1">
                              <a:latin typeface="Cambria Math" panose="02040503050406030204" pitchFamily="18" charset="0"/>
                            </a:rPr>
                            <m:t>1 </m:t>
                          </m:r>
                          <m:r>
                            <a:rPr lang="en-GB" sz="1600" i="1">
                              <a:latin typeface="Cambria Math" panose="02040503050406030204" pitchFamily="18" charset="0"/>
                            </a:rPr>
                            <m:t>𝑑𝑥</m:t>
                          </m:r>
                        </m:e>
                      </m:nary>
                    </m:oMath>
                    <m:oMath xmlns:m="http://schemas.openxmlformats.org/officeDocument/2006/math">
                      <m:r>
                        <a:rPr lang="en-GB" sz="1600" b="0" i="1" smtClean="0">
                          <a:latin typeface="Cambria Math" panose="02040503050406030204" pitchFamily="18" charset="0"/>
                        </a:rPr>
                        <m:t>=2</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r>
                            <a:rPr lang="en-GB" sz="1600" b="0" i="1" smtClean="0">
                              <a:latin typeface="Cambria Math" panose="02040503050406030204" pitchFamily="18" charset="0"/>
                            </a:rPr>
                            <m:t>2 </m:t>
                          </m:r>
                        </m:e>
                      </m:func>
                      <m:r>
                        <a:rPr lang="en-GB" sz="1600" b="0" i="1" smtClean="0">
                          <a:latin typeface="Cambria Math" panose="02040503050406030204" pitchFamily="18" charset="0"/>
                        </a:rPr>
                        <m:t>−1</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r>
                            <a:rPr lang="en-GB" sz="1600" b="0" i="1" smtClean="0">
                              <a:latin typeface="Cambria Math" panose="02040503050406030204" pitchFamily="18" charset="0"/>
                            </a:rPr>
                            <m:t>1</m:t>
                          </m:r>
                        </m:e>
                      </m:func>
                      <m:r>
                        <a:rPr lang="en-GB" sz="1600" b="0" i="1" smtClean="0">
                          <a:latin typeface="Cambria Math" panose="02040503050406030204" pitchFamily="18" charset="0"/>
                        </a:rPr>
                        <m:t>−</m:t>
                      </m:r>
                      <m:sSubSup>
                        <m:sSubSupPr>
                          <m:ctrlPr>
                            <a:rPr lang="en-GB" sz="1600" b="0" i="1" smtClean="0">
                              <a:latin typeface="Cambria Math" panose="02040503050406030204" pitchFamily="18" charset="0"/>
                            </a:rPr>
                          </m:ctrlPr>
                        </m:sSubSupPr>
                        <m:e>
                          <m:d>
                            <m:dPr>
                              <m:begChr m:val="["/>
                              <m:endChr m:val="]"/>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e>
                        <m:sub>
                          <m:r>
                            <a:rPr lang="en-GB" sz="1600" b="0" i="1" smtClean="0">
                              <a:latin typeface="Cambria Math" panose="02040503050406030204" pitchFamily="18" charset="0"/>
                            </a:rPr>
                            <m:t>1</m:t>
                          </m:r>
                        </m:sub>
                        <m:sup>
                          <m:r>
                            <a:rPr lang="en-GB" sz="1600" b="0" i="1" smtClean="0">
                              <a:latin typeface="Cambria Math" panose="02040503050406030204" pitchFamily="18" charset="0"/>
                            </a:rPr>
                            <m:t>2</m:t>
                          </m:r>
                        </m:sup>
                      </m:sSubSup>
                    </m:oMath>
                    <m:oMath xmlns:m="http://schemas.openxmlformats.org/officeDocument/2006/math">
                      <m:r>
                        <a:rPr lang="en-GB" sz="1600" b="0" i="1" smtClean="0">
                          <a:latin typeface="Cambria Math" panose="02040503050406030204" pitchFamily="18" charset="0"/>
                        </a:rPr>
                        <m:t>=2</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r>
                            <a:rPr lang="en-GB" sz="1600" b="0" i="1" smtClean="0">
                              <a:latin typeface="Cambria Math" panose="02040503050406030204" pitchFamily="18" charset="0"/>
                            </a:rPr>
                            <m:t>2 −(2−1)</m:t>
                          </m:r>
                        </m:e>
                      </m:func>
                      <m:r>
                        <a:rPr lang="en-GB" sz="1600" b="0" i="1" smtClean="0">
                          <a:latin typeface="Cambria Math" panose="02040503050406030204" pitchFamily="18" charset="0"/>
                        </a:rPr>
                        <m:t>=2</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r>
                            <a:rPr lang="en-GB" sz="1600" b="0" i="1" smtClean="0">
                              <a:latin typeface="Cambria Math" panose="02040503050406030204" pitchFamily="18" charset="0"/>
                            </a:rPr>
                            <m:t>2</m:t>
                          </m:r>
                        </m:e>
                      </m:func>
                      <m:r>
                        <a:rPr lang="en-GB" sz="1600" b="0" i="1" smtClean="0">
                          <a:latin typeface="Cambria Math" panose="02040503050406030204" pitchFamily="18" charset="0"/>
                        </a:rPr>
                        <m:t>−1</m:t>
                      </m:r>
                    </m:oMath>
                  </m:oMathPara>
                </a14:m>
                <a:endParaRPr lang="en-GB"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685092" y="3822993"/>
                <a:ext cx="5087516" cy="2972801"/>
              </a:xfrm>
              <a:prstGeom prst="rect">
                <a:avLst/>
              </a:prstGeom>
              <a:blipFill rotWithShape="0">
                <a:blip r:embed="rId6"/>
                <a:stretch>
                  <a:fillRect l="-958" b="-20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847332" y="5396489"/>
                <a:ext cx="3331468" cy="89704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In general:</a:t>
                </a:r>
              </a:p>
              <a:p>
                <a:pPr/>
                <a14:m>
                  <m:oMathPara xmlns:m="http://schemas.openxmlformats.org/officeDocument/2006/math">
                    <m:oMathParaPr>
                      <m:jc m:val="centerGroup"/>
                    </m:oMathParaPr>
                    <m:oMath xmlns:m="http://schemas.openxmlformats.org/officeDocument/2006/math">
                      <m:nary>
                        <m:naryPr>
                          <m:ctrlPr>
                            <a:rPr lang="en-GB" sz="1600" b="0" i="1" smtClean="0">
                              <a:latin typeface="Cambria Math" panose="02040503050406030204" pitchFamily="18" charset="0"/>
                            </a:rPr>
                          </m:ctrlPr>
                        </m:naryPr>
                        <m:sub>
                          <m:r>
                            <a:rPr lang="en-GB" sz="1600" b="0" i="1" smtClean="0">
                              <a:latin typeface="Cambria Math" panose="02040503050406030204" pitchFamily="18" charset="0"/>
                            </a:rPr>
                            <m:t>𝑎</m:t>
                          </m:r>
                        </m:sub>
                        <m:sup>
                          <m:r>
                            <a:rPr lang="en-GB" sz="1600" b="0" i="1" smtClean="0">
                              <a:latin typeface="Cambria Math" panose="02040503050406030204" pitchFamily="18" charset="0"/>
                            </a:rPr>
                            <m:t>𝑏</m:t>
                          </m:r>
                        </m:sup>
                        <m:e>
                          <m:r>
                            <a:rPr lang="en-GB" sz="1600" b="0" i="1" smtClean="0">
                              <a:latin typeface="Cambria Math" panose="02040503050406030204" pitchFamily="18" charset="0"/>
                            </a:rPr>
                            <m:t>𝑢</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𝑑𝑣</m:t>
                              </m:r>
                            </m:num>
                            <m:den>
                              <m:r>
                                <a:rPr lang="en-GB" sz="1600" b="0" i="1" smtClean="0">
                                  <a:latin typeface="Cambria Math" panose="02040503050406030204" pitchFamily="18" charset="0"/>
                                </a:rPr>
                                <m:t>𝑑𝑥</m:t>
                              </m:r>
                            </m:den>
                          </m:f>
                          <m:r>
                            <a:rPr lang="en-GB" sz="1600" b="0" i="1" smtClean="0">
                              <a:latin typeface="Cambria Math" panose="02040503050406030204" pitchFamily="18" charset="0"/>
                            </a:rPr>
                            <m:t>𝑑𝑥</m:t>
                          </m:r>
                        </m:e>
                      </m:nary>
                      <m:r>
                        <a:rPr lang="en-GB" sz="1600" b="0" i="1" smtClean="0">
                          <a:latin typeface="Cambria Math" panose="02040503050406030204" pitchFamily="18" charset="0"/>
                        </a:rPr>
                        <m:t>=</m:t>
                      </m:r>
                      <m:sSubSup>
                        <m:sSubSupPr>
                          <m:ctrlPr>
                            <a:rPr lang="en-GB" sz="1600" b="0" i="1" smtClean="0">
                              <a:latin typeface="Cambria Math" panose="02040503050406030204" pitchFamily="18" charset="0"/>
                            </a:rPr>
                          </m:ctrlPr>
                        </m:sSubSupPr>
                        <m:e>
                          <m:d>
                            <m:dPr>
                              <m:begChr m:val="["/>
                              <m:endChr m:val="]"/>
                              <m:ctrlPr>
                                <a:rPr lang="en-GB" sz="1600" b="0" i="1" smtClean="0">
                                  <a:latin typeface="Cambria Math" panose="02040503050406030204" pitchFamily="18" charset="0"/>
                                </a:rPr>
                              </m:ctrlPr>
                            </m:dPr>
                            <m:e>
                              <m:r>
                                <a:rPr lang="en-GB" sz="1600" b="0" i="1" smtClean="0">
                                  <a:latin typeface="Cambria Math" panose="02040503050406030204" pitchFamily="18" charset="0"/>
                                </a:rPr>
                                <m:t>𝑢𝑣</m:t>
                              </m:r>
                            </m:e>
                          </m:d>
                        </m:e>
                        <m:sub>
                          <m:r>
                            <a:rPr lang="en-GB" sz="1600" b="0" i="1" smtClean="0">
                              <a:latin typeface="Cambria Math" panose="02040503050406030204" pitchFamily="18" charset="0"/>
                            </a:rPr>
                            <m:t>𝑎</m:t>
                          </m:r>
                        </m:sub>
                        <m:sup>
                          <m:r>
                            <a:rPr lang="en-GB" sz="1600" b="0" i="1" smtClean="0">
                              <a:latin typeface="Cambria Math" panose="02040503050406030204" pitchFamily="18" charset="0"/>
                            </a:rPr>
                            <m:t>𝑏</m:t>
                          </m:r>
                        </m:sup>
                      </m:sSubSup>
                      <m:r>
                        <a:rPr lang="en-GB" sz="1600" b="0" i="1" smtClean="0">
                          <a:latin typeface="Cambria Math" panose="02040503050406030204" pitchFamily="18" charset="0"/>
                        </a:rPr>
                        <m:t>−</m:t>
                      </m:r>
                      <m:nary>
                        <m:naryPr>
                          <m:ctrlPr>
                            <a:rPr lang="en-GB" sz="1600" i="1">
                              <a:latin typeface="Cambria Math" panose="02040503050406030204" pitchFamily="18" charset="0"/>
                            </a:rPr>
                          </m:ctrlPr>
                        </m:naryPr>
                        <m:sub>
                          <m:r>
                            <a:rPr lang="en-GB" sz="1600" i="1">
                              <a:latin typeface="Cambria Math" panose="02040503050406030204" pitchFamily="18" charset="0"/>
                            </a:rPr>
                            <m:t>𝑎</m:t>
                          </m:r>
                        </m:sub>
                        <m:sup>
                          <m:r>
                            <a:rPr lang="en-GB" sz="1600" i="1">
                              <a:latin typeface="Cambria Math" panose="02040503050406030204" pitchFamily="18" charset="0"/>
                            </a:rPr>
                            <m:t>𝑏</m:t>
                          </m:r>
                        </m:sup>
                        <m:e>
                          <m:r>
                            <a:rPr lang="en-GB" sz="1600" b="0" i="1" smtClean="0">
                              <a:latin typeface="Cambria Math" panose="02040503050406030204" pitchFamily="18" charset="0"/>
                            </a:rPr>
                            <m:t>𝑣</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𝑑𝑢</m:t>
                              </m:r>
                            </m:num>
                            <m:den>
                              <m:r>
                                <a:rPr lang="en-GB" sz="1600" b="0" i="1" smtClean="0">
                                  <a:latin typeface="Cambria Math" panose="02040503050406030204" pitchFamily="18" charset="0"/>
                                </a:rPr>
                                <m:t>𝑑𝑥</m:t>
                              </m:r>
                            </m:den>
                          </m:f>
                          <m:r>
                            <a:rPr lang="en-GB" sz="1600" i="1">
                              <a:latin typeface="Cambria Math" panose="02040503050406030204" pitchFamily="18" charset="0"/>
                            </a:rPr>
                            <m:t>𝑑𝑥</m:t>
                          </m:r>
                        </m:e>
                      </m:nary>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4847332" y="5396489"/>
                <a:ext cx="3331468" cy="897040"/>
              </a:xfrm>
              <a:prstGeom prst="rect">
                <a:avLst/>
              </a:prstGeom>
              <a:blipFill rotWithShape="0">
                <a:blip r:embed="rId7"/>
                <a:stretch>
                  <a:fillRect l="-544" t="-662"/>
                </a:stretch>
              </a:blipFill>
            </p:spPr>
            <p:txBody>
              <a:bodyPr/>
              <a:lstStyle/>
              <a:p>
                <a:r>
                  <a:rPr lang="en-GB">
                    <a:noFill/>
                  </a:rPr>
                  <a:t> </a:t>
                </a:r>
              </a:p>
            </p:txBody>
          </p:sp>
        </mc:Fallback>
      </mc:AlternateContent>
      <p:sp>
        <p:nvSpPr>
          <p:cNvPr id="12" name="Rectangle 11"/>
          <p:cNvSpPr/>
          <p:nvPr/>
        </p:nvSpPr>
        <p:spPr>
          <a:xfrm>
            <a:off x="696492" y="1368971"/>
            <a:ext cx="7547916" cy="18872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701800" y="3803796"/>
            <a:ext cx="7547916" cy="29272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8281635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2"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89868" y="921284"/>
                <a:ext cx="7547296" cy="57714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Find </a:t>
                </a:r>
                <a14:m>
                  <m:oMath xmlns:m="http://schemas.openxmlformats.org/officeDocument/2006/math">
                    <m:nary>
                      <m:naryPr>
                        <m:ctrlPr>
                          <a:rPr lang="en-GB" sz="2000" b="0" i="1" smtClean="0">
                            <a:latin typeface="Cambria Math" panose="02040503050406030204" pitchFamily="18" charset="0"/>
                          </a:rPr>
                        </m:ctrlPr>
                      </m:naryPr>
                      <m:sub>
                        <m:r>
                          <a:rPr lang="en-GB" sz="2000" b="0" i="1" smtClean="0">
                            <a:latin typeface="Cambria Math" panose="02040503050406030204" pitchFamily="18" charset="0"/>
                          </a:rPr>
                          <m:t>0</m:t>
                        </m:r>
                      </m:sub>
                      <m:sup>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𝜋</m:t>
                            </m:r>
                          </m:num>
                          <m:den>
                            <m:r>
                              <a:rPr lang="en-GB" sz="2000" b="0" i="1" smtClean="0">
                                <a:latin typeface="Cambria Math" panose="02040503050406030204" pitchFamily="18" charset="0"/>
                              </a:rPr>
                              <m:t>2</m:t>
                            </m:r>
                          </m:den>
                        </m:f>
                      </m:sup>
                      <m:e>
                        <m:r>
                          <a:rPr lang="en-GB" sz="2000" b="0" i="1" smtClean="0">
                            <a:latin typeface="Cambria Math" panose="02040503050406030204" pitchFamily="18" charset="0"/>
                          </a:rPr>
                          <m:t>𝑥</m:t>
                        </m:r>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sin</m:t>
                            </m:r>
                          </m:fName>
                          <m:e>
                            <m:r>
                              <a:rPr lang="en-GB" sz="2000" b="0" i="1" smtClean="0">
                                <a:latin typeface="Cambria Math" panose="02040503050406030204" pitchFamily="18" charset="0"/>
                              </a:rPr>
                              <m:t>𝑥</m:t>
                            </m:r>
                          </m:e>
                        </m:func>
                        <m:r>
                          <a:rPr lang="en-GB" sz="2000" b="0" i="1" smtClean="0">
                            <a:latin typeface="Cambria Math" panose="02040503050406030204" pitchFamily="18" charset="0"/>
                          </a:rPr>
                          <m:t> </m:t>
                        </m:r>
                        <m:r>
                          <a:rPr lang="en-GB" sz="2000" b="0" i="1" smtClean="0">
                            <a:latin typeface="Cambria Math" panose="02040503050406030204" pitchFamily="18" charset="0"/>
                          </a:rPr>
                          <m:t>𝑑𝑥</m:t>
                        </m:r>
                      </m:e>
                    </m:nary>
                  </m:oMath>
                </a14:m>
                <a:endParaRPr lang="en-GB"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689868" y="921284"/>
                <a:ext cx="7547296" cy="577146"/>
              </a:xfrm>
              <a:prstGeom prst="rect">
                <a:avLst/>
              </a:prstGeom>
              <a:blipFill rotWithShape="0">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Rectangle 5"/>
          <p:cNvSpPr/>
          <p:nvPr/>
        </p:nvSpPr>
        <p:spPr>
          <a:xfrm>
            <a:off x="257820" y="909452"/>
            <a:ext cx="432048" cy="4842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p>
        </p:txBody>
      </p:sp>
      <mc:AlternateContent xmlns:mc="http://schemas.openxmlformats.org/markup-compatibility/2006" xmlns:a14="http://schemas.microsoft.com/office/drawing/2010/main">
        <mc:Choice Requires="a14">
          <p:sp>
            <p:nvSpPr>
              <p:cNvPr id="7" name="TextBox 6"/>
              <p:cNvSpPr txBox="1"/>
              <p:nvPr/>
            </p:nvSpPr>
            <p:spPr>
              <a:xfrm>
                <a:off x="689868" y="1844824"/>
                <a:ext cx="7266508" cy="39985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𝑢</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𝑑𝑣</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oMath>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𝑑𝑢</m:t>
                          </m:r>
                        </m:num>
                        <m:den>
                          <m:r>
                            <a:rPr lang="en-GB" b="0" i="1" smtClean="0">
                              <a:latin typeface="Cambria Math" panose="02040503050406030204" pitchFamily="18" charset="0"/>
                            </a:rPr>
                            <m:t>𝑑𝑥</m:t>
                          </m:r>
                        </m:den>
                      </m:f>
                      <m:r>
                        <a:rPr lang="en-GB" b="0" i="1" smtClean="0">
                          <a:latin typeface="Cambria Math" panose="02040503050406030204" pitchFamily="18" charset="0"/>
                        </a:rPr>
                        <m:t>=1          </m:t>
                      </m:r>
                      <m:r>
                        <a:rPr lang="en-GB" b="0" i="1" smtClean="0">
                          <a:latin typeface="Cambria Math" panose="02040503050406030204" pitchFamily="18" charset="0"/>
                        </a:rPr>
                        <m:t>𝑣</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oMath>
                    <m:oMath xmlns:m="http://schemas.openxmlformats.org/officeDocument/2006/math">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𝑥</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e>
                      </m:nary>
                      <m:r>
                        <a:rPr lang="en-GB" b="0" i="1" smtClean="0">
                          <a:latin typeface="Cambria Math" panose="02040503050406030204" pitchFamily="18" charset="0"/>
                        </a:rPr>
                        <m:t>=−</m:t>
                      </m:r>
                      <m:r>
                        <a:rPr lang="en-GB" b="0" i="1" smtClean="0">
                          <a:latin typeface="Cambria Math" panose="02040503050406030204" pitchFamily="18" charset="0"/>
                        </a:rPr>
                        <m:t>𝑥</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e>
                      </m:nary>
                    </m:oMath>
                    <m:oMath xmlns:m="http://schemas.openxmlformats.org/officeDocument/2006/math">
                      <m:r>
                        <a:rPr lang="en-GB" b="0" i="1" smtClean="0">
                          <a:latin typeface="Cambria Math" panose="02040503050406030204" pitchFamily="18" charset="0"/>
                        </a:rPr>
                        <m:t>                        =−</m:t>
                      </m:r>
                      <m:r>
                        <a:rPr lang="en-GB" b="0" i="1" smtClean="0">
                          <a:latin typeface="Cambria Math" panose="02040503050406030204" pitchFamily="18" charset="0"/>
                        </a:rPr>
                        <m:t>𝑥</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e>
                      </m:nary>
                    </m:oMath>
                    <m:oMath xmlns:m="http://schemas.openxmlformats.org/officeDocument/2006/math">
                      <m:r>
                        <a:rPr lang="en-GB" b="0" i="1" smtClean="0">
                          <a:latin typeface="Cambria Math" panose="02040503050406030204" pitchFamily="18" charset="0"/>
                        </a:rPr>
                        <m:t>                       =−</m:t>
                      </m:r>
                      <m:r>
                        <a:rPr lang="en-GB" b="0" i="1" smtClean="0">
                          <a:latin typeface="Cambria Math" panose="02040503050406030204" pitchFamily="18" charset="0"/>
                        </a:rPr>
                        <m:t>𝑥</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oMath>
                    <m:oMath xmlns:m="http://schemas.openxmlformats.org/officeDocument/2006/math">
                      <m:r>
                        <a:rPr lang="en-GB" b="0" i="1" smtClean="0">
                          <a:latin typeface="Cambria Math" panose="02040503050406030204" pitchFamily="18" charset="0"/>
                        </a:rPr>
                        <m:t>∴ </m:t>
                      </m:r>
                      <m:nary>
                        <m:naryPr>
                          <m:ctrlPr>
                            <a:rPr lang="en-GB" i="1">
                              <a:latin typeface="Cambria Math" panose="02040503050406030204" pitchFamily="18" charset="0"/>
                            </a:rPr>
                          </m:ctrlPr>
                        </m:naryPr>
                        <m:sub>
                          <m:r>
                            <a:rPr lang="en-GB" i="1">
                              <a:latin typeface="Cambria Math" panose="02040503050406030204" pitchFamily="18" charset="0"/>
                            </a:rPr>
                            <m:t>0</m:t>
                          </m:r>
                        </m:sub>
                        <m:sup>
                          <m:f>
                            <m:fPr>
                              <m:ctrlPr>
                                <a:rPr lang="en-GB" i="1">
                                  <a:latin typeface="Cambria Math" panose="02040503050406030204" pitchFamily="18" charset="0"/>
                                </a:rPr>
                              </m:ctrlPr>
                            </m:fPr>
                            <m:num>
                              <m:r>
                                <a:rPr lang="en-GB" i="1">
                                  <a:latin typeface="Cambria Math" panose="02040503050406030204" pitchFamily="18" charset="0"/>
                                </a:rPr>
                                <m:t>𝜋</m:t>
                              </m:r>
                            </m:num>
                            <m:den>
                              <m:r>
                                <a:rPr lang="en-GB" i="1">
                                  <a:latin typeface="Cambria Math" panose="02040503050406030204" pitchFamily="18" charset="0"/>
                                </a:rPr>
                                <m:t>2</m:t>
                              </m:r>
                            </m:den>
                          </m:f>
                        </m:sup>
                        <m:e>
                          <m:r>
                            <a:rPr lang="en-GB" i="1">
                              <a:latin typeface="Cambria Math" panose="02040503050406030204" pitchFamily="18" charset="0"/>
                            </a:rPr>
                            <m:t>𝑥</m:t>
                          </m:r>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r>
                                <a:rPr lang="en-GB" i="1">
                                  <a:latin typeface="Cambria Math" panose="02040503050406030204" pitchFamily="18" charset="0"/>
                                </a:rPr>
                                <m:t>𝑥</m:t>
                              </m:r>
                            </m:e>
                          </m:func>
                          <m:r>
                            <a:rPr lang="en-GB" i="1">
                              <a:latin typeface="Cambria Math" panose="02040503050406030204" pitchFamily="18" charset="0"/>
                            </a:rPr>
                            <m:t> </m:t>
                          </m:r>
                          <m:r>
                            <a:rPr lang="en-GB" i="1">
                              <a:latin typeface="Cambria Math" panose="02040503050406030204" pitchFamily="18" charset="0"/>
                            </a:rPr>
                            <m:t>𝑑𝑥</m:t>
                          </m:r>
                        </m:e>
                      </m:nary>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m:t>
                              </m:r>
                              <m:r>
                                <a:rPr lang="en-GB" b="0" i="1" smtClean="0">
                                  <a:latin typeface="Cambria Math" panose="02040503050406030204" pitchFamily="18" charset="0"/>
                                </a:rPr>
                                <m:t>𝑥</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e>
                          </m:d>
                        </m:e>
                        <m:sub>
                          <m:r>
                            <a:rPr lang="en-GB" b="0" i="1" smtClean="0">
                              <a:latin typeface="Cambria Math" panose="02040503050406030204" pitchFamily="18" charset="0"/>
                            </a:rPr>
                            <m:t>0</m:t>
                          </m:r>
                        </m:sub>
                        <m:sup>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2</m:t>
                              </m:r>
                            </m:den>
                          </m:f>
                        </m:sup>
                      </m:sSubSup>
                    </m:oMath>
                    <m:oMath xmlns:m="http://schemas.openxmlformats.org/officeDocument/2006/math">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2</m:t>
                              </m:r>
                            </m:den>
                          </m:f>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2</m:t>
                                  </m:r>
                                </m:den>
                              </m:f>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2</m:t>
                                  </m:r>
                                </m:den>
                              </m:f>
                            </m:e>
                          </m:func>
                        </m:e>
                      </m:d>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0+</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0</m:t>
                              </m:r>
                            </m:e>
                          </m:func>
                        </m:e>
                      </m:d>
                    </m:oMath>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689868" y="1844824"/>
                <a:ext cx="7266508" cy="3998595"/>
              </a:xfrm>
              <a:prstGeom prst="rect">
                <a:avLst/>
              </a:prstGeom>
              <a:blipFill rotWithShape="0">
                <a:blip r:embed="rId3"/>
                <a:stretch>
                  <a:fillRect/>
                </a:stretch>
              </a:blipFill>
            </p:spPr>
            <p:txBody>
              <a:bodyPr/>
              <a:lstStyle/>
              <a:p>
                <a:r>
                  <a:rPr lang="en-GB">
                    <a:noFill/>
                  </a:rPr>
                  <a:t> </a:t>
                </a:r>
              </a:p>
            </p:txBody>
          </p:sp>
        </mc:Fallback>
      </mc:AlternateContent>
      <p:sp>
        <p:nvSpPr>
          <p:cNvPr id="8" name="Rectangle 7"/>
          <p:cNvSpPr/>
          <p:nvPr/>
        </p:nvSpPr>
        <p:spPr>
          <a:xfrm>
            <a:off x="698118" y="1700808"/>
            <a:ext cx="7547916" cy="48108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3869889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BA9F01-88EA-489D-8796-658B14B4E41E}"/>
              </a:ext>
            </a:extLst>
          </p:cNvPr>
          <p:cNvGrpSpPr/>
          <p:nvPr/>
        </p:nvGrpSpPr>
        <p:grpSpPr>
          <a:xfrm>
            <a:off x="0" y="0"/>
            <a:ext cx="9144000" cy="599127"/>
            <a:chOff x="0" y="13335"/>
            <a:chExt cx="9144218" cy="599127"/>
          </a:xfrm>
        </p:grpSpPr>
        <p:sp>
          <p:nvSpPr>
            <p:cNvPr id="3" name="TextBox 32">
              <a:extLst>
                <a:ext uri="{FF2B5EF4-FFF2-40B4-BE49-F238E27FC236}">
                  <a16:creationId xmlns:a16="http://schemas.microsoft.com/office/drawing/2014/main" id="{E200D566-4BAC-4402-90CD-908F9EBB68A7}"/>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One final unusual one…</a:t>
              </a:r>
            </a:p>
          </p:txBody>
        </p:sp>
        <p:cxnSp>
          <p:nvCxnSpPr>
            <p:cNvPr id="4" name="Straight Connector 3">
              <a:extLst>
                <a:ext uri="{FF2B5EF4-FFF2-40B4-BE49-F238E27FC236}">
                  <a16:creationId xmlns:a16="http://schemas.microsoft.com/office/drawing/2014/main" id="{1BE02E74-AE86-4C4D-BEBB-7AB8CD1890B1}"/>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5FA3B67-E63F-499B-9D2B-1E73A0A3B97B}"/>
                  </a:ext>
                </a:extLst>
              </p:cNvPr>
              <p:cNvSpPr txBox="1"/>
              <p:nvPr/>
            </p:nvSpPr>
            <p:spPr>
              <a:xfrm>
                <a:off x="340544" y="951136"/>
                <a:ext cx="2115999" cy="658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b="0" i="1" smtClean="0">
                              <a:latin typeface="Cambria Math" panose="02040503050406030204" pitchFamily="18" charset="0"/>
                            </a:rPr>
                          </m:ctrlPr>
                        </m:naryPr>
                        <m:sub/>
                        <m:sup/>
                        <m:e>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e>
                      </m:nary>
                    </m:oMath>
                  </m:oMathPara>
                </a14:m>
                <a:endParaRPr lang="en-GB" dirty="0"/>
              </a:p>
            </p:txBody>
          </p:sp>
        </mc:Choice>
        <mc:Fallback xmlns="">
          <p:sp>
            <p:nvSpPr>
              <p:cNvPr id="6" name="TextBox 5">
                <a:extLst>
                  <a:ext uri="{FF2B5EF4-FFF2-40B4-BE49-F238E27FC236}">
                    <a16:creationId xmlns:a16="http://schemas.microsoft.com/office/drawing/2014/main" id="{35FA3B67-E63F-499B-9D2B-1E73A0A3B97B}"/>
                  </a:ext>
                </a:extLst>
              </p:cNvPr>
              <p:cNvSpPr txBox="1">
                <a:spLocks noRot="1" noChangeAspect="1" noMove="1" noResize="1" noEditPoints="1" noAdjustHandles="1" noChangeArrowheads="1" noChangeShapeType="1" noTextEdit="1"/>
              </p:cNvSpPr>
              <p:nvPr/>
            </p:nvSpPr>
            <p:spPr>
              <a:xfrm>
                <a:off x="340544" y="951136"/>
                <a:ext cx="2115999" cy="658770"/>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AE1A883-CBB4-4B85-B2BF-AADFF7A55E99}"/>
                  </a:ext>
                </a:extLst>
              </p:cNvPr>
              <p:cNvSpPr txBox="1"/>
              <p:nvPr/>
            </p:nvSpPr>
            <p:spPr>
              <a:xfrm>
                <a:off x="3347864" y="760636"/>
                <a:ext cx="5463852" cy="104894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It doesn’t actually matter what you make the </a:t>
                </a:r>
                <a14:m>
                  <m:oMath xmlns:m="http://schemas.openxmlformats.org/officeDocument/2006/math">
                    <m:r>
                      <a:rPr lang="en-GB" sz="1400" b="0" i="1" smtClean="0">
                        <a:latin typeface="Cambria Math" panose="02040503050406030204" pitchFamily="18" charset="0"/>
                      </a:rPr>
                      <m:t>𝑢</m:t>
                    </m:r>
                  </m:oMath>
                </a14:m>
                <a:r>
                  <a:rPr lang="en-GB" sz="1400" dirty="0"/>
                  <a:t> and what the </a:t>
                </a: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𝑑𝑣</m:t>
                        </m:r>
                      </m:num>
                      <m:den>
                        <m:r>
                          <a:rPr lang="en-GB" sz="1400" b="0" i="1" smtClean="0">
                            <a:latin typeface="Cambria Math" panose="02040503050406030204" pitchFamily="18" charset="0"/>
                          </a:rPr>
                          <m:t>𝑑𝑥</m:t>
                        </m:r>
                      </m:den>
                    </m:f>
                  </m:oMath>
                </a14:m>
                <a:r>
                  <a:rPr lang="en-GB" sz="1400" dirty="0"/>
                  <a:t> this time. But the hard part is realising how to ‘close the loop’ at the end…</a:t>
                </a:r>
              </a:p>
              <a:p>
                <a:r>
                  <a:rPr lang="en-GB" sz="1400" b="1" dirty="0"/>
                  <a:t>Exam Note</a:t>
                </a:r>
                <a:r>
                  <a:rPr lang="en-GB" sz="1400" dirty="0"/>
                  <a:t>: This came up in an exam once and caught an awful lot of students (and teachers!) by surprise.</a:t>
                </a:r>
              </a:p>
            </p:txBody>
          </p:sp>
        </mc:Choice>
        <mc:Fallback xmlns="">
          <p:sp>
            <p:nvSpPr>
              <p:cNvPr id="7" name="TextBox 6">
                <a:extLst>
                  <a:ext uri="{FF2B5EF4-FFF2-40B4-BE49-F238E27FC236}">
                    <a16:creationId xmlns:a16="http://schemas.microsoft.com/office/drawing/2014/main" id="{BAE1A883-CBB4-4B85-B2BF-AADFF7A55E99}"/>
                  </a:ext>
                </a:extLst>
              </p:cNvPr>
              <p:cNvSpPr txBox="1">
                <a:spLocks noRot="1" noChangeAspect="1" noMove="1" noResize="1" noEditPoints="1" noAdjustHandles="1" noChangeArrowheads="1" noChangeShapeType="1" noTextEdit="1"/>
              </p:cNvSpPr>
              <p:nvPr/>
            </p:nvSpPr>
            <p:spPr>
              <a:xfrm>
                <a:off x="3347864" y="760636"/>
                <a:ext cx="5463852" cy="1048942"/>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BA9B1EF-AC24-45C6-9991-5E823C702018}"/>
                  </a:ext>
                </a:extLst>
              </p:cNvPr>
              <p:cNvSpPr txBox="1"/>
              <p:nvPr/>
            </p:nvSpPr>
            <p:spPr>
              <a:xfrm>
                <a:off x="501452" y="1798464"/>
                <a:ext cx="5472608" cy="51364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𝑢</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𝑥</m:t>
                          </m:r>
                        </m:sup>
                      </m:sSup>
                      <m:r>
                        <a:rPr lang="en-GB" sz="1600" b="0" i="1" smtClean="0">
                          <a:latin typeface="Cambria Math" panose="02040503050406030204" pitchFamily="18" charset="0"/>
                        </a:rPr>
                        <m:t>     </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𝑑𝑣</m:t>
                          </m:r>
                        </m:num>
                        <m:den>
                          <m:r>
                            <a:rPr lang="en-GB" sz="1600" b="0" i="1" smtClean="0">
                              <a:latin typeface="Cambria Math" panose="02040503050406030204" pitchFamily="18" charset="0"/>
                            </a:rPr>
                            <m:t>𝑑𝑥</m:t>
                          </m:r>
                        </m:den>
                      </m:f>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𝑥</m:t>
                          </m:r>
                        </m:e>
                      </m:func>
                    </m:oMath>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𝑑𝑢</m:t>
                          </m:r>
                        </m:num>
                        <m:den>
                          <m:r>
                            <a:rPr lang="en-GB" sz="1600" b="0" i="1" smtClean="0">
                              <a:latin typeface="Cambria Math" panose="02040503050406030204" pitchFamily="18" charset="0"/>
                            </a:rPr>
                            <m:t>𝑑𝑐</m:t>
                          </m:r>
                        </m:den>
                      </m:f>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𝑥</m:t>
                          </m:r>
                        </m:sup>
                      </m:sSup>
                      <m:r>
                        <a:rPr lang="en-GB" sz="1600" b="0" i="1" smtClean="0">
                          <a:latin typeface="Cambria Math" panose="02040503050406030204" pitchFamily="18" charset="0"/>
                        </a:rPr>
                        <m:t>     </m:t>
                      </m:r>
                      <m:r>
                        <a:rPr lang="en-GB" sz="1600" b="0" i="1" smtClean="0">
                          <a:latin typeface="Cambria Math" panose="02040503050406030204" pitchFamily="18" charset="0"/>
                        </a:rPr>
                        <m:t>𝑣</m:t>
                      </m:r>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𝑥</m:t>
                          </m:r>
                        </m:e>
                      </m:func>
                    </m:oMath>
                    <m:oMath xmlns:m="http://schemas.openxmlformats.org/officeDocument/2006/math">
                      <m:nary>
                        <m:naryPr>
                          <m:subHide m:val="on"/>
                          <m:supHide m:val="on"/>
                          <m:ctrlPr>
                            <a:rPr lang="en-GB" sz="1600" i="1">
                              <a:latin typeface="Cambria Math" panose="02040503050406030204" pitchFamily="18" charset="0"/>
                            </a:rPr>
                          </m:ctrlPr>
                        </m:naryPr>
                        <m:sub/>
                        <m:sup/>
                        <m:e>
                          <m:sSup>
                            <m:sSupPr>
                              <m:ctrlPr>
                                <a:rPr lang="en-GB" sz="1600" i="1">
                                  <a:latin typeface="Cambria Math" panose="02040503050406030204" pitchFamily="18" charset="0"/>
                                </a:rPr>
                              </m:ctrlPr>
                            </m:sSupPr>
                            <m:e>
                              <m:r>
                                <a:rPr lang="en-GB" sz="1600" i="1">
                                  <a:latin typeface="Cambria Math" panose="02040503050406030204" pitchFamily="18" charset="0"/>
                                </a:rPr>
                                <m:t>𝑒</m:t>
                              </m:r>
                            </m:e>
                            <m:sup>
                              <m:r>
                                <a:rPr lang="en-GB" sz="1600" i="1">
                                  <a:latin typeface="Cambria Math" panose="02040503050406030204" pitchFamily="18" charset="0"/>
                                </a:rPr>
                                <m:t>𝑥</m:t>
                              </m:r>
                            </m:sup>
                          </m:sSup>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sin</m:t>
                              </m:r>
                            </m:fName>
                            <m:e>
                              <m:r>
                                <a:rPr lang="en-GB" sz="1600" i="1">
                                  <a:latin typeface="Cambria Math" panose="02040503050406030204" pitchFamily="18" charset="0"/>
                                </a:rPr>
                                <m:t>𝑥</m:t>
                              </m:r>
                            </m:e>
                          </m:func>
                          <m:r>
                            <a:rPr lang="en-GB" sz="1600" i="1">
                              <a:latin typeface="Cambria Math" panose="02040503050406030204" pitchFamily="18" charset="0"/>
                            </a:rPr>
                            <m:t> </m:t>
                          </m:r>
                          <m:r>
                            <a:rPr lang="en-GB" sz="1600" i="1">
                              <a:latin typeface="Cambria Math" panose="02040503050406030204" pitchFamily="18" charset="0"/>
                            </a:rPr>
                            <m:t>𝑑𝑥</m:t>
                          </m:r>
                        </m:e>
                      </m:nary>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𝑥</m:t>
                          </m:r>
                        </m:sup>
                      </m:sSup>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m:t>
                      </m:r>
                      <m:nary>
                        <m:naryPr>
                          <m:subHide m:val="on"/>
                          <m:supHide m:val="on"/>
                          <m:ctrlPr>
                            <a:rPr lang="en-GB" sz="1600" b="0" i="1" smtClean="0">
                              <a:latin typeface="Cambria Math" panose="02040503050406030204" pitchFamily="18" charset="0"/>
                            </a:rPr>
                          </m:ctrlPr>
                        </m:naryPr>
                        <m:sub/>
                        <m:sup/>
                        <m:e>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𝑥</m:t>
                              </m:r>
                            </m:sup>
                          </m:sSup>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oMath>
                    <m:oMath xmlns:m="http://schemas.openxmlformats.org/officeDocument/2006/math">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𝑥</m:t>
                          </m:r>
                        </m:sup>
                      </m:sSup>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m:t>
                      </m:r>
                      <m:nary>
                        <m:naryPr>
                          <m:subHide m:val="on"/>
                          <m:supHide m:val="on"/>
                          <m:ctrlPr>
                            <a:rPr lang="en-GB" sz="1600" b="0" i="1" smtClean="0">
                              <a:latin typeface="Cambria Math" panose="02040503050406030204" pitchFamily="18" charset="0"/>
                            </a:rPr>
                          </m:ctrlPr>
                        </m:naryPr>
                        <m:sub/>
                        <m:sup/>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𝑥</m:t>
                              </m:r>
                            </m:sup>
                          </m:sSup>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oMath>
                  </m:oMathPara>
                </a14:m>
                <a:endParaRPr lang="en-GB" sz="1600" dirty="0"/>
              </a:p>
              <a:p>
                <a:endParaRPr lang="en-GB" sz="1600" dirty="0"/>
              </a:p>
              <a:p>
                <a:r>
                  <a:rPr lang="en-GB" sz="1600" dirty="0"/>
                  <a:t>Consider </a:t>
                </a:r>
                <a14:m>
                  <m:oMath xmlns:m="http://schemas.openxmlformats.org/officeDocument/2006/math">
                    <m:nary>
                      <m:naryPr>
                        <m:subHide m:val="on"/>
                        <m:supHide m:val="on"/>
                        <m:ctrlPr>
                          <a:rPr lang="en-GB" sz="1600" i="1">
                            <a:latin typeface="Cambria Math" panose="02040503050406030204" pitchFamily="18" charset="0"/>
                          </a:rPr>
                        </m:ctrlPr>
                      </m:naryPr>
                      <m:sub/>
                      <m:sup/>
                      <m:e>
                        <m:sSup>
                          <m:sSupPr>
                            <m:ctrlPr>
                              <a:rPr lang="en-GB" sz="1600" i="1">
                                <a:latin typeface="Cambria Math" panose="02040503050406030204" pitchFamily="18" charset="0"/>
                              </a:rPr>
                            </m:ctrlPr>
                          </m:sSupPr>
                          <m:e>
                            <m:r>
                              <a:rPr lang="en-GB" sz="1600" i="1">
                                <a:latin typeface="Cambria Math" panose="02040503050406030204" pitchFamily="18" charset="0"/>
                              </a:rPr>
                              <m:t>𝑒</m:t>
                            </m:r>
                          </m:e>
                          <m:sup>
                            <m:r>
                              <a:rPr lang="en-GB" sz="1600" i="1">
                                <a:latin typeface="Cambria Math" panose="02040503050406030204" pitchFamily="18" charset="0"/>
                              </a:rPr>
                              <m:t>𝑥</m:t>
                            </m:r>
                          </m:sup>
                        </m:sSup>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cos</m:t>
                            </m:r>
                          </m:fName>
                          <m:e>
                            <m:r>
                              <a:rPr lang="en-GB" sz="1600" i="1">
                                <a:latin typeface="Cambria Math" panose="02040503050406030204" pitchFamily="18" charset="0"/>
                              </a:rPr>
                              <m:t>𝑥</m:t>
                            </m:r>
                          </m:e>
                        </m:func>
                        <m:r>
                          <a:rPr lang="en-GB" sz="1600" i="1">
                            <a:latin typeface="Cambria Math" panose="02040503050406030204" pitchFamily="18" charset="0"/>
                          </a:rPr>
                          <m:t> </m:t>
                        </m:r>
                        <m:r>
                          <a:rPr lang="en-GB" sz="1600" i="1">
                            <a:latin typeface="Cambria Math" panose="02040503050406030204" pitchFamily="18" charset="0"/>
                          </a:rPr>
                          <m:t>𝑑𝑥</m:t>
                        </m:r>
                      </m:e>
                    </m:nary>
                  </m:oMath>
                </a14:m>
                <a:endParaRPr lang="en-GB" sz="1600"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𝑢</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𝑥</m:t>
                          </m:r>
                        </m:sup>
                      </m:sSup>
                      <m:r>
                        <a:rPr lang="en-GB" sz="1600" b="0" i="1" smtClean="0">
                          <a:latin typeface="Cambria Math" panose="02040503050406030204" pitchFamily="18" charset="0"/>
                        </a:rPr>
                        <m:t>   </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𝑑𝑣</m:t>
                          </m:r>
                        </m:num>
                        <m:den>
                          <m:r>
                            <a:rPr lang="en-GB" sz="1600" b="0" i="1" smtClean="0">
                              <a:latin typeface="Cambria Math" panose="02040503050406030204" pitchFamily="18" charset="0"/>
                            </a:rPr>
                            <m:t>𝑑𝑥</m:t>
                          </m:r>
                        </m:den>
                      </m:f>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𝑥</m:t>
                          </m:r>
                        </m:e>
                      </m:func>
                    </m:oMath>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𝑑𝑢</m:t>
                          </m:r>
                        </m:num>
                        <m:den>
                          <m:r>
                            <a:rPr lang="en-GB" sz="1600" b="0" i="1" smtClean="0">
                              <a:latin typeface="Cambria Math" panose="02040503050406030204" pitchFamily="18" charset="0"/>
                            </a:rPr>
                            <m:t>𝑑𝑥</m:t>
                          </m:r>
                        </m:den>
                      </m:f>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𝑥</m:t>
                          </m:r>
                        </m:sup>
                      </m:sSup>
                      <m:r>
                        <a:rPr lang="en-GB" sz="1600" b="0" i="1" smtClean="0">
                          <a:latin typeface="Cambria Math" panose="02040503050406030204" pitchFamily="18" charset="0"/>
                        </a:rPr>
                        <m:t>   </m:t>
                      </m:r>
                      <m:r>
                        <a:rPr lang="en-GB" sz="1600" b="0" i="1" smtClean="0">
                          <a:latin typeface="Cambria Math" panose="02040503050406030204" pitchFamily="18" charset="0"/>
                        </a:rPr>
                        <m:t>𝑣</m:t>
                      </m:r>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𝑥</m:t>
                          </m:r>
                        </m:e>
                      </m:func>
                    </m:oMath>
                  </m:oMathPara>
                </a14:m>
                <a:endParaRPr lang="en-GB" sz="1600"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m:t>
                      </m:r>
                      <m:nary>
                        <m:naryPr>
                          <m:subHide m:val="on"/>
                          <m:supHide m:val="on"/>
                          <m:ctrlPr>
                            <a:rPr lang="en-GB" sz="1600" i="1">
                              <a:latin typeface="Cambria Math" panose="02040503050406030204" pitchFamily="18" charset="0"/>
                            </a:rPr>
                          </m:ctrlPr>
                        </m:naryPr>
                        <m:sub/>
                        <m:sup/>
                        <m:e>
                          <m:sSup>
                            <m:sSupPr>
                              <m:ctrlPr>
                                <a:rPr lang="en-GB" sz="1600" i="1">
                                  <a:latin typeface="Cambria Math" panose="02040503050406030204" pitchFamily="18" charset="0"/>
                                </a:rPr>
                              </m:ctrlPr>
                            </m:sSupPr>
                            <m:e>
                              <m:r>
                                <a:rPr lang="en-GB" sz="1600" i="1">
                                  <a:latin typeface="Cambria Math" panose="02040503050406030204" pitchFamily="18" charset="0"/>
                                </a:rPr>
                                <m:t>𝑒</m:t>
                              </m:r>
                            </m:e>
                            <m:sup>
                              <m:r>
                                <a:rPr lang="en-GB" sz="1600" i="1">
                                  <a:latin typeface="Cambria Math" panose="02040503050406030204" pitchFamily="18" charset="0"/>
                                </a:rPr>
                                <m:t>𝑥</m:t>
                              </m:r>
                            </m:sup>
                          </m:sSup>
                          <m:func>
                            <m:funcPr>
                              <m:ctrlPr>
                                <a:rPr lang="en-GB" sz="1600" i="1">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i="1">
                                  <a:latin typeface="Cambria Math" panose="02040503050406030204" pitchFamily="18" charset="0"/>
                                </a:rPr>
                                <m:t>𝑥</m:t>
                              </m:r>
                            </m:e>
                          </m:func>
                          <m:r>
                            <a:rPr lang="en-GB" sz="1600" i="1">
                              <a:latin typeface="Cambria Math" panose="02040503050406030204" pitchFamily="18" charset="0"/>
                            </a:rPr>
                            <m:t> </m:t>
                          </m:r>
                          <m:r>
                            <a:rPr lang="en-GB" sz="1600" i="1">
                              <a:latin typeface="Cambria Math" panose="02040503050406030204" pitchFamily="18" charset="0"/>
                            </a:rPr>
                            <m:t>𝑑𝑥</m:t>
                          </m:r>
                        </m:e>
                      </m:nary>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𝑥</m:t>
                          </m:r>
                        </m:sup>
                      </m:sSup>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𝑥</m:t>
                          </m:r>
                        </m:sup>
                      </m:sSup>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m:t>
                      </m:r>
                      <m:nary>
                        <m:naryPr>
                          <m:subHide m:val="on"/>
                          <m:supHide m:val="on"/>
                          <m:ctrlPr>
                            <a:rPr lang="en-GB" sz="1600" b="0" i="1" smtClean="0">
                              <a:latin typeface="Cambria Math" panose="02040503050406030204" pitchFamily="18" charset="0"/>
                            </a:rPr>
                          </m:ctrlPr>
                        </m:naryPr>
                        <m:sub/>
                        <m:sup/>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𝑥</m:t>
                              </m:r>
                            </m:sup>
                          </m:sSup>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oMath>
                  </m:oMathPara>
                </a14:m>
                <a:endParaRPr lang="en-GB" sz="1600"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2</m:t>
                      </m:r>
                      <m:nary>
                        <m:naryPr>
                          <m:subHide m:val="on"/>
                          <m:supHide m:val="on"/>
                          <m:ctrlPr>
                            <a:rPr lang="en-GB" sz="1600" b="0" i="1" smtClean="0">
                              <a:latin typeface="Cambria Math" panose="02040503050406030204" pitchFamily="18" charset="0"/>
                            </a:rPr>
                          </m:ctrlPr>
                        </m:naryPr>
                        <m:sub/>
                        <m:sup/>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𝑥</m:t>
                              </m:r>
                            </m:sup>
                          </m:sSup>
                        </m:e>
                      </m:nary>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 </m:t>
                      </m:r>
                      <m:r>
                        <a:rPr lang="en-GB" sz="1600" b="0" i="1" smtClean="0">
                          <a:latin typeface="Cambria Math" panose="02040503050406030204" pitchFamily="18" charset="0"/>
                        </a:rPr>
                        <m:t>𝑑𝑥</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𝑥</m:t>
                          </m:r>
                        </m:sup>
                      </m:sSup>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𝑥</m:t>
                          </m:r>
                        </m:sup>
                      </m:sSup>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m:t>
                      </m:r>
                      <m:r>
                        <a:rPr lang="en-GB" sz="1600" b="0" i="1" smtClean="0">
                          <a:latin typeface="Cambria Math" panose="02040503050406030204" pitchFamily="18" charset="0"/>
                        </a:rPr>
                        <m:t>𝑐</m:t>
                      </m:r>
                    </m:oMath>
                    <m:oMath xmlns:m="http://schemas.openxmlformats.org/officeDocument/2006/math">
                      <m:nary>
                        <m:naryPr>
                          <m:subHide m:val="on"/>
                          <m:supHide m:val="on"/>
                          <m:ctrlPr>
                            <a:rPr lang="en-GB" sz="1600" i="1">
                              <a:latin typeface="Cambria Math" panose="02040503050406030204" pitchFamily="18" charset="0"/>
                            </a:rPr>
                          </m:ctrlPr>
                        </m:naryPr>
                        <m:sub/>
                        <m:sup/>
                        <m:e>
                          <m:sSup>
                            <m:sSupPr>
                              <m:ctrlPr>
                                <a:rPr lang="en-GB" sz="1600" i="1">
                                  <a:latin typeface="Cambria Math" panose="02040503050406030204" pitchFamily="18" charset="0"/>
                                </a:rPr>
                              </m:ctrlPr>
                            </m:sSupPr>
                            <m:e>
                              <m:r>
                                <a:rPr lang="en-GB" sz="1600" i="1">
                                  <a:latin typeface="Cambria Math" panose="02040503050406030204" pitchFamily="18" charset="0"/>
                                </a:rPr>
                                <m:t>𝑒</m:t>
                              </m:r>
                            </m:e>
                            <m:sup>
                              <m:r>
                                <a:rPr lang="en-GB" sz="1600" i="1">
                                  <a:latin typeface="Cambria Math" panose="02040503050406030204" pitchFamily="18" charset="0"/>
                                </a:rPr>
                                <m:t>𝑥</m:t>
                              </m:r>
                            </m:sup>
                          </m:sSup>
                        </m:e>
                      </m:nary>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sin</m:t>
                          </m:r>
                        </m:fName>
                        <m:e>
                          <m:r>
                            <a:rPr lang="en-GB" sz="1600" i="1">
                              <a:latin typeface="Cambria Math" panose="02040503050406030204" pitchFamily="18" charset="0"/>
                            </a:rPr>
                            <m:t>𝑥</m:t>
                          </m:r>
                        </m:e>
                      </m:func>
                      <m:r>
                        <a:rPr lang="en-GB" sz="1600" i="1">
                          <a:latin typeface="Cambria Math" panose="02040503050406030204" pitchFamily="18" charset="0"/>
                        </a:rPr>
                        <m:t> </m:t>
                      </m:r>
                      <m:r>
                        <a:rPr lang="en-GB" sz="1600" i="1">
                          <a:latin typeface="Cambria Math" panose="02040503050406030204" pitchFamily="18" charset="0"/>
                        </a:rPr>
                        <m:t>𝑑𝑥</m:t>
                      </m:r>
                      <m:r>
                        <a:rPr lang="en-GB" sz="1600" i="1">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sSup>
                        <m:sSupPr>
                          <m:ctrlPr>
                            <a:rPr lang="en-GB" sz="1600" i="1">
                              <a:latin typeface="Cambria Math" panose="02040503050406030204" pitchFamily="18" charset="0"/>
                            </a:rPr>
                          </m:ctrlPr>
                        </m:sSupPr>
                        <m:e>
                          <m:r>
                            <a:rPr lang="en-GB" sz="1600" i="1">
                              <a:latin typeface="Cambria Math" panose="02040503050406030204" pitchFamily="18" charset="0"/>
                            </a:rPr>
                            <m:t>𝑒</m:t>
                          </m:r>
                        </m:e>
                        <m:sup>
                          <m:r>
                            <a:rPr lang="en-GB" sz="1600" i="1">
                              <a:latin typeface="Cambria Math" panose="02040503050406030204" pitchFamily="18" charset="0"/>
                            </a:rPr>
                            <m:t>𝑥</m:t>
                          </m:r>
                        </m:sup>
                      </m:sSup>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cos</m:t>
                          </m:r>
                        </m:fName>
                        <m:e>
                          <m:r>
                            <a:rPr lang="en-GB" sz="1600" i="1">
                              <a:latin typeface="Cambria Math" panose="02040503050406030204" pitchFamily="18" charset="0"/>
                            </a:rPr>
                            <m:t>𝑥</m:t>
                          </m:r>
                        </m:e>
                      </m:func>
                      <m:r>
                        <a:rPr lang="en-GB" sz="1600" i="1">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sSup>
                        <m:sSupPr>
                          <m:ctrlPr>
                            <a:rPr lang="en-GB" sz="1600" i="1">
                              <a:latin typeface="Cambria Math" panose="02040503050406030204" pitchFamily="18" charset="0"/>
                            </a:rPr>
                          </m:ctrlPr>
                        </m:sSupPr>
                        <m:e>
                          <m:r>
                            <a:rPr lang="en-GB" sz="1600" i="1">
                              <a:latin typeface="Cambria Math" panose="02040503050406030204" pitchFamily="18" charset="0"/>
                            </a:rPr>
                            <m:t>𝑒</m:t>
                          </m:r>
                        </m:e>
                        <m:sup>
                          <m:r>
                            <a:rPr lang="en-GB" sz="1600" i="1">
                              <a:latin typeface="Cambria Math" panose="02040503050406030204" pitchFamily="18" charset="0"/>
                            </a:rPr>
                            <m:t>𝑥</m:t>
                          </m:r>
                        </m:sup>
                      </m:sSup>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sin</m:t>
                          </m:r>
                        </m:fName>
                        <m:e>
                          <m:r>
                            <a:rPr lang="en-GB" sz="1600" i="1">
                              <a:latin typeface="Cambria Math" panose="02040503050406030204" pitchFamily="18" charset="0"/>
                            </a:rPr>
                            <m:t>𝑥</m:t>
                          </m:r>
                        </m:e>
                      </m:func>
                      <m:r>
                        <a:rPr lang="en-GB" sz="1600" i="1">
                          <a:latin typeface="Cambria Math" panose="02040503050406030204" pitchFamily="18" charset="0"/>
                        </a:rPr>
                        <m:t>+</m:t>
                      </m:r>
                      <m:r>
                        <a:rPr lang="en-GB" sz="1600" i="1">
                          <a:latin typeface="Cambria Math" panose="02040503050406030204" pitchFamily="18" charset="0"/>
                        </a:rPr>
                        <m:t>𝑐</m:t>
                      </m:r>
                      <m:r>
                        <a:rPr lang="en-GB" sz="1600" b="0" i="1" smtClean="0">
                          <a:latin typeface="Cambria Math" panose="02040503050406030204" pitchFamily="18" charset="0"/>
                        </a:rPr>
                        <m:t>′</m:t>
                      </m:r>
                    </m:oMath>
                  </m:oMathPara>
                </a14:m>
                <a:r>
                  <a:rPr lang="en-GB" sz="1600" dirty="0"/>
                  <a:t/>
                </a:r>
                <a:br>
                  <a:rPr lang="en-GB" sz="1600" dirty="0"/>
                </a:br>
                <a:endParaRPr lang="en-GB" sz="1600" dirty="0"/>
              </a:p>
            </p:txBody>
          </p:sp>
        </mc:Choice>
        <mc:Fallback xmlns="">
          <p:sp>
            <p:nvSpPr>
              <p:cNvPr id="8" name="TextBox 7">
                <a:extLst>
                  <a:ext uri="{FF2B5EF4-FFF2-40B4-BE49-F238E27FC236}">
                    <a16:creationId xmlns:a16="http://schemas.microsoft.com/office/drawing/2014/main" id="{ABA9B1EF-AC24-45C6-9991-5E823C702018}"/>
                  </a:ext>
                </a:extLst>
              </p:cNvPr>
              <p:cNvSpPr txBox="1">
                <a:spLocks noRot="1" noChangeAspect="1" noMove="1" noResize="1" noEditPoints="1" noAdjustHandles="1" noChangeArrowheads="1" noChangeShapeType="1" noTextEdit="1"/>
              </p:cNvSpPr>
              <p:nvPr/>
            </p:nvSpPr>
            <p:spPr>
              <a:xfrm>
                <a:off x="501452" y="1798464"/>
                <a:ext cx="5472608" cy="5136471"/>
              </a:xfrm>
              <a:prstGeom prst="rect">
                <a:avLst/>
              </a:prstGeom>
              <a:blipFill>
                <a:blip r:embed="rId4"/>
                <a:stretch>
                  <a:fillRect l="-5345" t="-1423" b="-15065"/>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372532EF-4B4E-417E-B4FB-E77C6F1D9693}"/>
              </a:ext>
            </a:extLst>
          </p:cNvPr>
          <p:cNvSpPr txBox="1"/>
          <p:nvPr/>
        </p:nvSpPr>
        <p:spPr>
          <a:xfrm>
            <a:off x="6291932" y="5411316"/>
            <a:ext cx="2623468"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This is the surprising bit! Because we ended up with the original expression, we can ‘collect’ these integrals together!</a:t>
            </a:r>
          </a:p>
        </p:txBody>
      </p:sp>
      <p:cxnSp>
        <p:nvCxnSpPr>
          <p:cNvPr id="11" name="Straight Arrow Connector 10">
            <a:extLst>
              <a:ext uri="{FF2B5EF4-FFF2-40B4-BE49-F238E27FC236}">
                <a16:creationId xmlns:a16="http://schemas.microsoft.com/office/drawing/2014/main" id="{3373D979-7E8A-41E9-82C8-170F5C3737CD}"/>
              </a:ext>
            </a:extLst>
          </p:cNvPr>
          <p:cNvCxnSpPr>
            <a:stCxn id="9" idx="1"/>
          </p:cNvCxnSpPr>
          <p:nvPr/>
        </p:nvCxnSpPr>
        <p:spPr>
          <a:xfrm flipH="1">
            <a:off x="5308600" y="5888370"/>
            <a:ext cx="983332" cy="171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31A22252-07B6-462E-BA18-2E87A19CB90E}"/>
              </a:ext>
            </a:extLst>
          </p:cNvPr>
          <p:cNvSpPr/>
          <p:nvPr/>
        </p:nvSpPr>
        <p:spPr>
          <a:xfrm>
            <a:off x="475308" y="1888554"/>
            <a:ext cx="8440092" cy="48528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3290742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11F</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8" name="TextBox 27">
            <a:extLst>
              <a:ext uri="{FF2B5EF4-FFF2-40B4-BE49-F238E27FC236}">
                <a16:creationId xmlns:a16="http://schemas.microsoft.com/office/drawing/2014/main" id="{AB409FA8-34C4-4FDD-966B-EFA5D58ECFF6}"/>
              </a:ext>
            </a:extLst>
          </p:cNvPr>
          <p:cNvSpPr txBox="1"/>
          <p:nvPr/>
        </p:nvSpPr>
        <p:spPr>
          <a:xfrm>
            <a:off x="395536" y="725840"/>
            <a:ext cx="7920880" cy="830997"/>
          </a:xfrm>
          <a:prstGeom prst="rect">
            <a:avLst/>
          </a:prstGeom>
          <a:noFill/>
        </p:spPr>
        <p:txBody>
          <a:bodyPr wrap="square" rtlCol="0">
            <a:spAutoFit/>
          </a:bodyPr>
          <a:lstStyle/>
          <a:p>
            <a:r>
              <a:rPr lang="en-GB" sz="2400" dirty="0"/>
              <a:t>Pearson Pure Mathematics Year 2/AS</a:t>
            </a:r>
          </a:p>
          <a:p>
            <a:r>
              <a:rPr lang="en-GB" sz="2400" dirty="0"/>
              <a:t>Page 306-307</a:t>
            </a:r>
          </a:p>
        </p:txBody>
      </p:sp>
      <p:cxnSp>
        <p:nvCxnSpPr>
          <p:cNvPr id="29" name="Straight Connector 28">
            <a:extLst>
              <a:ext uri="{FF2B5EF4-FFF2-40B4-BE49-F238E27FC236}">
                <a16:creationId xmlns:a16="http://schemas.microsoft.com/office/drawing/2014/main" id="{07B3D4EB-D2A9-4BCC-B402-8AAEDE7CB1A1}"/>
              </a:ext>
            </a:extLst>
          </p:cNvPr>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6C1C8EB-4A61-401C-AAE3-4C8E8CC711C9}"/>
                  </a:ext>
                </a:extLst>
              </p:cNvPr>
              <p:cNvSpPr txBox="1"/>
              <p:nvPr/>
            </p:nvSpPr>
            <p:spPr>
              <a:xfrm>
                <a:off x="1526143" y="5139573"/>
                <a:ext cx="5854482" cy="159191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You will need the following standard results (given in your formula booklet) for the main exercise. We’ll prove them later. </a:t>
                </a:r>
                <a:r>
                  <a:rPr lang="en-GB" sz="1600" dirty="0">
                    <a:latin typeface="Wingdings" panose="05000000000000000000" pitchFamily="2" charset="2"/>
                  </a:rPr>
                  <a:t>!</a:t>
                </a:r>
              </a:p>
              <a:p>
                <a:pPr/>
                <a14:m>
                  <m:oMathPara xmlns:m="http://schemas.openxmlformats.org/officeDocument/2006/math">
                    <m:oMathParaPr>
                      <m:jc m:val="left"/>
                    </m:oMathParaPr>
                    <m:oMath xmlns:m="http://schemas.openxmlformats.org/officeDocument/2006/math">
                      <m:nary>
                        <m:naryPr>
                          <m:subHide m:val="on"/>
                          <m:supHide m:val="on"/>
                          <m:ctrlPr>
                            <a:rPr lang="en-GB" sz="1600" b="0" i="1" smtClean="0">
                              <a:latin typeface="Cambria Math" panose="02040503050406030204" pitchFamily="18" charset="0"/>
                            </a:rPr>
                          </m:ctrlPr>
                        </m:naryPr>
                        <m:sub/>
                        <m:sup/>
                        <m:e>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tan</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d>
                            <m:dPr>
                              <m:begChr m:val="|"/>
                              <m:endChr m:val="|"/>
                              <m:ctrlPr>
                                <a:rPr lang="en-GB" sz="1600" b="0" i="1" smtClean="0">
                                  <a:latin typeface="Cambria Math" panose="02040503050406030204" pitchFamily="18" charset="0"/>
                                </a:rPr>
                              </m:ctrlPr>
                            </m:dPr>
                            <m:e>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sec</m:t>
                                  </m:r>
                                </m:fName>
                                <m:e>
                                  <m:r>
                                    <a:rPr lang="en-GB" sz="1600" b="0" i="1" smtClean="0">
                                      <a:latin typeface="Cambria Math" panose="02040503050406030204" pitchFamily="18" charset="0"/>
                                    </a:rPr>
                                    <m:t>𝑥</m:t>
                                  </m:r>
                                </m:e>
                              </m:func>
                            </m:e>
                          </m:d>
                        </m:e>
                      </m:func>
                      <m:r>
                        <a:rPr lang="en-GB" sz="1600" b="0" i="1" smtClean="0">
                          <a:latin typeface="Cambria Math" panose="02040503050406030204" pitchFamily="18" charset="0"/>
                        </a:rPr>
                        <m:t>+</m:t>
                      </m:r>
                      <m:r>
                        <a:rPr lang="en-GB" sz="1600" b="0" i="1" smtClean="0">
                          <a:latin typeface="Cambria Math" panose="02040503050406030204" pitchFamily="18" charset="0"/>
                        </a:rPr>
                        <m:t>𝐶</m:t>
                      </m:r>
                      <m:r>
                        <a:rPr lang="en-GB" sz="1600" b="0" i="1" smtClean="0">
                          <a:latin typeface="Cambria Math" panose="02040503050406030204" pitchFamily="18" charset="0"/>
                        </a:rPr>
                        <m:t>    </m:t>
                      </m:r>
                      <m:nary>
                        <m:naryPr>
                          <m:subHide m:val="on"/>
                          <m:supHide m:val="on"/>
                          <m:ctrlPr>
                            <a:rPr lang="en-GB" sz="1600" i="1">
                              <a:latin typeface="Cambria Math" panose="02040503050406030204" pitchFamily="18" charset="0"/>
                            </a:rPr>
                          </m:ctrlPr>
                        </m:naryPr>
                        <m:sub/>
                        <m:sup/>
                        <m:e>
                          <m:func>
                            <m:funcPr>
                              <m:ctrlPr>
                                <a:rPr lang="en-GB" sz="1600" i="1">
                                  <a:latin typeface="Cambria Math" panose="02040503050406030204" pitchFamily="18" charset="0"/>
                                </a:rPr>
                              </m:ctrlPr>
                            </m:funcPr>
                            <m:fName>
                              <m:r>
                                <m:rPr>
                                  <m:sty m:val="p"/>
                                </m:rPr>
                                <a:rPr lang="en-GB" sz="1600" b="0" i="0" smtClean="0">
                                  <a:latin typeface="Cambria Math" panose="02040503050406030204" pitchFamily="18" charset="0"/>
                                </a:rPr>
                                <m:t>sec</m:t>
                              </m:r>
                            </m:fName>
                            <m:e>
                              <m:r>
                                <a:rPr lang="en-GB" sz="1600" i="1">
                                  <a:latin typeface="Cambria Math" panose="02040503050406030204" pitchFamily="18" charset="0"/>
                                </a:rPr>
                                <m:t>𝑥</m:t>
                              </m:r>
                            </m:e>
                          </m:func>
                          <m:r>
                            <a:rPr lang="en-GB" sz="1600" i="1">
                              <a:latin typeface="Cambria Math" panose="02040503050406030204" pitchFamily="18" charset="0"/>
                            </a:rPr>
                            <m:t> </m:t>
                          </m:r>
                          <m:r>
                            <a:rPr lang="en-GB" sz="1600" i="1">
                              <a:latin typeface="Cambria Math" panose="02040503050406030204" pitchFamily="18" charset="0"/>
                            </a:rPr>
                            <m:t>𝑑𝑥</m:t>
                          </m:r>
                        </m:e>
                      </m:nary>
                      <m:r>
                        <a:rPr lang="en-GB" sz="1600" i="1">
                          <a:latin typeface="Cambria Math" panose="02040503050406030204" pitchFamily="18" charset="0"/>
                        </a:rPr>
                        <m:t>=</m:t>
                      </m:r>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ln</m:t>
                          </m:r>
                        </m:fName>
                        <m:e>
                          <m:d>
                            <m:dPr>
                              <m:begChr m:val="|"/>
                              <m:endChr m:val="|"/>
                              <m:ctrlPr>
                                <a:rPr lang="en-GB" sz="1600" i="1">
                                  <a:latin typeface="Cambria Math" panose="02040503050406030204" pitchFamily="18" charset="0"/>
                                </a:rPr>
                              </m:ctrlPr>
                            </m:dPr>
                            <m:e>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sec</m:t>
                                  </m:r>
                                </m:fName>
                                <m:e>
                                  <m:r>
                                    <a:rPr lang="en-GB" sz="1600" i="1">
                                      <a:latin typeface="Cambria Math" panose="02040503050406030204" pitchFamily="18" charset="0"/>
                                    </a:rPr>
                                    <m:t>𝑥</m:t>
                                  </m:r>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tan</m:t>
                                      </m:r>
                                    </m:fName>
                                    <m:e>
                                      <m:r>
                                        <a:rPr lang="en-GB" sz="1600" b="0" i="1" smtClean="0">
                                          <a:latin typeface="Cambria Math" panose="02040503050406030204" pitchFamily="18" charset="0"/>
                                        </a:rPr>
                                        <m:t>𝑥</m:t>
                                      </m:r>
                                    </m:e>
                                  </m:func>
                                </m:e>
                              </m:func>
                            </m:e>
                          </m:d>
                        </m:e>
                      </m:func>
                      <m:r>
                        <a:rPr lang="en-GB" sz="1600" i="1">
                          <a:latin typeface="Cambria Math" panose="02040503050406030204" pitchFamily="18" charset="0"/>
                        </a:rPr>
                        <m:t>+</m:t>
                      </m:r>
                      <m:r>
                        <a:rPr lang="en-GB" sz="1600" i="1">
                          <a:latin typeface="Cambria Math" panose="02040503050406030204" pitchFamily="18" charset="0"/>
                        </a:rPr>
                        <m:t>𝐶</m:t>
                      </m:r>
                    </m:oMath>
                    <m:oMath xmlns:m="http://schemas.openxmlformats.org/officeDocument/2006/math">
                      <m:nary>
                        <m:naryPr>
                          <m:subHide m:val="on"/>
                          <m:supHide m:val="on"/>
                          <m:ctrlPr>
                            <a:rPr lang="en-GB" sz="1600" i="1">
                              <a:latin typeface="Cambria Math" panose="02040503050406030204" pitchFamily="18" charset="0"/>
                            </a:rPr>
                          </m:ctrlPr>
                        </m:naryPr>
                        <m:sub/>
                        <m:sup/>
                        <m:e>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cot</m:t>
                              </m:r>
                            </m:fName>
                            <m:e>
                              <m:r>
                                <a:rPr lang="en-GB" sz="1600" b="0" i="1" smtClean="0">
                                  <a:latin typeface="Cambria Math" panose="02040503050406030204" pitchFamily="18" charset="0"/>
                                </a:rPr>
                                <m:t>𝑥</m:t>
                              </m:r>
                            </m:e>
                          </m:func>
                          <m:r>
                            <a:rPr lang="en-GB" sz="1600" i="1">
                              <a:latin typeface="Cambria Math" panose="02040503050406030204" pitchFamily="18" charset="0"/>
                            </a:rPr>
                            <m:t> </m:t>
                          </m:r>
                          <m:r>
                            <a:rPr lang="en-GB" sz="1600" i="1">
                              <a:latin typeface="Cambria Math" panose="02040503050406030204" pitchFamily="18" charset="0"/>
                            </a:rPr>
                            <m:t>𝑑𝑥</m:t>
                          </m:r>
                        </m:e>
                      </m:nary>
                      <m:r>
                        <a:rPr lang="en-GB" sz="1600" i="1">
                          <a:latin typeface="Cambria Math" panose="02040503050406030204" pitchFamily="18" charset="0"/>
                        </a:rPr>
                        <m:t>=</m:t>
                      </m:r>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ln</m:t>
                          </m:r>
                        </m:fName>
                        <m:e>
                          <m:d>
                            <m:dPr>
                              <m:begChr m:val="|"/>
                              <m:endChr m:val="|"/>
                              <m:ctrlPr>
                                <a:rPr lang="en-GB" sz="1600" i="1">
                                  <a:latin typeface="Cambria Math" panose="02040503050406030204" pitchFamily="18" charset="0"/>
                                </a:rPr>
                              </m:ctrlPr>
                            </m:dPr>
                            <m:e>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s</m:t>
                                  </m:r>
                                  <m:r>
                                    <a:rPr lang="en-GB" sz="1600" b="0" i="1" smtClean="0">
                                      <a:latin typeface="Cambria Math" panose="02040503050406030204" pitchFamily="18" charset="0"/>
                                    </a:rPr>
                                    <m:t>𝑖𝑛</m:t>
                                  </m:r>
                                </m:fName>
                                <m:e>
                                  <m:r>
                                    <a:rPr lang="en-GB" sz="1600" i="1">
                                      <a:latin typeface="Cambria Math" panose="02040503050406030204" pitchFamily="18" charset="0"/>
                                    </a:rPr>
                                    <m:t>𝑥</m:t>
                                  </m:r>
                                </m:e>
                              </m:func>
                            </m:e>
                          </m:d>
                        </m:e>
                      </m:func>
                      <m:r>
                        <a:rPr lang="en-GB" sz="1600" i="1">
                          <a:latin typeface="Cambria Math" panose="02040503050406030204" pitchFamily="18" charset="0"/>
                        </a:rPr>
                        <m:t>+</m:t>
                      </m:r>
                      <m:r>
                        <a:rPr lang="en-GB" sz="1600" i="1">
                          <a:latin typeface="Cambria Math" panose="02040503050406030204" pitchFamily="18" charset="0"/>
                        </a:rPr>
                        <m:t>𝐶</m:t>
                      </m:r>
                      <m:r>
                        <a:rPr lang="en-GB" sz="1600" b="0" i="1" smtClean="0">
                          <a:latin typeface="Cambria Math" panose="02040503050406030204" pitchFamily="18" charset="0"/>
                        </a:rPr>
                        <m:t>  </m:t>
                      </m:r>
                      <m:nary>
                        <m:naryPr>
                          <m:subHide m:val="on"/>
                          <m:supHide m:val="on"/>
                          <m:ctrlPr>
                            <a:rPr lang="en-GB" sz="1600" i="1">
                              <a:latin typeface="Cambria Math" panose="02040503050406030204" pitchFamily="18" charset="0"/>
                            </a:rPr>
                          </m:ctrlPr>
                        </m:naryPr>
                        <m:sub/>
                        <m:sup/>
                        <m:e>
                          <m:func>
                            <m:funcPr>
                              <m:ctrlPr>
                                <a:rPr lang="en-GB" sz="1600" i="1">
                                  <a:latin typeface="Cambria Math" panose="02040503050406030204" pitchFamily="18" charset="0"/>
                                </a:rPr>
                              </m:ctrlPr>
                            </m:funcPr>
                            <m:fName>
                              <m:r>
                                <m:rPr>
                                  <m:sty m:val="p"/>
                                </m:rPr>
                                <a:rPr lang="en-GB" sz="1600" b="0" i="0" smtClean="0">
                                  <a:latin typeface="Cambria Math" panose="02040503050406030204" pitchFamily="18" charset="0"/>
                                </a:rPr>
                                <m:t>cosec</m:t>
                              </m:r>
                            </m:fName>
                            <m:e>
                              <m:r>
                                <a:rPr lang="en-GB" sz="1600" i="1">
                                  <a:latin typeface="Cambria Math" panose="02040503050406030204" pitchFamily="18" charset="0"/>
                                </a:rPr>
                                <m:t>𝑥</m:t>
                              </m:r>
                            </m:e>
                          </m:func>
                          <m:r>
                            <a:rPr lang="en-GB" sz="1600" i="1">
                              <a:latin typeface="Cambria Math" panose="02040503050406030204" pitchFamily="18" charset="0"/>
                            </a:rPr>
                            <m:t> </m:t>
                          </m:r>
                          <m:r>
                            <a:rPr lang="en-GB" sz="1600" i="1">
                              <a:latin typeface="Cambria Math" panose="02040503050406030204" pitchFamily="18" charset="0"/>
                            </a:rPr>
                            <m:t>𝑑𝑥</m:t>
                          </m:r>
                        </m:e>
                      </m:nary>
                      <m:r>
                        <a:rPr lang="en-GB" sz="1600" i="1">
                          <a:latin typeface="Cambria Math" panose="02040503050406030204" pitchFamily="18" charset="0"/>
                        </a:rPr>
                        <m:t>=</m:t>
                      </m:r>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ln</m:t>
                          </m:r>
                        </m:fName>
                        <m:e>
                          <m:d>
                            <m:dPr>
                              <m:begChr m:val="|"/>
                              <m:endChr m:val="|"/>
                              <m:ctrlPr>
                                <a:rPr lang="en-GB" sz="1600" i="1">
                                  <a:latin typeface="Cambria Math" panose="02040503050406030204" pitchFamily="18" charset="0"/>
                                </a:rPr>
                              </m:ctrlPr>
                            </m:dPr>
                            <m:e>
                              <m:func>
                                <m:funcPr>
                                  <m:ctrlPr>
                                    <a:rPr lang="en-GB" sz="1600" i="1">
                                      <a:latin typeface="Cambria Math" panose="02040503050406030204" pitchFamily="18" charset="0"/>
                                    </a:rPr>
                                  </m:ctrlPr>
                                </m:funcPr>
                                <m:fName>
                                  <m:r>
                                    <m:rPr>
                                      <m:sty m:val="p"/>
                                    </m:rPr>
                                    <a:rPr lang="en-GB" sz="1600" b="0" i="0" smtClean="0">
                                      <a:latin typeface="Cambria Math" panose="02040503050406030204" pitchFamily="18" charset="0"/>
                                    </a:rPr>
                                    <m:t>cosec</m:t>
                                  </m:r>
                                </m:fName>
                                <m:e>
                                  <m:r>
                                    <a:rPr lang="en-GB" sz="1600" i="1">
                                      <a:latin typeface="Cambria Math" panose="02040503050406030204" pitchFamily="18" charset="0"/>
                                    </a:rPr>
                                    <m:t>𝑥</m:t>
                                  </m:r>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cot</m:t>
                                      </m:r>
                                    </m:fName>
                                    <m:e>
                                      <m:r>
                                        <a:rPr lang="en-GB" sz="1600" b="0" i="1" smtClean="0">
                                          <a:latin typeface="Cambria Math" panose="02040503050406030204" pitchFamily="18" charset="0"/>
                                        </a:rPr>
                                        <m:t>𝑥</m:t>
                                      </m:r>
                                    </m:e>
                                  </m:func>
                                </m:e>
                              </m:func>
                            </m:e>
                          </m:d>
                        </m:e>
                      </m:func>
                      <m:r>
                        <a:rPr lang="en-GB" sz="1600" i="1">
                          <a:latin typeface="Cambria Math" panose="02040503050406030204" pitchFamily="18" charset="0"/>
                        </a:rPr>
                        <m:t>+</m:t>
                      </m:r>
                      <m:r>
                        <a:rPr lang="en-GB" sz="1600" i="1">
                          <a:latin typeface="Cambria Math" panose="02040503050406030204" pitchFamily="18" charset="0"/>
                        </a:rPr>
                        <m:t>𝐶</m:t>
                      </m:r>
                    </m:oMath>
                  </m:oMathPara>
                </a14:m>
                <a:r>
                  <a:rPr lang="en-GB" sz="1600" dirty="0"/>
                  <a:t/>
                </a:r>
                <a:br>
                  <a:rPr lang="en-GB" sz="1600" dirty="0"/>
                </a:br>
                <a:endParaRPr lang="en-GB" sz="1600" dirty="0"/>
              </a:p>
            </p:txBody>
          </p:sp>
        </mc:Choice>
        <mc:Fallback xmlns="">
          <p:sp>
            <p:nvSpPr>
              <p:cNvPr id="7" name="TextBox 6">
                <a:extLst>
                  <a:ext uri="{FF2B5EF4-FFF2-40B4-BE49-F238E27FC236}">
                    <a16:creationId xmlns:a16="http://schemas.microsoft.com/office/drawing/2014/main" id="{36C1C8EB-4A61-401C-AAE3-4C8E8CC711C9}"/>
                  </a:ext>
                </a:extLst>
              </p:cNvPr>
              <p:cNvSpPr txBox="1">
                <a:spLocks noRot="1" noChangeAspect="1" noMove="1" noResize="1" noEditPoints="1" noAdjustHandles="1" noChangeArrowheads="1" noChangeShapeType="1" noTextEdit="1"/>
              </p:cNvSpPr>
              <p:nvPr/>
            </p:nvSpPr>
            <p:spPr>
              <a:xfrm>
                <a:off x="1526143" y="5139573"/>
                <a:ext cx="5854482" cy="1591911"/>
              </a:xfrm>
              <a:prstGeom prst="rect">
                <a:avLst/>
              </a:prstGeom>
              <a:blipFill>
                <a:blip r:embed="rId2"/>
                <a:stretch>
                  <a:fillRect l="-12953" t="-30943" b="-879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BE34CAC-9561-4663-A3E4-4A728C40A595}"/>
                  </a:ext>
                </a:extLst>
              </p:cNvPr>
              <p:cNvSpPr txBox="1"/>
              <p:nvPr/>
            </p:nvSpPr>
            <p:spPr>
              <a:xfrm>
                <a:off x="428576" y="1939997"/>
                <a:ext cx="2949934" cy="1462580"/>
              </a:xfrm>
              <a:prstGeom prst="rect">
                <a:avLst/>
              </a:prstGeom>
              <a:noFill/>
              <a:effectLst/>
            </p:spPr>
            <p:txBody>
              <a:bodyPr wrap="square" rtlCol="0">
                <a:spAutoFit/>
              </a:bodyPr>
              <a:lstStyle/>
              <a:p>
                <a:r>
                  <a:rPr lang="en-GB" sz="1600" b="1" dirty="0"/>
                  <a:t>Extension</a:t>
                </a:r>
              </a:p>
              <a:p>
                <a:pPr/>
                <a14:m>
                  <m:oMathPara xmlns:m="http://schemas.openxmlformats.org/officeDocument/2006/math">
                    <m:oMathParaPr>
                      <m:jc m:val="centerGroup"/>
                    </m:oMathParaPr>
                    <m:oMath xmlns:m="http://schemas.openxmlformats.org/officeDocument/2006/math">
                      <m:nary>
                        <m:naryPr>
                          <m:subHide m:val="on"/>
                          <m:supHide m:val="on"/>
                          <m:ctrlPr>
                            <a:rPr lang="en-GB" sz="1600" b="0" i="1" smtClean="0">
                              <a:latin typeface="Cambria Math" panose="02040503050406030204" pitchFamily="18" charset="0"/>
                            </a:rPr>
                          </m:ctrlPr>
                        </m:naryPr>
                        <m:sub/>
                        <m:sup/>
                        <m:e>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arcsin</m:t>
                              </m:r>
                            </m:fName>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e>
                          </m:func>
                          <m:r>
                            <a:rPr lang="en-GB" sz="1600" b="0" i="1" smtClean="0">
                              <a:latin typeface="Cambria Math" panose="02040503050406030204" pitchFamily="18" charset="0"/>
                            </a:rPr>
                            <m:t>𝑑𝑥</m:t>
                          </m:r>
                        </m:e>
                      </m:nary>
                      <m:r>
                        <a:rPr lang="en-GB" sz="1600" b="0" i="1" smtClean="0">
                          <a:latin typeface="Cambria Math" panose="02040503050406030204" pitchFamily="18" charset="0"/>
                        </a:rPr>
                        <m:t>=</m:t>
                      </m:r>
                      <m:rad>
                        <m:radPr>
                          <m:degHide m:val="on"/>
                          <m:ctrlPr>
                            <a:rPr lang="en-GB" sz="1600" b="1" i="1" smtClean="0">
                              <a:latin typeface="Cambria Math" panose="02040503050406030204" pitchFamily="18" charset="0"/>
                            </a:rPr>
                          </m:ctrlPr>
                        </m:radPr>
                        <m:deg/>
                        <m:e>
                          <m:r>
                            <a:rPr lang="en-GB" sz="1600" b="1" i="1" smtClean="0">
                              <a:latin typeface="Cambria Math" panose="02040503050406030204" pitchFamily="18" charset="0"/>
                            </a:rPr>
                            <m:t>𝟏</m:t>
                          </m:r>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e>
                      </m:rad>
                      <m:r>
                        <a:rPr lang="en-GB" sz="1600" b="1" i="1" smtClean="0">
                          <a:latin typeface="Cambria Math" panose="02040503050406030204" pitchFamily="18" charset="0"/>
                        </a:rPr>
                        <m:t>+</m:t>
                      </m:r>
                      <m:r>
                        <a:rPr lang="en-GB" sz="1600" b="1" i="1" smtClean="0">
                          <a:latin typeface="Cambria Math" panose="02040503050406030204" pitchFamily="18" charset="0"/>
                        </a:rPr>
                        <m:t>𝒙</m:t>
                      </m:r>
                      <m:func>
                        <m:funcPr>
                          <m:ctrlPr>
                            <a:rPr lang="en-GB" sz="1600" b="1" i="1" smtClean="0">
                              <a:latin typeface="Cambria Math" panose="02040503050406030204" pitchFamily="18" charset="0"/>
                            </a:rPr>
                          </m:ctrlPr>
                        </m:funcPr>
                        <m:fName>
                          <m:r>
                            <a:rPr lang="en-GB" sz="1600" b="1" i="0" smtClean="0">
                              <a:latin typeface="Cambria Math" panose="02040503050406030204" pitchFamily="18" charset="0"/>
                            </a:rPr>
                            <m:t>𝐚𝐫𝐜𝐬𝐢𝐧</m:t>
                          </m:r>
                        </m:fName>
                        <m:e>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e>
                          </m:d>
                        </m:e>
                      </m:func>
                      <m:r>
                        <a:rPr lang="en-GB" sz="1600" b="1" i="1" smtClean="0">
                          <a:latin typeface="Cambria Math" panose="02040503050406030204" pitchFamily="18" charset="0"/>
                        </a:rPr>
                        <m:t>+</m:t>
                      </m:r>
                      <m:r>
                        <a:rPr lang="en-GB" sz="1600" b="1" i="1" smtClean="0">
                          <a:latin typeface="Cambria Math" panose="02040503050406030204" pitchFamily="18" charset="0"/>
                        </a:rPr>
                        <m:t>𝑪</m:t>
                      </m:r>
                    </m:oMath>
                  </m:oMathPara>
                </a14:m>
                <a:endParaRPr lang="en-GB" sz="1600" b="1" dirty="0"/>
              </a:p>
              <a:p>
                <a:r>
                  <a:rPr lang="en-GB" sz="1200" dirty="0"/>
                  <a:t>(hint: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𝑑𝑣</m:t>
                        </m:r>
                      </m:num>
                      <m:den>
                        <m:r>
                          <a:rPr lang="en-GB" sz="1200" b="0" i="1" smtClean="0">
                            <a:latin typeface="Cambria Math" panose="02040503050406030204" pitchFamily="18" charset="0"/>
                          </a:rPr>
                          <m:t>𝑑𝑥</m:t>
                        </m:r>
                      </m:den>
                    </m:f>
                    <m:r>
                      <a:rPr lang="en-GB" sz="1200" b="0" i="1" smtClean="0">
                        <a:latin typeface="Cambria Math" panose="02040503050406030204" pitchFamily="18" charset="0"/>
                      </a:rPr>
                      <m:t>=1</m:t>
                    </m:r>
                  </m:oMath>
                </a14:m>
                <a:r>
                  <a:rPr lang="en-GB" sz="1200" dirty="0"/>
                  <a:t>)</a:t>
                </a:r>
              </a:p>
            </p:txBody>
          </p:sp>
        </mc:Choice>
        <mc:Fallback xmlns="">
          <p:sp>
            <p:nvSpPr>
              <p:cNvPr id="8" name="TextBox 7">
                <a:extLst>
                  <a:ext uri="{FF2B5EF4-FFF2-40B4-BE49-F238E27FC236}">
                    <a16:creationId xmlns:a16="http://schemas.microsoft.com/office/drawing/2014/main" id="{0BE34CAC-9561-4663-A3E4-4A728C40A595}"/>
                  </a:ext>
                </a:extLst>
              </p:cNvPr>
              <p:cNvSpPr txBox="1">
                <a:spLocks noRot="1" noChangeAspect="1" noMove="1" noResize="1" noEditPoints="1" noAdjustHandles="1" noChangeArrowheads="1" noChangeShapeType="1" noTextEdit="1"/>
              </p:cNvSpPr>
              <p:nvPr/>
            </p:nvSpPr>
            <p:spPr>
              <a:xfrm>
                <a:off x="428576" y="1939997"/>
                <a:ext cx="2949934" cy="1462580"/>
              </a:xfrm>
              <a:prstGeom prst="rect">
                <a:avLst/>
              </a:prstGeom>
              <a:blipFill>
                <a:blip r:embed="rId3"/>
                <a:stretch>
                  <a:fillRect l="-23140" t="-51667" b="-55833"/>
                </a:stretch>
              </a:blipFill>
              <a:effectLst/>
            </p:spPr>
            <p:txBody>
              <a:bodyPr/>
              <a:lstStyle/>
              <a:p>
                <a:r>
                  <a:rPr lang="en-GB">
                    <a:noFill/>
                  </a:rPr>
                  <a:t> </a:t>
                </a:r>
              </a:p>
            </p:txBody>
          </p:sp>
        </mc:Fallback>
      </mc:AlternateContent>
      <p:sp>
        <p:nvSpPr>
          <p:cNvPr id="9" name="Rectangle 8">
            <a:extLst>
              <a:ext uri="{FF2B5EF4-FFF2-40B4-BE49-F238E27FC236}">
                <a16:creationId xmlns:a16="http://schemas.microsoft.com/office/drawing/2014/main" id="{BE8C2542-84D5-473E-B2EF-35C206AFB361}"/>
              </a:ext>
            </a:extLst>
          </p:cNvPr>
          <p:cNvSpPr/>
          <p:nvPr/>
        </p:nvSpPr>
        <p:spPr>
          <a:xfrm>
            <a:off x="833700" y="2659970"/>
            <a:ext cx="2457942" cy="3606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pic>
        <p:nvPicPr>
          <p:cNvPr id="5" name="Picture 4">
            <a:extLst>
              <a:ext uri="{FF2B5EF4-FFF2-40B4-BE49-F238E27FC236}">
                <a16:creationId xmlns:a16="http://schemas.microsoft.com/office/drawing/2014/main" id="{E26C1351-0F23-4537-B579-DD276865C66A}"/>
              </a:ext>
            </a:extLst>
          </p:cNvPr>
          <p:cNvPicPr>
            <a:picLocks noChangeAspect="1"/>
          </p:cNvPicPr>
          <p:nvPr/>
        </p:nvPicPr>
        <p:blipFill>
          <a:blip r:embed="rId4"/>
          <a:stretch>
            <a:fillRect/>
          </a:stretch>
        </p:blipFill>
        <p:spPr>
          <a:xfrm>
            <a:off x="3442595" y="2191568"/>
            <a:ext cx="5521646" cy="2228032"/>
          </a:xfrm>
          <a:prstGeom prst="rect">
            <a:avLst/>
          </a:prstGeom>
        </p:spPr>
      </p:pic>
      <p:sp>
        <p:nvSpPr>
          <p:cNvPr id="6" name="TextBox 5">
            <a:extLst>
              <a:ext uri="{FF2B5EF4-FFF2-40B4-BE49-F238E27FC236}">
                <a16:creationId xmlns:a16="http://schemas.microsoft.com/office/drawing/2014/main" id="{EEB3F071-DA5E-4ED5-994D-2DDB154844DB}"/>
              </a:ext>
            </a:extLst>
          </p:cNvPr>
          <p:cNvSpPr txBox="1"/>
          <p:nvPr/>
        </p:nvSpPr>
        <p:spPr>
          <a:xfrm>
            <a:off x="3373141" y="1832124"/>
            <a:ext cx="2160487" cy="369332"/>
          </a:xfrm>
          <a:prstGeom prst="rect">
            <a:avLst/>
          </a:prstGeom>
          <a:noFill/>
        </p:spPr>
        <p:txBody>
          <a:bodyPr wrap="square" rtlCol="0">
            <a:spAutoFit/>
          </a:bodyPr>
          <a:lstStyle/>
          <a:p>
            <a:r>
              <a:rPr lang="en-GB" i="1" dirty="0"/>
              <a:t>[STEP I 2014 Q2]</a:t>
            </a:r>
          </a:p>
        </p:txBody>
      </p:sp>
    </p:spTree>
    <p:extLst>
      <p:ext uri="{BB962C8B-B14F-4D97-AF65-F5344CB8AC3E}">
        <p14:creationId xmlns:p14="http://schemas.microsoft.com/office/powerpoint/2010/main" val="41044371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Overview</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8" name="TextBox 7"/>
          <p:cNvSpPr txBox="1"/>
          <p:nvPr/>
        </p:nvSpPr>
        <p:spPr>
          <a:xfrm>
            <a:off x="395536" y="2726710"/>
            <a:ext cx="4320480" cy="80021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b="1" dirty="0"/>
              <a:t>Solving Differential Equations</a:t>
            </a:r>
          </a:p>
          <a:p>
            <a:r>
              <a:rPr lang="en-GB" sz="1400" dirty="0"/>
              <a:t>(Solving here means to find one variable in terms of another without derivatives present)</a:t>
            </a:r>
          </a:p>
        </p:txBody>
      </p:sp>
      <mc:AlternateContent xmlns:mc="http://schemas.openxmlformats.org/markup-compatibility/2006" xmlns:a14="http://schemas.microsoft.com/office/drawing/2010/main">
        <mc:Choice Requires="a14">
          <p:sp>
            <p:nvSpPr>
              <p:cNvPr id="9" name="TextBox 8"/>
              <p:cNvSpPr txBox="1"/>
              <p:nvPr/>
            </p:nvSpPr>
            <p:spPr>
              <a:xfrm>
                <a:off x="1115616" y="3599456"/>
                <a:ext cx="2282303" cy="13853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i="1" smtClean="0">
                              <a:latin typeface="Cambria Math" panose="02040503050406030204" pitchFamily="18" charset="0"/>
                            </a:rPr>
                            <m:t>𝑑</m:t>
                          </m:r>
                          <m:r>
                            <a:rPr lang="en-GB" sz="1400" b="0" i="1" smtClean="0">
                              <a:latin typeface="Cambria Math" panose="02040503050406030204" pitchFamily="18" charset="0"/>
                            </a:rPr>
                            <m:t>𝑉</m:t>
                          </m:r>
                        </m:num>
                        <m:den>
                          <m:r>
                            <a:rPr lang="en-GB" sz="1400" b="0" i="1" smtClean="0">
                              <a:latin typeface="Cambria Math" panose="02040503050406030204" pitchFamily="18" charset="0"/>
                            </a:rPr>
                            <m:t>𝑑𝑡</m:t>
                          </m:r>
                        </m:den>
                      </m:f>
                      <m:r>
                        <a:rPr lang="en-GB" sz="1400" b="0" i="1" smtClean="0">
                          <a:latin typeface="Cambria Math" panose="02040503050406030204" pitchFamily="18" charset="0"/>
                        </a:rPr>
                        <m:t>=−</m:t>
                      </m:r>
                      <m:r>
                        <a:rPr lang="en-GB" sz="1400" b="0" i="1" smtClean="0">
                          <a:latin typeface="Cambria Math" panose="02040503050406030204" pitchFamily="18" charset="0"/>
                        </a:rPr>
                        <m:t>𝑘𝑉</m:t>
                      </m:r>
                    </m:oMath>
                    <m:oMath xmlns:m="http://schemas.openxmlformats.org/officeDocument/2006/math">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𝑉</m:t>
                          </m:r>
                        </m:den>
                      </m:f>
                      <m:r>
                        <a:rPr lang="en-GB" sz="1400" b="0" i="1" smtClean="0">
                          <a:latin typeface="Cambria Math" panose="02040503050406030204" pitchFamily="18" charset="0"/>
                        </a:rPr>
                        <m:t>𝑑𝑉</m:t>
                      </m:r>
                      <m:r>
                        <a:rPr lang="en-GB" sz="1400" b="0" i="1" smtClean="0">
                          <a:latin typeface="Cambria Math" panose="02040503050406030204" pitchFamily="18" charset="0"/>
                        </a:rPr>
                        <m:t>=</m:t>
                      </m:r>
                      <m:nary>
                        <m:naryPr>
                          <m:subHide m:val="on"/>
                          <m:supHide m:val="on"/>
                          <m:ctrlPr>
                            <a:rPr lang="en-GB" sz="1400" b="0" i="1" smtClean="0">
                              <a:latin typeface="Cambria Math" panose="02040503050406030204" pitchFamily="18" charset="0"/>
                            </a:rPr>
                          </m:ctrlPr>
                        </m:naryPr>
                        <m:sub/>
                        <m:sup/>
                        <m:e>
                          <m:r>
                            <a:rPr lang="en-GB" sz="1400" i="1">
                              <a:latin typeface="Cambria Math" panose="02040503050406030204" pitchFamily="18" charset="0"/>
                            </a:rPr>
                            <m:t>−</m:t>
                          </m:r>
                          <m:r>
                            <a:rPr lang="en-GB" sz="1400" i="1">
                              <a:latin typeface="Cambria Math" panose="02040503050406030204" pitchFamily="18" charset="0"/>
                            </a:rPr>
                            <m:t>𝑘</m:t>
                          </m:r>
                          <m:r>
                            <a:rPr lang="en-GB" sz="1400" i="1">
                              <a:latin typeface="Cambria Math" panose="02040503050406030204" pitchFamily="18" charset="0"/>
                            </a:rPr>
                            <m:t> </m:t>
                          </m:r>
                          <m:r>
                            <a:rPr lang="en-GB" sz="1400" i="1">
                              <a:latin typeface="Cambria Math" panose="02040503050406030204" pitchFamily="18" charset="0"/>
                            </a:rPr>
                            <m:t>𝑑𝑡</m:t>
                          </m:r>
                        </m:e>
                      </m:nary>
                    </m:oMath>
                    <m:oMath xmlns:m="http://schemas.openxmlformats.org/officeDocument/2006/math">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r>
                            <a:rPr lang="en-GB" sz="1400" b="0" i="1" smtClean="0">
                              <a:latin typeface="Cambria Math" panose="02040503050406030204" pitchFamily="18" charset="0"/>
                            </a:rPr>
                            <m:t>𝑉</m:t>
                          </m:r>
                        </m:e>
                      </m:func>
                      <m:r>
                        <a:rPr lang="en-GB" sz="1400" b="0" i="1" smtClean="0">
                          <a:latin typeface="Cambria Math" panose="02040503050406030204" pitchFamily="18" charset="0"/>
                        </a:rPr>
                        <m:t>=−</m:t>
                      </m:r>
                      <m:r>
                        <a:rPr lang="en-GB" sz="1400" b="0" i="1" smtClean="0">
                          <a:latin typeface="Cambria Math" panose="02040503050406030204" pitchFamily="18" charset="0"/>
                        </a:rPr>
                        <m:t>𝑘𝑡</m:t>
                      </m:r>
                      <m:r>
                        <a:rPr lang="en-GB" sz="1400" b="0" i="1" smtClean="0">
                          <a:latin typeface="Cambria Math" panose="02040503050406030204" pitchFamily="18" charset="0"/>
                        </a:rPr>
                        <m:t>+</m:t>
                      </m:r>
                      <m:r>
                        <a:rPr lang="en-GB" sz="1400" b="0" i="1" smtClean="0">
                          <a:latin typeface="Cambria Math" panose="02040503050406030204" pitchFamily="18" charset="0"/>
                        </a:rPr>
                        <m:t>𝐶</m:t>
                      </m:r>
                    </m:oMath>
                    <m:oMath xmlns:m="http://schemas.openxmlformats.org/officeDocument/2006/math">
                      <m:r>
                        <a:rPr lang="en-GB" sz="1400" b="0" i="1" smtClean="0">
                          <a:latin typeface="Cambria Math" panose="02040503050406030204" pitchFamily="18" charset="0"/>
                        </a:rPr>
                        <m:t>𝑉</m:t>
                      </m:r>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𝑒</m:t>
                          </m:r>
                        </m:e>
                        <m:sup>
                          <m:r>
                            <a:rPr lang="en-GB" sz="1400" b="0" i="1" smtClean="0">
                              <a:latin typeface="Cambria Math" panose="02040503050406030204" pitchFamily="18" charset="0"/>
                            </a:rPr>
                            <m:t>−</m:t>
                          </m:r>
                          <m:r>
                            <a:rPr lang="en-GB" sz="1400" b="0" i="1" smtClean="0">
                              <a:latin typeface="Cambria Math" panose="02040503050406030204" pitchFamily="18" charset="0"/>
                            </a:rPr>
                            <m:t>𝑘𝑡</m:t>
                          </m:r>
                          <m:r>
                            <a:rPr lang="en-GB" sz="1400" b="0" i="1" smtClean="0">
                              <a:latin typeface="Cambria Math" panose="02040503050406030204" pitchFamily="18" charset="0"/>
                            </a:rPr>
                            <m:t>+</m:t>
                          </m:r>
                          <m:r>
                            <a:rPr lang="en-GB" sz="1400" b="0" i="1" smtClean="0">
                              <a:latin typeface="Cambria Math" panose="02040503050406030204" pitchFamily="18" charset="0"/>
                            </a:rPr>
                            <m:t>𝐶</m:t>
                          </m:r>
                        </m:sup>
                      </m:sSup>
                      <m:r>
                        <a:rPr lang="en-GB" sz="1400" b="0" i="1" smtClean="0">
                          <a:latin typeface="Cambria Math" panose="02040503050406030204" pitchFamily="18" charset="0"/>
                        </a:rPr>
                        <m:t>=</m:t>
                      </m:r>
                      <m:r>
                        <a:rPr lang="en-GB" sz="1400" b="0" i="1" smtClean="0">
                          <a:latin typeface="Cambria Math" panose="02040503050406030204" pitchFamily="18" charset="0"/>
                        </a:rPr>
                        <m:t>𝐴</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𝑒</m:t>
                          </m:r>
                        </m:e>
                        <m:sup>
                          <m:r>
                            <a:rPr lang="en-GB" sz="1400" b="0" i="1" smtClean="0">
                              <a:latin typeface="Cambria Math" panose="02040503050406030204" pitchFamily="18" charset="0"/>
                            </a:rPr>
                            <m:t>−</m:t>
                          </m:r>
                          <m:r>
                            <a:rPr lang="en-GB" sz="1400" b="0" i="1" smtClean="0">
                              <a:latin typeface="Cambria Math" panose="02040503050406030204" pitchFamily="18" charset="0"/>
                            </a:rPr>
                            <m:t>𝑘𝑡</m:t>
                          </m:r>
                        </m:sup>
                      </m:sSup>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1115616" y="3599456"/>
                <a:ext cx="2282303" cy="1385379"/>
              </a:xfrm>
              <a:prstGeom prst="rect">
                <a:avLst/>
              </a:prstGeom>
              <a:blipFill>
                <a:blip r:embed="rId2"/>
                <a:stretch>
                  <a:fillRect t="-32895" r="-4545" b="-57895"/>
                </a:stretch>
              </a:blipFill>
            </p:spPr>
            <p:txBody>
              <a:bodyPr/>
              <a:lstStyle/>
              <a:p>
                <a:r>
                  <a:rPr lang="en-GB">
                    <a:noFill/>
                  </a:rPr>
                  <a:t> </a:t>
                </a:r>
              </a:p>
            </p:txBody>
          </p:sp>
        </mc:Fallback>
      </mc:AlternateContent>
      <p:sp>
        <p:nvSpPr>
          <p:cNvPr id="11" name="TextBox 10">
            <a:extLst>
              <a:ext uri="{FF2B5EF4-FFF2-40B4-BE49-F238E27FC236}">
                <a16:creationId xmlns:a16="http://schemas.microsoft.com/office/drawing/2014/main" id="{F7D9653B-0F17-43E2-8C0F-8CE6DF90E71F}"/>
              </a:ext>
            </a:extLst>
          </p:cNvPr>
          <p:cNvSpPr txBox="1"/>
          <p:nvPr/>
        </p:nvSpPr>
        <p:spPr>
          <a:xfrm>
            <a:off x="5148064" y="2996952"/>
            <a:ext cx="3599448" cy="203132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Notes for teachers: </a:t>
            </a:r>
            <a:r>
              <a:rPr lang="en-GB" sz="1400" dirty="0"/>
              <a:t>The chapter is the same as the old C4 integration except:</a:t>
            </a:r>
          </a:p>
          <a:p>
            <a:pPr marL="285750" indent="-285750">
              <a:buFont typeface="Arial" panose="020B0604020202020204" pitchFamily="34" charset="0"/>
              <a:buChar char="•"/>
            </a:pPr>
            <a:r>
              <a:rPr lang="en-GB" sz="1400" dirty="0"/>
              <a:t>Volumes of Revolution has been removed and is now (slightly oddly) a chapter in itself in Further Maths.</a:t>
            </a:r>
          </a:p>
          <a:p>
            <a:pPr marL="285750" indent="-285750">
              <a:buFont typeface="Arial" panose="020B0604020202020204" pitchFamily="34" charset="0"/>
              <a:buChar char="•"/>
            </a:pPr>
            <a:r>
              <a:rPr lang="en-GB" sz="1400" dirty="0"/>
              <a:t>Integration using parametric equations IS still in the syllabus (but was removed from earlier versions of the new </a:t>
            </a:r>
            <a:r>
              <a:rPr lang="en-GB" sz="1400"/>
              <a:t>Pearson textbooks)</a:t>
            </a:r>
            <a:endParaRPr lang="en-GB" sz="1400" dirty="0"/>
          </a:p>
        </p:txBody>
      </p:sp>
      <p:sp>
        <p:nvSpPr>
          <p:cNvPr id="12" name="TextBox 11">
            <a:extLst>
              <a:ext uri="{FF2B5EF4-FFF2-40B4-BE49-F238E27FC236}">
                <a16:creationId xmlns:a16="http://schemas.microsoft.com/office/drawing/2014/main" id="{94173D06-A843-41DD-86FD-7BF0D1350077}"/>
              </a:ext>
            </a:extLst>
          </p:cNvPr>
          <p:cNvSpPr txBox="1"/>
          <p:nvPr/>
        </p:nvSpPr>
        <p:spPr>
          <a:xfrm>
            <a:off x="395536" y="984896"/>
            <a:ext cx="3094888" cy="80021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b="1" dirty="0"/>
              <a:t>Integrating partial fractions</a:t>
            </a:r>
          </a:p>
          <a:p>
            <a:r>
              <a:rPr lang="en-GB" sz="1400" dirty="0"/>
              <a:t>(We split into partial fractions first so each fraction easier to integrate)</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6B9E404-3CCB-4E08-B056-BB1C3338529F}"/>
                  </a:ext>
                </a:extLst>
              </p:cNvPr>
              <p:cNvSpPr txBox="1"/>
              <p:nvPr/>
            </p:nvSpPr>
            <p:spPr>
              <a:xfrm>
                <a:off x="395536" y="1828059"/>
                <a:ext cx="3498721" cy="65742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limLoc m:val="undOvr"/>
                          <m:subHide m:val="on"/>
                          <m:supHide m:val="on"/>
                          <m:ctrlPr>
                            <a:rPr lang="en-GB" sz="1400" i="1" smtClean="0">
                              <a:latin typeface="Cambria Math" panose="02040503050406030204" pitchFamily="18" charset="0"/>
                            </a:rPr>
                          </m:ctrlPr>
                        </m:naryPr>
                        <m:sub/>
                        <m:sup/>
                        <m:e>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r>
                                <a:rPr lang="en-GB" sz="1400" b="0" i="1" smtClean="0">
                                  <a:latin typeface="Cambria Math" panose="02040503050406030204" pitchFamily="18" charset="0"/>
                                </a:rPr>
                                <m:t>𝑥</m:t>
                              </m:r>
                              <m:r>
                                <a:rPr lang="en-GB" sz="1400" b="0" i="1" smtClean="0">
                                  <a:latin typeface="Cambria Math" panose="02040503050406030204" pitchFamily="18" charset="0"/>
                                </a:rPr>
                                <m:t>+5</m:t>
                              </m:r>
                            </m:num>
                            <m:den>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r>
                                    <a:rPr lang="en-GB" sz="1400" b="0" i="1" smtClean="0">
                                      <a:latin typeface="Cambria Math" panose="02040503050406030204" pitchFamily="18" charset="0"/>
                                    </a:rPr>
                                    <m:t>+1</m:t>
                                  </m:r>
                                </m:e>
                              </m:d>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r>
                                    <a:rPr lang="en-GB" sz="1400" b="0" i="1" smtClean="0">
                                      <a:latin typeface="Cambria Math" panose="02040503050406030204" pitchFamily="18" charset="0"/>
                                    </a:rPr>
                                    <m:t>+2</m:t>
                                  </m:r>
                                </m:e>
                              </m:d>
                            </m:den>
                          </m:f>
                        </m:e>
                      </m:nary>
                      <m:r>
                        <a:rPr lang="en-GB" sz="1400" i="1">
                          <a:latin typeface="Cambria Math" panose="02040503050406030204" pitchFamily="18" charset="0"/>
                        </a:rPr>
                        <m:t>𝑑𝑥</m:t>
                      </m:r>
                    </m:oMath>
                  </m:oMathPara>
                </a14:m>
                <a:endParaRPr lang="en-GB" sz="1400" dirty="0"/>
              </a:p>
            </p:txBody>
          </p:sp>
        </mc:Choice>
        <mc:Fallback xmlns="">
          <p:sp>
            <p:nvSpPr>
              <p:cNvPr id="13" name="TextBox 12">
                <a:extLst>
                  <a:ext uri="{FF2B5EF4-FFF2-40B4-BE49-F238E27FC236}">
                    <a16:creationId xmlns:a16="http://schemas.microsoft.com/office/drawing/2014/main" id="{B6B9E404-3CCB-4E08-B056-BB1C3338529F}"/>
                  </a:ext>
                </a:extLst>
              </p:cNvPr>
              <p:cNvSpPr txBox="1">
                <a:spLocks noRot="1" noChangeAspect="1" noMove="1" noResize="1" noEditPoints="1" noAdjustHandles="1" noChangeArrowheads="1" noChangeShapeType="1" noTextEdit="1"/>
              </p:cNvSpPr>
              <p:nvPr/>
            </p:nvSpPr>
            <p:spPr>
              <a:xfrm>
                <a:off x="395536" y="1828059"/>
                <a:ext cx="3498721" cy="657424"/>
              </a:xfrm>
              <a:prstGeom prst="rect">
                <a:avLst/>
              </a:prstGeom>
              <a:blipFill>
                <a:blip r:embed="rId3"/>
                <a:stretch>
                  <a:fillRect/>
                </a:stretch>
              </a:blipFill>
            </p:spPr>
            <p:txBody>
              <a:bodyPr/>
              <a:lstStyle/>
              <a:p>
                <a:r>
                  <a:rPr lang="en-GB">
                    <a:noFill/>
                  </a:rPr>
                  <a:t> </a:t>
                </a:r>
              </a:p>
            </p:txBody>
          </p:sp>
        </mc:Fallback>
      </mc:AlternateContent>
      <p:sp>
        <p:nvSpPr>
          <p:cNvPr id="14" name="TextBox 13">
            <a:extLst>
              <a:ext uri="{FF2B5EF4-FFF2-40B4-BE49-F238E27FC236}">
                <a16:creationId xmlns:a16="http://schemas.microsoft.com/office/drawing/2014/main" id="{9D224183-34E2-440C-A7FF-0B94F8D047FE}"/>
              </a:ext>
            </a:extLst>
          </p:cNvPr>
          <p:cNvSpPr txBox="1"/>
          <p:nvPr/>
        </p:nvSpPr>
        <p:spPr>
          <a:xfrm>
            <a:off x="4716016" y="984896"/>
            <a:ext cx="3094888" cy="129266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b="1" dirty="0"/>
              <a:t>Approximating areas using the trapezium rule</a:t>
            </a:r>
          </a:p>
          <a:p>
            <a:r>
              <a:rPr lang="en-GB" sz="1400" dirty="0"/>
              <a:t>(Instead of integrating, we split the area under the graph into trapeziums and use these to approximate the area)</a:t>
            </a:r>
          </a:p>
        </p:txBody>
      </p:sp>
    </p:spTree>
    <p:extLst>
      <p:ext uri="{BB962C8B-B14F-4D97-AF65-F5344CB8AC3E}">
        <p14:creationId xmlns:p14="http://schemas.microsoft.com/office/powerpoint/2010/main" val="126947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animBg="1"/>
      <p:bldP spid="12" grpId="0" animBg="1"/>
      <p:bldP spid="13" grpId="0"/>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SKILL #7</a:t>
              </a:r>
              <a:r>
                <a:rPr lang="en-GB" sz="3200" dirty="0"/>
                <a:t>: Using Partial Fractions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8352928" cy="646331"/>
          </a:xfrm>
          <a:prstGeom prst="rect">
            <a:avLst/>
          </a:prstGeom>
          <a:noFill/>
        </p:spPr>
        <p:txBody>
          <a:bodyPr wrap="square" rtlCol="0">
            <a:spAutoFit/>
          </a:bodyPr>
          <a:lstStyle/>
          <a:p>
            <a:r>
              <a:rPr lang="en-GB" dirty="0"/>
              <a:t>We saw earlier that we can split some expressions into partial fractions. This allows us to integrate some expressions with more complicated denominators.</a:t>
            </a:r>
          </a:p>
        </p:txBody>
      </p:sp>
      <mc:AlternateContent xmlns:mc="http://schemas.openxmlformats.org/markup-compatibility/2006" xmlns:a14="http://schemas.microsoft.com/office/drawing/2010/main">
        <mc:Choice Requires="a14">
          <p:sp>
            <p:nvSpPr>
              <p:cNvPr id="6" name="TextBox 5"/>
              <p:cNvSpPr txBox="1"/>
              <p:nvPr/>
            </p:nvSpPr>
            <p:spPr>
              <a:xfrm>
                <a:off x="1043608" y="1833881"/>
                <a:ext cx="6120680" cy="61587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Find </a:t>
                </a:r>
                <a14:m>
                  <m:oMath xmlns:m="http://schemas.openxmlformats.org/officeDocument/2006/math">
                    <m:nary>
                      <m:naryPr>
                        <m:subHide m:val="on"/>
                        <m:supHide m:val="on"/>
                        <m:ctrlPr>
                          <a:rPr lang="en-GB" sz="2400" b="0" i="1" smtClean="0">
                            <a:latin typeface="Cambria Math" panose="02040503050406030204" pitchFamily="18" charset="0"/>
                          </a:rPr>
                        </m:ctrlPr>
                      </m:naryPr>
                      <m:sub/>
                      <m:sup/>
                      <m:e>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num>
                          <m:den>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−1</m:t>
                            </m:r>
                          </m:den>
                        </m:f>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oMath>
                </a14:m>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1043608" y="1833881"/>
                <a:ext cx="6120680" cy="615874"/>
              </a:xfrm>
              <a:prstGeom prst="rect">
                <a:avLst/>
              </a:prstGeom>
              <a:blipFill rotWithShape="0">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043608" y="2564904"/>
                <a:ext cx="6696744" cy="342170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−1</m:t>
                          </m:r>
                        </m:den>
                      </m:f>
                      <m:r>
                        <a:rPr lang="en-GB" b="0" i="1" smtClean="0">
                          <a:latin typeface="Cambria Math" panose="02040503050406030204" pitchFamily="18" charset="0"/>
                        </a:rPr>
                        <m:t>=</m:t>
                      </m:r>
                      <m:f>
                        <m:fPr>
                          <m:ctrlPr>
                            <a:rPr lang="en-GB" i="1">
                              <a:latin typeface="Cambria Math" panose="02040503050406030204" pitchFamily="18" charset="0"/>
                            </a:rPr>
                          </m:ctrlPr>
                        </m:fPr>
                        <m:num>
                          <m:r>
                            <a:rPr lang="en-GB" b="0" i="1" smtClean="0">
                              <a:latin typeface="Cambria Math" panose="02040503050406030204" pitchFamily="18" charset="0"/>
                            </a:rPr>
                            <m:t>2</m:t>
                          </m:r>
                        </m:num>
                        <m:den>
                          <m:d>
                            <m:dPr>
                              <m:ctrlPr>
                                <a:rPr lang="en-GB" i="1">
                                  <a:latin typeface="Cambria Math" panose="02040503050406030204" pitchFamily="18" charset="0"/>
                                </a:rPr>
                              </m:ctrlPr>
                            </m:dPr>
                            <m:e>
                              <m:r>
                                <a:rPr lang="en-GB" i="1">
                                  <a:latin typeface="Cambria Math" panose="02040503050406030204" pitchFamily="18" charset="0"/>
                                </a:rPr>
                                <m:t>𝑥</m:t>
                              </m:r>
                              <m:r>
                                <a:rPr lang="en-GB" i="1">
                                  <a:latin typeface="Cambria Math" panose="02040503050406030204" pitchFamily="18" charset="0"/>
                                </a:rPr>
                                <m:t>+1</m:t>
                              </m:r>
                            </m:e>
                          </m:d>
                          <m:d>
                            <m:dPr>
                              <m:ctrlPr>
                                <a:rPr lang="en-GB" i="1">
                                  <a:latin typeface="Cambria Math" panose="02040503050406030204" pitchFamily="18" charset="0"/>
                                </a:rPr>
                              </m:ctrlPr>
                            </m:dPr>
                            <m:e>
                              <m:r>
                                <a:rPr lang="en-GB" i="1">
                                  <a:latin typeface="Cambria Math" panose="02040503050406030204" pitchFamily="18" charset="0"/>
                                </a:rPr>
                                <m:t>𝑥</m:t>
                              </m:r>
                              <m:r>
                                <a:rPr lang="en-GB" i="1">
                                  <a:latin typeface="Cambria Math" panose="02040503050406030204" pitchFamily="18" charset="0"/>
                                </a:rPr>
                                <m:t>−1</m:t>
                              </m:r>
                            </m:e>
                          </m:d>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𝐴</m:t>
                          </m:r>
                        </m:num>
                        <m:den>
                          <m:r>
                            <a:rPr lang="en-GB" b="0" i="1" smtClean="0">
                              <a:latin typeface="Cambria Math" panose="02040503050406030204" pitchFamily="18" charset="0"/>
                            </a:rPr>
                            <m:t>𝑥</m:t>
                          </m:r>
                          <m:r>
                            <a:rPr lang="en-GB" b="0" i="1" smtClean="0">
                              <a:latin typeface="Cambria Math" panose="02040503050406030204" pitchFamily="18" charset="0"/>
                            </a:rPr>
                            <m:t>+1</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𝐵</m:t>
                          </m:r>
                        </m:num>
                        <m:den>
                          <m:r>
                            <a:rPr lang="en-GB" b="0" i="1" smtClean="0">
                              <a:latin typeface="Cambria Math" panose="02040503050406030204" pitchFamily="18" charset="0"/>
                            </a:rPr>
                            <m:t>𝑥</m:t>
                          </m:r>
                          <m:r>
                            <a:rPr lang="en-GB" b="0" i="1" smtClean="0">
                              <a:latin typeface="Cambria Math" panose="02040503050406030204" pitchFamily="18" charset="0"/>
                            </a:rPr>
                            <m:t>−1</m:t>
                          </m:r>
                        </m:den>
                      </m:f>
                    </m:oMath>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𝐴</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oMath>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𝐴𝑥</m:t>
                      </m:r>
                      <m:r>
                        <a:rPr lang="en-GB" b="0" i="1" smtClean="0">
                          <a:latin typeface="Cambria Math" panose="02040503050406030204" pitchFamily="18" charset="0"/>
                        </a:rPr>
                        <m:t>−</m:t>
                      </m:r>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𝐵𝑥</m:t>
                      </m:r>
                      <m:r>
                        <a:rPr lang="en-GB" b="0" i="1" smtClean="0">
                          <a:latin typeface="Cambria Math" panose="02040503050406030204" pitchFamily="18" charset="0"/>
                        </a:rPr>
                        <m:t>+</m:t>
                      </m:r>
                      <m:r>
                        <a:rPr lang="en-GB" b="0" i="1" smtClean="0">
                          <a:latin typeface="Cambria Math" panose="02040503050406030204" pitchFamily="18" charset="0"/>
                        </a:rPr>
                        <m:t>𝐵</m:t>
                      </m:r>
                    </m:oMath>
                    <m:oMath xmlns:m="http://schemas.openxmlformats.org/officeDocument/2006/math">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𝐵</m:t>
                      </m:r>
                      <m:r>
                        <a:rPr lang="en-GB" b="0" i="1" smtClean="0">
                          <a:latin typeface="Cambria Math" panose="02040503050406030204" pitchFamily="18" charset="0"/>
                        </a:rPr>
                        <m:t>=0         </m:t>
                      </m:r>
                      <m:r>
                        <a:rPr lang="en-GB" b="0" i="1" smtClean="0">
                          <a:latin typeface="Cambria Math" panose="02040503050406030204" pitchFamily="18" charset="0"/>
                        </a:rPr>
                        <m:t>𝐵</m:t>
                      </m:r>
                      <m:r>
                        <a:rPr lang="en-GB" b="0" i="1" smtClean="0">
                          <a:latin typeface="Cambria Math" panose="02040503050406030204" pitchFamily="18" charset="0"/>
                        </a:rPr>
                        <m:t>−</m:t>
                      </m:r>
                      <m:r>
                        <a:rPr lang="en-GB" b="0" i="1" smtClean="0">
                          <a:latin typeface="Cambria Math" panose="02040503050406030204" pitchFamily="18" charset="0"/>
                        </a:rPr>
                        <m:t>𝐴</m:t>
                      </m:r>
                      <m:r>
                        <a:rPr lang="en-GB" b="0" i="1" smtClean="0">
                          <a:latin typeface="Cambria Math" panose="02040503050406030204" pitchFamily="18" charset="0"/>
                        </a:rPr>
                        <m:t>=2</m:t>
                      </m:r>
                    </m:oMath>
                    <m:oMath xmlns:m="http://schemas.openxmlformats.org/officeDocument/2006/math">
                      <m:r>
                        <a:rPr lang="en-GB" b="0" i="1" smtClean="0">
                          <a:latin typeface="Cambria Math" panose="02040503050406030204" pitchFamily="18" charset="0"/>
                        </a:rPr>
                        <m:t>𝐵</m:t>
                      </m:r>
                      <m:r>
                        <a:rPr lang="en-GB" b="0" i="1" smtClean="0">
                          <a:latin typeface="Cambria Math" panose="02040503050406030204" pitchFamily="18" charset="0"/>
                        </a:rPr>
                        <m:t>=1     </m:t>
                      </m:r>
                      <m:r>
                        <a:rPr lang="en-GB" b="0" i="1" smtClean="0">
                          <a:latin typeface="Cambria Math" panose="02040503050406030204" pitchFamily="18" charset="0"/>
                        </a:rPr>
                        <m:t>𝐴</m:t>
                      </m:r>
                      <m:r>
                        <a:rPr lang="en-GB" b="0" i="1" smtClean="0">
                          <a:latin typeface="Cambria Math" panose="02040503050406030204" pitchFamily="18" charset="0"/>
                        </a:rPr>
                        <m:t>=−1</m:t>
                      </m:r>
                    </m:oMath>
                  </m:oMathPara>
                </a14:m>
                <a:endParaRPr lang="en-GB" b="0" dirty="0"/>
              </a:p>
              <a:p>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m:t>
                      </m:r>
                      <m:f>
                        <m:fPr>
                          <m:ctrlPr>
                            <a:rPr lang="en-GB" i="1">
                              <a:latin typeface="Cambria Math" panose="02040503050406030204" pitchFamily="18" charset="0"/>
                            </a:rPr>
                          </m:ctrlPr>
                        </m:fPr>
                        <m:num>
                          <m:r>
                            <a:rPr lang="en-GB" b="0" i="1" smtClean="0">
                              <a:latin typeface="Cambria Math" panose="02040503050406030204" pitchFamily="18" charset="0"/>
                            </a:rPr>
                            <m:t>2</m:t>
                          </m:r>
                        </m:num>
                        <m:den>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2</m:t>
                              </m:r>
                            </m:sup>
                          </m:sSup>
                          <m:r>
                            <a:rPr lang="en-GB" i="1">
                              <a:latin typeface="Cambria Math" panose="02040503050406030204" pitchFamily="18" charset="0"/>
                            </a:rPr>
                            <m:t>−1</m:t>
                          </m:r>
                        </m:den>
                      </m:f>
                      <m:r>
                        <a:rPr lang="en-GB" b="0" i="1" smtClean="0">
                          <a:latin typeface="Cambria Math" panose="02040503050406030204" pitchFamily="18" charset="0"/>
                        </a:rPr>
                        <m:t>𝑑𝑥</m:t>
                      </m:r>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𝑥</m:t>
                              </m:r>
                              <m:r>
                                <a:rPr lang="en-GB" i="1">
                                  <a:latin typeface="Cambria Math" panose="02040503050406030204" pitchFamily="18" charset="0"/>
                                </a:rPr>
                                <m:t>+1</m:t>
                              </m:r>
                            </m:den>
                          </m:f>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𝑥</m:t>
                              </m:r>
                              <m:r>
                                <a:rPr lang="en-GB" i="1">
                                  <a:latin typeface="Cambria Math" panose="02040503050406030204" pitchFamily="18" charset="0"/>
                                </a:rPr>
                                <m:t>−1</m:t>
                              </m:r>
                            </m:den>
                          </m:f>
                          <m:r>
                            <a:rPr lang="en-GB" b="0" i="1" smtClean="0">
                              <a:latin typeface="Cambria Math" panose="02040503050406030204" pitchFamily="18" charset="0"/>
                            </a:rPr>
                            <m:t> </m:t>
                          </m:r>
                          <m:r>
                            <a:rPr lang="en-GB" b="0" i="1" smtClean="0">
                              <a:latin typeface="Cambria Math" panose="02040503050406030204" pitchFamily="18" charset="0"/>
                            </a:rPr>
                            <m:t>𝑑𝑥</m:t>
                          </m:r>
                        </m:e>
                      </m:nary>
                    </m:oMath>
                    <m:oMath xmlns:m="http://schemas.openxmlformats.org/officeDocument/2006/math">
                      <m:r>
                        <a:rPr lang="en-GB" b="1" i="1" smtClean="0">
                          <a:latin typeface="Cambria Math" panose="02040503050406030204" pitchFamily="18" charset="0"/>
                        </a:rPr>
                        <m:t>=−</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𝐥𝐧</m:t>
                          </m:r>
                        </m:fName>
                        <m:e>
                          <m:d>
                            <m:dPr>
                              <m:begChr m:val="|"/>
                              <m:endChr m:val="|"/>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e>
                      </m:func>
                      <m:r>
                        <a:rPr lang="en-GB" b="1" i="1" smtClean="0">
                          <a:latin typeface="Cambria Math" panose="02040503050406030204" pitchFamily="18" charset="0"/>
                        </a:rPr>
                        <m:t>+</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𝐥𝐧</m:t>
                          </m:r>
                        </m:fName>
                        <m:e>
                          <m:d>
                            <m:dPr>
                              <m:begChr m:val="|"/>
                              <m:endChr m:val="|"/>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e>
                      </m:func>
                      <m:r>
                        <a:rPr lang="en-GB" b="1" i="1" smtClean="0">
                          <a:latin typeface="Cambria Math" panose="02040503050406030204" pitchFamily="18" charset="0"/>
                        </a:rPr>
                        <m:t>+</m:t>
                      </m:r>
                      <m:r>
                        <a:rPr lang="en-GB" b="1" i="1" smtClean="0">
                          <a:latin typeface="Cambria Math" panose="02040503050406030204" pitchFamily="18" charset="0"/>
                        </a:rPr>
                        <m:t>𝑪</m:t>
                      </m:r>
                    </m:oMath>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𝒍𝒏</m:t>
                      </m:r>
                      <m:r>
                        <a:rPr lang="en-GB" b="1" i="1" smtClean="0">
                          <a:latin typeface="Cambria Math" panose="02040503050406030204" pitchFamily="18" charset="0"/>
                        </a:rPr>
                        <m:t> </m:t>
                      </m:r>
                      <m:d>
                        <m:dPr>
                          <m:begChr m:val="|"/>
                          <m:endChr m:val="|"/>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num>
                            <m:den>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den>
                          </m:f>
                        </m:e>
                      </m:d>
                      <m:r>
                        <a:rPr lang="en-GB" b="1" i="1" smtClean="0">
                          <a:latin typeface="Cambria Math" panose="02040503050406030204" pitchFamily="18" charset="0"/>
                        </a:rPr>
                        <m:t>+</m:t>
                      </m:r>
                      <m:r>
                        <a:rPr lang="en-GB" b="1" i="1" smtClean="0">
                          <a:latin typeface="Cambria Math" panose="02040503050406030204" pitchFamily="18" charset="0"/>
                        </a:rPr>
                        <m:t>𝑪</m:t>
                      </m:r>
                    </m:oMath>
                  </m:oMathPara>
                </a14:m>
                <a:endParaRPr lang="en-GB" b="1" dirty="0"/>
              </a:p>
            </p:txBody>
          </p:sp>
        </mc:Choice>
        <mc:Fallback xmlns="">
          <p:sp>
            <p:nvSpPr>
              <p:cNvPr id="7" name="TextBox 6"/>
              <p:cNvSpPr txBox="1">
                <a:spLocks noRot="1" noChangeAspect="1" noMove="1" noResize="1" noEditPoints="1" noAdjustHandles="1" noChangeArrowheads="1" noChangeShapeType="1" noTextEdit="1"/>
              </p:cNvSpPr>
              <p:nvPr/>
            </p:nvSpPr>
            <p:spPr>
              <a:xfrm>
                <a:off x="1043608" y="2564904"/>
                <a:ext cx="6696744" cy="3421706"/>
              </a:xfrm>
              <a:prstGeom prst="rect">
                <a:avLst/>
              </a:prstGeom>
              <a:blipFill rotWithShape="0">
                <a:blip r:embed="rId5"/>
                <a:stretch>
                  <a:fillRect/>
                </a:stretch>
              </a:blipFill>
            </p:spPr>
            <p:txBody>
              <a:bodyPr/>
              <a:lstStyle/>
              <a:p>
                <a:r>
                  <a:rPr lang="en-GB">
                    <a:noFill/>
                  </a:rPr>
                  <a:t> </a:t>
                </a:r>
              </a:p>
            </p:txBody>
          </p:sp>
        </mc:Fallback>
      </mc:AlternateContent>
      <p:sp>
        <p:nvSpPr>
          <p:cNvPr id="8" name="Rectangle 7"/>
          <p:cNvSpPr/>
          <p:nvPr/>
        </p:nvSpPr>
        <p:spPr>
          <a:xfrm>
            <a:off x="1032082" y="2475982"/>
            <a:ext cx="6132205" cy="35106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9289484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Further Examples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9" y="852100"/>
                <a:ext cx="3960440" cy="66954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Find </a:t>
                </a:r>
                <a14:m>
                  <m:oMath xmlns:m="http://schemas.openxmlformats.org/officeDocument/2006/math">
                    <m:nary>
                      <m:naryPr>
                        <m:subHide m:val="on"/>
                        <m:supHide m:val="on"/>
                        <m:ctrlPr>
                          <a:rPr lang="en-GB" sz="2400" b="0" i="1" smtClean="0">
                            <a:latin typeface="Cambria Math" panose="02040503050406030204" pitchFamily="18" charset="0"/>
                          </a:rPr>
                        </m:ctrlPr>
                      </m:naryPr>
                      <m:sub/>
                      <m:sup/>
                      <m:e>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𝑥</m:t>
                            </m:r>
                            <m:r>
                              <a:rPr lang="en-GB" sz="2400" b="0" i="1" smtClean="0">
                                <a:latin typeface="Cambria Math" panose="02040503050406030204" pitchFamily="18" charset="0"/>
                              </a:rPr>
                              <m:t>−5</m:t>
                            </m:r>
                          </m:num>
                          <m:den>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+1</m:t>
                                </m:r>
                              </m:e>
                            </m:d>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−2</m:t>
                                </m:r>
                              </m:e>
                            </m:d>
                          </m:den>
                        </m:f>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oMath>
                </a14:m>
                <a:endParaRPr lang="en-GB"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9" y="852100"/>
                <a:ext cx="3960440" cy="669542"/>
              </a:xfrm>
              <a:prstGeom prst="rect">
                <a:avLst/>
              </a:prstGeom>
              <a:blipFill rotWithShape="0">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54742" y="1901380"/>
                <a:ext cx="4045250" cy="241822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𝑥</m:t>
                          </m:r>
                          <m:r>
                            <a:rPr lang="en-GB" sz="1600" b="0" i="1" smtClean="0">
                              <a:latin typeface="Cambria Math" panose="02040503050406030204" pitchFamily="18" charset="0"/>
                            </a:rPr>
                            <m:t>−5</m:t>
                          </m:r>
                        </m:num>
                        <m:den>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+1</m:t>
                              </m:r>
                            </m:e>
                          </m:d>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−2</m:t>
                              </m:r>
                            </m:e>
                          </m:d>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𝐴</m:t>
                          </m:r>
                        </m:num>
                        <m:den>
                          <m:r>
                            <a:rPr lang="en-GB" sz="1600" b="0" i="1" smtClean="0">
                              <a:latin typeface="Cambria Math" panose="02040503050406030204" pitchFamily="18" charset="0"/>
                            </a:rPr>
                            <m:t>𝑥</m:t>
                          </m:r>
                          <m:r>
                            <a:rPr lang="en-GB" sz="1600" b="0" i="1" smtClean="0">
                              <a:latin typeface="Cambria Math" panose="02040503050406030204" pitchFamily="18" charset="0"/>
                            </a:rPr>
                            <m:t>+1</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𝐵</m:t>
                          </m:r>
                        </m:num>
                        <m:den>
                          <m:r>
                            <a:rPr lang="en-GB" sz="1600" b="0" i="1" smtClean="0">
                              <a:latin typeface="Cambria Math" panose="02040503050406030204" pitchFamily="18" charset="0"/>
                            </a:rPr>
                            <m:t>𝑥</m:t>
                          </m:r>
                          <m:r>
                            <a:rPr lang="en-GB" sz="1600" b="0" i="1" smtClean="0">
                              <a:latin typeface="Cambria Math" panose="02040503050406030204" pitchFamily="18" charset="0"/>
                            </a:rPr>
                            <m:t>−2</m:t>
                          </m:r>
                        </m:den>
                      </m:f>
                    </m:oMath>
                    <m:oMath xmlns:m="http://schemas.openxmlformats.org/officeDocument/2006/math">
                      <m:r>
                        <a:rPr lang="en-GB" sz="1600" b="0" i="1" smtClean="0">
                          <a:latin typeface="Cambria Math" panose="02040503050406030204" pitchFamily="18" charset="0"/>
                        </a:rPr>
                        <m:t>𝐴</m:t>
                      </m:r>
                      <m:r>
                        <a:rPr lang="en-GB" sz="1600" b="0" i="1" smtClean="0">
                          <a:latin typeface="Cambria Math" panose="02040503050406030204" pitchFamily="18" charset="0"/>
                        </a:rPr>
                        <m:t>=2 </m:t>
                      </m:r>
                      <m:r>
                        <a:rPr lang="en-GB" sz="1600" b="0" i="1" smtClean="0">
                          <a:latin typeface="Cambria Math" panose="02040503050406030204" pitchFamily="18" charset="0"/>
                        </a:rPr>
                        <m:t>𝑎𝑛𝑑</m:t>
                      </m:r>
                      <m:r>
                        <a:rPr lang="en-GB" sz="1600" b="0" i="1" smtClean="0">
                          <a:latin typeface="Cambria Math" panose="02040503050406030204" pitchFamily="18" charset="0"/>
                        </a:rPr>
                        <m:t> </m:t>
                      </m:r>
                      <m:r>
                        <a:rPr lang="en-GB" sz="1600" b="0" i="1" smtClean="0">
                          <a:latin typeface="Cambria Math" panose="02040503050406030204" pitchFamily="18" charset="0"/>
                        </a:rPr>
                        <m:t>𝐵</m:t>
                      </m:r>
                      <m:r>
                        <a:rPr lang="en-GB" sz="1600" b="0" i="1" smtClean="0">
                          <a:latin typeface="Cambria Math" panose="02040503050406030204" pitchFamily="18" charset="0"/>
                        </a:rPr>
                        <m:t>=−1</m:t>
                      </m:r>
                    </m:oMath>
                  </m:oMathPara>
                </a14:m>
                <a:endParaRPr lang="en-GB" sz="1600" dirty="0"/>
              </a:p>
              <a:p>
                <a:endParaRPr lang="en-GB" sz="1600" dirty="0"/>
              </a:p>
              <a:p>
                <a:pPr/>
                <a14:m>
                  <m:oMathPara xmlns:m="http://schemas.openxmlformats.org/officeDocument/2006/math">
                    <m:oMathParaPr>
                      <m:jc m:val="left"/>
                    </m:oMathParaPr>
                    <m:oMath xmlns:m="http://schemas.openxmlformats.org/officeDocument/2006/math">
                      <m:nary>
                        <m:naryPr>
                          <m:subHide m:val="on"/>
                          <m:supHide m:val="on"/>
                          <m:ctrlPr>
                            <a:rPr lang="en-GB" sz="1600" i="1">
                              <a:latin typeface="Cambria Math" panose="02040503050406030204" pitchFamily="18" charset="0"/>
                            </a:rPr>
                          </m:ctrlPr>
                        </m:naryPr>
                        <m:sub/>
                        <m:sup/>
                        <m:e>
                          <m:f>
                            <m:fPr>
                              <m:ctrlPr>
                                <a:rPr lang="en-GB" sz="1600" i="1">
                                  <a:latin typeface="Cambria Math" panose="02040503050406030204" pitchFamily="18" charset="0"/>
                                </a:rPr>
                              </m:ctrlPr>
                            </m:fPr>
                            <m:num>
                              <m:r>
                                <a:rPr lang="en-GB" sz="1600" i="1">
                                  <a:latin typeface="Cambria Math" panose="02040503050406030204" pitchFamily="18" charset="0"/>
                                </a:rPr>
                                <m:t>𝑥</m:t>
                              </m:r>
                              <m:r>
                                <a:rPr lang="en-GB" sz="1600" i="1">
                                  <a:latin typeface="Cambria Math" panose="02040503050406030204" pitchFamily="18" charset="0"/>
                                </a:rPr>
                                <m:t>−5</m:t>
                              </m:r>
                            </m:num>
                            <m:den>
                              <m:d>
                                <m:dPr>
                                  <m:ctrlPr>
                                    <a:rPr lang="en-GB" sz="1600" i="1">
                                      <a:latin typeface="Cambria Math" panose="02040503050406030204" pitchFamily="18" charset="0"/>
                                    </a:rPr>
                                  </m:ctrlPr>
                                </m:dPr>
                                <m:e>
                                  <m:r>
                                    <a:rPr lang="en-GB" sz="1600" i="1">
                                      <a:latin typeface="Cambria Math" panose="02040503050406030204" pitchFamily="18" charset="0"/>
                                    </a:rPr>
                                    <m:t>𝑥</m:t>
                                  </m:r>
                                  <m:r>
                                    <a:rPr lang="en-GB" sz="1600" i="1">
                                      <a:latin typeface="Cambria Math" panose="02040503050406030204" pitchFamily="18" charset="0"/>
                                    </a:rPr>
                                    <m:t>+1</m:t>
                                  </m:r>
                                </m:e>
                              </m:d>
                              <m:d>
                                <m:dPr>
                                  <m:ctrlPr>
                                    <a:rPr lang="en-GB" sz="1600" i="1">
                                      <a:latin typeface="Cambria Math" panose="02040503050406030204" pitchFamily="18" charset="0"/>
                                    </a:rPr>
                                  </m:ctrlPr>
                                </m:dPr>
                                <m:e>
                                  <m:r>
                                    <a:rPr lang="en-GB" sz="1600" i="1">
                                      <a:latin typeface="Cambria Math" panose="02040503050406030204" pitchFamily="18" charset="0"/>
                                    </a:rPr>
                                    <m:t>𝑥</m:t>
                                  </m:r>
                                  <m:r>
                                    <a:rPr lang="en-GB" sz="1600" i="1">
                                      <a:latin typeface="Cambria Math" panose="02040503050406030204" pitchFamily="18" charset="0"/>
                                    </a:rPr>
                                    <m:t>−2</m:t>
                                  </m:r>
                                </m:e>
                              </m:d>
                            </m:den>
                          </m:f>
                          <m:r>
                            <a:rPr lang="en-GB" sz="1600" i="1">
                              <a:latin typeface="Cambria Math" panose="02040503050406030204" pitchFamily="18" charset="0"/>
                            </a:rPr>
                            <m:t> </m:t>
                          </m:r>
                          <m:r>
                            <a:rPr lang="en-GB" sz="1600" i="1">
                              <a:latin typeface="Cambria Math" panose="02040503050406030204" pitchFamily="18" charset="0"/>
                            </a:rPr>
                            <m:t>𝑑𝑥</m:t>
                          </m:r>
                        </m:e>
                      </m:nary>
                      <m:r>
                        <a:rPr lang="en-GB" sz="1600" b="0" i="1" smtClean="0">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2</m:t>
                          </m:r>
                        </m:num>
                        <m:den>
                          <m:r>
                            <a:rPr lang="en-GB" sz="1600" i="1">
                              <a:latin typeface="Cambria Math" panose="02040503050406030204" pitchFamily="18" charset="0"/>
                            </a:rPr>
                            <m:t>𝑥</m:t>
                          </m:r>
                          <m:r>
                            <a:rPr lang="en-GB" sz="1600" i="1">
                              <a:latin typeface="Cambria Math" panose="02040503050406030204" pitchFamily="18" charset="0"/>
                            </a:rPr>
                            <m:t>+1</m:t>
                          </m:r>
                        </m:den>
                      </m:f>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𝑥</m:t>
                          </m:r>
                          <m:r>
                            <a:rPr lang="en-GB" sz="1600" i="1">
                              <a:latin typeface="Cambria Math" panose="02040503050406030204" pitchFamily="18" charset="0"/>
                            </a:rPr>
                            <m:t>−2</m:t>
                          </m:r>
                        </m:den>
                      </m:f>
                      <m:r>
                        <a:rPr lang="en-GB" sz="1600" b="0" i="1" smtClean="0">
                          <a:latin typeface="Cambria Math" panose="02040503050406030204" pitchFamily="18" charset="0"/>
                        </a:rPr>
                        <m:t>𝑑𝑥</m:t>
                      </m:r>
                    </m:oMath>
                    <m:oMath xmlns:m="http://schemas.openxmlformats.org/officeDocument/2006/math">
                      <m:r>
                        <a:rPr lang="en-GB" sz="1600" b="0" i="1" smtClean="0">
                          <a:latin typeface="Cambria Math" panose="02040503050406030204" pitchFamily="18" charset="0"/>
                        </a:rPr>
                        <m:t>=2</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d>
                            <m:dPr>
                              <m:begChr m:val="|"/>
                              <m:endChr m:val="|"/>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+1</m:t>
                              </m:r>
                            </m:e>
                          </m:d>
                        </m:e>
                      </m:func>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d>
                            <m:dPr>
                              <m:begChr m:val="|"/>
                              <m:endChr m:val="|"/>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−2</m:t>
                              </m:r>
                            </m:e>
                          </m:d>
                        </m:e>
                      </m:func>
                      <m:r>
                        <a:rPr lang="en-GB" sz="1600" b="0" i="1" smtClean="0">
                          <a:latin typeface="Cambria Math" panose="02040503050406030204" pitchFamily="18" charset="0"/>
                        </a:rPr>
                        <m:t>+</m:t>
                      </m:r>
                      <m:r>
                        <a:rPr lang="en-GB" sz="1600" b="0" i="1" smtClean="0">
                          <a:latin typeface="Cambria Math" panose="02040503050406030204" pitchFamily="18" charset="0"/>
                        </a:rPr>
                        <m:t>𝐶</m:t>
                      </m:r>
                    </m:oMath>
                    <m:oMath xmlns:m="http://schemas.openxmlformats.org/officeDocument/2006/math">
                      <m:r>
                        <a:rPr lang="en-GB" sz="1600" b="1" i="1" smtClean="0">
                          <a:latin typeface="Cambria Math" panose="02040503050406030204" pitchFamily="18" charset="0"/>
                        </a:rPr>
                        <m:t>=</m:t>
                      </m:r>
                      <m:func>
                        <m:funcPr>
                          <m:ctrlPr>
                            <a:rPr lang="en-GB" sz="1600" b="1" i="1" smtClean="0">
                              <a:latin typeface="Cambria Math" panose="02040503050406030204" pitchFamily="18" charset="0"/>
                            </a:rPr>
                          </m:ctrlPr>
                        </m:funcPr>
                        <m:fName>
                          <m:r>
                            <a:rPr lang="en-GB" sz="1600" b="1" i="0" smtClean="0">
                              <a:latin typeface="Cambria Math" panose="02040503050406030204" pitchFamily="18" charset="0"/>
                            </a:rPr>
                            <m:t>𝐥𝐧</m:t>
                          </m:r>
                        </m:fName>
                        <m:e>
                          <m:d>
                            <m:dPr>
                              <m:begChr m:val="|"/>
                              <m:endChr m:val="|"/>
                              <m:ctrlPr>
                                <a:rPr lang="en-GB" sz="1600" b="1" i="1" smtClean="0">
                                  <a:latin typeface="Cambria Math" panose="02040503050406030204" pitchFamily="18" charset="0"/>
                                </a:rPr>
                              </m:ctrlPr>
                            </m:dPr>
                            <m:e>
                              <m:f>
                                <m:fPr>
                                  <m:ctrlPr>
                                    <a:rPr lang="en-GB" sz="1600" b="1" i="1" smtClean="0">
                                      <a:latin typeface="Cambria Math" panose="02040503050406030204" pitchFamily="18" charset="0"/>
                                    </a:rPr>
                                  </m:ctrlPr>
                                </m:fPr>
                                <m:num>
                                  <m:sSup>
                                    <m:sSupPr>
                                      <m:ctrlPr>
                                        <a:rPr lang="en-GB" sz="1600" b="1" i="1" smtClean="0">
                                          <a:latin typeface="Cambria Math" panose="02040503050406030204" pitchFamily="18" charset="0"/>
                                        </a:rPr>
                                      </m:ctrlPr>
                                    </m:sSupPr>
                                    <m:e>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𝟏</m:t>
                                          </m:r>
                                        </m:e>
                                      </m:d>
                                    </m:e>
                                    <m:sup>
                                      <m:r>
                                        <a:rPr lang="en-GB" sz="1600" b="1" i="1" smtClean="0">
                                          <a:latin typeface="Cambria Math" panose="02040503050406030204" pitchFamily="18" charset="0"/>
                                        </a:rPr>
                                        <m:t>𝟐</m:t>
                                      </m:r>
                                    </m:sup>
                                  </m:sSup>
                                </m:num>
                                <m:den>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𝟐</m:t>
                                  </m:r>
                                </m:den>
                              </m:f>
                            </m:e>
                          </m:d>
                        </m:e>
                      </m:func>
                      <m:r>
                        <a:rPr lang="en-GB" sz="1600" b="1" i="1" smtClean="0">
                          <a:latin typeface="Cambria Math" panose="02040503050406030204" pitchFamily="18" charset="0"/>
                        </a:rPr>
                        <m:t>+</m:t>
                      </m:r>
                      <m:r>
                        <a:rPr lang="en-GB" sz="1600" b="1" i="1" smtClean="0">
                          <a:latin typeface="Cambria Math" panose="02040503050406030204" pitchFamily="18" charset="0"/>
                        </a:rPr>
                        <m:t>𝑪</m:t>
                      </m:r>
                    </m:oMath>
                  </m:oMathPara>
                </a14:m>
                <a:endParaRPr lang="en-GB" sz="16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454742" y="1901380"/>
                <a:ext cx="4045250" cy="2418226"/>
              </a:xfrm>
              <a:prstGeom prst="rect">
                <a:avLst/>
              </a:prstGeom>
              <a:blipFill rotWithShape="0">
                <a:blip r:embed="rId5"/>
                <a:stretch>
                  <a:fillRect/>
                </a:stretch>
              </a:blipFill>
            </p:spPr>
            <p:txBody>
              <a:bodyPr/>
              <a:lstStyle/>
              <a:p>
                <a:r>
                  <a:rPr lang="en-GB">
                    <a:noFill/>
                  </a:rPr>
                  <a:t> </a:t>
                </a:r>
              </a:p>
            </p:txBody>
          </p:sp>
        </mc:Fallback>
      </mc:AlternateContent>
      <p:sp>
        <p:nvSpPr>
          <p:cNvPr id="7" name="Rectangle 6"/>
          <p:cNvSpPr/>
          <p:nvPr/>
        </p:nvSpPr>
        <p:spPr>
          <a:xfrm>
            <a:off x="311854" y="1521642"/>
            <a:ext cx="3972116" cy="36355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8" name="TextBox 7"/>
              <p:cNvSpPr txBox="1"/>
              <p:nvPr/>
            </p:nvSpPr>
            <p:spPr>
              <a:xfrm>
                <a:off x="4788024" y="852100"/>
                <a:ext cx="3960440" cy="7160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Find </a:t>
                </a:r>
                <a14:m>
                  <m:oMath xmlns:m="http://schemas.openxmlformats.org/officeDocument/2006/math">
                    <m:nary>
                      <m:naryPr>
                        <m:subHide m:val="on"/>
                        <m:supHide m:val="on"/>
                        <m:ctrlPr>
                          <a:rPr lang="en-GB" sz="2400" b="0" i="1" smtClean="0">
                            <a:latin typeface="Cambria Math" panose="02040503050406030204" pitchFamily="18" charset="0"/>
                          </a:rPr>
                        </m:ctrlPr>
                      </m:naryPr>
                      <m:sub/>
                      <m:sup/>
                      <m:e>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8</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−19</m:t>
                            </m:r>
                            <m:r>
                              <a:rPr lang="en-GB" sz="2400" b="0" i="1" smtClean="0">
                                <a:latin typeface="Cambria Math" panose="02040503050406030204" pitchFamily="18" charset="0"/>
                              </a:rPr>
                              <m:t>𝑥</m:t>
                            </m:r>
                            <m:r>
                              <a:rPr lang="en-GB" sz="2400" b="0" i="1" smtClean="0">
                                <a:latin typeface="Cambria Math" panose="02040503050406030204" pitchFamily="18" charset="0"/>
                              </a:rPr>
                              <m:t>+1</m:t>
                            </m:r>
                          </m:num>
                          <m:den>
                            <m:d>
                              <m:dPr>
                                <m:ctrlPr>
                                  <a:rPr lang="en-GB" sz="2400" b="0" i="1" smtClean="0">
                                    <a:latin typeface="Cambria Math" panose="02040503050406030204" pitchFamily="18" charset="0"/>
                                  </a:rPr>
                                </m:ctrlPr>
                              </m:dPr>
                              <m:e>
                                <m:r>
                                  <a:rPr lang="en-GB" sz="2400" b="0" i="1" smtClean="0">
                                    <a:latin typeface="Cambria Math" panose="02040503050406030204" pitchFamily="18" charset="0"/>
                                  </a:rPr>
                                  <m:t>2</m:t>
                                </m:r>
                                <m:r>
                                  <a:rPr lang="en-GB" sz="2400" b="0" i="1" smtClean="0">
                                    <a:latin typeface="Cambria Math" panose="02040503050406030204" pitchFamily="18" charset="0"/>
                                  </a:rPr>
                                  <m:t>𝑥</m:t>
                                </m:r>
                                <m:r>
                                  <a:rPr lang="en-GB" sz="2400" b="0" i="1" smtClean="0">
                                    <a:latin typeface="Cambria Math" panose="02040503050406030204" pitchFamily="18" charset="0"/>
                                  </a:rPr>
                                  <m:t>+1</m:t>
                                </m:r>
                              </m:e>
                            </m:d>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−2</m:t>
                                    </m:r>
                                  </m:e>
                                </m:d>
                              </m:e>
                              <m:sup>
                                <m:r>
                                  <a:rPr lang="en-GB" sz="2400" b="0" i="1" smtClean="0">
                                    <a:latin typeface="Cambria Math" panose="02040503050406030204" pitchFamily="18" charset="0"/>
                                  </a:rPr>
                                  <m:t>2</m:t>
                                </m:r>
                              </m:sup>
                            </m:sSup>
                          </m:den>
                        </m:f>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oMath>
                </a14:m>
                <a:endParaRPr lang="en-GB"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4788024" y="852100"/>
                <a:ext cx="3960440" cy="716030"/>
              </a:xfrm>
              <a:prstGeom prst="rect">
                <a:avLst/>
              </a:prstGeom>
              <a:blipFill rotWithShape="0">
                <a:blip r:embed="rId6"/>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788024" y="1772816"/>
                <a:ext cx="3888432" cy="32165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8</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−19</m:t>
                          </m:r>
                          <m:r>
                            <a:rPr lang="en-GB" b="0" i="1" smtClean="0">
                              <a:latin typeface="Cambria Math" panose="02040503050406030204" pitchFamily="18" charset="0"/>
                            </a:rPr>
                            <m:t>𝑥</m:t>
                          </m:r>
                          <m:r>
                            <a:rPr lang="en-GB" b="0" i="1" smtClean="0">
                              <a:latin typeface="Cambria Math" panose="02040503050406030204" pitchFamily="18" charset="0"/>
                            </a:rPr>
                            <m:t>+1</m:t>
                          </m:r>
                        </m:num>
                        <m:den>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m:t>
                              </m:r>
                            </m:e>
                          </m:d>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2</m:t>
                              </m:r>
                            </m:sup>
                          </m:sSup>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𝐴</m:t>
                          </m:r>
                        </m:num>
                        <m:den>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𝐵</m:t>
                          </m:r>
                        </m:num>
                        <m:den>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2</m:t>
                              </m:r>
                            </m:sup>
                          </m:sSup>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𝐶</m:t>
                          </m:r>
                        </m:num>
                        <m:den>
                          <m:r>
                            <a:rPr lang="en-GB" b="0" i="1" smtClean="0">
                              <a:latin typeface="Cambria Math" panose="02040503050406030204" pitchFamily="18" charset="0"/>
                            </a:rPr>
                            <m:t>𝑥</m:t>
                          </m:r>
                          <m:r>
                            <a:rPr lang="en-GB" b="0" i="1" smtClean="0">
                              <a:latin typeface="Cambria Math" panose="02040503050406030204" pitchFamily="18" charset="0"/>
                            </a:rPr>
                            <m:t>−2</m:t>
                          </m:r>
                        </m:den>
                      </m:f>
                    </m:oMath>
                  </m:oMathPara>
                </a14:m>
                <a:endParaRPr lang="en-GB" b="0"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r>
                        <a:rPr lang="en-GB" b="0" i="1" smtClean="0">
                          <a:latin typeface="Cambria Math" panose="02040503050406030204" pitchFamily="18" charset="0"/>
                        </a:rPr>
                        <m:t>=2, </m:t>
                      </m:r>
                      <m:r>
                        <a:rPr lang="en-GB" b="0" i="1" smtClean="0">
                          <a:latin typeface="Cambria Math" panose="02040503050406030204" pitchFamily="18" charset="0"/>
                        </a:rPr>
                        <m:t>𝐵</m:t>
                      </m:r>
                      <m:r>
                        <a:rPr lang="en-GB" b="0" i="1" smtClean="0">
                          <a:latin typeface="Cambria Math" panose="02040503050406030204" pitchFamily="18" charset="0"/>
                        </a:rPr>
                        <m:t>=−1, </m:t>
                      </m:r>
                      <m:r>
                        <a:rPr lang="en-GB" b="0" i="1" smtClean="0">
                          <a:latin typeface="Cambria Math" panose="02040503050406030204" pitchFamily="18" charset="0"/>
                        </a:rPr>
                        <m:t>𝐶</m:t>
                      </m:r>
                      <m:r>
                        <a:rPr lang="en-GB" b="0" i="1" smtClean="0">
                          <a:latin typeface="Cambria Math" panose="02040503050406030204" pitchFamily="18" charset="0"/>
                        </a:rPr>
                        <m:t>=3</m:t>
                      </m:r>
                    </m:oMath>
                  </m:oMathPara>
                </a14:m>
                <a:endParaRPr lang="en-GB" dirty="0"/>
              </a:p>
              <a:p>
                <a:endParaRPr lang="en-GB" dirty="0"/>
              </a:p>
              <a:p>
                <a:pPr/>
                <a14:m>
                  <m:oMathPara xmlns:m="http://schemas.openxmlformats.org/officeDocument/2006/math">
                    <m:oMathParaPr>
                      <m:jc m:val="centerGroup"/>
                    </m:oMathParaPr>
                    <m:oMath xmlns:m="http://schemas.openxmlformats.org/officeDocument/2006/math">
                      <m:nary>
                        <m:naryPr>
                          <m:subHide m:val="on"/>
                          <m:supHide m:val="on"/>
                          <m:ctrlPr>
                            <a:rPr lang="en-GB" i="1">
                              <a:latin typeface="Cambria Math" panose="02040503050406030204" pitchFamily="18" charset="0"/>
                            </a:rPr>
                          </m:ctrlPr>
                        </m:naryPr>
                        <m:sub/>
                        <m:sup/>
                        <m:e>
                          <m:f>
                            <m:fPr>
                              <m:ctrlPr>
                                <a:rPr lang="en-GB" i="1">
                                  <a:latin typeface="Cambria Math" panose="02040503050406030204" pitchFamily="18" charset="0"/>
                                </a:rPr>
                              </m:ctrlPr>
                            </m:fPr>
                            <m:num>
                              <m:r>
                                <a:rPr lang="en-GB" i="1">
                                  <a:latin typeface="Cambria Math" panose="02040503050406030204" pitchFamily="18" charset="0"/>
                                </a:rPr>
                                <m:t>8</m:t>
                              </m:r>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2</m:t>
                                  </m:r>
                                </m:sup>
                              </m:sSup>
                              <m:r>
                                <a:rPr lang="en-GB" i="1">
                                  <a:latin typeface="Cambria Math" panose="02040503050406030204" pitchFamily="18" charset="0"/>
                                </a:rPr>
                                <m:t>−19</m:t>
                              </m:r>
                              <m:r>
                                <a:rPr lang="en-GB" i="1">
                                  <a:latin typeface="Cambria Math" panose="02040503050406030204" pitchFamily="18" charset="0"/>
                                </a:rPr>
                                <m:t>𝑥</m:t>
                              </m:r>
                              <m:r>
                                <a:rPr lang="en-GB" i="1">
                                  <a:latin typeface="Cambria Math" panose="02040503050406030204" pitchFamily="18" charset="0"/>
                                </a:rPr>
                                <m:t>+1</m:t>
                              </m:r>
                            </m:num>
                            <m:den>
                              <m:d>
                                <m:dPr>
                                  <m:ctrlPr>
                                    <a:rPr lang="en-GB" i="1">
                                      <a:latin typeface="Cambria Math" panose="02040503050406030204" pitchFamily="18" charset="0"/>
                                    </a:rPr>
                                  </m:ctrlPr>
                                </m:dPr>
                                <m:e>
                                  <m:r>
                                    <a:rPr lang="en-GB" i="1">
                                      <a:latin typeface="Cambria Math" panose="02040503050406030204" pitchFamily="18" charset="0"/>
                                    </a:rPr>
                                    <m:t>2</m:t>
                                  </m:r>
                                  <m:r>
                                    <a:rPr lang="en-GB" i="1">
                                      <a:latin typeface="Cambria Math" panose="02040503050406030204" pitchFamily="18" charset="0"/>
                                    </a:rPr>
                                    <m:t>𝑥</m:t>
                                  </m:r>
                                  <m:r>
                                    <a:rPr lang="en-GB" i="1">
                                      <a:latin typeface="Cambria Math" panose="02040503050406030204" pitchFamily="18" charset="0"/>
                                    </a:rPr>
                                    <m:t>+1</m:t>
                                  </m:r>
                                </m:e>
                              </m:d>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𝑥</m:t>
                                      </m:r>
                                      <m:r>
                                        <a:rPr lang="en-GB" i="1">
                                          <a:latin typeface="Cambria Math" panose="02040503050406030204" pitchFamily="18" charset="0"/>
                                        </a:rPr>
                                        <m:t>−2</m:t>
                                      </m:r>
                                    </m:e>
                                  </m:d>
                                </m:e>
                                <m:sup>
                                  <m:r>
                                    <a:rPr lang="en-GB" i="1">
                                      <a:latin typeface="Cambria Math" panose="02040503050406030204" pitchFamily="18" charset="0"/>
                                    </a:rPr>
                                    <m:t>2</m:t>
                                  </m:r>
                                </m:sup>
                              </m:sSup>
                            </m:den>
                          </m:f>
                          <m:r>
                            <a:rPr lang="en-GB" i="1">
                              <a:latin typeface="Cambria Math" panose="02040503050406030204" pitchFamily="18" charset="0"/>
                            </a:rPr>
                            <m:t> </m:t>
                          </m:r>
                          <m:r>
                            <a:rPr lang="en-GB" i="1">
                              <a:latin typeface="Cambria Math" panose="02040503050406030204" pitchFamily="18" charset="0"/>
                            </a:rPr>
                            <m:t>𝑑𝑥</m:t>
                          </m:r>
                        </m:e>
                      </m:nary>
                      <m:r>
                        <a:rPr lang="en-GB" b="1" i="1" smtClean="0">
                          <a:latin typeface="Cambria Math" panose="02040503050406030204" pitchFamily="18" charset="0"/>
                        </a:rPr>
                        <m:t>=</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𝐥𝐧</m:t>
                          </m:r>
                        </m:fName>
                        <m:e>
                          <m:d>
                            <m:dPr>
                              <m:begChr m:val="|"/>
                              <m:endChr m:val="|"/>
                              <m:ctrlPr>
                                <a:rPr lang="en-GB" b="1" i="1" smtClean="0">
                                  <a:latin typeface="Cambria Math" panose="02040503050406030204" pitchFamily="18" charset="0"/>
                                </a:rPr>
                              </m:ctrlPr>
                            </m:dPr>
                            <m:e>
                              <m:d>
                                <m:dPr>
                                  <m:ctrlPr>
                                    <a:rPr lang="en-GB" b="1" i="1" smtClean="0">
                                      <a:latin typeface="Cambria Math" panose="02040503050406030204" pitchFamily="18" charset="0"/>
                                    </a:rPr>
                                  </m:ctrlPr>
                                </m:dPr>
                                <m:e>
                                  <m:r>
                                    <a:rPr lang="en-GB" b="1" i="1" smtClean="0">
                                      <a:latin typeface="Cambria Math" panose="02040503050406030204" pitchFamily="18" charset="0"/>
                                    </a:rPr>
                                    <m:t>𝟐</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𝟐</m:t>
                                      </m:r>
                                    </m:e>
                                  </m:d>
                                </m:e>
                                <m:sup>
                                  <m:r>
                                    <a:rPr lang="en-GB" b="1" i="1" smtClean="0">
                                      <a:latin typeface="Cambria Math" panose="02040503050406030204" pitchFamily="18" charset="0"/>
                                    </a:rPr>
                                    <m:t>𝟑</m:t>
                                  </m:r>
                                </m:sup>
                              </m:sSup>
                            </m:e>
                          </m:d>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𝟐</m:t>
                              </m:r>
                            </m:den>
                          </m:f>
                          <m:r>
                            <a:rPr lang="en-GB" b="1" i="1" smtClean="0">
                              <a:latin typeface="Cambria Math" panose="02040503050406030204" pitchFamily="18" charset="0"/>
                            </a:rPr>
                            <m:t>+</m:t>
                          </m:r>
                          <m:r>
                            <a:rPr lang="en-GB" b="1" i="1" smtClean="0">
                              <a:latin typeface="Cambria Math" panose="02040503050406030204" pitchFamily="18" charset="0"/>
                            </a:rPr>
                            <m:t>𝑪</m:t>
                          </m:r>
                        </m:e>
                      </m:func>
                    </m:oMath>
                  </m:oMathPara>
                </a14:m>
                <a:endParaRPr lang="en-GB" b="1" dirty="0"/>
              </a:p>
            </p:txBody>
          </p:sp>
        </mc:Choice>
        <mc:Fallback xmlns="">
          <p:sp>
            <p:nvSpPr>
              <p:cNvPr id="9" name="TextBox 8"/>
              <p:cNvSpPr txBox="1">
                <a:spLocks noRot="1" noChangeAspect="1" noMove="1" noResize="1" noEditPoints="1" noAdjustHandles="1" noChangeArrowheads="1" noChangeShapeType="1" noTextEdit="1"/>
              </p:cNvSpPr>
              <p:nvPr/>
            </p:nvSpPr>
            <p:spPr>
              <a:xfrm>
                <a:off x="4788024" y="1772816"/>
                <a:ext cx="3888432" cy="3216522"/>
              </a:xfrm>
              <a:prstGeom prst="rect">
                <a:avLst/>
              </a:prstGeom>
              <a:blipFill rotWithShape="0">
                <a:blip r:embed="rId7"/>
                <a:stretch>
                  <a:fillRect b="-190"/>
                </a:stretch>
              </a:blipFill>
            </p:spPr>
            <p:txBody>
              <a:bodyPr/>
              <a:lstStyle/>
              <a:p>
                <a:r>
                  <a:rPr lang="en-GB">
                    <a:noFill/>
                  </a:rPr>
                  <a:t> </a:t>
                </a:r>
              </a:p>
            </p:txBody>
          </p:sp>
        </mc:Fallback>
      </mc:AlternateContent>
      <p:sp>
        <p:nvSpPr>
          <p:cNvPr id="10" name="Rectangle 9"/>
          <p:cNvSpPr/>
          <p:nvPr/>
        </p:nvSpPr>
        <p:spPr>
          <a:xfrm>
            <a:off x="4782186" y="1528710"/>
            <a:ext cx="3972116" cy="44925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059686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7"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755C808-26CF-462F-8D39-B9189083BA4E}"/>
              </a:ext>
            </a:extLst>
          </p:cNvPr>
          <p:cNvGrpSpPr/>
          <p:nvPr/>
        </p:nvGrpSpPr>
        <p:grpSpPr>
          <a:xfrm>
            <a:off x="0" y="0"/>
            <a:ext cx="9144000" cy="599127"/>
            <a:chOff x="0" y="13335"/>
            <a:chExt cx="9144218" cy="599127"/>
          </a:xfrm>
        </p:grpSpPr>
        <p:sp>
          <p:nvSpPr>
            <p:cNvPr id="3" name="TextBox 32">
              <a:extLst>
                <a:ext uri="{FF2B5EF4-FFF2-40B4-BE49-F238E27FC236}">
                  <a16:creationId xmlns:a16="http://schemas.microsoft.com/office/drawing/2014/main" id="{8DBA7CCE-3B0D-4CAC-9215-E276EFFF5C40}"/>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3DC396E1-3A0B-4DB8-8779-E7EC7CB38A17}"/>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6" name="Picture 5">
            <a:extLst>
              <a:ext uri="{FF2B5EF4-FFF2-40B4-BE49-F238E27FC236}">
                <a16:creationId xmlns:a16="http://schemas.microsoft.com/office/drawing/2014/main" id="{E9B9DEF6-31AE-482F-A97F-D893FBFA4462}"/>
              </a:ext>
            </a:extLst>
          </p:cNvPr>
          <p:cNvPicPr>
            <a:picLocks noChangeAspect="1"/>
          </p:cNvPicPr>
          <p:nvPr/>
        </p:nvPicPr>
        <p:blipFill>
          <a:blip r:embed="rId2"/>
          <a:stretch>
            <a:fillRect/>
          </a:stretch>
        </p:blipFill>
        <p:spPr>
          <a:xfrm>
            <a:off x="323528" y="1153537"/>
            <a:ext cx="6572250" cy="2152650"/>
          </a:xfrm>
          <a:prstGeom prst="rect">
            <a:avLst/>
          </a:prstGeom>
          <a:effectLst>
            <a:outerShdw blurRad="63500" sx="102000" sy="102000" algn="ctr" rotWithShape="0">
              <a:prstClr val="black">
                <a:alpha val="40000"/>
              </a:prstClr>
            </a:outerShdw>
          </a:effectLst>
        </p:spPr>
      </p:pic>
      <p:sp>
        <p:nvSpPr>
          <p:cNvPr id="7" name="TextBox 6">
            <a:extLst>
              <a:ext uri="{FF2B5EF4-FFF2-40B4-BE49-F238E27FC236}">
                <a16:creationId xmlns:a16="http://schemas.microsoft.com/office/drawing/2014/main" id="{F142294C-7842-4FBC-8CC3-2183A295A7E7}"/>
              </a:ext>
            </a:extLst>
          </p:cNvPr>
          <p:cNvSpPr txBox="1"/>
          <p:nvPr/>
        </p:nvSpPr>
        <p:spPr>
          <a:xfrm>
            <a:off x="323528" y="760512"/>
            <a:ext cx="259228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C4 June 2009 Q3</a:t>
            </a:r>
          </a:p>
        </p:txBody>
      </p:sp>
      <p:pic>
        <p:nvPicPr>
          <p:cNvPr id="9" name="Picture 8">
            <a:extLst>
              <a:ext uri="{FF2B5EF4-FFF2-40B4-BE49-F238E27FC236}">
                <a16:creationId xmlns:a16="http://schemas.microsoft.com/office/drawing/2014/main" id="{C32938A7-A9CE-459D-8381-8C52C8AA4351}"/>
              </a:ext>
            </a:extLst>
          </p:cNvPr>
          <p:cNvPicPr>
            <a:picLocks noChangeAspect="1"/>
          </p:cNvPicPr>
          <p:nvPr/>
        </p:nvPicPr>
        <p:blipFill>
          <a:blip r:embed="rId3"/>
          <a:stretch>
            <a:fillRect/>
          </a:stretch>
        </p:blipFill>
        <p:spPr>
          <a:xfrm>
            <a:off x="133029" y="3444305"/>
            <a:ext cx="4824536" cy="1744696"/>
          </a:xfrm>
          <a:prstGeom prst="rect">
            <a:avLst/>
          </a:prstGeom>
        </p:spPr>
      </p:pic>
      <p:pic>
        <p:nvPicPr>
          <p:cNvPr id="10" name="Picture 9">
            <a:extLst>
              <a:ext uri="{FF2B5EF4-FFF2-40B4-BE49-F238E27FC236}">
                <a16:creationId xmlns:a16="http://schemas.microsoft.com/office/drawing/2014/main" id="{6F754CAB-F6DB-46F7-B893-D8F0E3971B2D}"/>
              </a:ext>
            </a:extLst>
          </p:cNvPr>
          <p:cNvPicPr>
            <a:picLocks noChangeAspect="1"/>
          </p:cNvPicPr>
          <p:nvPr/>
        </p:nvPicPr>
        <p:blipFill>
          <a:blip r:embed="rId4"/>
          <a:stretch>
            <a:fillRect/>
          </a:stretch>
        </p:blipFill>
        <p:spPr>
          <a:xfrm>
            <a:off x="0" y="5343743"/>
            <a:ext cx="5130800" cy="1038172"/>
          </a:xfrm>
          <a:prstGeom prst="rect">
            <a:avLst/>
          </a:prstGeom>
        </p:spPr>
      </p:pic>
      <p:pic>
        <p:nvPicPr>
          <p:cNvPr id="11" name="Picture 10">
            <a:extLst>
              <a:ext uri="{FF2B5EF4-FFF2-40B4-BE49-F238E27FC236}">
                <a16:creationId xmlns:a16="http://schemas.microsoft.com/office/drawing/2014/main" id="{0700D2D0-1142-4148-938E-31E75A70C3DF}"/>
              </a:ext>
            </a:extLst>
          </p:cNvPr>
          <p:cNvPicPr>
            <a:picLocks noChangeAspect="1"/>
          </p:cNvPicPr>
          <p:nvPr/>
        </p:nvPicPr>
        <p:blipFill>
          <a:blip r:embed="rId5"/>
          <a:stretch>
            <a:fillRect/>
          </a:stretch>
        </p:blipFill>
        <p:spPr>
          <a:xfrm>
            <a:off x="5364088" y="3578567"/>
            <a:ext cx="3657600" cy="1790700"/>
          </a:xfrm>
          <a:prstGeom prst="rect">
            <a:avLst/>
          </a:prstGeom>
        </p:spPr>
      </p:pic>
      <p:sp>
        <p:nvSpPr>
          <p:cNvPr id="12" name="Rectangle 11">
            <a:extLst>
              <a:ext uri="{FF2B5EF4-FFF2-40B4-BE49-F238E27FC236}">
                <a16:creationId xmlns:a16="http://schemas.microsoft.com/office/drawing/2014/main" id="{5C4EDC5D-D85D-419E-BC81-71EBA62E51B6}"/>
              </a:ext>
            </a:extLst>
          </p:cNvPr>
          <p:cNvSpPr/>
          <p:nvPr/>
        </p:nvSpPr>
        <p:spPr>
          <a:xfrm>
            <a:off x="337254" y="3429000"/>
            <a:ext cx="4590346" cy="17789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a:extLst>
              <a:ext uri="{FF2B5EF4-FFF2-40B4-BE49-F238E27FC236}">
                <a16:creationId xmlns:a16="http://schemas.microsoft.com/office/drawing/2014/main" id="{8BE38778-98D2-422A-AB6C-83361E659E0D}"/>
              </a:ext>
            </a:extLst>
          </p:cNvPr>
          <p:cNvSpPr/>
          <p:nvPr/>
        </p:nvSpPr>
        <p:spPr>
          <a:xfrm>
            <a:off x="337254" y="5223297"/>
            <a:ext cx="4844346" cy="13934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a:extLst>
              <a:ext uri="{FF2B5EF4-FFF2-40B4-BE49-F238E27FC236}">
                <a16:creationId xmlns:a16="http://schemas.microsoft.com/office/drawing/2014/main" id="{27216549-371D-4203-A77C-A48AE58137A0}"/>
              </a:ext>
            </a:extLst>
          </p:cNvPr>
          <p:cNvSpPr/>
          <p:nvPr/>
        </p:nvSpPr>
        <p:spPr>
          <a:xfrm>
            <a:off x="5592812" y="3548300"/>
            <a:ext cx="3525788" cy="1925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2183717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2" grpId="0" animBg="1"/>
      <p:bldP spid="13" grpId="0" animBg="1"/>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SKILL #8</a:t>
              </a:r>
              <a:r>
                <a:rPr lang="en-GB" sz="3200" dirty="0"/>
                <a:t>: Integrating top-heavy algebraic fractions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699792" y="1228760"/>
                <a:ext cx="2880320" cy="10537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sz="2800" b="0" i="1" smtClean="0">
                              <a:latin typeface="Cambria Math" panose="02040503050406030204" pitchFamily="18" charset="0"/>
                            </a:rPr>
                          </m:ctrlPr>
                        </m:naryPr>
                        <m:sub/>
                        <m:sup/>
                        <m:e>
                          <m:f>
                            <m:fPr>
                              <m:ctrlPr>
                                <a:rPr lang="en-GB" sz="2800" b="0" i="1" smtClean="0">
                                  <a:latin typeface="Cambria Math" panose="02040503050406030204" pitchFamily="18" charset="0"/>
                                </a:rPr>
                              </m:ctrlPr>
                            </m:fPr>
                            <m:num>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2</m:t>
                                  </m:r>
                                </m:sup>
                              </m:sSup>
                            </m:num>
                            <m:den>
                              <m:r>
                                <a:rPr lang="en-GB" sz="2800" b="0" i="1" smtClean="0">
                                  <a:latin typeface="Cambria Math" panose="02040503050406030204" pitchFamily="18" charset="0"/>
                                </a:rPr>
                                <m:t>𝑥</m:t>
                              </m:r>
                              <m:r>
                                <a:rPr lang="en-GB" sz="2800" b="0" i="1" smtClean="0">
                                  <a:latin typeface="Cambria Math" panose="02040503050406030204" pitchFamily="18" charset="0"/>
                                </a:rPr>
                                <m:t>+1</m:t>
                              </m:r>
                            </m:den>
                          </m:f>
                          <m:r>
                            <a:rPr lang="en-GB" sz="2800" b="0" i="1" smtClean="0">
                              <a:latin typeface="Cambria Math" panose="02040503050406030204" pitchFamily="18" charset="0"/>
                            </a:rPr>
                            <m:t> </m:t>
                          </m:r>
                          <m:r>
                            <a:rPr lang="en-GB" sz="2800" b="0" i="1" smtClean="0">
                              <a:latin typeface="Cambria Math" panose="02040503050406030204" pitchFamily="18" charset="0"/>
                            </a:rPr>
                            <m:t>𝑑𝑥</m:t>
                          </m:r>
                          <m:r>
                            <a:rPr lang="en-GB" sz="2800" b="0" i="1" smtClean="0">
                              <a:latin typeface="Cambria Math" panose="02040503050406030204" pitchFamily="18" charset="0"/>
                            </a:rPr>
                            <m:t>= ?</m:t>
                          </m:r>
                        </m:e>
                      </m:nary>
                    </m:oMath>
                  </m:oMathPara>
                </a14:m>
                <a:endParaRPr lang="en-GB"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2699792" y="1228760"/>
                <a:ext cx="2880320" cy="1053750"/>
              </a:xfrm>
              <a:prstGeom prst="rect">
                <a:avLst/>
              </a:prstGeom>
              <a:blipFill rotWithShape="0">
                <a:blip r:embed="rId2"/>
                <a:stretch>
                  <a:fillRect/>
                </a:stretch>
              </a:blipFill>
            </p:spPr>
            <p:txBody>
              <a:bodyPr/>
              <a:lstStyle/>
              <a:p>
                <a:r>
                  <a:rPr lang="en-GB">
                    <a:noFill/>
                  </a:rPr>
                  <a:t> </a:t>
                </a:r>
              </a:p>
            </p:txBody>
          </p:sp>
        </mc:Fallback>
      </mc:AlternateContent>
      <p:sp>
        <p:nvSpPr>
          <p:cNvPr id="6" name="TextBox 5"/>
          <p:cNvSpPr txBox="1"/>
          <p:nvPr/>
        </p:nvSpPr>
        <p:spPr>
          <a:xfrm>
            <a:off x="611560" y="2492896"/>
            <a:ext cx="7200800" cy="461665"/>
          </a:xfrm>
          <a:prstGeom prst="rect">
            <a:avLst/>
          </a:prstGeom>
          <a:noFill/>
        </p:spPr>
        <p:txBody>
          <a:bodyPr wrap="square" rtlCol="0">
            <a:spAutoFit/>
          </a:bodyPr>
          <a:lstStyle/>
          <a:p>
            <a:r>
              <a:rPr lang="en-GB" sz="2400" dirty="0"/>
              <a:t>How would we deal with this? (the clue’s in the title)</a:t>
            </a:r>
          </a:p>
        </p:txBody>
      </p:sp>
      <mc:AlternateContent xmlns:mc="http://schemas.openxmlformats.org/markup-compatibility/2006" xmlns:a14="http://schemas.microsoft.com/office/drawing/2010/main">
        <mc:Choice Requires="a14">
          <p:sp>
            <p:nvSpPr>
              <p:cNvPr id="7" name="TextBox 6"/>
              <p:cNvSpPr txBox="1"/>
              <p:nvPr/>
            </p:nvSpPr>
            <p:spPr>
              <a:xfrm>
                <a:off x="2051720" y="3761682"/>
                <a:ext cx="2736304" cy="6463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GB" sz="3600" b="0" i="1" smtClean="0">
                              <a:latin typeface="Cambria Math" panose="02040503050406030204" pitchFamily="18" charset="0"/>
                            </a:rPr>
                          </m:ctrlPr>
                        </m:sSupPr>
                        <m:e>
                          <m:r>
                            <a:rPr lang="en-GB" sz="3600" b="0" i="1" smtClean="0">
                              <a:latin typeface="Cambria Math" panose="02040503050406030204" pitchFamily="18" charset="0"/>
                            </a:rPr>
                            <m:t>𝑥</m:t>
                          </m:r>
                        </m:e>
                        <m:sup>
                          <m:r>
                            <a:rPr lang="en-GB" sz="3600" b="0" i="1" smtClean="0">
                              <a:latin typeface="Cambria Math" panose="02040503050406030204" pitchFamily="18" charset="0"/>
                            </a:rPr>
                            <m:t>2</m:t>
                          </m:r>
                        </m:sup>
                      </m:sSup>
                      <m:r>
                        <a:rPr lang="en-GB" sz="3600" b="0" i="1" smtClean="0">
                          <a:latin typeface="Cambria Math" panose="02040503050406030204" pitchFamily="18" charset="0"/>
                        </a:rPr>
                        <m:t>+0</m:t>
                      </m:r>
                      <m:r>
                        <a:rPr lang="en-GB" sz="3600" b="0" i="1" smtClean="0">
                          <a:latin typeface="Cambria Math" panose="02040503050406030204" pitchFamily="18" charset="0"/>
                        </a:rPr>
                        <m:t>𝑥</m:t>
                      </m:r>
                      <m:r>
                        <a:rPr lang="en-GB" sz="3600" b="0" i="1" smtClean="0">
                          <a:latin typeface="Cambria Math" panose="02040503050406030204" pitchFamily="18" charset="0"/>
                        </a:rPr>
                        <m:t>+0</m:t>
                      </m:r>
                    </m:oMath>
                  </m:oMathPara>
                </a14:m>
                <a:endParaRPr lang="en-GB" sz="3600" dirty="0"/>
              </a:p>
            </p:txBody>
          </p:sp>
        </mc:Choice>
        <mc:Fallback xmlns="">
          <p:sp>
            <p:nvSpPr>
              <p:cNvPr id="7" name="TextBox 6"/>
              <p:cNvSpPr txBox="1">
                <a:spLocks noRot="1" noChangeAspect="1" noMove="1" noResize="1" noEditPoints="1" noAdjustHandles="1" noChangeArrowheads="1" noChangeShapeType="1" noTextEdit="1"/>
              </p:cNvSpPr>
              <p:nvPr/>
            </p:nvSpPr>
            <p:spPr>
              <a:xfrm>
                <a:off x="2051720" y="3761682"/>
                <a:ext cx="2736304" cy="646331"/>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51520" y="3761682"/>
                <a:ext cx="1440160" cy="6463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3600" b="0" i="1" smtClean="0">
                          <a:latin typeface="Cambria Math" panose="02040503050406030204" pitchFamily="18" charset="0"/>
                        </a:rPr>
                        <m:t>𝑥</m:t>
                      </m:r>
                      <m:r>
                        <a:rPr lang="en-GB" sz="3600" b="0" i="1" smtClean="0">
                          <a:latin typeface="Cambria Math" panose="02040503050406030204" pitchFamily="18" charset="0"/>
                        </a:rPr>
                        <m:t>+1</m:t>
                      </m:r>
                    </m:oMath>
                  </m:oMathPara>
                </a14:m>
                <a:endParaRPr lang="en-GB" sz="3600" dirty="0"/>
              </a:p>
            </p:txBody>
          </p:sp>
        </mc:Choice>
        <mc:Fallback xmlns="">
          <p:sp>
            <p:nvSpPr>
              <p:cNvPr id="8" name="TextBox 7"/>
              <p:cNvSpPr txBox="1">
                <a:spLocks noRot="1" noChangeAspect="1" noMove="1" noResize="1" noEditPoints="1" noAdjustHandles="1" noChangeArrowheads="1" noChangeShapeType="1" noTextEdit="1"/>
              </p:cNvSpPr>
              <p:nvPr/>
            </p:nvSpPr>
            <p:spPr>
              <a:xfrm>
                <a:off x="251520" y="3761682"/>
                <a:ext cx="1440160" cy="646331"/>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123728" y="3120470"/>
                <a:ext cx="1440160" cy="6463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3600" b="0" i="1" smtClean="0">
                          <a:latin typeface="Cambria Math" panose="02040503050406030204" pitchFamily="18" charset="0"/>
                        </a:rPr>
                        <m:t>𝑥</m:t>
                      </m:r>
                      <m:r>
                        <a:rPr lang="en-GB" sz="3600" b="0" i="1" smtClean="0">
                          <a:latin typeface="Cambria Math" panose="02040503050406030204" pitchFamily="18" charset="0"/>
                        </a:rPr>
                        <m:t>  −1</m:t>
                      </m:r>
                    </m:oMath>
                  </m:oMathPara>
                </a14:m>
                <a:endParaRPr lang="en-GB" sz="3600" dirty="0"/>
              </a:p>
            </p:txBody>
          </p:sp>
        </mc:Choice>
        <mc:Fallback xmlns="">
          <p:sp>
            <p:nvSpPr>
              <p:cNvPr id="9" name="TextBox 8"/>
              <p:cNvSpPr txBox="1">
                <a:spLocks noRot="1" noChangeAspect="1" noMove="1" noResize="1" noEditPoints="1" noAdjustHandles="1" noChangeArrowheads="1" noChangeShapeType="1" noTextEdit="1"/>
              </p:cNvSpPr>
              <p:nvPr/>
            </p:nvSpPr>
            <p:spPr>
              <a:xfrm>
                <a:off x="2123728" y="3120470"/>
                <a:ext cx="1440160" cy="646331"/>
              </a:xfrm>
              <a:prstGeom prst="rect">
                <a:avLst/>
              </a:prstGeom>
              <a:blipFill rotWithShape="0">
                <a:blip r:embed="rId5"/>
                <a:stretch>
                  <a:fillRect/>
                </a:stretch>
              </a:blipFill>
            </p:spPr>
            <p:txBody>
              <a:bodyPr/>
              <a:lstStyle/>
              <a:p>
                <a:r>
                  <a:rPr lang="en-GB">
                    <a:noFill/>
                  </a:rPr>
                  <a:t> </a:t>
                </a:r>
              </a:p>
            </p:txBody>
          </p:sp>
        </mc:Fallback>
      </mc:AlternateContent>
      <p:cxnSp>
        <p:nvCxnSpPr>
          <p:cNvPr id="11" name="Straight Connector 10"/>
          <p:cNvCxnSpPr/>
          <p:nvPr/>
        </p:nvCxnSpPr>
        <p:spPr>
          <a:xfrm flipH="1">
            <a:off x="107504" y="4481762"/>
            <a:ext cx="1656184" cy="0"/>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a:off x="1763688" y="3761682"/>
            <a:ext cx="0" cy="72008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flipH="1">
            <a:off x="1763688" y="3761682"/>
            <a:ext cx="2736304"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2078862" y="4372166"/>
                <a:ext cx="2421130" cy="6463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GB" sz="3600" b="0" i="1" smtClean="0">
                              <a:latin typeface="Cambria Math" panose="02040503050406030204" pitchFamily="18" charset="0"/>
                            </a:rPr>
                          </m:ctrlPr>
                        </m:sSupPr>
                        <m:e>
                          <m:r>
                            <a:rPr lang="en-GB" sz="3600" b="0" i="1" smtClean="0">
                              <a:latin typeface="Cambria Math" panose="02040503050406030204" pitchFamily="18" charset="0"/>
                            </a:rPr>
                            <m:t>𝑥</m:t>
                          </m:r>
                        </m:e>
                        <m:sup>
                          <m:r>
                            <a:rPr lang="en-GB" sz="3600" b="0" i="1" smtClean="0">
                              <a:latin typeface="Cambria Math" panose="02040503050406030204" pitchFamily="18" charset="0"/>
                            </a:rPr>
                            <m:t>2</m:t>
                          </m:r>
                        </m:sup>
                      </m:sSup>
                      <m:r>
                        <a:rPr lang="en-GB" sz="3600" b="0" i="1" smtClean="0">
                          <a:latin typeface="Cambria Math" panose="02040503050406030204" pitchFamily="18" charset="0"/>
                        </a:rPr>
                        <m:t>+</m:t>
                      </m:r>
                      <m:r>
                        <a:rPr lang="en-GB" sz="3600" b="0" i="1" smtClean="0">
                          <a:latin typeface="Cambria Math" panose="02040503050406030204" pitchFamily="18" charset="0"/>
                        </a:rPr>
                        <m:t>𝑥</m:t>
                      </m:r>
                    </m:oMath>
                  </m:oMathPara>
                </a14:m>
                <a:endParaRPr lang="en-GB" sz="3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2078862" y="4372166"/>
                <a:ext cx="2421130" cy="646331"/>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726934" y="4892980"/>
                <a:ext cx="1917074" cy="120032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3600" b="0" i="1" smtClean="0">
                          <a:latin typeface="Cambria Math" panose="02040503050406030204" pitchFamily="18" charset="0"/>
                        </a:rPr>
                        <m:t>−</m:t>
                      </m:r>
                      <m:r>
                        <a:rPr lang="en-GB" sz="3600" b="0" i="1" smtClean="0">
                          <a:latin typeface="Cambria Math" panose="02040503050406030204" pitchFamily="18" charset="0"/>
                        </a:rPr>
                        <m:t>𝑥</m:t>
                      </m:r>
                      <m:r>
                        <a:rPr lang="en-GB" sz="3600" b="0" i="1" smtClean="0">
                          <a:latin typeface="Cambria Math" panose="02040503050406030204" pitchFamily="18" charset="0"/>
                        </a:rPr>
                        <m:t>+0</m:t>
                      </m:r>
                    </m:oMath>
                    <m:oMath xmlns:m="http://schemas.openxmlformats.org/officeDocument/2006/math">
                      <m:r>
                        <a:rPr lang="en-GB" sz="3600" b="0" i="1" smtClean="0">
                          <a:latin typeface="Cambria Math" panose="02040503050406030204" pitchFamily="18" charset="0"/>
                        </a:rPr>
                        <m:t>−</m:t>
                      </m:r>
                      <m:r>
                        <a:rPr lang="en-GB" sz="3600" b="0" i="1" smtClean="0">
                          <a:latin typeface="Cambria Math" panose="02040503050406030204" pitchFamily="18" charset="0"/>
                        </a:rPr>
                        <m:t>𝑥</m:t>
                      </m:r>
                      <m:r>
                        <a:rPr lang="en-GB" sz="3600" b="0" i="1" smtClean="0">
                          <a:latin typeface="Cambria Math" panose="02040503050406030204" pitchFamily="18" charset="0"/>
                        </a:rPr>
                        <m:t>−1</m:t>
                      </m:r>
                    </m:oMath>
                  </m:oMathPara>
                </a14:m>
                <a:endParaRPr lang="en-GB" sz="3600" dirty="0"/>
              </a:p>
            </p:txBody>
          </p:sp>
        </mc:Choice>
        <mc:Fallback xmlns="">
          <p:sp>
            <p:nvSpPr>
              <p:cNvPr id="19" name="TextBox 18"/>
              <p:cNvSpPr txBox="1">
                <a:spLocks noRot="1" noChangeAspect="1" noMove="1" noResize="1" noEditPoints="1" noAdjustHandles="1" noChangeArrowheads="1" noChangeShapeType="1" noTextEdit="1"/>
              </p:cNvSpPr>
              <p:nvPr/>
            </p:nvSpPr>
            <p:spPr>
              <a:xfrm>
                <a:off x="2726934" y="4892980"/>
                <a:ext cx="1917074" cy="1200329"/>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825505" y="6052537"/>
                <a:ext cx="818503" cy="6463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3600" b="0" i="1" smtClean="0">
                          <a:latin typeface="Cambria Math" panose="02040503050406030204" pitchFamily="18" charset="0"/>
                        </a:rPr>
                        <m:t>1</m:t>
                      </m:r>
                    </m:oMath>
                  </m:oMathPara>
                </a14:m>
                <a:endParaRPr lang="en-GB" sz="36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825505" y="6052537"/>
                <a:ext cx="818503" cy="646331"/>
              </a:xfrm>
              <a:prstGeom prst="rect">
                <a:avLst/>
              </a:prstGeom>
              <a:blipFill rotWithShape="0">
                <a:blip r:embed="rId8"/>
                <a:stretch>
                  <a:fillRect/>
                </a:stretch>
              </a:blipFill>
            </p:spPr>
            <p:txBody>
              <a:bodyPr/>
              <a:lstStyle/>
              <a:p>
                <a:r>
                  <a:rPr lang="en-GB">
                    <a:noFill/>
                  </a:rPr>
                  <a:t> </a:t>
                </a:r>
              </a:p>
            </p:txBody>
          </p:sp>
        </mc:Fallback>
      </mc:AlternateContent>
      <p:cxnSp>
        <p:nvCxnSpPr>
          <p:cNvPr id="21" name="Straight Connector 20"/>
          <p:cNvCxnSpPr/>
          <p:nvPr/>
        </p:nvCxnSpPr>
        <p:spPr>
          <a:xfrm flipH="1">
            <a:off x="2051720" y="5018497"/>
            <a:ext cx="1656184" cy="0"/>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flipH="1">
            <a:off x="2735796" y="6080311"/>
            <a:ext cx="1656184"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5292080" y="3209708"/>
                <a:ext cx="3779694" cy="31975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sz="2800" b="0" i="1" smtClean="0">
                              <a:latin typeface="Cambria Math" panose="02040503050406030204" pitchFamily="18" charset="0"/>
                            </a:rPr>
                          </m:ctrlPr>
                        </m:naryPr>
                        <m:sub/>
                        <m:sup/>
                        <m:e>
                          <m:f>
                            <m:fPr>
                              <m:ctrlPr>
                                <a:rPr lang="en-GB" sz="2800" b="0" i="1" smtClean="0">
                                  <a:latin typeface="Cambria Math" panose="02040503050406030204" pitchFamily="18" charset="0"/>
                                </a:rPr>
                              </m:ctrlPr>
                            </m:fPr>
                            <m:num>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2</m:t>
                                  </m:r>
                                </m:sup>
                              </m:sSup>
                            </m:num>
                            <m:den>
                              <m:r>
                                <a:rPr lang="en-GB" sz="2800" b="0" i="1" smtClean="0">
                                  <a:latin typeface="Cambria Math" panose="02040503050406030204" pitchFamily="18" charset="0"/>
                                </a:rPr>
                                <m:t>𝑥</m:t>
                              </m:r>
                              <m:r>
                                <a:rPr lang="en-GB" sz="2800" b="0" i="1" smtClean="0">
                                  <a:latin typeface="Cambria Math" panose="02040503050406030204" pitchFamily="18" charset="0"/>
                                </a:rPr>
                                <m:t>+1</m:t>
                              </m:r>
                            </m:den>
                          </m:f>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i="1">
                          <a:latin typeface="Cambria Math" panose="02040503050406030204" pitchFamily="18" charset="0"/>
                        </a:rPr>
                        <m:t>=</m:t>
                      </m:r>
                      <m:nary>
                        <m:naryPr>
                          <m:subHide m:val="on"/>
                          <m:supHide m:val="on"/>
                          <m:ctrlPr>
                            <a:rPr lang="en-GB" sz="2800" i="1">
                              <a:latin typeface="Cambria Math" panose="02040503050406030204" pitchFamily="18" charset="0"/>
                            </a:rPr>
                          </m:ctrlPr>
                        </m:naryPr>
                        <m:sub/>
                        <m:sup/>
                        <m:e>
                          <m:r>
                            <a:rPr lang="en-GB" sz="2800" i="1">
                              <a:latin typeface="Cambria Math" panose="02040503050406030204" pitchFamily="18" charset="0"/>
                            </a:rPr>
                            <m:t>𝑥</m:t>
                          </m:r>
                          <m:r>
                            <a:rPr lang="en-GB" sz="2800" i="1">
                              <a:latin typeface="Cambria Math" panose="02040503050406030204" pitchFamily="18" charset="0"/>
                            </a:rPr>
                            <m:t>−1+</m:t>
                          </m:r>
                          <m:f>
                            <m:fPr>
                              <m:ctrlPr>
                                <a:rPr lang="en-GB" sz="2800" i="1">
                                  <a:latin typeface="Cambria Math" panose="02040503050406030204" pitchFamily="18" charset="0"/>
                                </a:rPr>
                              </m:ctrlPr>
                            </m:fPr>
                            <m:num>
                              <m:r>
                                <a:rPr lang="en-GB" sz="2800" i="1">
                                  <a:latin typeface="Cambria Math" panose="02040503050406030204" pitchFamily="18" charset="0"/>
                                </a:rPr>
                                <m:t>1</m:t>
                              </m:r>
                            </m:num>
                            <m:den>
                              <m:r>
                                <a:rPr lang="en-GB" sz="2800" i="1">
                                  <a:latin typeface="Cambria Math" panose="02040503050406030204" pitchFamily="18" charset="0"/>
                                </a:rPr>
                                <m:t>𝑥</m:t>
                              </m:r>
                              <m:r>
                                <a:rPr lang="en-GB" sz="2800" i="1">
                                  <a:latin typeface="Cambria Math" panose="02040503050406030204" pitchFamily="18" charset="0"/>
                                </a:rPr>
                                <m:t>+1</m:t>
                              </m:r>
                            </m:den>
                          </m:f>
                        </m:e>
                      </m:nary>
                      <m:r>
                        <a:rPr lang="en-GB" sz="2800" b="0" i="1" smtClean="0">
                          <a:latin typeface="Cambria Math" panose="02040503050406030204" pitchFamily="18" charset="0"/>
                        </a:rPr>
                        <m:t>𝑑𝑥</m:t>
                      </m:r>
                    </m:oMath>
                    <m:oMath xmlns:m="http://schemas.openxmlformats.org/officeDocument/2006/math">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2</m:t>
                          </m:r>
                        </m:den>
                      </m:f>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2</m:t>
                          </m:r>
                        </m:sup>
                      </m:sSup>
                      <m:r>
                        <a:rPr lang="en-GB" sz="2800" b="0" i="1" smtClean="0">
                          <a:latin typeface="Cambria Math" panose="02040503050406030204" pitchFamily="18" charset="0"/>
                        </a:rPr>
                        <m:t>−</m:t>
                      </m:r>
                      <m:r>
                        <a:rPr lang="en-GB" sz="2800" b="0" i="1" smtClean="0">
                          <a:latin typeface="Cambria Math" panose="02040503050406030204" pitchFamily="18" charset="0"/>
                        </a:rPr>
                        <m:t>𝑥</m:t>
                      </m:r>
                      <m:r>
                        <a:rPr lang="en-GB" sz="2800" b="0" i="1" smtClean="0">
                          <a:latin typeface="Cambria Math" panose="02040503050406030204" pitchFamily="18" charset="0"/>
                        </a:rPr>
                        <m:t>+</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ln</m:t>
                          </m:r>
                        </m:fName>
                        <m:e>
                          <m:d>
                            <m:dPr>
                              <m:begChr m:val="|"/>
                              <m:endChr m:val="|"/>
                              <m:ctrlPr>
                                <a:rPr lang="en-GB" sz="2800" b="0" i="1" smtClean="0">
                                  <a:latin typeface="Cambria Math" panose="02040503050406030204" pitchFamily="18" charset="0"/>
                                </a:rPr>
                              </m:ctrlPr>
                            </m:dPr>
                            <m:e>
                              <m:r>
                                <a:rPr lang="en-GB" sz="2800" b="0" i="1" smtClean="0">
                                  <a:latin typeface="Cambria Math" panose="02040503050406030204" pitchFamily="18" charset="0"/>
                                </a:rPr>
                                <m:t>𝑥</m:t>
                              </m:r>
                              <m:r>
                                <a:rPr lang="en-GB" sz="2800" b="0" i="1" smtClean="0">
                                  <a:latin typeface="Cambria Math" panose="02040503050406030204" pitchFamily="18" charset="0"/>
                                </a:rPr>
                                <m:t>+1</m:t>
                              </m:r>
                            </m:e>
                          </m:d>
                        </m:e>
                      </m:func>
                    </m:oMath>
                  </m:oMathPara>
                </a14:m>
                <a:r>
                  <a:rPr lang="en-GB" sz="2800" b="0" i="1" dirty="0">
                    <a:latin typeface="Cambria Math" panose="02040503050406030204" pitchFamily="18" charset="0"/>
                  </a:rPr>
                  <a:t/>
                </a:r>
                <a:br>
                  <a:rPr lang="en-GB" sz="2800" b="0" i="1" dirty="0">
                    <a:latin typeface="Cambria Math" panose="02040503050406030204" pitchFamily="18" charset="0"/>
                  </a:rPr>
                </a:br>
                <a:r>
                  <a:rPr lang="en-GB" sz="2800" b="0" i="1" dirty="0">
                    <a:latin typeface="Cambria Math" panose="02040503050406030204" pitchFamily="18" charset="0"/>
                  </a:rPr>
                  <a:t>                     </a:t>
                </a:r>
                <a14:m>
                  <m:oMath xmlns:m="http://schemas.openxmlformats.org/officeDocument/2006/math">
                    <m:r>
                      <a:rPr lang="en-GB" sz="2800" b="0" i="1" smtClean="0">
                        <a:latin typeface="Cambria Math" panose="02040503050406030204" pitchFamily="18" charset="0"/>
                      </a:rPr>
                      <m:t>+</m:t>
                    </m:r>
                    <m:r>
                      <a:rPr lang="en-GB" sz="2800" b="0" i="1" smtClean="0">
                        <a:latin typeface="Cambria Math" panose="02040503050406030204" pitchFamily="18" charset="0"/>
                      </a:rPr>
                      <m:t>𝐶</m:t>
                    </m:r>
                  </m:oMath>
                </a14:m>
                <a:endParaRPr lang="en-GB" sz="2800" dirty="0"/>
              </a:p>
            </p:txBody>
          </p:sp>
        </mc:Choice>
        <mc:Fallback xmlns="">
          <p:sp>
            <p:nvSpPr>
              <p:cNvPr id="23" name="TextBox 22"/>
              <p:cNvSpPr txBox="1">
                <a:spLocks noRot="1" noChangeAspect="1" noMove="1" noResize="1" noEditPoints="1" noAdjustHandles="1" noChangeArrowheads="1" noChangeShapeType="1" noTextEdit="1"/>
              </p:cNvSpPr>
              <p:nvPr/>
            </p:nvSpPr>
            <p:spPr>
              <a:xfrm>
                <a:off x="5292080" y="3209708"/>
                <a:ext cx="3779694" cy="3197542"/>
              </a:xfrm>
              <a:prstGeom prst="rect">
                <a:avLst/>
              </a:prstGeom>
              <a:blipFill rotWithShape="0">
                <a:blip r:embed="rId9"/>
                <a:stretch>
                  <a:fillRect/>
                </a:stretch>
              </a:blipFill>
            </p:spPr>
            <p:txBody>
              <a:bodyPr/>
              <a:lstStyle/>
              <a:p>
                <a:r>
                  <a:rPr lang="en-GB">
                    <a:noFill/>
                  </a:rPr>
                  <a:t> </a:t>
                </a:r>
              </a:p>
            </p:txBody>
          </p:sp>
        </mc:Fallback>
      </mc:AlternateContent>
      <p:sp>
        <p:nvSpPr>
          <p:cNvPr id="24" name="Rectangle 23"/>
          <p:cNvSpPr/>
          <p:nvPr/>
        </p:nvSpPr>
        <p:spPr>
          <a:xfrm>
            <a:off x="107503" y="3059131"/>
            <a:ext cx="4694545" cy="35783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Some manipulation to simplify</a:t>
            </a:r>
          </a:p>
          <a:p>
            <a:pPr algn="ctr" fontAlgn="auto">
              <a:spcBef>
                <a:spcPts val="0"/>
              </a:spcBef>
              <a:spcAft>
                <a:spcPts val="0"/>
              </a:spcAft>
              <a:defRPr/>
            </a:pPr>
            <a:r>
              <a:rPr lang="en-GB" sz="2800" dirty="0"/>
              <a:t>?</a:t>
            </a:r>
          </a:p>
        </p:txBody>
      </p:sp>
      <p:sp>
        <p:nvSpPr>
          <p:cNvPr id="25" name="Rectangle 24"/>
          <p:cNvSpPr/>
          <p:nvPr/>
        </p:nvSpPr>
        <p:spPr>
          <a:xfrm>
            <a:off x="5113973" y="3059132"/>
            <a:ext cx="4010899" cy="35783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Now integrate</a:t>
            </a:r>
          </a:p>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4484246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5"/>
                                        </p:tgtEl>
                                      </p:cBhvr>
                                    </p:animEffect>
                                    <p:set>
                                      <p:cBhvr>
                                        <p:cTn id="1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4" grpId="0" animBg="1"/>
      <p:bldP spid="2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38428" y="1108838"/>
                <a:ext cx="4208171" cy="16768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sz="2000" b="0" i="1" smtClean="0">
                              <a:latin typeface="Cambria Math" panose="02040503050406030204" pitchFamily="18" charset="0"/>
                            </a:rPr>
                          </m:ctrlPr>
                        </m:naryPr>
                        <m:sub/>
                        <m:sup/>
                        <m:e>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𝑥</m:t>
                              </m:r>
                            </m:num>
                            <m:den>
                              <m:r>
                                <a:rPr lang="en-GB" sz="2000" b="0" i="1" smtClean="0">
                                  <a:latin typeface="Cambria Math" panose="02040503050406030204" pitchFamily="18" charset="0"/>
                                </a:rPr>
                                <m:t>𝑥</m:t>
                              </m:r>
                              <m:r>
                                <a:rPr lang="en-GB" sz="2000" b="0" i="1" smtClean="0">
                                  <a:latin typeface="Cambria Math" panose="02040503050406030204" pitchFamily="18" charset="0"/>
                                </a:rPr>
                                <m:t>−1</m:t>
                              </m:r>
                            </m:den>
                          </m:f>
                          <m:r>
                            <a:rPr lang="en-GB" sz="2000" b="0" i="1" smtClean="0">
                              <a:latin typeface="Cambria Math" panose="02040503050406030204" pitchFamily="18" charset="0"/>
                            </a:rPr>
                            <m:t> </m:t>
                          </m:r>
                          <m:r>
                            <a:rPr lang="en-GB" sz="2000" b="0" i="1" smtClean="0">
                              <a:latin typeface="Cambria Math" panose="02040503050406030204" pitchFamily="18" charset="0"/>
                            </a:rPr>
                            <m:t>𝑑𝑥</m:t>
                          </m:r>
                        </m:e>
                      </m:nary>
                    </m:oMath>
                    <m:oMath xmlns:m="http://schemas.openxmlformats.org/officeDocument/2006/math">
                      <m:r>
                        <a:rPr lang="en-GB" sz="2000" b="0" i="1" smtClean="0">
                          <a:latin typeface="Cambria Math" panose="02040503050406030204" pitchFamily="18" charset="0"/>
                        </a:rPr>
                        <m:t>=</m:t>
                      </m:r>
                      <m:nary>
                        <m:naryPr>
                          <m:subHide m:val="on"/>
                          <m:supHide m:val="on"/>
                          <m:ctrlPr>
                            <a:rPr lang="en-GB" sz="2000" b="1" i="1" smtClean="0">
                              <a:latin typeface="Cambria Math" panose="02040503050406030204" pitchFamily="18" charset="0"/>
                            </a:rPr>
                          </m:ctrlPr>
                        </m:naryPr>
                        <m:sub/>
                        <m:sup/>
                        <m:e>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𝟏</m:t>
                              </m:r>
                              <m:r>
                                <a:rPr lang="en-GB" sz="2000" b="1" i="1" smtClean="0">
                                  <a:latin typeface="Cambria Math" panose="02040503050406030204" pitchFamily="18" charset="0"/>
                                </a:rPr>
                                <m:t>+</m:t>
                              </m:r>
                              <m:r>
                                <a:rPr lang="en-GB" sz="2000" b="1" i="1" smtClean="0">
                                  <a:latin typeface="Cambria Math" panose="02040503050406030204" pitchFamily="18" charset="0"/>
                                </a:rPr>
                                <m:t>𝟏</m:t>
                              </m:r>
                            </m:num>
                            <m:den>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𝟏</m:t>
                              </m:r>
                            </m:den>
                          </m:f>
                          <m:r>
                            <a:rPr lang="en-GB" sz="2000" b="1" i="1" smtClean="0">
                              <a:latin typeface="Cambria Math" panose="02040503050406030204" pitchFamily="18" charset="0"/>
                            </a:rPr>
                            <m:t> </m:t>
                          </m:r>
                          <m:r>
                            <a:rPr lang="en-GB" sz="2000" b="1" i="1" smtClean="0">
                              <a:latin typeface="Cambria Math" panose="02040503050406030204" pitchFamily="18" charset="0"/>
                            </a:rPr>
                            <m:t>𝒅𝒙</m:t>
                          </m:r>
                        </m:e>
                      </m:nary>
                      <m:r>
                        <a:rPr lang="en-GB" sz="2000" b="1" i="1" smtClean="0">
                          <a:latin typeface="Cambria Math" panose="02040503050406030204" pitchFamily="18" charset="0"/>
                        </a:rPr>
                        <m:t>=</m:t>
                      </m:r>
                      <m:nary>
                        <m:naryPr>
                          <m:subHide m:val="on"/>
                          <m:supHide m:val="on"/>
                          <m:ctrlPr>
                            <a:rPr lang="en-GB" sz="2000" b="1" i="1" smtClean="0">
                              <a:latin typeface="Cambria Math" panose="02040503050406030204" pitchFamily="18" charset="0"/>
                            </a:rPr>
                          </m:ctrlPr>
                        </m:naryPr>
                        <m:sub/>
                        <m:sup/>
                        <m:e>
                          <m:r>
                            <a:rPr lang="en-GB" sz="2000" b="1" i="1" smtClean="0">
                              <a:latin typeface="Cambria Math" panose="02040503050406030204" pitchFamily="18" charset="0"/>
                            </a:rPr>
                            <m:t>𝟏</m:t>
                          </m:r>
                          <m:r>
                            <a:rPr lang="en-GB" sz="2000" b="1"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𝟏</m:t>
                              </m:r>
                            </m:num>
                            <m:den>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𝟏</m:t>
                              </m:r>
                            </m:den>
                          </m:f>
                          <m:r>
                            <a:rPr lang="en-GB" sz="2000" b="1" i="1" smtClean="0">
                              <a:latin typeface="Cambria Math" panose="02040503050406030204" pitchFamily="18" charset="0"/>
                            </a:rPr>
                            <m:t>𝒅𝒙</m:t>
                          </m:r>
                        </m:e>
                      </m:nary>
                    </m:oMath>
                    <m:oMath xmlns:m="http://schemas.openxmlformats.org/officeDocument/2006/math">
                      <m:r>
                        <a:rPr lang="en-GB" sz="2000" b="0" i="1" smtClean="0">
                          <a:latin typeface="Cambria Math" panose="02040503050406030204" pitchFamily="18" charset="0"/>
                        </a:rPr>
                        <m:t>=</m:t>
                      </m:r>
                      <m:r>
                        <a:rPr lang="en-GB" sz="2000" b="1" i="1" smtClean="0">
                          <a:latin typeface="Cambria Math" panose="02040503050406030204" pitchFamily="18" charset="0"/>
                        </a:rPr>
                        <m:t>𝒙</m:t>
                      </m:r>
                      <m:r>
                        <a:rPr lang="en-GB" sz="2000" b="1" i="1" smtClean="0">
                          <a:latin typeface="Cambria Math" panose="02040503050406030204" pitchFamily="18" charset="0"/>
                        </a:rPr>
                        <m:t>+</m:t>
                      </m:r>
                      <m:func>
                        <m:funcPr>
                          <m:ctrlPr>
                            <a:rPr lang="en-GB" sz="2000" b="1" i="1" smtClean="0">
                              <a:latin typeface="Cambria Math" panose="02040503050406030204" pitchFamily="18" charset="0"/>
                            </a:rPr>
                          </m:ctrlPr>
                        </m:funcPr>
                        <m:fName>
                          <m:r>
                            <a:rPr lang="en-GB" sz="2000" b="1" i="0" smtClean="0">
                              <a:latin typeface="Cambria Math" panose="02040503050406030204" pitchFamily="18" charset="0"/>
                            </a:rPr>
                            <m:t>𝐥𝐧</m:t>
                          </m:r>
                        </m:fName>
                        <m:e>
                          <m:d>
                            <m:dPr>
                              <m:begChr m:val="|"/>
                              <m:endChr m:val="|"/>
                              <m:ctrlPr>
                                <a:rPr lang="en-GB" sz="2000" b="1" i="1" smtClean="0">
                                  <a:latin typeface="Cambria Math" panose="02040503050406030204" pitchFamily="18" charset="0"/>
                                </a:rPr>
                              </m:ctrlPr>
                            </m:dPr>
                            <m:e>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𝟏</m:t>
                              </m:r>
                            </m:e>
                          </m:d>
                        </m:e>
                      </m:func>
                      <m:r>
                        <a:rPr lang="en-GB" sz="2000" b="1" i="1" smtClean="0">
                          <a:latin typeface="Cambria Math" panose="02040503050406030204" pitchFamily="18" charset="0"/>
                        </a:rPr>
                        <m:t>+</m:t>
                      </m:r>
                      <m:r>
                        <a:rPr lang="en-GB" sz="2000" b="1" i="1" smtClean="0">
                          <a:latin typeface="Cambria Math" panose="02040503050406030204" pitchFamily="18" charset="0"/>
                        </a:rPr>
                        <m:t>𝑪</m:t>
                      </m:r>
                    </m:oMath>
                  </m:oMathPara>
                </a14:m>
                <a:endParaRPr lang="en-GB" sz="20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338428" y="1108838"/>
                <a:ext cx="4208171" cy="1676806"/>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756317" y="969138"/>
                <a:ext cx="3888432" cy="19796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sz="2400" b="0" i="1" smtClean="0">
                              <a:latin typeface="Cambria Math" panose="02040503050406030204" pitchFamily="18" charset="0"/>
                            </a:rPr>
                          </m:ctrlPr>
                        </m:naryPr>
                        <m:sub/>
                        <m:sup/>
                        <m:e>
                          <m:f>
                            <m:fPr>
                              <m:ctrlPr>
                                <a:rPr lang="en-GB" sz="2400" b="0" i="1" smtClean="0">
                                  <a:latin typeface="Cambria Math" panose="02040503050406030204" pitchFamily="18" charset="0"/>
                                </a:rPr>
                              </m:ctrlPr>
                            </m:fPr>
                            <m:num>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+2</m:t>
                              </m:r>
                            </m:num>
                            <m:den>
                              <m:r>
                                <a:rPr lang="en-GB" sz="2400" b="0" i="1" smtClean="0">
                                  <a:latin typeface="Cambria Math" panose="02040503050406030204" pitchFamily="18" charset="0"/>
                                </a:rPr>
                                <m:t>𝑥</m:t>
                              </m:r>
                              <m:r>
                                <a:rPr lang="en-GB" sz="2400" b="0" i="1" smtClean="0">
                                  <a:latin typeface="Cambria Math" panose="02040503050406030204" pitchFamily="18" charset="0"/>
                                </a:rPr>
                                <m:t>+1</m:t>
                              </m:r>
                            </m:den>
                          </m:f>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oMath>
                    <m:oMath xmlns:m="http://schemas.openxmlformats.org/officeDocument/2006/math">
                      <m:r>
                        <a:rPr lang="en-GB" sz="2400" b="0"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m:t>
                          </m:r>
                        </m:num>
                        <m:den>
                          <m:r>
                            <a:rPr lang="en-GB" sz="2400" b="1" i="1" smtClean="0">
                              <a:latin typeface="Cambria Math" panose="02040503050406030204" pitchFamily="18" charset="0"/>
                            </a:rPr>
                            <m:t>𝟑</m:t>
                          </m:r>
                        </m:den>
                      </m:f>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𝒙</m:t>
                          </m:r>
                        </m:e>
                        <m:sup>
                          <m:r>
                            <a:rPr lang="en-GB" sz="2400" b="1" i="1" smtClean="0">
                              <a:latin typeface="Cambria Math" panose="02040503050406030204" pitchFamily="18" charset="0"/>
                            </a:rPr>
                            <m:t>𝟑</m:t>
                          </m:r>
                        </m:sup>
                      </m:sSup>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m:t>
                          </m:r>
                        </m:num>
                        <m:den>
                          <m:r>
                            <a:rPr lang="en-GB" sz="2400" b="1" i="1" smtClean="0">
                              <a:latin typeface="Cambria Math" panose="02040503050406030204" pitchFamily="18" charset="0"/>
                            </a:rPr>
                            <m:t>𝟐</m:t>
                          </m:r>
                        </m:den>
                      </m:f>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𝒙</m:t>
                          </m:r>
                        </m:e>
                        <m:sup>
                          <m:r>
                            <a:rPr lang="en-GB" sz="2400" b="1" i="1" smtClean="0">
                              <a:latin typeface="Cambria Math" panose="02040503050406030204" pitchFamily="18" charset="0"/>
                            </a:rPr>
                            <m:t>𝟐</m:t>
                          </m:r>
                        </m:sup>
                      </m:sSup>
                      <m:r>
                        <a:rPr lang="en-GB" sz="2400" b="1" i="1" smtClean="0">
                          <a:latin typeface="Cambria Math" panose="02040503050406030204" pitchFamily="18" charset="0"/>
                        </a:rPr>
                        <m:t>+</m:t>
                      </m:r>
                      <m:r>
                        <a:rPr lang="en-GB" sz="2400" b="1" i="1" smtClean="0">
                          <a:latin typeface="Cambria Math" panose="02040503050406030204" pitchFamily="18" charset="0"/>
                        </a:rPr>
                        <m:t>𝒙</m:t>
                      </m:r>
                      <m:r>
                        <a:rPr lang="en-GB" sz="2400" b="1" i="1" smtClean="0">
                          <a:latin typeface="Cambria Math" panose="02040503050406030204" pitchFamily="18" charset="0"/>
                        </a:rPr>
                        <m:t> </m:t>
                      </m:r>
                    </m:oMath>
                  </m:oMathPara>
                </a14:m>
                <a:r>
                  <a:rPr lang="en-GB" sz="2400" b="1" i="1" dirty="0">
                    <a:latin typeface="Cambria Math" panose="02040503050406030204" pitchFamily="18" charset="0"/>
                  </a:rPr>
                  <a:t/>
                </a:r>
                <a:br>
                  <a:rPr lang="en-GB" sz="2400" b="1" i="1" dirty="0">
                    <a:latin typeface="Cambria Math" panose="02040503050406030204" pitchFamily="18" charset="0"/>
                  </a:rPr>
                </a:br>
                <a:r>
                  <a:rPr lang="en-GB" sz="2400" b="1" i="1" dirty="0">
                    <a:latin typeface="Cambria Math" panose="02040503050406030204" pitchFamily="18" charset="0"/>
                  </a:rPr>
                  <a:t>               </a:t>
                </a:r>
                <a14:m>
                  <m:oMath xmlns:m="http://schemas.openxmlformats.org/officeDocument/2006/math">
                    <m:r>
                      <a:rPr lang="en-GB" sz="2400" b="1" i="1" smtClean="0">
                        <a:latin typeface="Cambria Math" panose="02040503050406030204" pitchFamily="18" charset="0"/>
                      </a:rPr>
                      <m:t>+</m:t>
                    </m:r>
                    <m:func>
                      <m:funcPr>
                        <m:ctrlPr>
                          <a:rPr lang="en-GB" sz="2400" b="1" i="1" smtClean="0">
                            <a:latin typeface="Cambria Math" panose="02040503050406030204" pitchFamily="18" charset="0"/>
                          </a:rPr>
                        </m:ctrlPr>
                      </m:funcPr>
                      <m:fName>
                        <m:r>
                          <a:rPr lang="en-GB" sz="2400" b="1" i="0" smtClean="0">
                            <a:latin typeface="Cambria Math" panose="02040503050406030204" pitchFamily="18" charset="0"/>
                          </a:rPr>
                          <m:t>𝐥𝐧</m:t>
                        </m:r>
                      </m:fName>
                      <m:e>
                        <m:d>
                          <m:dPr>
                            <m:begChr m:val="|"/>
                            <m:endChr m:val="|"/>
                            <m:ctrlPr>
                              <a:rPr lang="en-GB" sz="2400" b="1" i="1" smtClean="0">
                                <a:latin typeface="Cambria Math" panose="02040503050406030204" pitchFamily="18" charset="0"/>
                              </a:rPr>
                            </m:ctrlPr>
                          </m:dPr>
                          <m:e>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𝟏</m:t>
                            </m:r>
                          </m:e>
                        </m:d>
                      </m:e>
                    </m:func>
                    <m:r>
                      <a:rPr lang="en-GB" sz="2400" b="1" i="1" smtClean="0">
                        <a:latin typeface="Cambria Math" panose="02040503050406030204" pitchFamily="18" charset="0"/>
                      </a:rPr>
                      <m:t>+</m:t>
                    </m:r>
                    <m:r>
                      <a:rPr lang="en-GB" sz="2400" b="1" i="1" smtClean="0">
                        <a:latin typeface="Cambria Math" panose="02040503050406030204" pitchFamily="18" charset="0"/>
                      </a:rPr>
                      <m:t>𝑪</m:t>
                    </m:r>
                  </m:oMath>
                </a14:m>
                <a:endParaRPr lang="en-GB" sz="16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4756317" y="969138"/>
                <a:ext cx="3888432" cy="1979644"/>
              </a:xfrm>
              <a:prstGeom prst="rect">
                <a:avLst/>
              </a:prstGeom>
              <a:blipFill>
                <a:blip r:embed="rId3"/>
                <a:stretch>
                  <a:fillRect/>
                </a:stretch>
              </a:blipFill>
            </p:spPr>
            <p:txBody>
              <a:bodyPr/>
              <a:lstStyle/>
              <a:p>
                <a:r>
                  <a:rPr lang="en-GB">
                    <a:noFill/>
                  </a:rPr>
                  <a:t> </a:t>
                </a:r>
              </a:p>
            </p:txBody>
          </p:sp>
        </mc:Fallback>
      </mc:AlternateContent>
      <p:sp>
        <p:nvSpPr>
          <p:cNvPr id="7" name="Rectangle 6"/>
          <p:cNvSpPr/>
          <p:nvPr/>
        </p:nvSpPr>
        <p:spPr>
          <a:xfrm>
            <a:off x="717104" y="1777672"/>
            <a:ext cx="3804096" cy="1193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5741021" y="1866032"/>
            <a:ext cx="2691780" cy="13089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4E44EC0-8C12-437C-A8BB-3F904B6A48E4}"/>
                  </a:ext>
                </a:extLst>
              </p:cNvPr>
              <p:cNvSpPr txBox="1"/>
              <p:nvPr/>
            </p:nvSpPr>
            <p:spPr>
              <a:xfrm>
                <a:off x="852984" y="4407148"/>
                <a:ext cx="4824536" cy="1344663"/>
              </a:xfrm>
              <a:prstGeom prst="rect">
                <a:avLst/>
              </a:prstGeom>
              <a:noFill/>
            </p:spPr>
            <p:txBody>
              <a:bodyPr wrap="square" rtlCol="0">
                <a:spAutoFit/>
              </a:bodyPr>
              <a:lstStyle/>
              <a:p>
                <a:r>
                  <a:rPr lang="en-GB" dirty="0"/>
                  <a:t>Contrast this with </a:t>
                </a:r>
                <a14:m>
                  <m:oMath xmlns:m="http://schemas.openxmlformats.org/officeDocument/2006/math">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𝑥</m:t>
                            </m:r>
                            <m:r>
                              <a:rPr lang="en-GB" b="0" i="1" smtClean="0">
                                <a:latin typeface="Cambria Math" panose="02040503050406030204" pitchFamily="18" charset="0"/>
                              </a:rPr>
                              <m:t>−1</m:t>
                            </m:r>
                          </m:num>
                          <m:den>
                            <m:r>
                              <a:rPr lang="en-GB" b="0" i="1" smtClean="0">
                                <a:latin typeface="Cambria Math" panose="02040503050406030204" pitchFamily="18" charset="0"/>
                              </a:rPr>
                              <m:t>𝑥</m:t>
                            </m:r>
                          </m:den>
                        </m:f>
                        <m:r>
                          <a:rPr lang="en-GB" b="0" i="1" smtClean="0">
                            <a:latin typeface="Cambria Math" panose="02040503050406030204" pitchFamily="18" charset="0"/>
                          </a:rPr>
                          <m:t> </m:t>
                        </m:r>
                        <m:r>
                          <a:rPr lang="en-GB" b="0" i="1" smtClean="0">
                            <a:latin typeface="Cambria Math" panose="02040503050406030204" pitchFamily="18" charset="0"/>
                          </a:rPr>
                          <m:t>𝑑𝑥</m:t>
                        </m:r>
                      </m:e>
                    </m:nary>
                  </m:oMath>
                </a14:m>
                <a:r>
                  <a:rPr lang="en-GB" dirty="0"/>
                  <a:t> which can be integrated more simply:</a:t>
                </a:r>
              </a:p>
              <a:p>
                <a:pPr/>
                <a14:m>
                  <m:oMathPara xmlns:m="http://schemas.openxmlformats.org/officeDocument/2006/math">
                    <m:oMathParaPr>
                      <m:jc m:val="centerGroup"/>
                    </m:oMathParaPr>
                    <m:oMath xmlns:m="http://schemas.openxmlformats.org/officeDocument/2006/math">
                      <m:nary>
                        <m:naryPr>
                          <m:subHide m:val="on"/>
                          <m:supHide m:val="on"/>
                          <m:ctrlPr>
                            <a:rPr lang="en-GB" b="1" i="1" smtClean="0">
                              <a:latin typeface="Cambria Math" panose="02040503050406030204" pitchFamily="18" charset="0"/>
                            </a:rPr>
                          </m:ctrlPr>
                        </m:naryPr>
                        <m:sub/>
                        <m:sup/>
                        <m:e>
                          <m:f>
                            <m:fPr>
                              <m:ctrlPr>
                                <a:rPr lang="en-GB" b="1" i="1" smtClean="0">
                                  <a:latin typeface="Cambria Math" panose="02040503050406030204" pitchFamily="18" charset="0"/>
                                </a:rPr>
                              </m:ctrlPr>
                            </m:fPr>
                            <m:num>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num>
                            <m:den>
                              <m:r>
                                <a:rPr lang="en-GB" b="1" i="1" smtClean="0">
                                  <a:latin typeface="Cambria Math" panose="02040503050406030204" pitchFamily="18" charset="0"/>
                                </a:rPr>
                                <m:t>𝒙</m:t>
                              </m:r>
                            </m:den>
                          </m:f>
                          <m:r>
                            <a:rPr lang="en-GB" b="1" i="1" smtClean="0">
                              <a:latin typeface="Cambria Math" panose="02040503050406030204" pitchFamily="18" charset="0"/>
                            </a:rPr>
                            <m:t>𝒅𝒙</m:t>
                          </m:r>
                        </m:e>
                      </m:nary>
                      <m:r>
                        <a:rPr lang="en-GB" b="1" i="1" smtClean="0">
                          <a:latin typeface="Cambria Math" panose="02040503050406030204" pitchFamily="18" charset="0"/>
                        </a:rPr>
                        <m:t>=</m:t>
                      </m:r>
                      <m:nary>
                        <m:naryPr>
                          <m:subHide m:val="on"/>
                          <m:supHide m:val="on"/>
                          <m:ctrlPr>
                            <a:rPr lang="en-GB" b="1" i="1" smtClean="0">
                              <a:latin typeface="Cambria Math" panose="02040503050406030204" pitchFamily="18" charset="0"/>
                            </a:rPr>
                          </m:ctrlPr>
                        </m:naryPr>
                        <m:sub/>
                        <m:sup/>
                        <m:e>
                          <m:r>
                            <a:rPr lang="en-GB" b="1" i="1" smtClean="0">
                              <a:latin typeface="Cambria Math" panose="02040503050406030204" pitchFamily="18" charset="0"/>
                            </a:rPr>
                            <m:t>𝟏</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𝒙</m:t>
                              </m:r>
                            </m:den>
                          </m:f>
                          <m:r>
                            <a:rPr lang="en-GB" b="1" i="1" smtClean="0">
                              <a:latin typeface="Cambria Math" panose="02040503050406030204" pitchFamily="18" charset="0"/>
                            </a:rPr>
                            <m:t> </m:t>
                          </m:r>
                          <m:r>
                            <a:rPr lang="en-GB" b="1" i="1" smtClean="0">
                              <a:latin typeface="Cambria Math" panose="02040503050406030204" pitchFamily="18" charset="0"/>
                            </a:rPr>
                            <m:t>𝒅𝒙</m:t>
                          </m:r>
                        </m:e>
                      </m:nary>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𝐥𝐧</m:t>
                          </m:r>
                        </m:fName>
                        <m:e>
                          <m:d>
                            <m:dPr>
                              <m:begChr m:val="|"/>
                              <m:endChr m:val="|"/>
                              <m:ctrlPr>
                                <a:rPr lang="en-GB" b="1" i="1" smtClean="0">
                                  <a:latin typeface="Cambria Math" panose="02040503050406030204" pitchFamily="18" charset="0"/>
                                </a:rPr>
                              </m:ctrlPr>
                            </m:dPr>
                            <m:e>
                              <m:r>
                                <a:rPr lang="en-GB" b="1" i="1" smtClean="0">
                                  <a:latin typeface="Cambria Math" panose="02040503050406030204" pitchFamily="18" charset="0"/>
                                </a:rPr>
                                <m:t>𝒙</m:t>
                              </m:r>
                            </m:e>
                          </m:d>
                          <m:r>
                            <a:rPr lang="en-GB" b="1" i="1" smtClean="0">
                              <a:latin typeface="Cambria Math" panose="02040503050406030204" pitchFamily="18" charset="0"/>
                            </a:rPr>
                            <m:t>+</m:t>
                          </m:r>
                          <m:r>
                            <a:rPr lang="en-GB" b="1" i="1" smtClean="0">
                              <a:latin typeface="Cambria Math" panose="02040503050406030204" pitchFamily="18" charset="0"/>
                            </a:rPr>
                            <m:t>𝑪</m:t>
                          </m:r>
                        </m:e>
                      </m:func>
                    </m:oMath>
                  </m:oMathPara>
                </a14:m>
                <a:endParaRPr lang="en-GB" b="1" dirty="0"/>
              </a:p>
            </p:txBody>
          </p:sp>
        </mc:Choice>
        <mc:Fallback xmlns="">
          <p:sp>
            <p:nvSpPr>
              <p:cNvPr id="9" name="TextBox 8">
                <a:extLst>
                  <a:ext uri="{FF2B5EF4-FFF2-40B4-BE49-F238E27FC236}">
                    <a16:creationId xmlns:a16="http://schemas.microsoft.com/office/drawing/2014/main" id="{B4E44EC0-8C12-437C-A8BB-3F904B6A48E4}"/>
                  </a:ext>
                </a:extLst>
              </p:cNvPr>
              <p:cNvSpPr txBox="1">
                <a:spLocks noRot="1" noChangeAspect="1" noMove="1" noResize="1" noEditPoints="1" noAdjustHandles="1" noChangeArrowheads="1" noChangeShapeType="1" noTextEdit="1"/>
              </p:cNvSpPr>
              <p:nvPr/>
            </p:nvSpPr>
            <p:spPr>
              <a:xfrm>
                <a:off x="852984" y="4407148"/>
                <a:ext cx="4824536" cy="1344663"/>
              </a:xfrm>
              <a:prstGeom prst="rect">
                <a:avLst/>
              </a:prstGeom>
              <a:blipFill>
                <a:blip r:embed="rId4"/>
                <a:stretch>
                  <a:fillRect l="-1138" t="-36652"/>
                </a:stretch>
              </a:blipFill>
            </p:spPr>
            <p:txBody>
              <a:bodyPr/>
              <a:lstStyle/>
              <a:p>
                <a:r>
                  <a:rPr lang="en-GB">
                    <a:noFill/>
                  </a:rPr>
                  <a:t> </a:t>
                </a:r>
              </a:p>
            </p:txBody>
          </p:sp>
        </mc:Fallback>
      </mc:AlternateContent>
      <p:cxnSp>
        <p:nvCxnSpPr>
          <p:cNvPr id="11" name="Straight Arrow Connector 10">
            <a:extLst>
              <a:ext uri="{FF2B5EF4-FFF2-40B4-BE49-F238E27FC236}">
                <a16:creationId xmlns:a16="http://schemas.microsoft.com/office/drawing/2014/main" id="{22E9AD61-4B63-4259-8660-1EEA7AF9086B}"/>
              </a:ext>
            </a:extLst>
          </p:cNvPr>
          <p:cNvCxnSpPr/>
          <p:nvPr/>
        </p:nvCxnSpPr>
        <p:spPr>
          <a:xfrm flipV="1">
            <a:off x="2915816" y="3263228"/>
            <a:ext cx="72008" cy="9578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849415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nextCondLst>
                <p:cond evt="onClick" delay="0">
                  <p:tgtEl>
                    <p:spTgt spid="7"/>
                  </p:tgtEl>
                </p:cond>
              </p:nextCondLst>
            </p:seq>
            <p:seq concurrent="1" nextAc="seek">
              <p:cTn id="15" restart="whenNotActive" fill="hold" evtFilter="cancelBubble" nodeType="interactiveSeq">
                <p:stCondLst>
                  <p:cond evt="onClick" delay="0">
                    <p:tgtEl>
                      <p:spTgt spid="8"/>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 grpId="0" animBg="1"/>
      <p:bldP spid="8" grpId="0" animBg="1"/>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11G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8" name="TextBox 27">
            <a:extLst>
              <a:ext uri="{FF2B5EF4-FFF2-40B4-BE49-F238E27FC236}">
                <a16:creationId xmlns:a16="http://schemas.microsoft.com/office/drawing/2014/main" id="{AB409FA8-34C4-4FDD-966B-EFA5D58ECFF6}"/>
              </a:ext>
            </a:extLst>
          </p:cNvPr>
          <p:cNvSpPr txBox="1"/>
          <p:nvPr/>
        </p:nvSpPr>
        <p:spPr>
          <a:xfrm>
            <a:off x="395536" y="725840"/>
            <a:ext cx="7920880" cy="830997"/>
          </a:xfrm>
          <a:prstGeom prst="rect">
            <a:avLst/>
          </a:prstGeom>
          <a:noFill/>
        </p:spPr>
        <p:txBody>
          <a:bodyPr wrap="square" rtlCol="0">
            <a:spAutoFit/>
          </a:bodyPr>
          <a:lstStyle/>
          <a:p>
            <a:r>
              <a:rPr lang="en-GB" sz="2400" dirty="0"/>
              <a:t>Pearson Pure Mathematics Year 2/AS</a:t>
            </a:r>
          </a:p>
          <a:p>
            <a:r>
              <a:rPr lang="en-GB" sz="2400" dirty="0"/>
              <a:t>Page 312-313</a:t>
            </a:r>
          </a:p>
        </p:txBody>
      </p:sp>
      <p:cxnSp>
        <p:nvCxnSpPr>
          <p:cNvPr id="29" name="Straight Connector 28">
            <a:extLst>
              <a:ext uri="{FF2B5EF4-FFF2-40B4-BE49-F238E27FC236}">
                <a16:creationId xmlns:a16="http://schemas.microsoft.com/office/drawing/2014/main" id="{07B3D4EB-D2A9-4BCC-B402-8AAEDE7CB1A1}"/>
              </a:ext>
            </a:extLst>
          </p:cNvPr>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A740E6F1-39EC-4FBA-854D-EE694A141964}"/>
              </a:ext>
            </a:extLst>
          </p:cNvPr>
          <p:cNvPicPr>
            <a:picLocks noChangeAspect="1"/>
          </p:cNvPicPr>
          <p:nvPr/>
        </p:nvPicPr>
        <p:blipFill>
          <a:blip r:embed="rId2"/>
          <a:stretch>
            <a:fillRect/>
          </a:stretch>
        </p:blipFill>
        <p:spPr>
          <a:xfrm>
            <a:off x="539552" y="2636912"/>
            <a:ext cx="3667125" cy="1628775"/>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E29F23C-EDE6-4C52-BA0E-99917238F253}"/>
                  </a:ext>
                </a:extLst>
              </p:cNvPr>
              <p:cNvSpPr txBox="1"/>
              <p:nvPr/>
            </p:nvSpPr>
            <p:spPr>
              <a:xfrm>
                <a:off x="535484" y="4648944"/>
                <a:ext cx="2376264" cy="506870"/>
              </a:xfrm>
              <a:prstGeom prst="rect">
                <a:avLst/>
              </a:prstGeom>
              <a:noFill/>
            </p:spPr>
            <p:txBody>
              <a:bodyPr wrap="square" rtlCol="0">
                <a:spAutoFit/>
              </a:bodyPr>
              <a:lstStyle/>
              <a:p>
                <a:r>
                  <a:rPr lang="en-GB" b="1" dirty="0"/>
                  <a:t>Solution: </a:t>
                </a:r>
                <a14:m>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𝐥𝐧</m:t>
                        </m:r>
                      </m:fName>
                      <m:e>
                        <m:d>
                          <m:dPr>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𝟖</m:t>
                                </m:r>
                              </m:num>
                              <m:den>
                                <m:r>
                                  <a:rPr lang="en-GB" b="1" i="1" smtClean="0">
                                    <a:latin typeface="Cambria Math" panose="02040503050406030204" pitchFamily="18" charset="0"/>
                                  </a:rPr>
                                  <m:t>𝟓</m:t>
                                </m:r>
                              </m:den>
                            </m:f>
                          </m:e>
                        </m:d>
                      </m:e>
                    </m:func>
                  </m:oMath>
                </a14:m>
                <a:endParaRPr lang="en-GB" b="1" dirty="0"/>
              </a:p>
            </p:txBody>
          </p:sp>
        </mc:Choice>
        <mc:Fallback xmlns="">
          <p:sp>
            <p:nvSpPr>
              <p:cNvPr id="6" name="TextBox 5">
                <a:extLst>
                  <a:ext uri="{FF2B5EF4-FFF2-40B4-BE49-F238E27FC236}">
                    <a16:creationId xmlns:a16="http://schemas.microsoft.com/office/drawing/2014/main" id="{3E29F23C-EDE6-4C52-BA0E-99917238F253}"/>
                  </a:ext>
                </a:extLst>
              </p:cNvPr>
              <p:cNvSpPr txBox="1">
                <a:spLocks noRot="1" noChangeAspect="1" noMove="1" noResize="1" noEditPoints="1" noAdjustHandles="1" noChangeArrowheads="1" noChangeShapeType="1" noTextEdit="1"/>
              </p:cNvSpPr>
              <p:nvPr/>
            </p:nvSpPr>
            <p:spPr>
              <a:xfrm>
                <a:off x="535484" y="4648944"/>
                <a:ext cx="2376264" cy="506870"/>
              </a:xfrm>
              <a:prstGeom prst="rect">
                <a:avLst/>
              </a:prstGeom>
              <a:blipFill>
                <a:blip r:embed="rId3"/>
                <a:stretch>
                  <a:fillRect l="-2308" b="-6024"/>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D06CC39A-FC29-4D87-AC28-640B88583CD9}"/>
              </a:ext>
            </a:extLst>
          </p:cNvPr>
          <p:cNvSpPr txBox="1"/>
          <p:nvPr/>
        </p:nvSpPr>
        <p:spPr>
          <a:xfrm>
            <a:off x="458168" y="2167756"/>
            <a:ext cx="2376264" cy="369332"/>
          </a:xfrm>
          <a:prstGeom prst="rect">
            <a:avLst/>
          </a:prstGeom>
          <a:noFill/>
        </p:spPr>
        <p:txBody>
          <a:bodyPr wrap="square" rtlCol="0">
            <a:spAutoFit/>
          </a:bodyPr>
          <a:lstStyle/>
          <a:p>
            <a:r>
              <a:rPr lang="en-GB" b="1" dirty="0"/>
              <a:t>Extension:</a:t>
            </a:r>
          </a:p>
        </p:txBody>
      </p:sp>
      <p:sp>
        <p:nvSpPr>
          <p:cNvPr id="10" name="Rectangle 9">
            <a:extLst>
              <a:ext uri="{FF2B5EF4-FFF2-40B4-BE49-F238E27FC236}">
                <a16:creationId xmlns:a16="http://schemas.microsoft.com/office/drawing/2014/main" id="{B30B0F6B-C363-47DF-8442-EE2028F9C866}"/>
              </a:ext>
            </a:extLst>
          </p:cNvPr>
          <p:cNvSpPr/>
          <p:nvPr/>
        </p:nvSpPr>
        <p:spPr>
          <a:xfrm>
            <a:off x="1537321" y="4609232"/>
            <a:ext cx="1332879" cy="7247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6301046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Freeform: Shape 16">
                <a:extLst>
                  <a:ext uri="{FF2B5EF4-FFF2-40B4-BE49-F238E27FC236}">
                    <a16:creationId xmlns:a16="http://schemas.microsoft.com/office/drawing/2014/main" id="{DFF63A61-16D0-44EA-A82E-C9B38FCD5C0E}"/>
                  </a:ext>
                </a:extLst>
              </p:cNvPr>
              <p:cNvSpPr/>
              <p:nvPr/>
            </p:nvSpPr>
            <p:spPr>
              <a:xfrm>
                <a:off x="7232650" y="2381250"/>
                <a:ext cx="1063625" cy="1117600"/>
              </a:xfrm>
              <a:custGeom>
                <a:avLst/>
                <a:gdLst>
                  <a:gd name="connsiteX0" fmla="*/ 0 w 1063625"/>
                  <a:gd name="connsiteY0" fmla="*/ 0 h 1117600"/>
                  <a:gd name="connsiteX1" fmla="*/ 184150 w 1063625"/>
                  <a:gd name="connsiteY1" fmla="*/ 149225 h 1117600"/>
                  <a:gd name="connsiteX2" fmla="*/ 352425 w 1063625"/>
                  <a:gd name="connsiteY2" fmla="*/ 273050 h 1117600"/>
                  <a:gd name="connsiteX3" fmla="*/ 463550 w 1063625"/>
                  <a:gd name="connsiteY3" fmla="*/ 349250 h 1117600"/>
                  <a:gd name="connsiteX4" fmla="*/ 593725 w 1063625"/>
                  <a:gd name="connsiteY4" fmla="*/ 419100 h 1117600"/>
                  <a:gd name="connsiteX5" fmla="*/ 720725 w 1063625"/>
                  <a:gd name="connsiteY5" fmla="*/ 466725 h 1117600"/>
                  <a:gd name="connsiteX6" fmla="*/ 844550 w 1063625"/>
                  <a:gd name="connsiteY6" fmla="*/ 504825 h 1117600"/>
                  <a:gd name="connsiteX7" fmla="*/ 984250 w 1063625"/>
                  <a:gd name="connsiteY7" fmla="*/ 530225 h 1117600"/>
                  <a:gd name="connsiteX8" fmla="*/ 1063625 w 1063625"/>
                  <a:gd name="connsiteY8" fmla="*/ 539750 h 1117600"/>
                  <a:gd name="connsiteX9" fmla="*/ 1057275 w 1063625"/>
                  <a:gd name="connsiteY9" fmla="*/ 1114425 h 1117600"/>
                  <a:gd name="connsiteX10" fmla="*/ 6350 w 1063625"/>
                  <a:gd name="connsiteY10" fmla="*/ 1117600 h 1117600"/>
                  <a:gd name="connsiteX11" fmla="*/ 0 w 1063625"/>
                  <a:gd name="connsiteY11" fmla="*/ 0 h 11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3625" h="1117600">
                    <a:moveTo>
                      <a:pt x="0" y="0"/>
                    </a:moveTo>
                    <a:lnTo>
                      <a:pt x="184150" y="149225"/>
                    </a:lnTo>
                    <a:lnTo>
                      <a:pt x="352425" y="273050"/>
                    </a:lnTo>
                    <a:lnTo>
                      <a:pt x="463550" y="349250"/>
                    </a:lnTo>
                    <a:lnTo>
                      <a:pt x="593725" y="419100"/>
                    </a:lnTo>
                    <a:lnTo>
                      <a:pt x="720725" y="466725"/>
                    </a:lnTo>
                    <a:lnTo>
                      <a:pt x="844550" y="504825"/>
                    </a:lnTo>
                    <a:lnTo>
                      <a:pt x="984250" y="530225"/>
                    </a:lnTo>
                    <a:lnTo>
                      <a:pt x="1063625" y="539750"/>
                    </a:lnTo>
                    <a:cubicBezTo>
                      <a:pt x="1061508" y="731308"/>
                      <a:pt x="1059392" y="922867"/>
                      <a:pt x="1057275" y="1114425"/>
                    </a:cubicBezTo>
                    <a:lnTo>
                      <a:pt x="6350" y="1117600"/>
                    </a:lnTo>
                    <a:cubicBezTo>
                      <a:pt x="4233" y="745067"/>
                      <a:pt x="2117" y="372533"/>
                      <a:pt x="0" y="0"/>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𝑅</m:t>
                      </m:r>
                    </m:oMath>
                  </m:oMathPara>
                </a14:m>
                <a:endParaRPr lang="en-GB" dirty="0"/>
              </a:p>
            </p:txBody>
          </p:sp>
        </mc:Choice>
        <mc:Fallback xmlns="">
          <p:sp>
            <p:nvSpPr>
              <p:cNvPr id="17" name="Freeform: Shape 16">
                <a:extLst>
                  <a:ext uri="{FF2B5EF4-FFF2-40B4-BE49-F238E27FC236}">
                    <a16:creationId xmlns:a16="http://schemas.microsoft.com/office/drawing/2014/main" id="{DFF63A61-16D0-44EA-A82E-C9B38FCD5C0E}"/>
                  </a:ext>
                </a:extLst>
              </p:cNvPr>
              <p:cNvSpPr>
                <a:spLocks noRot="1" noChangeAspect="1" noMove="1" noResize="1" noEditPoints="1" noAdjustHandles="1" noChangeArrowheads="1" noChangeShapeType="1" noTextEdit="1"/>
              </p:cNvSpPr>
              <p:nvPr/>
            </p:nvSpPr>
            <p:spPr>
              <a:xfrm>
                <a:off x="7232650" y="2381250"/>
                <a:ext cx="1063625" cy="1117600"/>
              </a:xfrm>
              <a:custGeom>
                <a:avLst/>
                <a:gdLst>
                  <a:gd name="connsiteX0" fmla="*/ 0 w 1063625"/>
                  <a:gd name="connsiteY0" fmla="*/ 0 h 1117600"/>
                  <a:gd name="connsiteX1" fmla="*/ 184150 w 1063625"/>
                  <a:gd name="connsiteY1" fmla="*/ 149225 h 1117600"/>
                  <a:gd name="connsiteX2" fmla="*/ 352425 w 1063625"/>
                  <a:gd name="connsiteY2" fmla="*/ 273050 h 1117600"/>
                  <a:gd name="connsiteX3" fmla="*/ 463550 w 1063625"/>
                  <a:gd name="connsiteY3" fmla="*/ 349250 h 1117600"/>
                  <a:gd name="connsiteX4" fmla="*/ 593725 w 1063625"/>
                  <a:gd name="connsiteY4" fmla="*/ 419100 h 1117600"/>
                  <a:gd name="connsiteX5" fmla="*/ 720725 w 1063625"/>
                  <a:gd name="connsiteY5" fmla="*/ 466725 h 1117600"/>
                  <a:gd name="connsiteX6" fmla="*/ 844550 w 1063625"/>
                  <a:gd name="connsiteY6" fmla="*/ 504825 h 1117600"/>
                  <a:gd name="connsiteX7" fmla="*/ 984250 w 1063625"/>
                  <a:gd name="connsiteY7" fmla="*/ 530225 h 1117600"/>
                  <a:gd name="connsiteX8" fmla="*/ 1063625 w 1063625"/>
                  <a:gd name="connsiteY8" fmla="*/ 539750 h 1117600"/>
                  <a:gd name="connsiteX9" fmla="*/ 1057275 w 1063625"/>
                  <a:gd name="connsiteY9" fmla="*/ 1114425 h 1117600"/>
                  <a:gd name="connsiteX10" fmla="*/ 6350 w 1063625"/>
                  <a:gd name="connsiteY10" fmla="*/ 1117600 h 1117600"/>
                  <a:gd name="connsiteX11" fmla="*/ 0 w 1063625"/>
                  <a:gd name="connsiteY11" fmla="*/ 0 h 11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3625" h="1117600">
                    <a:moveTo>
                      <a:pt x="0" y="0"/>
                    </a:moveTo>
                    <a:lnTo>
                      <a:pt x="184150" y="149225"/>
                    </a:lnTo>
                    <a:lnTo>
                      <a:pt x="352425" y="273050"/>
                    </a:lnTo>
                    <a:lnTo>
                      <a:pt x="463550" y="349250"/>
                    </a:lnTo>
                    <a:lnTo>
                      <a:pt x="593725" y="419100"/>
                    </a:lnTo>
                    <a:lnTo>
                      <a:pt x="720725" y="466725"/>
                    </a:lnTo>
                    <a:lnTo>
                      <a:pt x="844550" y="504825"/>
                    </a:lnTo>
                    <a:lnTo>
                      <a:pt x="984250" y="530225"/>
                    </a:lnTo>
                    <a:lnTo>
                      <a:pt x="1063625" y="539750"/>
                    </a:lnTo>
                    <a:cubicBezTo>
                      <a:pt x="1061508" y="731308"/>
                      <a:pt x="1059392" y="922867"/>
                      <a:pt x="1057275" y="1114425"/>
                    </a:cubicBezTo>
                    <a:lnTo>
                      <a:pt x="6350" y="1117600"/>
                    </a:lnTo>
                    <a:cubicBezTo>
                      <a:pt x="4233" y="745067"/>
                      <a:pt x="2117" y="372533"/>
                      <a:pt x="0" y="0"/>
                    </a:cubicBezTo>
                    <a:close/>
                  </a:path>
                </a:pathLst>
              </a:custGeom>
              <a:blipFill>
                <a:blip r:embed="rId2"/>
                <a:stretch>
                  <a:fillRect/>
                </a:stretch>
              </a:blipFill>
              <a:ln>
                <a:noFill/>
              </a:ln>
            </p:spPr>
            <p:txBody>
              <a:bodyPr/>
              <a:lstStyle/>
              <a:p>
                <a:r>
                  <a:rPr lang="en-GB">
                    <a:noFill/>
                  </a:rPr>
                  <a:t> </a:t>
                </a:r>
              </a:p>
            </p:txBody>
          </p:sp>
        </mc:Fallback>
      </mc:AlternateContent>
      <p:grpSp>
        <p:nvGrpSpPr>
          <p:cNvPr id="2" name="Group 1">
            <a:extLst>
              <a:ext uri="{FF2B5EF4-FFF2-40B4-BE49-F238E27FC236}">
                <a16:creationId xmlns:a16="http://schemas.microsoft.com/office/drawing/2014/main" id="{1D87AD65-BFE2-4495-BA9A-82056C3BAA3F}"/>
              </a:ext>
            </a:extLst>
          </p:cNvPr>
          <p:cNvGrpSpPr/>
          <p:nvPr/>
        </p:nvGrpSpPr>
        <p:grpSpPr>
          <a:xfrm>
            <a:off x="0" y="0"/>
            <a:ext cx="9144000" cy="599127"/>
            <a:chOff x="0" y="13335"/>
            <a:chExt cx="9144218" cy="599127"/>
          </a:xfrm>
        </p:grpSpPr>
        <p:sp>
          <p:nvSpPr>
            <p:cNvPr id="3" name="TextBox 32">
              <a:extLst>
                <a:ext uri="{FF2B5EF4-FFF2-40B4-BE49-F238E27FC236}">
                  <a16:creationId xmlns:a16="http://schemas.microsoft.com/office/drawing/2014/main" id="{EF5CE405-984A-4810-BF72-1B2B2D96865A}"/>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Finding Areas</a:t>
              </a:r>
            </a:p>
          </p:txBody>
        </p:sp>
        <p:cxnSp>
          <p:nvCxnSpPr>
            <p:cNvPr id="4" name="Straight Connector 3">
              <a:extLst>
                <a:ext uri="{FF2B5EF4-FFF2-40B4-BE49-F238E27FC236}">
                  <a16:creationId xmlns:a16="http://schemas.microsoft.com/office/drawing/2014/main" id="{6A491E9C-DC19-4675-982E-5F0B55719F39}"/>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FF1FC74-8980-4B58-946C-9110DCE9B17F}"/>
                  </a:ext>
                </a:extLst>
              </p:cNvPr>
              <p:cNvSpPr txBox="1"/>
              <p:nvPr/>
            </p:nvSpPr>
            <p:spPr>
              <a:xfrm>
                <a:off x="310828" y="760512"/>
                <a:ext cx="7488832" cy="1200329"/>
              </a:xfrm>
              <a:prstGeom prst="rect">
                <a:avLst/>
              </a:prstGeom>
              <a:noFill/>
            </p:spPr>
            <p:txBody>
              <a:bodyPr wrap="square" rtlCol="0">
                <a:spAutoFit/>
              </a:bodyPr>
              <a:lstStyle/>
              <a:p>
                <a:r>
                  <a:rPr lang="en-GB" dirty="0"/>
                  <a:t>You’re already familiar with the idea that definite integration gives you the (signed) area bound between the curve and the </a:t>
                </a:r>
                <a14:m>
                  <m:oMath xmlns:m="http://schemas.openxmlformats.org/officeDocument/2006/math">
                    <m:r>
                      <a:rPr lang="en-GB" b="0" i="1" smtClean="0">
                        <a:latin typeface="Cambria Math" panose="02040503050406030204" pitchFamily="18" charset="0"/>
                      </a:rPr>
                      <m:t>𝑥</m:t>
                    </m:r>
                  </m:oMath>
                </a14:m>
                <a:r>
                  <a:rPr lang="en-GB" dirty="0"/>
                  <a:t>-axis.</a:t>
                </a:r>
              </a:p>
              <a:p>
                <a:r>
                  <a:rPr lang="en-GB" dirty="0"/>
                  <a:t>Given your expanded integration skills, you can now find the area under a greater variety of curves.</a:t>
                </a:r>
              </a:p>
            </p:txBody>
          </p:sp>
        </mc:Choice>
        <mc:Fallback xmlns="">
          <p:sp>
            <p:nvSpPr>
              <p:cNvPr id="5" name="TextBox 4">
                <a:extLst>
                  <a:ext uri="{FF2B5EF4-FFF2-40B4-BE49-F238E27FC236}">
                    <a16:creationId xmlns:a16="http://schemas.microsoft.com/office/drawing/2014/main" id="{EFF1FC74-8980-4B58-946C-9110DCE9B17F}"/>
                  </a:ext>
                </a:extLst>
              </p:cNvPr>
              <p:cNvSpPr txBox="1">
                <a:spLocks noRot="1" noChangeAspect="1" noMove="1" noResize="1" noEditPoints="1" noAdjustHandles="1" noChangeArrowheads="1" noChangeShapeType="1" noTextEdit="1"/>
              </p:cNvSpPr>
              <p:nvPr/>
            </p:nvSpPr>
            <p:spPr>
              <a:xfrm>
                <a:off x="310828" y="760512"/>
                <a:ext cx="7488832" cy="1200329"/>
              </a:xfrm>
              <a:prstGeom prst="rect">
                <a:avLst/>
              </a:prstGeom>
              <a:blipFill>
                <a:blip r:embed="rId3"/>
                <a:stretch>
                  <a:fillRect l="-733" t="-3046" b="-71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4D03DCD-C781-4587-A456-DCC5C57A4C9E}"/>
                  </a:ext>
                </a:extLst>
              </p:cNvPr>
              <p:cNvSpPr txBox="1"/>
              <p:nvPr/>
            </p:nvSpPr>
            <p:spPr>
              <a:xfrm>
                <a:off x="429444" y="2162572"/>
                <a:ext cx="6086772" cy="133267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The diagram shows part of the curve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9</m:t>
                        </m:r>
                      </m:num>
                      <m:den>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4+3</m:t>
                            </m:r>
                            <m:r>
                              <a:rPr lang="en-GB" b="0" i="1" smtClean="0">
                                <a:latin typeface="Cambria Math" panose="02040503050406030204" pitchFamily="18" charset="0"/>
                              </a:rPr>
                              <m:t>𝑥</m:t>
                            </m:r>
                          </m:e>
                        </m:rad>
                      </m:den>
                    </m:f>
                  </m:oMath>
                </a14:m>
                <a:endParaRPr lang="en-GB" dirty="0"/>
              </a:p>
              <a:p>
                <a:r>
                  <a:rPr lang="en-GB" dirty="0"/>
                  <a:t>The region </a:t>
                </a:r>
                <a14:m>
                  <m:oMath xmlns:m="http://schemas.openxmlformats.org/officeDocument/2006/math">
                    <m:r>
                      <a:rPr lang="en-GB" b="0" i="1" smtClean="0">
                        <a:latin typeface="Cambria Math" panose="02040503050406030204" pitchFamily="18" charset="0"/>
                      </a:rPr>
                      <m:t>𝑅</m:t>
                    </m:r>
                  </m:oMath>
                </a14:m>
                <a:r>
                  <a:rPr lang="en-GB" dirty="0"/>
                  <a:t> is bounded by the curve, the </a:t>
                </a:r>
                <a14:m>
                  <m:oMath xmlns:m="http://schemas.openxmlformats.org/officeDocument/2006/math">
                    <m:r>
                      <a:rPr lang="en-GB" b="0" i="1" smtClean="0">
                        <a:latin typeface="Cambria Math" panose="02040503050406030204" pitchFamily="18" charset="0"/>
                      </a:rPr>
                      <m:t>𝑥</m:t>
                    </m:r>
                  </m:oMath>
                </a14:m>
                <a:r>
                  <a:rPr lang="en-GB" dirty="0"/>
                  <a:t>-axis and the lines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=0</m:t>
                    </m:r>
                  </m:oMath>
                </a14:m>
                <a:r>
                  <a:rPr lang="en-GB" dirty="0"/>
                  <a:t> and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=4</m:t>
                    </m:r>
                  </m:oMath>
                </a14:m>
                <a:r>
                  <a:rPr lang="en-GB" dirty="0"/>
                  <a:t>, as shown in the diagram. Use integration to find the area of </a:t>
                </a:r>
                <a14:m>
                  <m:oMath xmlns:m="http://schemas.openxmlformats.org/officeDocument/2006/math">
                    <m:r>
                      <a:rPr lang="en-GB" b="0" i="1" smtClean="0">
                        <a:latin typeface="Cambria Math" panose="02040503050406030204" pitchFamily="18" charset="0"/>
                      </a:rPr>
                      <m:t>𝑅</m:t>
                    </m:r>
                  </m:oMath>
                </a14:m>
                <a:r>
                  <a:rPr lang="en-GB" dirty="0"/>
                  <a:t>.</a:t>
                </a:r>
              </a:p>
            </p:txBody>
          </p:sp>
        </mc:Choice>
        <mc:Fallback xmlns="">
          <p:sp>
            <p:nvSpPr>
              <p:cNvPr id="6" name="TextBox 5">
                <a:extLst>
                  <a:ext uri="{FF2B5EF4-FFF2-40B4-BE49-F238E27FC236}">
                    <a16:creationId xmlns:a16="http://schemas.microsoft.com/office/drawing/2014/main" id="{94D03DCD-C781-4587-A456-DCC5C57A4C9E}"/>
                  </a:ext>
                </a:extLst>
              </p:cNvPr>
              <p:cNvSpPr txBox="1">
                <a:spLocks noRot="1" noChangeAspect="1" noMove="1" noResize="1" noEditPoints="1" noAdjustHandles="1" noChangeArrowheads="1" noChangeShapeType="1" noTextEdit="1"/>
              </p:cNvSpPr>
              <p:nvPr/>
            </p:nvSpPr>
            <p:spPr>
              <a:xfrm>
                <a:off x="429444" y="2162572"/>
                <a:ext cx="6086772" cy="1332673"/>
              </a:xfrm>
              <a:prstGeom prst="rect">
                <a:avLst/>
              </a:prstGeom>
              <a:blipFill>
                <a:blip r:embed="rId4"/>
                <a:stretch>
                  <a:fillRect b="-820"/>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8" name="Straight Arrow Connector 7">
            <a:extLst>
              <a:ext uri="{FF2B5EF4-FFF2-40B4-BE49-F238E27FC236}">
                <a16:creationId xmlns:a16="http://schemas.microsoft.com/office/drawing/2014/main" id="{CBE34EF0-71BB-4073-8B55-486DA6953E88}"/>
              </a:ext>
            </a:extLst>
          </p:cNvPr>
          <p:cNvCxnSpPr/>
          <p:nvPr/>
        </p:nvCxnSpPr>
        <p:spPr>
          <a:xfrm flipV="1">
            <a:off x="7236296" y="2162572"/>
            <a:ext cx="0" cy="13326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9688E31C-4155-4E42-A720-AD481A1D0707}"/>
              </a:ext>
            </a:extLst>
          </p:cNvPr>
          <p:cNvCxnSpPr>
            <a:cxnSpLocks/>
          </p:cNvCxnSpPr>
          <p:nvPr/>
        </p:nvCxnSpPr>
        <p:spPr>
          <a:xfrm>
            <a:off x="7236296" y="3495245"/>
            <a:ext cx="136815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6FC5263-6423-446D-B0A6-22100ACE4418}"/>
                  </a:ext>
                </a:extLst>
              </p:cNvPr>
              <p:cNvSpPr txBox="1"/>
              <p:nvPr/>
            </p:nvSpPr>
            <p:spPr>
              <a:xfrm>
                <a:off x="8509198" y="3318892"/>
                <a:ext cx="4320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p:txBody>
          </p:sp>
        </mc:Choice>
        <mc:Fallback xmlns="">
          <p:sp>
            <p:nvSpPr>
              <p:cNvPr id="12" name="TextBox 11">
                <a:extLst>
                  <a:ext uri="{FF2B5EF4-FFF2-40B4-BE49-F238E27FC236}">
                    <a16:creationId xmlns:a16="http://schemas.microsoft.com/office/drawing/2014/main" id="{06FC5263-6423-446D-B0A6-22100ACE4418}"/>
                  </a:ext>
                </a:extLst>
              </p:cNvPr>
              <p:cNvSpPr txBox="1">
                <a:spLocks noRot="1" noChangeAspect="1" noMove="1" noResize="1" noEditPoints="1" noAdjustHandles="1" noChangeArrowheads="1" noChangeShapeType="1" noTextEdit="1"/>
              </p:cNvSpPr>
              <p:nvPr/>
            </p:nvSpPr>
            <p:spPr>
              <a:xfrm>
                <a:off x="8509198" y="3318892"/>
                <a:ext cx="432048" cy="30777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9BAE2B7-5AA2-4418-8774-F0470C9A9C9B}"/>
                  </a:ext>
                </a:extLst>
              </p:cNvPr>
              <p:cNvSpPr txBox="1"/>
              <p:nvPr/>
            </p:nvSpPr>
            <p:spPr>
              <a:xfrm>
                <a:off x="7020272" y="1893297"/>
                <a:ext cx="4320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oMath>
                  </m:oMathPara>
                </a14:m>
                <a:endParaRPr lang="en-GB" sz="1400" dirty="0"/>
              </a:p>
            </p:txBody>
          </p:sp>
        </mc:Choice>
        <mc:Fallback xmlns="">
          <p:sp>
            <p:nvSpPr>
              <p:cNvPr id="13" name="TextBox 12">
                <a:extLst>
                  <a:ext uri="{FF2B5EF4-FFF2-40B4-BE49-F238E27FC236}">
                    <a16:creationId xmlns:a16="http://schemas.microsoft.com/office/drawing/2014/main" id="{99BAE2B7-5AA2-4418-8774-F0470C9A9C9B}"/>
                  </a:ext>
                </a:extLst>
              </p:cNvPr>
              <p:cNvSpPr txBox="1">
                <a:spLocks noRot="1" noChangeAspect="1" noMove="1" noResize="1" noEditPoints="1" noAdjustHandles="1" noChangeArrowheads="1" noChangeShapeType="1" noTextEdit="1"/>
              </p:cNvSpPr>
              <p:nvPr/>
            </p:nvSpPr>
            <p:spPr>
              <a:xfrm>
                <a:off x="7020272" y="1893297"/>
                <a:ext cx="432048" cy="307777"/>
              </a:xfrm>
              <a:prstGeom prst="rect">
                <a:avLst/>
              </a:prstGeom>
              <a:blipFill>
                <a:blip r:embed="rId6"/>
                <a:stretch>
                  <a:fillRect b="-2000"/>
                </a:stretch>
              </a:blipFill>
            </p:spPr>
            <p:txBody>
              <a:bodyPr/>
              <a:lstStyle/>
              <a:p>
                <a:r>
                  <a:rPr lang="en-GB">
                    <a:noFill/>
                  </a:rPr>
                  <a:t> </a:t>
                </a:r>
              </a:p>
            </p:txBody>
          </p:sp>
        </mc:Fallback>
      </mc:AlternateContent>
      <p:sp>
        <p:nvSpPr>
          <p:cNvPr id="14" name="Freeform: Shape 13">
            <a:extLst>
              <a:ext uri="{FF2B5EF4-FFF2-40B4-BE49-F238E27FC236}">
                <a16:creationId xmlns:a16="http://schemas.microsoft.com/office/drawing/2014/main" id="{E1C050B6-73BD-4F86-A3E2-7B60C7086BC3}"/>
              </a:ext>
            </a:extLst>
          </p:cNvPr>
          <p:cNvSpPr/>
          <p:nvPr/>
        </p:nvSpPr>
        <p:spPr>
          <a:xfrm>
            <a:off x="7239000" y="2381250"/>
            <a:ext cx="1266825" cy="552450"/>
          </a:xfrm>
          <a:custGeom>
            <a:avLst/>
            <a:gdLst>
              <a:gd name="connsiteX0" fmla="*/ 0 w 1266825"/>
              <a:gd name="connsiteY0" fmla="*/ 0 h 552450"/>
              <a:gd name="connsiteX1" fmla="*/ 609600 w 1266825"/>
              <a:gd name="connsiteY1" fmla="*/ 428625 h 552450"/>
              <a:gd name="connsiteX2" fmla="*/ 1266825 w 1266825"/>
              <a:gd name="connsiteY2" fmla="*/ 552450 h 552450"/>
            </a:gdLst>
            <a:ahLst/>
            <a:cxnLst>
              <a:cxn ang="0">
                <a:pos x="connsiteX0" y="connsiteY0"/>
              </a:cxn>
              <a:cxn ang="0">
                <a:pos x="connsiteX1" y="connsiteY1"/>
              </a:cxn>
              <a:cxn ang="0">
                <a:pos x="connsiteX2" y="connsiteY2"/>
              </a:cxn>
            </a:cxnLst>
            <a:rect l="l" t="t" r="r" b="b"/>
            <a:pathLst>
              <a:path w="1266825" h="552450">
                <a:moveTo>
                  <a:pt x="0" y="0"/>
                </a:moveTo>
                <a:cubicBezTo>
                  <a:pt x="199231" y="168275"/>
                  <a:pt x="398463" y="336550"/>
                  <a:pt x="609600" y="428625"/>
                </a:cubicBezTo>
                <a:cubicBezTo>
                  <a:pt x="820737" y="520700"/>
                  <a:pt x="1043781" y="536575"/>
                  <a:pt x="1266825" y="5524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16" name="Straight Connector 15">
            <a:extLst>
              <a:ext uri="{FF2B5EF4-FFF2-40B4-BE49-F238E27FC236}">
                <a16:creationId xmlns:a16="http://schemas.microsoft.com/office/drawing/2014/main" id="{A7D0D083-6509-4B14-BBF2-897BB29BF248}"/>
              </a:ext>
            </a:extLst>
          </p:cNvPr>
          <p:cNvCxnSpPr/>
          <p:nvPr/>
        </p:nvCxnSpPr>
        <p:spPr>
          <a:xfrm>
            <a:off x="8290128" y="2926080"/>
            <a:ext cx="0" cy="561545"/>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59E6911-1D2D-4516-AFA5-4F872808B10A}"/>
                  </a:ext>
                </a:extLst>
              </p:cNvPr>
              <p:cNvSpPr txBox="1"/>
              <p:nvPr/>
            </p:nvSpPr>
            <p:spPr>
              <a:xfrm>
                <a:off x="6865590" y="2244923"/>
                <a:ext cx="432048"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9</m:t>
                          </m:r>
                        </m:num>
                        <m:den>
                          <m:r>
                            <a:rPr lang="en-GB" sz="1400" b="0" i="1" smtClean="0">
                              <a:latin typeface="Cambria Math" panose="02040503050406030204" pitchFamily="18" charset="0"/>
                            </a:rPr>
                            <m:t>2</m:t>
                          </m:r>
                        </m:den>
                      </m:f>
                    </m:oMath>
                  </m:oMathPara>
                </a14:m>
                <a:endParaRPr lang="en-GB" sz="1400" dirty="0"/>
              </a:p>
            </p:txBody>
          </p:sp>
        </mc:Choice>
        <mc:Fallback xmlns="">
          <p:sp>
            <p:nvSpPr>
              <p:cNvPr id="18" name="TextBox 17">
                <a:extLst>
                  <a:ext uri="{FF2B5EF4-FFF2-40B4-BE49-F238E27FC236}">
                    <a16:creationId xmlns:a16="http://schemas.microsoft.com/office/drawing/2014/main" id="{959E6911-1D2D-4516-AFA5-4F872808B10A}"/>
                  </a:ext>
                </a:extLst>
              </p:cNvPr>
              <p:cNvSpPr txBox="1">
                <a:spLocks noRot="1" noChangeAspect="1" noMove="1" noResize="1" noEditPoints="1" noAdjustHandles="1" noChangeArrowheads="1" noChangeShapeType="1" noTextEdit="1"/>
              </p:cNvSpPr>
              <p:nvPr/>
            </p:nvSpPr>
            <p:spPr>
              <a:xfrm>
                <a:off x="6865590" y="2244923"/>
                <a:ext cx="432048" cy="495649"/>
              </a:xfrm>
              <a:prstGeom prst="rect">
                <a:avLst/>
              </a:prstGeom>
              <a:blipFill>
                <a:blip r:embed="rId7"/>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F1A6C3D-2550-42B2-8833-AF465B9A0703}"/>
                  </a:ext>
                </a:extLst>
              </p:cNvPr>
              <p:cNvSpPr txBox="1"/>
              <p:nvPr/>
            </p:nvSpPr>
            <p:spPr>
              <a:xfrm>
                <a:off x="8058427" y="3451788"/>
                <a:ext cx="4320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4</m:t>
                      </m:r>
                    </m:oMath>
                  </m:oMathPara>
                </a14:m>
                <a:endParaRPr lang="en-GB" sz="1400" dirty="0"/>
              </a:p>
            </p:txBody>
          </p:sp>
        </mc:Choice>
        <mc:Fallback xmlns="">
          <p:sp>
            <p:nvSpPr>
              <p:cNvPr id="19" name="TextBox 18">
                <a:extLst>
                  <a:ext uri="{FF2B5EF4-FFF2-40B4-BE49-F238E27FC236}">
                    <a16:creationId xmlns:a16="http://schemas.microsoft.com/office/drawing/2014/main" id="{7F1A6C3D-2550-42B2-8833-AF465B9A0703}"/>
                  </a:ext>
                </a:extLst>
              </p:cNvPr>
              <p:cNvSpPr txBox="1">
                <a:spLocks noRot="1" noChangeAspect="1" noMove="1" noResize="1" noEditPoints="1" noAdjustHandles="1" noChangeArrowheads="1" noChangeShapeType="1" noTextEdit="1"/>
              </p:cNvSpPr>
              <p:nvPr/>
            </p:nvSpPr>
            <p:spPr>
              <a:xfrm>
                <a:off x="8058427" y="3451788"/>
                <a:ext cx="432048" cy="30777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E8D9332-A9C7-44DB-AC1E-4AD324AC3E23}"/>
                  </a:ext>
                </a:extLst>
              </p:cNvPr>
              <p:cNvSpPr txBox="1"/>
              <p:nvPr/>
            </p:nvSpPr>
            <p:spPr>
              <a:xfrm>
                <a:off x="899592" y="3759565"/>
                <a:ext cx="3155652" cy="21378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𝑨𝒓𝒆𝒂</m:t>
                      </m:r>
                      <m:r>
                        <a:rPr lang="en-GB" b="1" i="1" smtClean="0">
                          <a:latin typeface="Cambria Math" panose="02040503050406030204" pitchFamily="18" charset="0"/>
                        </a:rPr>
                        <m:t>=</m:t>
                      </m:r>
                      <m:nary>
                        <m:naryPr>
                          <m:ctrlPr>
                            <a:rPr lang="en-GB" b="1" i="1" smtClean="0">
                              <a:latin typeface="Cambria Math" panose="02040503050406030204" pitchFamily="18" charset="0"/>
                            </a:rPr>
                          </m:ctrlPr>
                        </m:naryPr>
                        <m:sub>
                          <m:r>
                            <a:rPr lang="en-GB" b="1" i="1" smtClean="0">
                              <a:latin typeface="Cambria Math" panose="02040503050406030204" pitchFamily="18" charset="0"/>
                            </a:rPr>
                            <m:t>𝟎</m:t>
                          </m:r>
                        </m:sub>
                        <m:sup>
                          <m:r>
                            <a:rPr lang="en-GB" b="1" i="1" smtClean="0">
                              <a:latin typeface="Cambria Math" panose="02040503050406030204" pitchFamily="18" charset="0"/>
                            </a:rPr>
                            <m:t>𝟒</m:t>
                          </m:r>
                        </m:sup>
                        <m:e>
                          <m:f>
                            <m:fPr>
                              <m:ctrlPr>
                                <a:rPr lang="en-GB" b="1" i="1" smtClean="0">
                                  <a:latin typeface="Cambria Math" panose="02040503050406030204" pitchFamily="18" charset="0"/>
                                </a:rPr>
                              </m:ctrlPr>
                            </m:fPr>
                            <m:num>
                              <m:r>
                                <a:rPr lang="en-GB" b="1" i="1" smtClean="0">
                                  <a:latin typeface="Cambria Math" panose="02040503050406030204" pitchFamily="18" charset="0"/>
                                </a:rPr>
                                <m:t>𝟗</m:t>
                              </m:r>
                            </m:num>
                            <m:den>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𝟒</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𝒙</m:t>
                                  </m:r>
                                </m:e>
                              </m:rad>
                            </m:den>
                          </m:f>
                          <m:r>
                            <a:rPr lang="en-GB" b="1" i="1" smtClean="0">
                              <a:latin typeface="Cambria Math" panose="02040503050406030204" pitchFamily="18" charset="0"/>
                            </a:rPr>
                            <m:t>𝒅𝒙</m:t>
                          </m:r>
                        </m:e>
                      </m:nary>
                    </m:oMath>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𝟗</m:t>
                      </m:r>
                      <m:nary>
                        <m:naryPr>
                          <m:ctrlPr>
                            <a:rPr lang="en-GB" b="1" i="1" smtClean="0">
                              <a:latin typeface="Cambria Math" panose="02040503050406030204" pitchFamily="18" charset="0"/>
                            </a:rPr>
                          </m:ctrlPr>
                        </m:naryPr>
                        <m:sub>
                          <m:r>
                            <a:rPr lang="en-GB" b="1" i="1" smtClean="0">
                              <a:latin typeface="Cambria Math" panose="02040503050406030204" pitchFamily="18" charset="0"/>
                            </a:rPr>
                            <m:t>𝟎</m:t>
                          </m:r>
                        </m:sub>
                        <m:sup>
                          <m:r>
                            <a:rPr lang="en-GB" b="1" i="1" smtClean="0">
                              <a:latin typeface="Cambria Math" panose="02040503050406030204" pitchFamily="18" charset="0"/>
                            </a:rPr>
                            <m:t>𝟒</m:t>
                          </m:r>
                        </m:sup>
                        <m:e>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𝟒</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𝒙</m:t>
                                  </m:r>
                                </m:e>
                              </m:d>
                            </m:e>
                            <m:sup>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sup>
                          </m:sSup>
                          <m:r>
                            <a:rPr lang="en-GB" b="1" i="1" smtClean="0">
                              <a:latin typeface="Cambria Math" panose="02040503050406030204" pitchFamily="18" charset="0"/>
                            </a:rPr>
                            <m:t> </m:t>
                          </m:r>
                          <m:r>
                            <a:rPr lang="en-GB" b="1" i="1" smtClean="0">
                              <a:latin typeface="Cambria Math" panose="02040503050406030204" pitchFamily="18" charset="0"/>
                            </a:rPr>
                            <m:t>𝒅𝒙</m:t>
                          </m:r>
                        </m:e>
                      </m:nary>
                    </m:oMath>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𝟔</m:t>
                      </m:r>
                      <m:sSubSup>
                        <m:sSubSupPr>
                          <m:ctrlPr>
                            <a:rPr lang="en-GB" b="1" i="1" smtClean="0">
                              <a:latin typeface="Cambria Math" panose="02040503050406030204" pitchFamily="18" charset="0"/>
                            </a:rPr>
                          </m:ctrlPr>
                        </m:sSubSupPr>
                        <m:e>
                          <m:d>
                            <m:dPr>
                              <m:begChr m:val="["/>
                              <m:endChr m:val="]"/>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𝟒</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𝒙</m:t>
                                      </m:r>
                                    </m:e>
                                  </m:d>
                                </m:e>
                                <m:sup>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sup>
                              </m:sSup>
                            </m:e>
                          </m:d>
                        </m:e>
                        <m:sub>
                          <m:r>
                            <a:rPr lang="en-GB" b="1" i="1" smtClean="0">
                              <a:latin typeface="Cambria Math" panose="02040503050406030204" pitchFamily="18" charset="0"/>
                            </a:rPr>
                            <m:t>𝟎</m:t>
                          </m:r>
                        </m:sub>
                        <m:sup>
                          <m:r>
                            <a:rPr lang="en-GB" b="1" i="1" smtClean="0">
                              <a:latin typeface="Cambria Math" panose="02040503050406030204" pitchFamily="18" charset="0"/>
                            </a:rPr>
                            <m:t>𝟒</m:t>
                          </m:r>
                        </m:sup>
                      </m:sSubSup>
                    </m:oMath>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𝟏𝟐</m:t>
                      </m:r>
                    </m:oMath>
                  </m:oMathPara>
                </a14:m>
                <a:endParaRPr lang="en-GB" b="1" dirty="0"/>
              </a:p>
            </p:txBody>
          </p:sp>
        </mc:Choice>
        <mc:Fallback xmlns="">
          <p:sp>
            <p:nvSpPr>
              <p:cNvPr id="20" name="TextBox 19">
                <a:extLst>
                  <a:ext uri="{FF2B5EF4-FFF2-40B4-BE49-F238E27FC236}">
                    <a16:creationId xmlns:a16="http://schemas.microsoft.com/office/drawing/2014/main" id="{3E8D9332-A9C7-44DB-AC1E-4AD324AC3E23}"/>
                  </a:ext>
                </a:extLst>
              </p:cNvPr>
              <p:cNvSpPr txBox="1">
                <a:spLocks noRot="1" noChangeAspect="1" noMove="1" noResize="1" noEditPoints="1" noAdjustHandles="1" noChangeArrowheads="1" noChangeShapeType="1" noTextEdit="1"/>
              </p:cNvSpPr>
              <p:nvPr/>
            </p:nvSpPr>
            <p:spPr>
              <a:xfrm>
                <a:off x="899592" y="3759565"/>
                <a:ext cx="3155652" cy="213782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B0B5215-A6B6-4564-BFB5-6177E784CE56}"/>
                  </a:ext>
                </a:extLst>
              </p:cNvPr>
              <p:cNvSpPr txBox="1"/>
              <p:nvPr/>
            </p:nvSpPr>
            <p:spPr>
              <a:xfrm>
                <a:off x="4571891" y="4581128"/>
                <a:ext cx="3024445"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Recall that when we integrate </a:t>
                </a:r>
                <a14:m>
                  <m:oMath xmlns:m="http://schemas.openxmlformats.org/officeDocument/2006/math">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𝑎</m:t>
                            </m:r>
                            <m:r>
                              <a:rPr lang="en-GB" sz="1400" b="0" i="1" smtClean="0">
                                <a:latin typeface="Cambria Math" panose="02040503050406030204" pitchFamily="18" charset="0"/>
                              </a:rPr>
                              <m:t>+</m:t>
                            </m:r>
                            <m:r>
                              <a:rPr lang="en-GB" sz="1400" b="0" i="1" smtClean="0">
                                <a:latin typeface="Cambria Math" panose="02040503050406030204" pitchFamily="18" charset="0"/>
                              </a:rPr>
                              <m:t>𝑏𝑥</m:t>
                            </m:r>
                          </m:e>
                        </m:d>
                      </m:e>
                      <m:sup>
                        <m:r>
                          <a:rPr lang="en-GB" sz="1400" b="0" i="1" smtClean="0">
                            <a:latin typeface="Cambria Math" panose="02040503050406030204" pitchFamily="18" charset="0"/>
                          </a:rPr>
                          <m:t>𝑛</m:t>
                        </m:r>
                      </m:sup>
                    </m:sSup>
                  </m:oMath>
                </a14:m>
                <a:r>
                  <a:rPr lang="en-GB" sz="1400" dirty="0"/>
                  <a:t>, we divide both by the increased power </a:t>
                </a:r>
                <a14:m>
                  <m:oMath xmlns:m="http://schemas.openxmlformats.org/officeDocument/2006/math">
                    <m:r>
                      <a:rPr lang="en-GB" sz="1400" b="0" i="1" smtClean="0">
                        <a:latin typeface="Cambria Math" panose="02040503050406030204" pitchFamily="18" charset="0"/>
                      </a:rPr>
                      <m:t>𝑛</m:t>
                    </m:r>
                    <m:r>
                      <a:rPr lang="en-GB" sz="1400" b="0" i="1" smtClean="0">
                        <a:latin typeface="Cambria Math" panose="02040503050406030204" pitchFamily="18" charset="0"/>
                      </a:rPr>
                      <m:t>+1</m:t>
                    </m:r>
                  </m:oMath>
                </a14:m>
                <a:r>
                  <a:rPr lang="en-GB" sz="1400" dirty="0"/>
                  <a:t>, but also by </a:t>
                </a:r>
                <a14:m>
                  <m:oMath xmlns:m="http://schemas.openxmlformats.org/officeDocument/2006/math">
                    <m:r>
                      <a:rPr lang="en-GB" sz="1400" b="0" i="1" smtClean="0">
                        <a:latin typeface="Cambria Math" panose="02040503050406030204" pitchFamily="18" charset="0"/>
                      </a:rPr>
                      <m:t>𝑏</m:t>
                    </m:r>
                  </m:oMath>
                </a14:m>
                <a:r>
                  <a:rPr lang="en-GB" sz="1400" dirty="0"/>
                  <a:t>.</a:t>
                </a:r>
              </a:p>
            </p:txBody>
          </p:sp>
        </mc:Choice>
        <mc:Fallback xmlns="">
          <p:sp>
            <p:nvSpPr>
              <p:cNvPr id="21" name="TextBox 20">
                <a:extLst>
                  <a:ext uri="{FF2B5EF4-FFF2-40B4-BE49-F238E27FC236}">
                    <a16:creationId xmlns:a16="http://schemas.microsoft.com/office/drawing/2014/main" id="{1B0B5215-A6B6-4564-BFB5-6177E784CE56}"/>
                  </a:ext>
                </a:extLst>
              </p:cNvPr>
              <p:cNvSpPr txBox="1">
                <a:spLocks noRot="1" noChangeAspect="1" noMove="1" noResize="1" noEditPoints="1" noAdjustHandles="1" noChangeArrowheads="1" noChangeShapeType="1" noTextEdit="1"/>
              </p:cNvSpPr>
              <p:nvPr/>
            </p:nvSpPr>
            <p:spPr>
              <a:xfrm>
                <a:off x="4571891" y="4581128"/>
                <a:ext cx="3024445" cy="738664"/>
              </a:xfrm>
              <a:prstGeom prst="rect">
                <a:avLst/>
              </a:prstGeom>
              <a:blipFill>
                <a:blip r:embed="rId10"/>
                <a:stretch>
                  <a:fillRect l="-200" b="-5556"/>
                </a:stretch>
              </a:blipFill>
            </p:spPr>
            <p:txBody>
              <a:bodyPr/>
              <a:lstStyle/>
              <a:p>
                <a:r>
                  <a:rPr lang="en-GB">
                    <a:noFill/>
                  </a:rPr>
                  <a:t> </a:t>
                </a:r>
              </a:p>
            </p:txBody>
          </p:sp>
        </mc:Fallback>
      </mc:AlternateContent>
      <p:cxnSp>
        <p:nvCxnSpPr>
          <p:cNvPr id="23" name="Straight Arrow Connector 22">
            <a:extLst>
              <a:ext uri="{FF2B5EF4-FFF2-40B4-BE49-F238E27FC236}">
                <a16:creationId xmlns:a16="http://schemas.microsoft.com/office/drawing/2014/main" id="{6C298071-24DE-474F-AE6F-F3A2BD406226}"/>
              </a:ext>
            </a:extLst>
          </p:cNvPr>
          <p:cNvCxnSpPr>
            <a:stCxn id="21" idx="1"/>
          </p:cNvCxnSpPr>
          <p:nvPr/>
        </p:nvCxnSpPr>
        <p:spPr>
          <a:xfrm flipH="1">
            <a:off x="3495675" y="4950460"/>
            <a:ext cx="1076216" cy="193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EB3ABB81-7DC2-4718-98B4-4424C0384357}"/>
              </a:ext>
            </a:extLst>
          </p:cNvPr>
          <p:cNvSpPr/>
          <p:nvPr/>
        </p:nvSpPr>
        <p:spPr>
          <a:xfrm>
            <a:off x="400496" y="3688250"/>
            <a:ext cx="7555879" cy="23330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0766656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1" name="Freeform: Shape 40">
                <a:extLst>
                  <a:ext uri="{FF2B5EF4-FFF2-40B4-BE49-F238E27FC236}">
                    <a16:creationId xmlns:a16="http://schemas.microsoft.com/office/drawing/2014/main" id="{F09C506C-AD45-4067-AE8D-7DFD059F5C6E}"/>
                  </a:ext>
                </a:extLst>
              </p:cNvPr>
              <p:cNvSpPr/>
              <p:nvPr/>
            </p:nvSpPr>
            <p:spPr>
              <a:xfrm>
                <a:off x="6262688" y="4124325"/>
                <a:ext cx="1885950" cy="1343025"/>
              </a:xfrm>
              <a:custGeom>
                <a:avLst/>
                <a:gdLst>
                  <a:gd name="connsiteX0" fmla="*/ 0 w 1885950"/>
                  <a:gd name="connsiteY0" fmla="*/ 1343025 h 1343025"/>
                  <a:gd name="connsiteX1" fmla="*/ 123825 w 1885950"/>
                  <a:gd name="connsiteY1" fmla="*/ 1176338 h 1343025"/>
                  <a:gd name="connsiteX2" fmla="*/ 223837 w 1885950"/>
                  <a:gd name="connsiteY2" fmla="*/ 1028700 h 1343025"/>
                  <a:gd name="connsiteX3" fmla="*/ 371475 w 1885950"/>
                  <a:gd name="connsiteY3" fmla="*/ 871538 h 1343025"/>
                  <a:gd name="connsiteX4" fmla="*/ 504825 w 1885950"/>
                  <a:gd name="connsiteY4" fmla="*/ 757238 h 1343025"/>
                  <a:gd name="connsiteX5" fmla="*/ 671512 w 1885950"/>
                  <a:gd name="connsiteY5" fmla="*/ 690563 h 1343025"/>
                  <a:gd name="connsiteX6" fmla="*/ 809625 w 1885950"/>
                  <a:gd name="connsiteY6" fmla="*/ 719138 h 1343025"/>
                  <a:gd name="connsiteX7" fmla="*/ 981075 w 1885950"/>
                  <a:gd name="connsiteY7" fmla="*/ 828675 h 1343025"/>
                  <a:gd name="connsiteX8" fmla="*/ 1157287 w 1885950"/>
                  <a:gd name="connsiteY8" fmla="*/ 981075 h 1343025"/>
                  <a:gd name="connsiteX9" fmla="*/ 1343025 w 1885950"/>
                  <a:gd name="connsiteY9" fmla="*/ 1090613 h 1343025"/>
                  <a:gd name="connsiteX10" fmla="*/ 1547812 w 1885950"/>
                  <a:gd name="connsiteY10" fmla="*/ 1195388 h 1343025"/>
                  <a:gd name="connsiteX11" fmla="*/ 1781175 w 1885950"/>
                  <a:gd name="connsiteY11" fmla="*/ 1285875 h 1343025"/>
                  <a:gd name="connsiteX12" fmla="*/ 1885950 w 1885950"/>
                  <a:gd name="connsiteY12" fmla="*/ 1319213 h 1343025"/>
                  <a:gd name="connsiteX13" fmla="*/ 1800225 w 1885950"/>
                  <a:gd name="connsiteY13" fmla="*/ 1133475 h 1343025"/>
                  <a:gd name="connsiteX14" fmla="*/ 1724025 w 1885950"/>
                  <a:gd name="connsiteY14" fmla="*/ 952500 h 1343025"/>
                  <a:gd name="connsiteX15" fmla="*/ 1652587 w 1885950"/>
                  <a:gd name="connsiteY15" fmla="*/ 790575 h 1343025"/>
                  <a:gd name="connsiteX16" fmla="*/ 1547812 w 1885950"/>
                  <a:gd name="connsiteY16" fmla="*/ 595313 h 1343025"/>
                  <a:gd name="connsiteX17" fmla="*/ 1457325 w 1885950"/>
                  <a:gd name="connsiteY17" fmla="*/ 428625 h 1343025"/>
                  <a:gd name="connsiteX18" fmla="*/ 1371600 w 1885950"/>
                  <a:gd name="connsiteY18" fmla="*/ 290513 h 1343025"/>
                  <a:gd name="connsiteX19" fmla="*/ 1252537 w 1885950"/>
                  <a:gd name="connsiteY19" fmla="*/ 133350 h 1343025"/>
                  <a:gd name="connsiteX20" fmla="*/ 1152525 w 1885950"/>
                  <a:gd name="connsiteY20" fmla="*/ 38100 h 1343025"/>
                  <a:gd name="connsiteX21" fmla="*/ 1033462 w 1885950"/>
                  <a:gd name="connsiteY21" fmla="*/ 0 h 1343025"/>
                  <a:gd name="connsiteX22" fmla="*/ 904875 w 1885950"/>
                  <a:gd name="connsiteY22" fmla="*/ 9525 h 1343025"/>
                  <a:gd name="connsiteX23" fmla="*/ 823912 w 1885950"/>
                  <a:gd name="connsiteY23" fmla="*/ 42863 h 1343025"/>
                  <a:gd name="connsiteX24" fmla="*/ 690562 w 1885950"/>
                  <a:gd name="connsiteY24" fmla="*/ 166688 h 1343025"/>
                  <a:gd name="connsiteX25" fmla="*/ 566737 w 1885950"/>
                  <a:gd name="connsiteY25" fmla="*/ 319088 h 1343025"/>
                  <a:gd name="connsiteX26" fmla="*/ 481012 w 1885950"/>
                  <a:gd name="connsiteY26" fmla="*/ 447675 h 1343025"/>
                  <a:gd name="connsiteX27" fmla="*/ 400050 w 1885950"/>
                  <a:gd name="connsiteY27" fmla="*/ 576263 h 1343025"/>
                  <a:gd name="connsiteX28" fmla="*/ 295275 w 1885950"/>
                  <a:gd name="connsiteY28" fmla="*/ 747713 h 1343025"/>
                  <a:gd name="connsiteX29" fmla="*/ 185737 w 1885950"/>
                  <a:gd name="connsiteY29" fmla="*/ 952500 h 1343025"/>
                  <a:gd name="connsiteX30" fmla="*/ 104775 w 1885950"/>
                  <a:gd name="connsiteY30" fmla="*/ 1114425 h 1343025"/>
                  <a:gd name="connsiteX31" fmla="*/ 0 w 1885950"/>
                  <a:gd name="connsiteY31" fmla="*/ 1343025 h 134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85950" h="1343025">
                    <a:moveTo>
                      <a:pt x="0" y="1343025"/>
                    </a:moveTo>
                    <a:lnTo>
                      <a:pt x="123825" y="1176338"/>
                    </a:lnTo>
                    <a:lnTo>
                      <a:pt x="223837" y="1028700"/>
                    </a:lnTo>
                    <a:lnTo>
                      <a:pt x="371475" y="871538"/>
                    </a:lnTo>
                    <a:lnTo>
                      <a:pt x="504825" y="757238"/>
                    </a:lnTo>
                    <a:lnTo>
                      <a:pt x="671512" y="690563"/>
                    </a:lnTo>
                    <a:lnTo>
                      <a:pt x="809625" y="719138"/>
                    </a:lnTo>
                    <a:lnTo>
                      <a:pt x="981075" y="828675"/>
                    </a:lnTo>
                    <a:lnTo>
                      <a:pt x="1157287" y="981075"/>
                    </a:lnTo>
                    <a:lnTo>
                      <a:pt x="1343025" y="1090613"/>
                    </a:lnTo>
                    <a:lnTo>
                      <a:pt x="1547812" y="1195388"/>
                    </a:lnTo>
                    <a:lnTo>
                      <a:pt x="1781175" y="1285875"/>
                    </a:lnTo>
                    <a:lnTo>
                      <a:pt x="1885950" y="1319213"/>
                    </a:lnTo>
                    <a:lnTo>
                      <a:pt x="1800225" y="1133475"/>
                    </a:lnTo>
                    <a:lnTo>
                      <a:pt x="1724025" y="952500"/>
                    </a:lnTo>
                    <a:lnTo>
                      <a:pt x="1652587" y="790575"/>
                    </a:lnTo>
                    <a:lnTo>
                      <a:pt x="1547812" y="595313"/>
                    </a:lnTo>
                    <a:lnTo>
                      <a:pt x="1457325" y="428625"/>
                    </a:lnTo>
                    <a:lnTo>
                      <a:pt x="1371600" y="290513"/>
                    </a:lnTo>
                    <a:lnTo>
                      <a:pt x="1252537" y="133350"/>
                    </a:lnTo>
                    <a:lnTo>
                      <a:pt x="1152525" y="38100"/>
                    </a:lnTo>
                    <a:lnTo>
                      <a:pt x="1033462" y="0"/>
                    </a:lnTo>
                    <a:lnTo>
                      <a:pt x="904875" y="9525"/>
                    </a:lnTo>
                    <a:lnTo>
                      <a:pt x="823912" y="42863"/>
                    </a:lnTo>
                    <a:lnTo>
                      <a:pt x="690562" y="166688"/>
                    </a:lnTo>
                    <a:lnTo>
                      <a:pt x="566737" y="319088"/>
                    </a:lnTo>
                    <a:lnTo>
                      <a:pt x="481012" y="447675"/>
                    </a:lnTo>
                    <a:lnTo>
                      <a:pt x="400050" y="576263"/>
                    </a:lnTo>
                    <a:lnTo>
                      <a:pt x="295275" y="747713"/>
                    </a:lnTo>
                    <a:lnTo>
                      <a:pt x="185737" y="952500"/>
                    </a:lnTo>
                    <a:lnTo>
                      <a:pt x="104775" y="1114425"/>
                    </a:lnTo>
                    <a:lnTo>
                      <a:pt x="0" y="134302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𝑅</m:t>
                      </m:r>
                    </m:oMath>
                  </m:oMathPara>
                </a14:m>
                <a:endParaRPr lang="en-GB" dirty="0"/>
              </a:p>
              <a:p>
                <a:pPr algn="ctr"/>
                <a:endParaRPr lang="en-GB" dirty="0"/>
              </a:p>
              <a:p>
                <a:pPr algn="ctr"/>
                <a:endParaRPr lang="en-GB" dirty="0"/>
              </a:p>
            </p:txBody>
          </p:sp>
        </mc:Choice>
        <mc:Fallback xmlns="">
          <p:sp>
            <p:nvSpPr>
              <p:cNvPr id="41" name="Freeform: Shape 40">
                <a:extLst>
                  <a:ext uri="{FF2B5EF4-FFF2-40B4-BE49-F238E27FC236}">
                    <a16:creationId xmlns:a16="http://schemas.microsoft.com/office/drawing/2014/main" id="{F09C506C-AD45-4067-AE8D-7DFD059F5C6E}"/>
                  </a:ext>
                </a:extLst>
              </p:cNvPr>
              <p:cNvSpPr>
                <a:spLocks noRot="1" noChangeAspect="1" noMove="1" noResize="1" noEditPoints="1" noAdjustHandles="1" noChangeArrowheads="1" noChangeShapeType="1" noTextEdit="1"/>
              </p:cNvSpPr>
              <p:nvPr/>
            </p:nvSpPr>
            <p:spPr>
              <a:xfrm>
                <a:off x="6262688" y="4124325"/>
                <a:ext cx="1885950" cy="1343025"/>
              </a:xfrm>
              <a:custGeom>
                <a:avLst/>
                <a:gdLst>
                  <a:gd name="connsiteX0" fmla="*/ 0 w 1885950"/>
                  <a:gd name="connsiteY0" fmla="*/ 1343025 h 1343025"/>
                  <a:gd name="connsiteX1" fmla="*/ 123825 w 1885950"/>
                  <a:gd name="connsiteY1" fmla="*/ 1176338 h 1343025"/>
                  <a:gd name="connsiteX2" fmla="*/ 223837 w 1885950"/>
                  <a:gd name="connsiteY2" fmla="*/ 1028700 h 1343025"/>
                  <a:gd name="connsiteX3" fmla="*/ 371475 w 1885950"/>
                  <a:gd name="connsiteY3" fmla="*/ 871538 h 1343025"/>
                  <a:gd name="connsiteX4" fmla="*/ 504825 w 1885950"/>
                  <a:gd name="connsiteY4" fmla="*/ 757238 h 1343025"/>
                  <a:gd name="connsiteX5" fmla="*/ 671512 w 1885950"/>
                  <a:gd name="connsiteY5" fmla="*/ 690563 h 1343025"/>
                  <a:gd name="connsiteX6" fmla="*/ 809625 w 1885950"/>
                  <a:gd name="connsiteY6" fmla="*/ 719138 h 1343025"/>
                  <a:gd name="connsiteX7" fmla="*/ 981075 w 1885950"/>
                  <a:gd name="connsiteY7" fmla="*/ 828675 h 1343025"/>
                  <a:gd name="connsiteX8" fmla="*/ 1157287 w 1885950"/>
                  <a:gd name="connsiteY8" fmla="*/ 981075 h 1343025"/>
                  <a:gd name="connsiteX9" fmla="*/ 1343025 w 1885950"/>
                  <a:gd name="connsiteY9" fmla="*/ 1090613 h 1343025"/>
                  <a:gd name="connsiteX10" fmla="*/ 1547812 w 1885950"/>
                  <a:gd name="connsiteY10" fmla="*/ 1195388 h 1343025"/>
                  <a:gd name="connsiteX11" fmla="*/ 1781175 w 1885950"/>
                  <a:gd name="connsiteY11" fmla="*/ 1285875 h 1343025"/>
                  <a:gd name="connsiteX12" fmla="*/ 1885950 w 1885950"/>
                  <a:gd name="connsiteY12" fmla="*/ 1319213 h 1343025"/>
                  <a:gd name="connsiteX13" fmla="*/ 1800225 w 1885950"/>
                  <a:gd name="connsiteY13" fmla="*/ 1133475 h 1343025"/>
                  <a:gd name="connsiteX14" fmla="*/ 1724025 w 1885950"/>
                  <a:gd name="connsiteY14" fmla="*/ 952500 h 1343025"/>
                  <a:gd name="connsiteX15" fmla="*/ 1652587 w 1885950"/>
                  <a:gd name="connsiteY15" fmla="*/ 790575 h 1343025"/>
                  <a:gd name="connsiteX16" fmla="*/ 1547812 w 1885950"/>
                  <a:gd name="connsiteY16" fmla="*/ 595313 h 1343025"/>
                  <a:gd name="connsiteX17" fmla="*/ 1457325 w 1885950"/>
                  <a:gd name="connsiteY17" fmla="*/ 428625 h 1343025"/>
                  <a:gd name="connsiteX18" fmla="*/ 1371600 w 1885950"/>
                  <a:gd name="connsiteY18" fmla="*/ 290513 h 1343025"/>
                  <a:gd name="connsiteX19" fmla="*/ 1252537 w 1885950"/>
                  <a:gd name="connsiteY19" fmla="*/ 133350 h 1343025"/>
                  <a:gd name="connsiteX20" fmla="*/ 1152525 w 1885950"/>
                  <a:gd name="connsiteY20" fmla="*/ 38100 h 1343025"/>
                  <a:gd name="connsiteX21" fmla="*/ 1033462 w 1885950"/>
                  <a:gd name="connsiteY21" fmla="*/ 0 h 1343025"/>
                  <a:gd name="connsiteX22" fmla="*/ 904875 w 1885950"/>
                  <a:gd name="connsiteY22" fmla="*/ 9525 h 1343025"/>
                  <a:gd name="connsiteX23" fmla="*/ 823912 w 1885950"/>
                  <a:gd name="connsiteY23" fmla="*/ 42863 h 1343025"/>
                  <a:gd name="connsiteX24" fmla="*/ 690562 w 1885950"/>
                  <a:gd name="connsiteY24" fmla="*/ 166688 h 1343025"/>
                  <a:gd name="connsiteX25" fmla="*/ 566737 w 1885950"/>
                  <a:gd name="connsiteY25" fmla="*/ 319088 h 1343025"/>
                  <a:gd name="connsiteX26" fmla="*/ 481012 w 1885950"/>
                  <a:gd name="connsiteY26" fmla="*/ 447675 h 1343025"/>
                  <a:gd name="connsiteX27" fmla="*/ 400050 w 1885950"/>
                  <a:gd name="connsiteY27" fmla="*/ 576263 h 1343025"/>
                  <a:gd name="connsiteX28" fmla="*/ 295275 w 1885950"/>
                  <a:gd name="connsiteY28" fmla="*/ 747713 h 1343025"/>
                  <a:gd name="connsiteX29" fmla="*/ 185737 w 1885950"/>
                  <a:gd name="connsiteY29" fmla="*/ 952500 h 1343025"/>
                  <a:gd name="connsiteX30" fmla="*/ 104775 w 1885950"/>
                  <a:gd name="connsiteY30" fmla="*/ 1114425 h 1343025"/>
                  <a:gd name="connsiteX31" fmla="*/ 0 w 1885950"/>
                  <a:gd name="connsiteY31" fmla="*/ 1343025 h 134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85950" h="1343025">
                    <a:moveTo>
                      <a:pt x="0" y="1343025"/>
                    </a:moveTo>
                    <a:lnTo>
                      <a:pt x="123825" y="1176338"/>
                    </a:lnTo>
                    <a:lnTo>
                      <a:pt x="223837" y="1028700"/>
                    </a:lnTo>
                    <a:lnTo>
                      <a:pt x="371475" y="871538"/>
                    </a:lnTo>
                    <a:lnTo>
                      <a:pt x="504825" y="757238"/>
                    </a:lnTo>
                    <a:lnTo>
                      <a:pt x="671512" y="690563"/>
                    </a:lnTo>
                    <a:lnTo>
                      <a:pt x="809625" y="719138"/>
                    </a:lnTo>
                    <a:lnTo>
                      <a:pt x="981075" y="828675"/>
                    </a:lnTo>
                    <a:lnTo>
                      <a:pt x="1157287" y="981075"/>
                    </a:lnTo>
                    <a:lnTo>
                      <a:pt x="1343025" y="1090613"/>
                    </a:lnTo>
                    <a:lnTo>
                      <a:pt x="1547812" y="1195388"/>
                    </a:lnTo>
                    <a:lnTo>
                      <a:pt x="1781175" y="1285875"/>
                    </a:lnTo>
                    <a:lnTo>
                      <a:pt x="1885950" y="1319213"/>
                    </a:lnTo>
                    <a:lnTo>
                      <a:pt x="1800225" y="1133475"/>
                    </a:lnTo>
                    <a:lnTo>
                      <a:pt x="1724025" y="952500"/>
                    </a:lnTo>
                    <a:lnTo>
                      <a:pt x="1652587" y="790575"/>
                    </a:lnTo>
                    <a:lnTo>
                      <a:pt x="1547812" y="595313"/>
                    </a:lnTo>
                    <a:lnTo>
                      <a:pt x="1457325" y="428625"/>
                    </a:lnTo>
                    <a:lnTo>
                      <a:pt x="1371600" y="290513"/>
                    </a:lnTo>
                    <a:lnTo>
                      <a:pt x="1252537" y="133350"/>
                    </a:lnTo>
                    <a:lnTo>
                      <a:pt x="1152525" y="38100"/>
                    </a:lnTo>
                    <a:lnTo>
                      <a:pt x="1033462" y="0"/>
                    </a:lnTo>
                    <a:lnTo>
                      <a:pt x="904875" y="9525"/>
                    </a:lnTo>
                    <a:lnTo>
                      <a:pt x="823912" y="42863"/>
                    </a:lnTo>
                    <a:lnTo>
                      <a:pt x="690562" y="166688"/>
                    </a:lnTo>
                    <a:lnTo>
                      <a:pt x="566737" y="319088"/>
                    </a:lnTo>
                    <a:lnTo>
                      <a:pt x="481012" y="447675"/>
                    </a:lnTo>
                    <a:lnTo>
                      <a:pt x="400050" y="576263"/>
                    </a:lnTo>
                    <a:lnTo>
                      <a:pt x="295275" y="747713"/>
                    </a:lnTo>
                    <a:lnTo>
                      <a:pt x="185737" y="952500"/>
                    </a:lnTo>
                    <a:lnTo>
                      <a:pt x="104775" y="1114425"/>
                    </a:lnTo>
                    <a:lnTo>
                      <a:pt x="0" y="1343025"/>
                    </a:lnTo>
                    <a:close/>
                  </a:path>
                </a:pathLst>
              </a:custGeom>
              <a:blipFill>
                <a:blip r:embed="rId2"/>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Freeform: Shape 14">
                <a:extLst>
                  <a:ext uri="{FF2B5EF4-FFF2-40B4-BE49-F238E27FC236}">
                    <a16:creationId xmlns:a16="http://schemas.microsoft.com/office/drawing/2014/main" id="{AE1C02C0-B295-4BB3-AFB1-74F6CA3418CD}"/>
                  </a:ext>
                </a:extLst>
              </p:cNvPr>
              <p:cNvSpPr/>
              <p:nvPr/>
            </p:nvSpPr>
            <p:spPr>
              <a:xfrm>
                <a:off x="1228725" y="1247775"/>
                <a:ext cx="1581150" cy="1038225"/>
              </a:xfrm>
              <a:custGeom>
                <a:avLst/>
                <a:gdLst>
                  <a:gd name="connsiteX0" fmla="*/ 28575 w 1581150"/>
                  <a:gd name="connsiteY0" fmla="*/ 38100 h 1038225"/>
                  <a:gd name="connsiteX1" fmla="*/ 0 w 1581150"/>
                  <a:gd name="connsiteY1" fmla="*/ 1038225 h 1038225"/>
                  <a:gd name="connsiteX2" fmla="*/ 533400 w 1581150"/>
                  <a:gd name="connsiteY2" fmla="*/ 923925 h 1038225"/>
                  <a:gd name="connsiteX3" fmla="*/ 962025 w 1581150"/>
                  <a:gd name="connsiteY3" fmla="*/ 790575 h 1038225"/>
                  <a:gd name="connsiteX4" fmla="*/ 1428750 w 1581150"/>
                  <a:gd name="connsiteY4" fmla="*/ 552450 h 1038225"/>
                  <a:gd name="connsiteX5" fmla="*/ 1581150 w 1581150"/>
                  <a:gd name="connsiteY5" fmla="*/ 466725 h 1038225"/>
                  <a:gd name="connsiteX6" fmla="*/ 1571625 w 1581150"/>
                  <a:gd name="connsiteY6" fmla="*/ 85725 h 1038225"/>
                  <a:gd name="connsiteX7" fmla="*/ 1200150 w 1581150"/>
                  <a:gd name="connsiteY7" fmla="*/ 238125 h 1038225"/>
                  <a:gd name="connsiteX8" fmla="*/ 1009650 w 1581150"/>
                  <a:gd name="connsiteY8" fmla="*/ 323850 h 1038225"/>
                  <a:gd name="connsiteX9" fmla="*/ 876300 w 1581150"/>
                  <a:gd name="connsiteY9" fmla="*/ 333375 h 1038225"/>
                  <a:gd name="connsiteX10" fmla="*/ 723900 w 1581150"/>
                  <a:gd name="connsiteY10" fmla="*/ 342900 h 1038225"/>
                  <a:gd name="connsiteX11" fmla="*/ 485775 w 1581150"/>
                  <a:gd name="connsiteY11" fmla="*/ 209550 h 1038225"/>
                  <a:gd name="connsiteX12" fmla="*/ 352425 w 1581150"/>
                  <a:gd name="connsiteY12" fmla="*/ 66675 h 1038225"/>
                  <a:gd name="connsiteX13" fmla="*/ 219075 w 1581150"/>
                  <a:gd name="connsiteY13" fmla="*/ 0 h 1038225"/>
                  <a:gd name="connsiteX14" fmla="*/ 104775 w 1581150"/>
                  <a:gd name="connsiteY14" fmla="*/ 19050 h 1038225"/>
                  <a:gd name="connsiteX15" fmla="*/ 28575 w 1581150"/>
                  <a:gd name="connsiteY15" fmla="*/ 3810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1150" h="1038225">
                    <a:moveTo>
                      <a:pt x="28575" y="38100"/>
                    </a:moveTo>
                    <a:lnTo>
                      <a:pt x="0" y="1038225"/>
                    </a:lnTo>
                    <a:lnTo>
                      <a:pt x="533400" y="923925"/>
                    </a:lnTo>
                    <a:lnTo>
                      <a:pt x="962025" y="790575"/>
                    </a:lnTo>
                    <a:lnTo>
                      <a:pt x="1428750" y="552450"/>
                    </a:lnTo>
                    <a:lnTo>
                      <a:pt x="1581150" y="466725"/>
                    </a:lnTo>
                    <a:lnTo>
                      <a:pt x="1571625" y="85725"/>
                    </a:lnTo>
                    <a:lnTo>
                      <a:pt x="1200150" y="238125"/>
                    </a:lnTo>
                    <a:lnTo>
                      <a:pt x="1009650" y="323850"/>
                    </a:lnTo>
                    <a:lnTo>
                      <a:pt x="876300" y="333375"/>
                    </a:lnTo>
                    <a:lnTo>
                      <a:pt x="723900" y="342900"/>
                    </a:lnTo>
                    <a:lnTo>
                      <a:pt x="485775" y="209550"/>
                    </a:lnTo>
                    <a:lnTo>
                      <a:pt x="352425" y="66675"/>
                    </a:lnTo>
                    <a:lnTo>
                      <a:pt x="219075" y="0"/>
                    </a:lnTo>
                    <a:lnTo>
                      <a:pt x="104775" y="19050"/>
                    </a:lnTo>
                    <a:lnTo>
                      <a:pt x="28575" y="3810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𝑅</m:t>
                      </m:r>
                    </m:oMath>
                  </m:oMathPara>
                </a14:m>
                <a:endParaRPr lang="en-GB" dirty="0"/>
              </a:p>
            </p:txBody>
          </p:sp>
        </mc:Choice>
        <mc:Fallback xmlns="">
          <p:sp>
            <p:nvSpPr>
              <p:cNvPr id="15" name="Freeform: Shape 14">
                <a:extLst>
                  <a:ext uri="{FF2B5EF4-FFF2-40B4-BE49-F238E27FC236}">
                    <a16:creationId xmlns:a16="http://schemas.microsoft.com/office/drawing/2014/main" id="{AE1C02C0-B295-4BB3-AFB1-74F6CA3418CD}"/>
                  </a:ext>
                </a:extLst>
              </p:cNvPr>
              <p:cNvSpPr>
                <a:spLocks noRot="1" noChangeAspect="1" noMove="1" noResize="1" noEditPoints="1" noAdjustHandles="1" noChangeArrowheads="1" noChangeShapeType="1" noTextEdit="1"/>
              </p:cNvSpPr>
              <p:nvPr/>
            </p:nvSpPr>
            <p:spPr>
              <a:xfrm>
                <a:off x="1228725" y="1247775"/>
                <a:ext cx="1581150" cy="1038225"/>
              </a:xfrm>
              <a:custGeom>
                <a:avLst/>
                <a:gdLst>
                  <a:gd name="connsiteX0" fmla="*/ 28575 w 1581150"/>
                  <a:gd name="connsiteY0" fmla="*/ 38100 h 1038225"/>
                  <a:gd name="connsiteX1" fmla="*/ 0 w 1581150"/>
                  <a:gd name="connsiteY1" fmla="*/ 1038225 h 1038225"/>
                  <a:gd name="connsiteX2" fmla="*/ 533400 w 1581150"/>
                  <a:gd name="connsiteY2" fmla="*/ 923925 h 1038225"/>
                  <a:gd name="connsiteX3" fmla="*/ 962025 w 1581150"/>
                  <a:gd name="connsiteY3" fmla="*/ 790575 h 1038225"/>
                  <a:gd name="connsiteX4" fmla="*/ 1428750 w 1581150"/>
                  <a:gd name="connsiteY4" fmla="*/ 552450 h 1038225"/>
                  <a:gd name="connsiteX5" fmla="*/ 1581150 w 1581150"/>
                  <a:gd name="connsiteY5" fmla="*/ 466725 h 1038225"/>
                  <a:gd name="connsiteX6" fmla="*/ 1571625 w 1581150"/>
                  <a:gd name="connsiteY6" fmla="*/ 85725 h 1038225"/>
                  <a:gd name="connsiteX7" fmla="*/ 1200150 w 1581150"/>
                  <a:gd name="connsiteY7" fmla="*/ 238125 h 1038225"/>
                  <a:gd name="connsiteX8" fmla="*/ 1009650 w 1581150"/>
                  <a:gd name="connsiteY8" fmla="*/ 323850 h 1038225"/>
                  <a:gd name="connsiteX9" fmla="*/ 876300 w 1581150"/>
                  <a:gd name="connsiteY9" fmla="*/ 333375 h 1038225"/>
                  <a:gd name="connsiteX10" fmla="*/ 723900 w 1581150"/>
                  <a:gd name="connsiteY10" fmla="*/ 342900 h 1038225"/>
                  <a:gd name="connsiteX11" fmla="*/ 485775 w 1581150"/>
                  <a:gd name="connsiteY11" fmla="*/ 209550 h 1038225"/>
                  <a:gd name="connsiteX12" fmla="*/ 352425 w 1581150"/>
                  <a:gd name="connsiteY12" fmla="*/ 66675 h 1038225"/>
                  <a:gd name="connsiteX13" fmla="*/ 219075 w 1581150"/>
                  <a:gd name="connsiteY13" fmla="*/ 0 h 1038225"/>
                  <a:gd name="connsiteX14" fmla="*/ 104775 w 1581150"/>
                  <a:gd name="connsiteY14" fmla="*/ 19050 h 1038225"/>
                  <a:gd name="connsiteX15" fmla="*/ 28575 w 1581150"/>
                  <a:gd name="connsiteY15" fmla="*/ 3810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1150" h="1038225">
                    <a:moveTo>
                      <a:pt x="28575" y="38100"/>
                    </a:moveTo>
                    <a:lnTo>
                      <a:pt x="0" y="1038225"/>
                    </a:lnTo>
                    <a:lnTo>
                      <a:pt x="533400" y="923925"/>
                    </a:lnTo>
                    <a:lnTo>
                      <a:pt x="962025" y="790575"/>
                    </a:lnTo>
                    <a:lnTo>
                      <a:pt x="1428750" y="552450"/>
                    </a:lnTo>
                    <a:lnTo>
                      <a:pt x="1581150" y="466725"/>
                    </a:lnTo>
                    <a:lnTo>
                      <a:pt x="1571625" y="85725"/>
                    </a:lnTo>
                    <a:lnTo>
                      <a:pt x="1200150" y="238125"/>
                    </a:lnTo>
                    <a:lnTo>
                      <a:pt x="1009650" y="323850"/>
                    </a:lnTo>
                    <a:lnTo>
                      <a:pt x="876300" y="333375"/>
                    </a:lnTo>
                    <a:lnTo>
                      <a:pt x="723900" y="342900"/>
                    </a:lnTo>
                    <a:lnTo>
                      <a:pt x="485775" y="209550"/>
                    </a:lnTo>
                    <a:lnTo>
                      <a:pt x="352425" y="66675"/>
                    </a:lnTo>
                    <a:lnTo>
                      <a:pt x="219075" y="0"/>
                    </a:lnTo>
                    <a:lnTo>
                      <a:pt x="104775" y="19050"/>
                    </a:lnTo>
                    <a:lnTo>
                      <a:pt x="28575" y="38100"/>
                    </a:lnTo>
                    <a:close/>
                  </a:path>
                </a:pathLst>
              </a:custGeom>
              <a:blipFill>
                <a:blip r:embed="rId3"/>
                <a:stretch>
                  <a:fillRect/>
                </a:stretch>
              </a:blipFill>
              <a:ln>
                <a:noFill/>
              </a:ln>
            </p:spPr>
            <p:txBody>
              <a:bodyPr/>
              <a:lstStyle/>
              <a:p>
                <a:r>
                  <a:rPr lang="en-GB">
                    <a:noFill/>
                  </a:rPr>
                  <a:t> </a:t>
                </a:r>
              </a:p>
            </p:txBody>
          </p:sp>
        </mc:Fallback>
      </mc:AlternateContent>
      <p:grpSp>
        <p:nvGrpSpPr>
          <p:cNvPr id="2" name="Group 1">
            <a:extLst>
              <a:ext uri="{FF2B5EF4-FFF2-40B4-BE49-F238E27FC236}">
                <a16:creationId xmlns:a16="http://schemas.microsoft.com/office/drawing/2014/main" id="{D7C36A21-502F-4497-B660-5351EE65040C}"/>
              </a:ext>
            </a:extLst>
          </p:cNvPr>
          <p:cNvGrpSpPr/>
          <p:nvPr/>
        </p:nvGrpSpPr>
        <p:grpSpPr>
          <a:xfrm>
            <a:off x="0" y="0"/>
            <a:ext cx="9144000" cy="599127"/>
            <a:chOff x="0" y="13335"/>
            <a:chExt cx="9144218" cy="599127"/>
          </a:xfrm>
        </p:grpSpPr>
        <p:sp>
          <p:nvSpPr>
            <p:cNvPr id="3" name="TextBox 32">
              <a:extLst>
                <a:ext uri="{FF2B5EF4-FFF2-40B4-BE49-F238E27FC236}">
                  <a16:creationId xmlns:a16="http://schemas.microsoft.com/office/drawing/2014/main" id="{E8089987-E24C-4479-A6DE-1750A6A4B0E3}"/>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Skill #9: Area between two curves</a:t>
              </a:r>
            </a:p>
          </p:txBody>
        </p:sp>
        <p:cxnSp>
          <p:nvCxnSpPr>
            <p:cNvPr id="4" name="Straight Connector 3">
              <a:extLst>
                <a:ext uri="{FF2B5EF4-FFF2-40B4-BE49-F238E27FC236}">
                  <a16:creationId xmlns:a16="http://schemas.microsoft.com/office/drawing/2014/main" id="{00ECBBA4-3DCD-42C3-AA8A-E35A68381B82}"/>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5" name="Straight Arrow Connector 4">
            <a:extLst>
              <a:ext uri="{FF2B5EF4-FFF2-40B4-BE49-F238E27FC236}">
                <a16:creationId xmlns:a16="http://schemas.microsoft.com/office/drawing/2014/main" id="{ADEE4192-FDFA-492C-A8FB-FBF95FCBD3F9}"/>
              </a:ext>
            </a:extLst>
          </p:cNvPr>
          <p:cNvCxnSpPr>
            <a:cxnSpLocks/>
          </p:cNvCxnSpPr>
          <p:nvPr/>
        </p:nvCxnSpPr>
        <p:spPr>
          <a:xfrm flipV="1">
            <a:off x="867393" y="1163111"/>
            <a:ext cx="0" cy="16250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4538455-4D89-4E2F-9D00-12E581D949E8}"/>
                  </a:ext>
                </a:extLst>
              </p:cNvPr>
              <p:cNvSpPr txBox="1"/>
              <p:nvPr/>
            </p:nvSpPr>
            <p:spPr>
              <a:xfrm>
                <a:off x="2895206" y="2468287"/>
                <a:ext cx="4320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p:txBody>
          </p:sp>
        </mc:Choice>
        <mc:Fallback xmlns="">
          <p:sp>
            <p:nvSpPr>
              <p:cNvPr id="6" name="TextBox 5">
                <a:extLst>
                  <a:ext uri="{FF2B5EF4-FFF2-40B4-BE49-F238E27FC236}">
                    <a16:creationId xmlns:a16="http://schemas.microsoft.com/office/drawing/2014/main" id="{A4538455-4D89-4E2F-9D00-12E581D949E8}"/>
                  </a:ext>
                </a:extLst>
              </p:cNvPr>
              <p:cNvSpPr txBox="1">
                <a:spLocks noRot="1" noChangeAspect="1" noMove="1" noResize="1" noEditPoints="1" noAdjustHandles="1" noChangeArrowheads="1" noChangeShapeType="1" noTextEdit="1"/>
              </p:cNvSpPr>
              <p:nvPr/>
            </p:nvSpPr>
            <p:spPr>
              <a:xfrm>
                <a:off x="2895206" y="2468287"/>
                <a:ext cx="432048" cy="307777"/>
              </a:xfrm>
              <a:prstGeom prst="rect">
                <a:avLst/>
              </a:prstGeom>
              <a:blipFill>
                <a:blip r:embed="rId4"/>
                <a:stretch>
                  <a:fillRect/>
                </a:stretch>
              </a:blipFill>
            </p:spPr>
            <p:txBody>
              <a:bodyPr/>
              <a:lstStyle/>
              <a:p>
                <a:r>
                  <a:rPr lang="en-GB">
                    <a:noFill/>
                  </a:rPr>
                  <a:t> </a:t>
                </a:r>
              </a:p>
            </p:txBody>
          </p:sp>
        </mc:Fallback>
      </mc:AlternateContent>
      <p:cxnSp>
        <p:nvCxnSpPr>
          <p:cNvPr id="9" name="Straight Arrow Connector 8">
            <a:extLst>
              <a:ext uri="{FF2B5EF4-FFF2-40B4-BE49-F238E27FC236}">
                <a16:creationId xmlns:a16="http://schemas.microsoft.com/office/drawing/2014/main" id="{A8F9DBDE-248B-4A74-B256-25D87FCB694E}"/>
              </a:ext>
            </a:extLst>
          </p:cNvPr>
          <p:cNvCxnSpPr>
            <a:cxnSpLocks/>
          </p:cNvCxnSpPr>
          <p:nvPr/>
        </p:nvCxnSpPr>
        <p:spPr>
          <a:xfrm>
            <a:off x="811158" y="2644171"/>
            <a:ext cx="21602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EED4058-9853-4BCF-B145-0429DD43644A}"/>
                  </a:ext>
                </a:extLst>
              </p:cNvPr>
              <p:cNvSpPr txBox="1"/>
              <p:nvPr/>
            </p:nvSpPr>
            <p:spPr>
              <a:xfrm>
                <a:off x="651369" y="867471"/>
                <a:ext cx="4320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oMath>
                  </m:oMathPara>
                </a14:m>
                <a:endParaRPr lang="en-GB" sz="1400" dirty="0"/>
              </a:p>
            </p:txBody>
          </p:sp>
        </mc:Choice>
        <mc:Fallback xmlns="">
          <p:sp>
            <p:nvSpPr>
              <p:cNvPr id="12" name="TextBox 11">
                <a:extLst>
                  <a:ext uri="{FF2B5EF4-FFF2-40B4-BE49-F238E27FC236}">
                    <a16:creationId xmlns:a16="http://schemas.microsoft.com/office/drawing/2014/main" id="{9EED4058-9853-4BCF-B145-0429DD43644A}"/>
                  </a:ext>
                </a:extLst>
              </p:cNvPr>
              <p:cNvSpPr txBox="1">
                <a:spLocks noRot="1" noChangeAspect="1" noMove="1" noResize="1" noEditPoints="1" noAdjustHandles="1" noChangeArrowheads="1" noChangeShapeType="1" noTextEdit="1"/>
              </p:cNvSpPr>
              <p:nvPr/>
            </p:nvSpPr>
            <p:spPr>
              <a:xfrm>
                <a:off x="651369" y="867471"/>
                <a:ext cx="432048" cy="307777"/>
              </a:xfrm>
              <a:prstGeom prst="rect">
                <a:avLst/>
              </a:prstGeom>
              <a:blipFill>
                <a:blip r:embed="rId5"/>
                <a:stretch>
                  <a:fillRect/>
                </a:stretch>
              </a:blipFill>
            </p:spPr>
            <p:txBody>
              <a:bodyPr/>
              <a:lstStyle/>
              <a:p>
                <a:r>
                  <a:rPr lang="en-GB">
                    <a:noFill/>
                  </a:rPr>
                  <a:t> </a:t>
                </a:r>
              </a:p>
            </p:txBody>
          </p:sp>
        </mc:Fallback>
      </mc:AlternateContent>
      <p:sp>
        <p:nvSpPr>
          <p:cNvPr id="13" name="Freeform: Shape 12">
            <a:extLst>
              <a:ext uri="{FF2B5EF4-FFF2-40B4-BE49-F238E27FC236}">
                <a16:creationId xmlns:a16="http://schemas.microsoft.com/office/drawing/2014/main" id="{1F70C131-A1AF-4B33-9A23-8192E051B3EE}"/>
              </a:ext>
            </a:extLst>
          </p:cNvPr>
          <p:cNvSpPr/>
          <p:nvPr/>
        </p:nvSpPr>
        <p:spPr>
          <a:xfrm>
            <a:off x="723014" y="1520456"/>
            <a:ext cx="2445488" cy="818707"/>
          </a:xfrm>
          <a:custGeom>
            <a:avLst/>
            <a:gdLst>
              <a:gd name="connsiteX0" fmla="*/ 0 w 2445488"/>
              <a:gd name="connsiteY0" fmla="*/ 818707 h 818707"/>
              <a:gd name="connsiteX1" fmla="*/ 1244009 w 2445488"/>
              <a:gd name="connsiteY1" fmla="*/ 584791 h 818707"/>
              <a:gd name="connsiteX2" fmla="*/ 2445488 w 2445488"/>
              <a:gd name="connsiteY2" fmla="*/ 0 h 818707"/>
            </a:gdLst>
            <a:ahLst/>
            <a:cxnLst>
              <a:cxn ang="0">
                <a:pos x="connsiteX0" y="connsiteY0"/>
              </a:cxn>
              <a:cxn ang="0">
                <a:pos x="connsiteX1" y="connsiteY1"/>
              </a:cxn>
              <a:cxn ang="0">
                <a:pos x="connsiteX2" y="connsiteY2"/>
              </a:cxn>
            </a:cxnLst>
            <a:rect l="l" t="t" r="r" b="b"/>
            <a:pathLst>
              <a:path w="2445488" h="818707">
                <a:moveTo>
                  <a:pt x="0" y="818707"/>
                </a:moveTo>
                <a:cubicBezTo>
                  <a:pt x="418214" y="769974"/>
                  <a:pt x="836428" y="721242"/>
                  <a:pt x="1244009" y="584791"/>
                </a:cubicBezTo>
                <a:cubicBezTo>
                  <a:pt x="1651590" y="448340"/>
                  <a:pt x="2048539" y="224170"/>
                  <a:pt x="244548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3A00F20B-A829-450D-A631-3565DEEA4E20}"/>
              </a:ext>
            </a:extLst>
          </p:cNvPr>
          <p:cNvSpPr/>
          <p:nvPr/>
        </p:nvSpPr>
        <p:spPr>
          <a:xfrm>
            <a:off x="786809" y="1190847"/>
            <a:ext cx="2275368" cy="648586"/>
          </a:xfrm>
          <a:custGeom>
            <a:avLst/>
            <a:gdLst>
              <a:gd name="connsiteX0" fmla="*/ 0 w 2275368"/>
              <a:gd name="connsiteY0" fmla="*/ 648586 h 648586"/>
              <a:gd name="connsiteX1" fmla="*/ 595424 w 2275368"/>
              <a:gd name="connsiteY1" fmla="*/ 53162 h 648586"/>
              <a:gd name="connsiteX2" fmla="*/ 1265275 w 2275368"/>
              <a:gd name="connsiteY2" fmla="*/ 404037 h 648586"/>
              <a:gd name="connsiteX3" fmla="*/ 2275368 w 2275368"/>
              <a:gd name="connsiteY3" fmla="*/ 0 h 648586"/>
            </a:gdLst>
            <a:ahLst/>
            <a:cxnLst>
              <a:cxn ang="0">
                <a:pos x="connsiteX0" y="connsiteY0"/>
              </a:cxn>
              <a:cxn ang="0">
                <a:pos x="connsiteX1" y="connsiteY1"/>
              </a:cxn>
              <a:cxn ang="0">
                <a:pos x="connsiteX2" y="connsiteY2"/>
              </a:cxn>
              <a:cxn ang="0">
                <a:pos x="connsiteX3" y="connsiteY3"/>
              </a:cxn>
            </a:cxnLst>
            <a:rect l="l" t="t" r="r" b="b"/>
            <a:pathLst>
              <a:path w="2275368" h="648586">
                <a:moveTo>
                  <a:pt x="0" y="648586"/>
                </a:moveTo>
                <a:cubicBezTo>
                  <a:pt x="192272" y="371253"/>
                  <a:pt x="384545" y="93920"/>
                  <a:pt x="595424" y="53162"/>
                </a:cubicBezTo>
                <a:cubicBezTo>
                  <a:pt x="806303" y="12404"/>
                  <a:pt x="985285" y="412897"/>
                  <a:pt x="1265275" y="404037"/>
                </a:cubicBezTo>
                <a:cubicBezTo>
                  <a:pt x="1545265" y="395177"/>
                  <a:pt x="1910316" y="197588"/>
                  <a:pt x="227536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E811195-5424-4071-AB8E-E38EF9831028}"/>
                  </a:ext>
                </a:extLst>
              </p:cNvPr>
              <p:cNvSpPr txBox="1"/>
              <p:nvPr/>
            </p:nvSpPr>
            <p:spPr>
              <a:xfrm>
                <a:off x="2577454" y="2621683"/>
                <a:ext cx="4320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𝑏</m:t>
                      </m:r>
                    </m:oMath>
                  </m:oMathPara>
                </a14:m>
                <a:endParaRPr lang="en-GB" sz="1400" dirty="0"/>
              </a:p>
            </p:txBody>
          </p:sp>
        </mc:Choice>
        <mc:Fallback xmlns="">
          <p:sp>
            <p:nvSpPr>
              <p:cNvPr id="16" name="TextBox 15">
                <a:extLst>
                  <a:ext uri="{FF2B5EF4-FFF2-40B4-BE49-F238E27FC236}">
                    <a16:creationId xmlns:a16="http://schemas.microsoft.com/office/drawing/2014/main" id="{CE811195-5424-4071-AB8E-E38EF9831028}"/>
                  </a:ext>
                </a:extLst>
              </p:cNvPr>
              <p:cNvSpPr txBox="1">
                <a:spLocks noRot="1" noChangeAspect="1" noMove="1" noResize="1" noEditPoints="1" noAdjustHandles="1" noChangeArrowheads="1" noChangeShapeType="1" noTextEdit="1"/>
              </p:cNvSpPr>
              <p:nvPr/>
            </p:nvSpPr>
            <p:spPr>
              <a:xfrm>
                <a:off x="2577454" y="2621683"/>
                <a:ext cx="432048" cy="307777"/>
              </a:xfrm>
              <a:prstGeom prst="rect">
                <a:avLst/>
              </a:prstGeom>
              <a:blipFill>
                <a:blip r:embed="rId6"/>
                <a:stretch>
                  <a:fillRect/>
                </a:stretch>
              </a:blipFill>
            </p:spPr>
            <p:txBody>
              <a:bodyPr/>
              <a:lstStyle/>
              <a:p>
                <a:r>
                  <a:rPr lang="en-GB">
                    <a:noFill/>
                  </a:rPr>
                  <a:t> </a:t>
                </a:r>
              </a:p>
            </p:txBody>
          </p:sp>
        </mc:Fallback>
      </mc:AlternateContent>
      <p:cxnSp>
        <p:nvCxnSpPr>
          <p:cNvPr id="17" name="Straight Connector 16">
            <a:extLst>
              <a:ext uri="{FF2B5EF4-FFF2-40B4-BE49-F238E27FC236}">
                <a16:creationId xmlns:a16="http://schemas.microsoft.com/office/drawing/2014/main" id="{71671F19-582A-47FE-ADDF-3166E648074C}"/>
              </a:ext>
            </a:extLst>
          </p:cNvPr>
          <p:cNvCxnSpPr>
            <a:cxnSpLocks/>
          </p:cNvCxnSpPr>
          <p:nvPr/>
        </p:nvCxnSpPr>
        <p:spPr>
          <a:xfrm flipH="1">
            <a:off x="2800350" y="1362075"/>
            <a:ext cx="9525" cy="1285875"/>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A513003C-803B-4565-A2E1-28E3401FD572}"/>
              </a:ext>
            </a:extLst>
          </p:cNvPr>
          <p:cNvCxnSpPr>
            <a:cxnSpLocks/>
          </p:cNvCxnSpPr>
          <p:nvPr/>
        </p:nvCxnSpPr>
        <p:spPr>
          <a:xfrm flipH="1">
            <a:off x="1228725" y="1292183"/>
            <a:ext cx="19051" cy="1365292"/>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B07DBB1-9886-4F95-AC78-2F6F978FBBA9}"/>
                  </a:ext>
                </a:extLst>
              </p:cNvPr>
              <p:cNvSpPr txBox="1"/>
              <p:nvPr/>
            </p:nvSpPr>
            <p:spPr>
              <a:xfrm>
                <a:off x="1011773" y="2583952"/>
                <a:ext cx="4320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𝑎</m:t>
                      </m:r>
                    </m:oMath>
                  </m:oMathPara>
                </a14:m>
                <a:endParaRPr lang="en-GB" sz="1400" dirty="0"/>
              </a:p>
            </p:txBody>
          </p:sp>
        </mc:Choice>
        <mc:Fallback xmlns="">
          <p:sp>
            <p:nvSpPr>
              <p:cNvPr id="22" name="TextBox 21">
                <a:extLst>
                  <a:ext uri="{FF2B5EF4-FFF2-40B4-BE49-F238E27FC236}">
                    <a16:creationId xmlns:a16="http://schemas.microsoft.com/office/drawing/2014/main" id="{9B07DBB1-9886-4F95-AC78-2F6F978FBBA9}"/>
                  </a:ext>
                </a:extLst>
              </p:cNvPr>
              <p:cNvSpPr txBox="1">
                <a:spLocks noRot="1" noChangeAspect="1" noMove="1" noResize="1" noEditPoints="1" noAdjustHandles="1" noChangeArrowheads="1" noChangeShapeType="1" noTextEdit="1"/>
              </p:cNvSpPr>
              <p:nvPr/>
            </p:nvSpPr>
            <p:spPr>
              <a:xfrm>
                <a:off x="1011773" y="2583952"/>
                <a:ext cx="432048"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FF6F5EA-3CE4-4973-B92A-06C6AA60E1DD}"/>
                  </a:ext>
                </a:extLst>
              </p:cNvPr>
              <p:cNvSpPr txBox="1"/>
              <p:nvPr/>
            </p:nvSpPr>
            <p:spPr>
              <a:xfrm>
                <a:off x="2971402" y="1029494"/>
                <a:ext cx="91442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r>
                        <a:rPr lang="en-GB" sz="1200" b="0" i="1" smtClean="0">
                          <a:latin typeface="Cambria Math" panose="02040503050406030204" pitchFamily="18" charset="0"/>
                        </a:rPr>
                        <m:t>=</m:t>
                      </m:r>
                      <m:r>
                        <a:rPr lang="en-GB" sz="1200" b="0" i="1" smtClean="0">
                          <a:latin typeface="Cambria Math" panose="02040503050406030204" pitchFamily="18" charset="0"/>
                        </a:rPr>
                        <m:t>𝑓</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𝑥</m:t>
                          </m:r>
                        </m:e>
                      </m:d>
                    </m:oMath>
                  </m:oMathPara>
                </a14:m>
                <a:endParaRPr lang="en-GB" sz="1200" dirty="0"/>
              </a:p>
            </p:txBody>
          </p:sp>
        </mc:Choice>
        <mc:Fallback xmlns="">
          <p:sp>
            <p:nvSpPr>
              <p:cNvPr id="23" name="TextBox 22">
                <a:extLst>
                  <a:ext uri="{FF2B5EF4-FFF2-40B4-BE49-F238E27FC236}">
                    <a16:creationId xmlns:a16="http://schemas.microsoft.com/office/drawing/2014/main" id="{3FF6F5EA-3CE4-4973-B92A-06C6AA60E1DD}"/>
                  </a:ext>
                </a:extLst>
              </p:cNvPr>
              <p:cNvSpPr txBox="1">
                <a:spLocks noRot="1" noChangeAspect="1" noMove="1" noResize="1" noEditPoints="1" noAdjustHandles="1" noChangeArrowheads="1" noChangeShapeType="1" noTextEdit="1"/>
              </p:cNvSpPr>
              <p:nvPr/>
            </p:nvSpPr>
            <p:spPr>
              <a:xfrm>
                <a:off x="2971402" y="1029494"/>
                <a:ext cx="914426" cy="276999"/>
              </a:xfrm>
              <a:prstGeom prst="rect">
                <a:avLst/>
              </a:prstGeom>
              <a:blipFill>
                <a:blip r:embed="rId8"/>
                <a:stretch>
                  <a:fillRect b="-44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03E51908-B130-48A3-8067-FD69B839595A}"/>
                  </a:ext>
                </a:extLst>
              </p:cNvPr>
              <p:cNvSpPr txBox="1"/>
              <p:nvPr/>
            </p:nvSpPr>
            <p:spPr>
              <a:xfrm>
                <a:off x="3111230" y="1396266"/>
                <a:ext cx="91442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r>
                        <a:rPr lang="en-GB" sz="1200" b="0" i="1" smtClean="0">
                          <a:latin typeface="Cambria Math" panose="02040503050406030204" pitchFamily="18" charset="0"/>
                        </a:rPr>
                        <m:t>=</m:t>
                      </m:r>
                      <m:r>
                        <a:rPr lang="en-GB" sz="1200" b="0" i="1" smtClean="0">
                          <a:latin typeface="Cambria Math" panose="02040503050406030204" pitchFamily="18" charset="0"/>
                        </a:rPr>
                        <m:t>𝑔</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𝑥</m:t>
                          </m:r>
                        </m:e>
                      </m:d>
                    </m:oMath>
                  </m:oMathPara>
                </a14:m>
                <a:endParaRPr lang="en-GB" sz="1200" dirty="0"/>
              </a:p>
            </p:txBody>
          </p:sp>
        </mc:Choice>
        <mc:Fallback xmlns="">
          <p:sp>
            <p:nvSpPr>
              <p:cNvPr id="24" name="TextBox 23">
                <a:extLst>
                  <a:ext uri="{FF2B5EF4-FFF2-40B4-BE49-F238E27FC236}">
                    <a16:creationId xmlns:a16="http://schemas.microsoft.com/office/drawing/2014/main" id="{03E51908-B130-48A3-8067-FD69B839595A}"/>
                  </a:ext>
                </a:extLst>
              </p:cNvPr>
              <p:cNvSpPr txBox="1">
                <a:spLocks noRot="1" noChangeAspect="1" noMove="1" noResize="1" noEditPoints="1" noAdjustHandles="1" noChangeArrowheads="1" noChangeShapeType="1" noTextEdit="1"/>
              </p:cNvSpPr>
              <p:nvPr/>
            </p:nvSpPr>
            <p:spPr>
              <a:xfrm>
                <a:off x="3111230" y="1396266"/>
                <a:ext cx="914426" cy="27699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23F02BF-3056-4536-BDF3-581D9E40D5F9}"/>
                  </a:ext>
                </a:extLst>
              </p:cNvPr>
              <p:cNvSpPr txBox="1"/>
              <p:nvPr/>
            </p:nvSpPr>
            <p:spPr>
              <a:xfrm>
                <a:off x="4448066" y="858044"/>
                <a:ext cx="3816533" cy="2718116"/>
              </a:xfrm>
              <a:prstGeom prst="rect">
                <a:avLst/>
              </a:prstGeom>
              <a:noFill/>
            </p:spPr>
            <p:txBody>
              <a:bodyPr wrap="square" rtlCol="0">
                <a:spAutoFit/>
              </a:bodyPr>
              <a:lstStyle/>
              <a:p>
                <a:r>
                  <a:rPr lang="en-GB" sz="1400" i="1" dirty="0"/>
                  <a:t>(This was presented in my Year 1 slides as an ‘alternative method’)</a:t>
                </a:r>
              </a:p>
              <a:p>
                <a:r>
                  <a:rPr lang="en-GB" sz="1600" dirty="0"/>
                  <a:t>The areas under the two curves are </a:t>
                </a:r>
                <a14:m>
                  <m:oMath xmlns:m="http://schemas.openxmlformats.org/officeDocument/2006/math">
                    <m:nary>
                      <m:naryPr>
                        <m:ctrlPr>
                          <a:rPr lang="en-GB" sz="1600" b="0" i="1" smtClean="0">
                            <a:latin typeface="Cambria Math" panose="02040503050406030204" pitchFamily="18" charset="0"/>
                          </a:rPr>
                        </m:ctrlPr>
                      </m:naryPr>
                      <m:sub>
                        <m:r>
                          <a:rPr lang="en-GB" sz="1600" b="0" i="1" smtClean="0">
                            <a:latin typeface="Cambria Math" panose="02040503050406030204" pitchFamily="18" charset="0"/>
                          </a:rPr>
                          <m:t>𝑎</m:t>
                        </m:r>
                      </m:sub>
                      <m:sup>
                        <m:r>
                          <a:rPr lang="en-GB" sz="1600" b="0" i="1" smtClean="0">
                            <a:latin typeface="Cambria Math" panose="02040503050406030204" pitchFamily="18" charset="0"/>
                          </a:rPr>
                          <m:t>𝑏</m:t>
                        </m:r>
                      </m:sup>
                      <m:e>
                        <m:r>
                          <a:rPr lang="en-GB" sz="1600" b="0" i="1" smtClean="0">
                            <a:latin typeface="Cambria Math" panose="02040503050406030204" pitchFamily="18" charset="0"/>
                          </a:rPr>
                          <m:t>𝑓</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oMath>
                </a14:m>
                <a:r>
                  <a:rPr lang="en-GB" sz="1600" dirty="0"/>
                  <a:t> and </a:t>
                </a:r>
                <a14:m>
                  <m:oMath xmlns:m="http://schemas.openxmlformats.org/officeDocument/2006/math">
                    <m:nary>
                      <m:naryPr>
                        <m:ctrlPr>
                          <a:rPr lang="en-GB" sz="1600" i="1">
                            <a:latin typeface="Cambria Math" panose="02040503050406030204" pitchFamily="18" charset="0"/>
                          </a:rPr>
                        </m:ctrlPr>
                      </m:naryPr>
                      <m:sub>
                        <m:r>
                          <a:rPr lang="en-GB" sz="1600" i="1">
                            <a:latin typeface="Cambria Math" panose="02040503050406030204" pitchFamily="18" charset="0"/>
                          </a:rPr>
                          <m:t>𝑎</m:t>
                        </m:r>
                      </m:sub>
                      <m:sup>
                        <m:r>
                          <a:rPr lang="en-GB" sz="1600" i="1">
                            <a:latin typeface="Cambria Math" panose="02040503050406030204" pitchFamily="18" charset="0"/>
                          </a:rPr>
                          <m:t>𝑏</m:t>
                        </m:r>
                      </m:sup>
                      <m:e>
                        <m:r>
                          <a:rPr lang="en-GB" sz="1600" b="0" i="1" smtClean="0">
                            <a:latin typeface="Cambria Math" panose="02040503050406030204" pitchFamily="18" charset="0"/>
                          </a:rPr>
                          <m:t>𝑔</m:t>
                        </m:r>
                        <m:d>
                          <m:dPr>
                            <m:ctrlPr>
                              <a:rPr lang="en-GB" sz="1600" i="1">
                                <a:latin typeface="Cambria Math" panose="02040503050406030204" pitchFamily="18" charset="0"/>
                              </a:rPr>
                            </m:ctrlPr>
                          </m:dPr>
                          <m:e>
                            <m:r>
                              <a:rPr lang="en-GB" sz="1600" i="1">
                                <a:latin typeface="Cambria Math" panose="02040503050406030204" pitchFamily="18" charset="0"/>
                              </a:rPr>
                              <m:t>𝑥</m:t>
                            </m:r>
                          </m:e>
                        </m:d>
                        <m:r>
                          <a:rPr lang="en-GB" sz="1600" i="1">
                            <a:latin typeface="Cambria Math" panose="02040503050406030204" pitchFamily="18" charset="0"/>
                          </a:rPr>
                          <m:t> </m:t>
                        </m:r>
                        <m:r>
                          <a:rPr lang="en-GB" sz="1600" i="1">
                            <a:latin typeface="Cambria Math" panose="02040503050406030204" pitchFamily="18" charset="0"/>
                          </a:rPr>
                          <m:t>𝑑𝑥</m:t>
                        </m:r>
                      </m:e>
                    </m:nary>
                  </m:oMath>
                </a14:m>
                <a:r>
                  <a:rPr lang="en-GB" sz="1600" dirty="0"/>
                  <a:t>. It therefore follows the area between them (provided the curves don’t overlap) is:</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𝑅</m:t>
                      </m:r>
                      <m:r>
                        <a:rPr lang="en-GB" sz="1600" b="0" i="1" smtClean="0">
                          <a:latin typeface="Cambria Math" panose="02040503050406030204" pitchFamily="18" charset="0"/>
                        </a:rPr>
                        <m:t>=</m:t>
                      </m:r>
                      <m:nary>
                        <m:naryPr>
                          <m:ctrlPr>
                            <a:rPr lang="en-GB" sz="1600" i="1">
                              <a:latin typeface="Cambria Math" panose="02040503050406030204" pitchFamily="18" charset="0"/>
                            </a:rPr>
                          </m:ctrlPr>
                        </m:naryPr>
                        <m:sub>
                          <m:r>
                            <a:rPr lang="en-GB" sz="1600" i="1">
                              <a:latin typeface="Cambria Math" panose="02040503050406030204" pitchFamily="18" charset="0"/>
                            </a:rPr>
                            <m:t>𝑎</m:t>
                          </m:r>
                        </m:sub>
                        <m:sup>
                          <m:r>
                            <a:rPr lang="en-GB" sz="1600" i="1">
                              <a:latin typeface="Cambria Math" panose="02040503050406030204" pitchFamily="18" charset="0"/>
                            </a:rPr>
                            <m:t>𝑏</m:t>
                          </m:r>
                        </m:sup>
                        <m:e>
                          <m:r>
                            <a:rPr lang="en-GB" sz="1600" i="1">
                              <a:latin typeface="Cambria Math" panose="02040503050406030204" pitchFamily="18" charset="0"/>
                            </a:rPr>
                            <m:t>𝑓</m:t>
                          </m:r>
                          <m:d>
                            <m:dPr>
                              <m:ctrlPr>
                                <a:rPr lang="en-GB" sz="1600" i="1">
                                  <a:latin typeface="Cambria Math" panose="02040503050406030204" pitchFamily="18" charset="0"/>
                                </a:rPr>
                              </m:ctrlPr>
                            </m:dPr>
                            <m:e>
                              <m:r>
                                <a:rPr lang="en-GB" sz="1600" i="1">
                                  <a:latin typeface="Cambria Math" panose="02040503050406030204" pitchFamily="18" charset="0"/>
                                </a:rPr>
                                <m:t>𝑥</m:t>
                              </m:r>
                            </m:e>
                          </m:d>
                          <m:r>
                            <a:rPr lang="en-GB" sz="1600" i="1">
                              <a:latin typeface="Cambria Math" panose="02040503050406030204" pitchFamily="18" charset="0"/>
                            </a:rPr>
                            <m:t> </m:t>
                          </m:r>
                          <m:r>
                            <a:rPr lang="en-GB" sz="1600" i="1">
                              <a:latin typeface="Cambria Math" panose="02040503050406030204" pitchFamily="18" charset="0"/>
                            </a:rPr>
                            <m:t>𝑑𝑥</m:t>
                          </m:r>
                        </m:e>
                      </m:nary>
                      <m:r>
                        <a:rPr lang="en-GB" sz="1600" b="0" i="1" smtClean="0">
                          <a:latin typeface="Cambria Math" panose="02040503050406030204" pitchFamily="18" charset="0"/>
                        </a:rPr>
                        <m:t>−</m:t>
                      </m:r>
                      <m:nary>
                        <m:naryPr>
                          <m:ctrlPr>
                            <a:rPr lang="en-GB" sz="1600" i="1">
                              <a:latin typeface="Cambria Math" panose="02040503050406030204" pitchFamily="18" charset="0"/>
                            </a:rPr>
                          </m:ctrlPr>
                        </m:naryPr>
                        <m:sub>
                          <m:r>
                            <a:rPr lang="en-GB" sz="1600" i="1">
                              <a:latin typeface="Cambria Math" panose="02040503050406030204" pitchFamily="18" charset="0"/>
                            </a:rPr>
                            <m:t>𝑎</m:t>
                          </m:r>
                        </m:sub>
                        <m:sup>
                          <m:r>
                            <a:rPr lang="en-GB" sz="1600" i="1">
                              <a:latin typeface="Cambria Math" panose="02040503050406030204" pitchFamily="18" charset="0"/>
                            </a:rPr>
                            <m:t>𝑏</m:t>
                          </m:r>
                        </m:sup>
                        <m:e>
                          <m:r>
                            <a:rPr lang="en-GB" sz="1600" b="0" i="1" smtClean="0">
                              <a:latin typeface="Cambria Math" panose="02040503050406030204" pitchFamily="18" charset="0"/>
                            </a:rPr>
                            <m:t>𝑔</m:t>
                          </m:r>
                          <m:d>
                            <m:dPr>
                              <m:ctrlPr>
                                <a:rPr lang="en-GB" sz="1600" i="1">
                                  <a:latin typeface="Cambria Math" panose="02040503050406030204" pitchFamily="18" charset="0"/>
                                </a:rPr>
                              </m:ctrlPr>
                            </m:dPr>
                            <m:e>
                              <m:r>
                                <a:rPr lang="en-GB" sz="1600" i="1">
                                  <a:latin typeface="Cambria Math" panose="02040503050406030204" pitchFamily="18" charset="0"/>
                                </a:rPr>
                                <m:t>𝑥</m:t>
                              </m:r>
                            </m:e>
                          </m:d>
                          <m:r>
                            <a:rPr lang="en-GB" sz="1600" i="1">
                              <a:latin typeface="Cambria Math" panose="02040503050406030204" pitchFamily="18" charset="0"/>
                            </a:rPr>
                            <m:t> </m:t>
                          </m:r>
                          <m:r>
                            <a:rPr lang="en-GB" sz="1600" i="1">
                              <a:latin typeface="Cambria Math" panose="02040503050406030204" pitchFamily="18" charset="0"/>
                            </a:rPr>
                            <m:t>𝑑𝑥</m:t>
                          </m:r>
                        </m:e>
                      </m:nary>
                    </m:oMath>
                    <m:oMath xmlns:m="http://schemas.openxmlformats.org/officeDocument/2006/math">
                      <m:r>
                        <a:rPr lang="en-GB" sz="1600" b="0" i="1" smtClean="0">
                          <a:latin typeface="Cambria Math" panose="02040503050406030204" pitchFamily="18" charset="0"/>
                        </a:rPr>
                        <m:t>=</m:t>
                      </m:r>
                      <m:nary>
                        <m:naryPr>
                          <m:ctrlPr>
                            <a:rPr lang="en-GB" sz="1600" i="1">
                              <a:latin typeface="Cambria Math" panose="02040503050406030204" pitchFamily="18" charset="0"/>
                            </a:rPr>
                          </m:ctrlPr>
                        </m:naryPr>
                        <m:sub>
                          <m:r>
                            <a:rPr lang="en-GB" sz="1600" i="1">
                              <a:latin typeface="Cambria Math" panose="02040503050406030204" pitchFamily="18" charset="0"/>
                            </a:rPr>
                            <m:t>𝑎</m:t>
                          </m:r>
                        </m:sub>
                        <m:sup>
                          <m:r>
                            <a:rPr lang="en-GB" sz="1600" i="1">
                              <a:latin typeface="Cambria Math" panose="02040503050406030204" pitchFamily="18" charset="0"/>
                            </a:rPr>
                            <m:t>𝑏</m:t>
                          </m:r>
                        </m:sup>
                        <m:e>
                          <m:d>
                            <m:dPr>
                              <m:ctrlPr>
                                <a:rPr lang="en-GB" sz="1600" b="0" i="1" smtClean="0">
                                  <a:latin typeface="Cambria Math" panose="02040503050406030204" pitchFamily="18" charset="0"/>
                                </a:rPr>
                              </m:ctrlPr>
                            </m:dPr>
                            <m:e>
                              <m:r>
                                <a:rPr lang="en-GB" sz="1600" i="1">
                                  <a:latin typeface="Cambria Math" panose="02040503050406030204" pitchFamily="18" charset="0"/>
                                </a:rPr>
                                <m:t>𝑓</m:t>
                              </m:r>
                              <m:d>
                                <m:dPr>
                                  <m:ctrlPr>
                                    <a:rPr lang="en-GB" sz="1600" i="1">
                                      <a:latin typeface="Cambria Math" panose="02040503050406030204" pitchFamily="18" charset="0"/>
                                    </a:rPr>
                                  </m:ctrlPr>
                                </m:dPr>
                                <m:e>
                                  <m:r>
                                    <a:rPr lang="en-GB" sz="1600" i="1">
                                      <a:latin typeface="Cambria Math" panose="02040503050406030204" pitchFamily="18" charset="0"/>
                                    </a:rPr>
                                    <m:t>𝑥</m:t>
                                  </m:r>
                                </m:e>
                              </m:d>
                              <m:r>
                                <a:rPr lang="en-GB" sz="1600" b="0" i="1" smtClean="0">
                                  <a:latin typeface="Cambria Math" panose="02040503050406030204" pitchFamily="18" charset="0"/>
                                </a:rPr>
                                <m:t>−</m:t>
                              </m:r>
                              <m:r>
                                <a:rPr lang="en-GB" sz="1600" b="0" i="1" smtClean="0">
                                  <a:latin typeface="Cambria Math" panose="02040503050406030204" pitchFamily="18" charset="0"/>
                                </a:rPr>
                                <m:t>𝑔</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e>
                          </m:d>
                          <m:r>
                            <a:rPr lang="en-GB" sz="1600" i="1">
                              <a:latin typeface="Cambria Math" panose="02040503050406030204" pitchFamily="18" charset="0"/>
                            </a:rPr>
                            <m:t> </m:t>
                          </m:r>
                          <m:r>
                            <a:rPr lang="en-GB" sz="1600" i="1">
                              <a:latin typeface="Cambria Math" panose="02040503050406030204" pitchFamily="18" charset="0"/>
                            </a:rPr>
                            <m:t>𝑑𝑥</m:t>
                          </m:r>
                        </m:e>
                      </m:nary>
                    </m:oMath>
                  </m:oMathPara>
                </a14:m>
                <a:endParaRPr lang="en-GB" sz="1600" dirty="0"/>
              </a:p>
            </p:txBody>
          </p:sp>
        </mc:Choice>
        <mc:Fallback xmlns="">
          <p:sp>
            <p:nvSpPr>
              <p:cNvPr id="25" name="TextBox 24">
                <a:extLst>
                  <a:ext uri="{FF2B5EF4-FFF2-40B4-BE49-F238E27FC236}">
                    <a16:creationId xmlns:a16="http://schemas.microsoft.com/office/drawing/2014/main" id="{323F02BF-3056-4536-BDF3-581D9E40D5F9}"/>
                  </a:ext>
                </a:extLst>
              </p:cNvPr>
              <p:cNvSpPr txBox="1">
                <a:spLocks noRot="1" noChangeAspect="1" noMove="1" noResize="1" noEditPoints="1" noAdjustHandles="1" noChangeArrowheads="1" noChangeShapeType="1" noTextEdit="1"/>
              </p:cNvSpPr>
              <p:nvPr/>
            </p:nvSpPr>
            <p:spPr>
              <a:xfrm>
                <a:off x="4448066" y="858044"/>
                <a:ext cx="3816533" cy="2718116"/>
              </a:xfrm>
              <a:prstGeom prst="rect">
                <a:avLst/>
              </a:prstGeom>
              <a:blipFill>
                <a:blip r:embed="rId10"/>
                <a:stretch>
                  <a:fillRect l="-9265" t="-448"/>
                </a:stretch>
              </a:blipFill>
            </p:spPr>
            <p:txBody>
              <a:bodyPr/>
              <a:lstStyle/>
              <a:p>
                <a:r>
                  <a:rPr lang="en-GB">
                    <a:noFill/>
                  </a:rPr>
                  <a:t> </a:t>
                </a:r>
              </a:p>
            </p:txBody>
          </p:sp>
        </mc:Fallback>
      </mc:AlternateContent>
      <p:sp>
        <p:nvSpPr>
          <p:cNvPr id="26" name="TextBox 25">
            <a:extLst>
              <a:ext uri="{FF2B5EF4-FFF2-40B4-BE49-F238E27FC236}">
                <a16:creationId xmlns:a16="http://schemas.microsoft.com/office/drawing/2014/main" id="{2008C823-C698-46B4-9124-33281D847739}"/>
              </a:ext>
            </a:extLst>
          </p:cNvPr>
          <p:cNvSpPr txBox="1"/>
          <p:nvPr/>
        </p:nvSpPr>
        <p:spPr>
          <a:xfrm>
            <a:off x="1114426" y="2956942"/>
            <a:ext cx="2460128"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err="1"/>
              <a:t>Fro</a:t>
            </a:r>
            <a:r>
              <a:rPr lang="en-GB" sz="1400" b="1" dirty="0"/>
              <a:t> Tip</a:t>
            </a:r>
            <a:r>
              <a:rPr lang="en-GB" sz="1400" dirty="0"/>
              <a:t>: Ensure you have top curve minus bottom curve.</a:t>
            </a:r>
          </a:p>
        </p:txBody>
      </p:sp>
      <p:cxnSp>
        <p:nvCxnSpPr>
          <p:cNvPr id="28" name="Straight Arrow Connector 27">
            <a:extLst>
              <a:ext uri="{FF2B5EF4-FFF2-40B4-BE49-F238E27FC236}">
                <a16:creationId xmlns:a16="http://schemas.microsoft.com/office/drawing/2014/main" id="{F01C7EF9-77DE-4A15-890C-E853FE1C0270}"/>
              </a:ext>
            </a:extLst>
          </p:cNvPr>
          <p:cNvCxnSpPr>
            <a:cxnSpLocks/>
          </p:cNvCxnSpPr>
          <p:nvPr/>
        </p:nvCxnSpPr>
        <p:spPr>
          <a:xfrm flipV="1">
            <a:off x="3581400" y="3067050"/>
            <a:ext cx="790575" cy="1905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F156B8D-815F-4823-A6F5-7E6959166005}"/>
                  </a:ext>
                </a:extLst>
              </p:cNvPr>
              <p:cNvSpPr txBox="1"/>
              <p:nvPr/>
            </p:nvSpPr>
            <p:spPr>
              <a:xfrm>
                <a:off x="467545" y="3789040"/>
                <a:ext cx="4968552" cy="80900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[Textbook] The diagram shows part of the curves </a:t>
                </a:r>
                <a14:m>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sin</m:t>
                        </m:r>
                      </m:fName>
                      <m:e>
                        <m:r>
                          <a:rPr lang="en-GB" sz="1400" b="0" i="1" smtClean="0">
                            <a:latin typeface="Cambria Math" panose="02040503050406030204" pitchFamily="18" charset="0"/>
                          </a:rPr>
                          <m:t>2</m:t>
                        </m:r>
                        <m:r>
                          <a:rPr lang="en-GB" sz="1400" b="0" i="1" smtClean="0">
                            <a:latin typeface="Cambria Math" panose="02040503050406030204" pitchFamily="18" charset="0"/>
                          </a:rPr>
                          <m:t>𝑥</m:t>
                        </m:r>
                      </m:e>
                    </m:func>
                  </m:oMath>
                </a14:m>
                <a:r>
                  <a:rPr lang="en-GB" sz="1400" dirty="0"/>
                  <a:t> and </a:t>
                </a:r>
                <a14:m>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sin</m:t>
                        </m:r>
                      </m:fName>
                      <m:e>
                        <m:r>
                          <a:rPr lang="en-GB" sz="1400" b="0" i="1" smtClean="0">
                            <a:latin typeface="Cambria Math" panose="02040503050406030204" pitchFamily="18" charset="0"/>
                          </a:rPr>
                          <m:t>𝑥</m:t>
                        </m:r>
                      </m:e>
                    </m:func>
                    <m:func>
                      <m:funcPr>
                        <m:ctrlPr>
                          <a:rPr lang="en-GB" sz="1400" b="0" i="1" smtClean="0">
                            <a:latin typeface="Cambria Math" panose="02040503050406030204" pitchFamily="18" charset="0"/>
                          </a:rPr>
                        </m:ctrlPr>
                      </m:funcPr>
                      <m:fName>
                        <m:sSup>
                          <m:sSupPr>
                            <m:ctrlPr>
                              <a:rPr lang="en-GB" sz="1400" b="0" i="1" smtClean="0">
                                <a:latin typeface="Cambria Math" panose="02040503050406030204" pitchFamily="18" charset="0"/>
                              </a:rPr>
                            </m:ctrlPr>
                          </m:sSupPr>
                          <m:e>
                            <m:r>
                              <m:rPr>
                                <m:sty m:val="p"/>
                              </m:rPr>
                              <a:rPr lang="en-GB" sz="1400" b="0" i="0" smtClean="0">
                                <a:latin typeface="Cambria Math" panose="02040503050406030204" pitchFamily="18" charset="0"/>
                              </a:rPr>
                              <m:t>cos</m:t>
                            </m:r>
                          </m:e>
                          <m:sup>
                            <m:r>
                              <a:rPr lang="en-GB" sz="1400" b="0" i="1" smtClean="0">
                                <a:latin typeface="Cambria Math" panose="02040503050406030204" pitchFamily="18" charset="0"/>
                              </a:rPr>
                              <m:t>2</m:t>
                            </m:r>
                          </m:sup>
                        </m:sSup>
                      </m:fName>
                      <m:e>
                        <m:r>
                          <a:rPr lang="en-GB" sz="1400" b="0" i="1" smtClean="0">
                            <a:latin typeface="Cambria Math" panose="02040503050406030204" pitchFamily="18" charset="0"/>
                          </a:rPr>
                          <m:t>𝑥</m:t>
                        </m:r>
                      </m:e>
                    </m:func>
                  </m:oMath>
                </a14:m>
                <a:r>
                  <a:rPr lang="en-GB" sz="1400" dirty="0"/>
                  <a:t> where </a:t>
                </a:r>
                <a14:m>
                  <m:oMath xmlns:m="http://schemas.openxmlformats.org/officeDocument/2006/math">
                    <m:r>
                      <a:rPr lang="en-GB" sz="1400" b="0" i="1" smtClean="0">
                        <a:latin typeface="Cambria Math" panose="02040503050406030204" pitchFamily="18" charset="0"/>
                      </a:rPr>
                      <m:t>0≤</m:t>
                    </m:r>
                    <m:r>
                      <a:rPr lang="en-GB" sz="1400" b="0" i="1" smtClean="0">
                        <a:latin typeface="Cambria Math" panose="02040503050406030204" pitchFamily="18" charset="0"/>
                      </a:rPr>
                      <m:t>𝑥</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𝜋</m:t>
                        </m:r>
                      </m:num>
                      <m:den>
                        <m:r>
                          <a:rPr lang="en-GB" sz="1400" b="0" i="1" smtClean="0">
                            <a:latin typeface="Cambria Math" panose="02040503050406030204" pitchFamily="18" charset="0"/>
                          </a:rPr>
                          <m:t>2</m:t>
                        </m:r>
                      </m:den>
                    </m:f>
                  </m:oMath>
                </a14:m>
                <a:r>
                  <a:rPr lang="en-GB" sz="1400" dirty="0"/>
                  <a:t>. The region </a:t>
                </a:r>
                <a14:m>
                  <m:oMath xmlns:m="http://schemas.openxmlformats.org/officeDocument/2006/math">
                    <m:r>
                      <a:rPr lang="en-GB" sz="1400" b="0" i="1" smtClean="0">
                        <a:latin typeface="Cambria Math" panose="02040503050406030204" pitchFamily="18" charset="0"/>
                      </a:rPr>
                      <m:t>𝑅</m:t>
                    </m:r>
                  </m:oMath>
                </a14:m>
                <a:r>
                  <a:rPr lang="en-GB" sz="1400" dirty="0"/>
                  <a:t> is bounded by the two curves. Use integration to find the area of </a:t>
                </a:r>
                <a14:m>
                  <m:oMath xmlns:m="http://schemas.openxmlformats.org/officeDocument/2006/math">
                    <m:r>
                      <a:rPr lang="en-GB" sz="1400" b="0" i="1" smtClean="0">
                        <a:latin typeface="Cambria Math" panose="02040503050406030204" pitchFamily="18" charset="0"/>
                      </a:rPr>
                      <m:t>𝑅</m:t>
                    </m:r>
                  </m:oMath>
                </a14:m>
                <a:r>
                  <a:rPr lang="en-GB" sz="1400" dirty="0"/>
                  <a:t>.</a:t>
                </a:r>
              </a:p>
            </p:txBody>
          </p:sp>
        </mc:Choice>
        <mc:Fallback xmlns="">
          <p:sp>
            <p:nvSpPr>
              <p:cNvPr id="32" name="TextBox 31">
                <a:extLst>
                  <a:ext uri="{FF2B5EF4-FFF2-40B4-BE49-F238E27FC236}">
                    <a16:creationId xmlns:a16="http://schemas.microsoft.com/office/drawing/2014/main" id="{8F156B8D-815F-4823-A6F5-7E6959166005}"/>
                  </a:ext>
                </a:extLst>
              </p:cNvPr>
              <p:cNvSpPr txBox="1">
                <a:spLocks noRot="1" noChangeAspect="1" noMove="1" noResize="1" noEditPoints="1" noAdjustHandles="1" noChangeArrowheads="1" noChangeShapeType="1" noTextEdit="1"/>
              </p:cNvSpPr>
              <p:nvPr/>
            </p:nvSpPr>
            <p:spPr>
              <a:xfrm>
                <a:off x="467545" y="3789040"/>
                <a:ext cx="4968552" cy="809004"/>
              </a:xfrm>
              <a:prstGeom prst="rect">
                <a:avLst/>
              </a:prstGeom>
              <a:blipFill>
                <a:blip r:embed="rId11"/>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33" name="Straight Arrow Connector 32">
            <a:extLst>
              <a:ext uri="{FF2B5EF4-FFF2-40B4-BE49-F238E27FC236}">
                <a16:creationId xmlns:a16="http://schemas.microsoft.com/office/drawing/2014/main" id="{D40978B6-838E-4ABC-922A-FEF1853FE4A5}"/>
              </a:ext>
            </a:extLst>
          </p:cNvPr>
          <p:cNvCxnSpPr>
            <a:cxnSpLocks/>
          </p:cNvCxnSpPr>
          <p:nvPr/>
        </p:nvCxnSpPr>
        <p:spPr>
          <a:xfrm>
            <a:off x="6260951" y="5452095"/>
            <a:ext cx="21602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848A0CD0-9BEE-4187-8322-5FED360026AB}"/>
              </a:ext>
            </a:extLst>
          </p:cNvPr>
          <p:cNvCxnSpPr>
            <a:cxnSpLocks/>
          </p:cNvCxnSpPr>
          <p:nvPr/>
        </p:nvCxnSpPr>
        <p:spPr>
          <a:xfrm flipV="1">
            <a:off x="6260951" y="4005064"/>
            <a:ext cx="0" cy="14470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55E91B9E-4E8B-44D5-819C-9275A95D113F}"/>
                  </a:ext>
                </a:extLst>
              </p:cNvPr>
              <p:cNvSpPr txBox="1"/>
              <p:nvPr/>
            </p:nvSpPr>
            <p:spPr>
              <a:xfrm>
                <a:off x="8270671" y="5298206"/>
                <a:ext cx="4320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p:txBody>
          </p:sp>
        </mc:Choice>
        <mc:Fallback xmlns="">
          <p:sp>
            <p:nvSpPr>
              <p:cNvPr id="37" name="TextBox 36">
                <a:extLst>
                  <a:ext uri="{FF2B5EF4-FFF2-40B4-BE49-F238E27FC236}">
                    <a16:creationId xmlns:a16="http://schemas.microsoft.com/office/drawing/2014/main" id="{55E91B9E-4E8B-44D5-819C-9275A95D113F}"/>
                  </a:ext>
                </a:extLst>
              </p:cNvPr>
              <p:cNvSpPr txBox="1">
                <a:spLocks noRot="1" noChangeAspect="1" noMove="1" noResize="1" noEditPoints="1" noAdjustHandles="1" noChangeArrowheads="1" noChangeShapeType="1" noTextEdit="1"/>
              </p:cNvSpPr>
              <p:nvPr/>
            </p:nvSpPr>
            <p:spPr>
              <a:xfrm>
                <a:off x="8270671" y="5298206"/>
                <a:ext cx="432048" cy="30777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EA6785A1-3758-408B-B9E4-7AB8756C185E}"/>
                  </a:ext>
                </a:extLst>
              </p:cNvPr>
              <p:cNvSpPr txBox="1"/>
              <p:nvPr/>
            </p:nvSpPr>
            <p:spPr>
              <a:xfrm>
                <a:off x="6044927" y="3697287"/>
                <a:ext cx="4320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oMath>
                  </m:oMathPara>
                </a14:m>
                <a:endParaRPr lang="en-GB" sz="1400" dirty="0"/>
              </a:p>
            </p:txBody>
          </p:sp>
        </mc:Choice>
        <mc:Fallback xmlns="">
          <p:sp>
            <p:nvSpPr>
              <p:cNvPr id="38" name="TextBox 37">
                <a:extLst>
                  <a:ext uri="{FF2B5EF4-FFF2-40B4-BE49-F238E27FC236}">
                    <a16:creationId xmlns:a16="http://schemas.microsoft.com/office/drawing/2014/main" id="{EA6785A1-3758-408B-B9E4-7AB8756C185E}"/>
                  </a:ext>
                </a:extLst>
              </p:cNvPr>
              <p:cNvSpPr txBox="1">
                <a:spLocks noRot="1" noChangeAspect="1" noMove="1" noResize="1" noEditPoints="1" noAdjustHandles="1" noChangeArrowheads="1" noChangeShapeType="1" noTextEdit="1"/>
              </p:cNvSpPr>
              <p:nvPr/>
            </p:nvSpPr>
            <p:spPr>
              <a:xfrm>
                <a:off x="6044927" y="3697287"/>
                <a:ext cx="432048" cy="307777"/>
              </a:xfrm>
              <a:prstGeom prst="rect">
                <a:avLst/>
              </a:prstGeom>
              <a:blipFill>
                <a:blip r:embed="rId13"/>
                <a:stretch>
                  <a:fillRect b="-2000"/>
                </a:stretch>
              </a:blipFill>
            </p:spPr>
            <p:txBody>
              <a:bodyPr/>
              <a:lstStyle/>
              <a:p>
                <a:r>
                  <a:rPr lang="en-GB">
                    <a:noFill/>
                  </a:rPr>
                  <a:t> </a:t>
                </a:r>
              </a:p>
            </p:txBody>
          </p:sp>
        </mc:Fallback>
      </mc:AlternateContent>
      <p:sp>
        <p:nvSpPr>
          <p:cNvPr id="39" name="Freeform: Shape 38">
            <a:extLst>
              <a:ext uri="{FF2B5EF4-FFF2-40B4-BE49-F238E27FC236}">
                <a16:creationId xmlns:a16="http://schemas.microsoft.com/office/drawing/2014/main" id="{E7463FF4-4663-43CD-8FD9-8DBF3346ADD3}"/>
              </a:ext>
            </a:extLst>
          </p:cNvPr>
          <p:cNvSpPr/>
          <p:nvPr/>
        </p:nvSpPr>
        <p:spPr>
          <a:xfrm>
            <a:off x="6257925" y="4824879"/>
            <a:ext cx="1914525" cy="642471"/>
          </a:xfrm>
          <a:custGeom>
            <a:avLst/>
            <a:gdLst>
              <a:gd name="connsiteX0" fmla="*/ 0 w 1914525"/>
              <a:gd name="connsiteY0" fmla="*/ 642471 h 642471"/>
              <a:gd name="connsiteX1" fmla="*/ 647700 w 1914525"/>
              <a:gd name="connsiteY1" fmla="*/ 4296 h 642471"/>
              <a:gd name="connsiteX2" fmla="*/ 1314450 w 1914525"/>
              <a:gd name="connsiteY2" fmla="*/ 375771 h 642471"/>
              <a:gd name="connsiteX3" fmla="*/ 1914525 w 1914525"/>
              <a:gd name="connsiteY3" fmla="*/ 623421 h 642471"/>
            </a:gdLst>
            <a:ahLst/>
            <a:cxnLst>
              <a:cxn ang="0">
                <a:pos x="connsiteX0" y="connsiteY0"/>
              </a:cxn>
              <a:cxn ang="0">
                <a:pos x="connsiteX1" y="connsiteY1"/>
              </a:cxn>
              <a:cxn ang="0">
                <a:pos x="connsiteX2" y="connsiteY2"/>
              </a:cxn>
              <a:cxn ang="0">
                <a:pos x="connsiteX3" y="connsiteY3"/>
              </a:cxn>
            </a:cxnLst>
            <a:rect l="l" t="t" r="r" b="b"/>
            <a:pathLst>
              <a:path w="1914525" h="642471">
                <a:moveTo>
                  <a:pt x="0" y="642471"/>
                </a:moveTo>
                <a:cubicBezTo>
                  <a:pt x="214312" y="345608"/>
                  <a:pt x="428625" y="48746"/>
                  <a:pt x="647700" y="4296"/>
                </a:cubicBezTo>
                <a:cubicBezTo>
                  <a:pt x="866775" y="-40154"/>
                  <a:pt x="1103312" y="272583"/>
                  <a:pt x="1314450" y="375771"/>
                </a:cubicBezTo>
                <a:cubicBezTo>
                  <a:pt x="1525588" y="478959"/>
                  <a:pt x="1720056" y="551190"/>
                  <a:pt x="1914525" y="62342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Shape 39">
            <a:extLst>
              <a:ext uri="{FF2B5EF4-FFF2-40B4-BE49-F238E27FC236}">
                <a16:creationId xmlns:a16="http://schemas.microsoft.com/office/drawing/2014/main" id="{0813D1B4-4B06-4787-9F5A-3F69CD27F6E3}"/>
              </a:ext>
            </a:extLst>
          </p:cNvPr>
          <p:cNvSpPr/>
          <p:nvPr/>
        </p:nvSpPr>
        <p:spPr>
          <a:xfrm>
            <a:off x="6248400" y="4114798"/>
            <a:ext cx="1905000" cy="1352552"/>
          </a:xfrm>
          <a:custGeom>
            <a:avLst/>
            <a:gdLst>
              <a:gd name="connsiteX0" fmla="*/ 0 w 1905000"/>
              <a:gd name="connsiteY0" fmla="*/ 1352552 h 1352552"/>
              <a:gd name="connsiteX1" fmla="*/ 1000125 w 1905000"/>
              <a:gd name="connsiteY1" fmla="*/ 2 h 1352552"/>
              <a:gd name="connsiteX2" fmla="*/ 1905000 w 1905000"/>
              <a:gd name="connsiteY2" fmla="*/ 1343027 h 1352552"/>
            </a:gdLst>
            <a:ahLst/>
            <a:cxnLst>
              <a:cxn ang="0">
                <a:pos x="connsiteX0" y="connsiteY0"/>
              </a:cxn>
              <a:cxn ang="0">
                <a:pos x="connsiteX1" y="connsiteY1"/>
              </a:cxn>
              <a:cxn ang="0">
                <a:pos x="connsiteX2" y="connsiteY2"/>
              </a:cxn>
            </a:cxnLst>
            <a:rect l="l" t="t" r="r" b="b"/>
            <a:pathLst>
              <a:path w="1905000" h="1352552">
                <a:moveTo>
                  <a:pt x="0" y="1352552"/>
                </a:moveTo>
                <a:cubicBezTo>
                  <a:pt x="341312" y="677071"/>
                  <a:pt x="682625" y="1590"/>
                  <a:pt x="1000125" y="2"/>
                </a:cubicBezTo>
                <a:cubicBezTo>
                  <a:pt x="1317625" y="-1586"/>
                  <a:pt x="1611312" y="670720"/>
                  <a:pt x="1905000" y="13430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E8495F3E-828E-42F6-97D4-D61FEACC35B1}"/>
                  </a:ext>
                </a:extLst>
              </p:cNvPr>
              <p:cNvSpPr txBox="1"/>
              <p:nvPr/>
            </p:nvSpPr>
            <p:spPr>
              <a:xfrm>
                <a:off x="7503694" y="4084223"/>
                <a:ext cx="91442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r>
                        <a:rPr lang="en-GB" sz="1200" b="0" i="1" smtClean="0">
                          <a:latin typeface="Cambria Math" panose="02040503050406030204" pitchFamily="18" charset="0"/>
                        </a:rPr>
                        <m:t>=</m:t>
                      </m:r>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r>
                            <a:rPr lang="en-GB" sz="1200" b="0" i="1" smtClean="0">
                              <a:latin typeface="Cambria Math" panose="02040503050406030204" pitchFamily="18" charset="0"/>
                            </a:rPr>
                            <m:t>2</m:t>
                          </m:r>
                          <m:r>
                            <a:rPr lang="en-GB" sz="1200" b="0" i="1" smtClean="0">
                              <a:latin typeface="Cambria Math" panose="02040503050406030204" pitchFamily="18" charset="0"/>
                            </a:rPr>
                            <m:t>𝑥</m:t>
                          </m:r>
                        </m:e>
                      </m:func>
                    </m:oMath>
                  </m:oMathPara>
                </a14:m>
                <a:endParaRPr lang="en-GB" sz="1200" dirty="0"/>
              </a:p>
            </p:txBody>
          </p:sp>
        </mc:Choice>
        <mc:Fallback xmlns="">
          <p:sp>
            <p:nvSpPr>
              <p:cNvPr id="42" name="TextBox 41">
                <a:extLst>
                  <a:ext uri="{FF2B5EF4-FFF2-40B4-BE49-F238E27FC236}">
                    <a16:creationId xmlns:a16="http://schemas.microsoft.com/office/drawing/2014/main" id="{E8495F3E-828E-42F6-97D4-D61FEACC35B1}"/>
                  </a:ext>
                </a:extLst>
              </p:cNvPr>
              <p:cNvSpPr txBox="1">
                <a:spLocks noRot="1" noChangeAspect="1" noMove="1" noResize="1" noEditPoints="1" noAdjustHandles="1" noChangeArrowheads="1" noChangeShapeType="1" noTextEdit="1"/>
              </p:cNvSpPr>
              <p:nvPr/>
            </p:nvSpPr>
            <p:spPr>
              <a:xfrm>
                <a:off x="7503694" y="4084223"/>
                <a:ext cx="914426" cy="276999"/>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2BE8A40D-5271-4598-9F84-19B36A5C4E4E}"/>
                  </a:ext>
                </a:extLst>
              </p:cNvPr>
              <p:cNvSpPr txBox="1"/>
              <p:nvPr/>
            </p:nvSpPr>
            <p:spPr>
              <a:xfrm>
                <a:off x="6637306" y="4900682"/>
                <a:ext cx="129458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r>
                        <a:rPr lang="en-GB" sz="1200" b="0" i="1" smtClean="0">
                          <a:latin typeface="Cambria Math" panose="02040503050406030204" pitchFamily="18" charset="0"/>
                        </a:rPr>
                        <m:t>=</m:t>
                      </m:r>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r>
                            <a:rPr lang="en-GB" sz="1200" b="0" i="1" smtClean="0">
                              <a:latin typeface="Cambria Math" panose="02040503050406030204" pitchFamily="18" charset="0"/>
                            </a:rPr>
                            <m:t>𝑥</m:t>
                          </m:r>
                        </m:e>
                      </m:func>
                      <m:func>
                        <m:funcPr>
                          <m:ctrlPr>
                            <a:rPr lang="en-GB" sz="1200" b="0" i="1" smtClean="0">
                              <a:latin typeface="Cambria Math" panose="02040503050406030204" pitchFamily="18" charset="0"/>
                            </a:rPr>
                          </m:ctrlPr>
                        </m:funcPr>
                        <m:fName>
                          <m:sSup>
                            <m:sSupPr>
                              <m:ctrlPr>
                                <a:rPr lang="en-GB" sz="1200" b="0" i="1" smtClean="0">
                                  <a:latin typeface="Cambria Math" panose="02040503050406030204" pitchFamily="18" charset="0"/>
                                </a:rPr>
                              </m:ctrlPr>
                            </m:sSupPr>
                            <m:e>
                              <m:r>
                                <m:rPr>
                                  <m:sty m:val="p"/>
                                </m:rPr>
                                <a:rPr lang="en-GB" sz="1200" b="0" i="0" smtClean="0">
                                  <a:latin typeface="Cambria Math" panose="02040503050406030204" pitchFamily="18" charset="0"/>
                                </a:rPr>
                                <m:t>cos</m:t>
                              </m:r>
                            </m:e>
                            <m:sup>
                              <m:r>
                                <a:rPr lang="en-GB" sz="1200" b="0" i="1" smtClean="0">
                                  <a:latin typeface="Cambria Math" panose="02040503050406030204" pitchFamily="18" charset="0"/>
                                </a:rPr>
                                <m:t>2</m:t>
                              </m:r>
                            </m:sup>
                          </m:sSup>
                        </m:fName>
                        <m:e>
                          <m:r>
                            <a:rPr lang="en-GB" sz="1200" b="0" i="1" smtClean="0">
                              <a:latin typeface="Cambria Math" panose="02040503050406030204" pitchFamily="18" charset="0"/>
                            </a:rPr>
                            <m:t>𝑥</m:t>
                          </m:r>
                        </m:e>
                      </m:func>
                    </m:oMath>
                  </m:oMathPara>
                </a14:m>
                <a:endParaRPr lang="en-GB" sz="1200" dirty="0"/>
              </a:p>
            </p:txBody>
          </p:sp>
        </mc:Choice>
        <mc:Fallback xmlns="">
          <p:sp>
            <p:nvSpPr>
              <p:cNvPr id="43" name="TextBox 42">
                <a:extLst>
                  <a:ext uri="{FF2B5EF4-FFF2-40B4-BE49-F238E27FC236}">
                    <a16:creationId xmlns:a16="http://schemas.microsoft.com/office/drawing/2014/main" id="{2BE8A40D-5271-4598-9F84-19B36A5C4E4E}"/>
                  </a:ext>
                </a:extLst>
              </p:cNvPr>
              <p:cNvSpPr txBox="1">
                <a:spLocks noRot="1" noChangeAspect="1" noMove="1" noResize="1" noEditPoints="1" noAdjustHandles="1" noChangeArrowheads="1" noChangeShapeType="1" noTextEdit="1"/>
              </p:cNvSpPr>
              <p:nvPr/>
            </p:nvSpPr>
            <p:spPr>
              <a:xfrm>
                <a:off x="6637306" y="4900682"/>
                <a:ext cx="1294581" cy="276999"/>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B0602D04-F0A2-4BA4-AB7A-E94667E55FF4}"/>
                  </a:ext>
                </a:extLst>
              </p:cNvPr>
              <p:cNvSpPr txBox="1"/>
              <p:nvPr/>
            </p:nvSpPr>
            <p:spPr>
              <a:xfrm>
                <a:off x="696146" y="4857749"/>
                <a:ext cx="3961580" cy="11730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panose="02040503050406030204" pitchFamily="18" charset="0"/>
                        </a:rPr>
                        <m:t>𝑨𝒓𝒆𝒂</m:t>
                      </m:r>
                      <m:r>
                        <a:rPr lang="en-GB" sz="1400" b="1" i="1" smtClean="0">
                          <a:latin typeface="Cambria Math" panose="02040503050406030204" pitchFamily="18" charset="0"/>
                        </a:rPr>
                        <m:t>=</m:t>
                      </m:r>
                      <m:nary>
                        <m:naryPr>
                          <m:ctrlPr>
                            <a:rPr lang="en-GB" sz="1400" b="1" i="1" smtClean="0">
                              <a:latin typeface="Cambria Math" panose="02040503050406030204" pitchFamily="18" charset="0"/>
                            </a:rPr>
                          </m:ctrlPr>
                        </m:naryPr>
                        <m:sub>
                          <m:r>
                            <a:rPr lang="en-GB" sz="1400" b="1" i="1" smtClean="0">
                              <a:latin typeface="Cambria Math" panose="02040503050406030204" pitchFamily="18" charset="0"/>
                            </a:rPr>
                            <m:t>𝟎</m:t>
                          </m:r>
                        </m:sub>
                        <m:sup>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𝝅</m:t>
                              </m:r>
                            </m:num>
                            <m:den>
                              <m:r>
                                <a:rPr lang="en-GB" sz="1400" b="1" i="1" smtClean="0">
                                  <a:latin typeface="Cambria Math" panose="02040503050406030204" pitchFamily="18" charset="0"/>
                                </a:rPr>
                                <m:t>𝟐</m:t>
                              </m:r>
                            </m:den>
                          </m:f>
                        </m:sup>
                        <m:e>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𝐬𝐢𝐧</m:t>
                              </m:r>
                            </m:fName>
                            <m:e>
                              <m:r>
                                <a:rPr lang="en-GB" sz="1400" b="1" i="1" smtClean="0">
                                  <a:latin typeface="Cambria Math" panose="02040503050406030204" pitchFamily="18" charset="0"/>
                                </a:rPr>
                                <m:t>𝟐</m:t>
                              </m:r>
                              <m:r>
                                <a:rPr lang="en-GB" sz="1400" b="1" i="1" smtClean="0">
                                  <a:latin typeface="Cambria Math" panose="02040503050406030204" pitchFamily="18" charset="0"/>
                                </a:rPr>
                                <m:t>𝒙</m:t>
                              </m:r>
                            </m:e>
                          </m:func>
                          <m:r>
                            <a:rPr lang="en-GB" sz="1400" b="1" i="1" smtClean="0">
                              <a:latin typeface="Cambria Math" panose="02040503050406030204" pitchFamily="18" charset="0"/>
                            </a:rPr>
                            <m:t>−</m:t>
                          </m:r>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𝐬𝐢𝐧</m:t>
                              </m:r>
                            </m:fName>
                            <m:e>
                              <m:r>
                                <a:rPr lang="en-GB" sz="1400" b="1" i="1" smtClean="0">
                                  <a:latin typeface="Cambria Math" panose="02040503050406030204" pitchFamily="18" charset="0"/>
                                </a:rPr>
                                <m:t>𝒙</m:t>
                              </m:r>
                            </m:e>
                          </m:func>
                          <m:func>
                            <m:funcPr>
                              <m:ctrlPr>
                                <a:rPr lang="en-GB" sz="1400" b="1" i="1" smtClean="0">
                                  <a:latin typeface="Cambria Math" panose="02040503050406030204" pitchFamily="18" charset="0"/>
                                </a:rPr>
                              </m:ctrlPr>
                            </m:funcPr>
                            <m:fName>
                              <m:sSup>
                                <m:sSupPr>
                                  <m:ctrlPr>
                                    <a:rPr lang="en-GB" sz="1400" b="1" i="1" smtClean="0">
                                      <a:latin typeface="Cambria Math" panose="02040503050406030204" pitchFamily="18" charset="0"/>
                                    </a:rPr>
                                  </m:ctrlPr>
                                </m:sSupPr>
                                <m:e>
                                  <m:r>
                                    <a:rPr lang="en-GB" sz="1400" b="1" i="0" smtClean="0">
                                      <a:latin typeface="Cambria Math" panose="02040503050406030204" pitchFamily="18" charset="0"/>
                                    </a:rPr>
                                    <m:t>𝐜𝐨𝐬</m:t>
                                  </m:r>
                                </m:e>
                                <m:sup>
                                  <m:r>
                                    <a:rPr lang="en-GB" sz="1400" b="1" i="1" smtClean="0">
                                      <a:latin typeface="Cambria Math" panose="02040503050406030204" pitchFamily="18" charset="0"/>
                                    </a:rPr>
                                    <m:t>𝟐</m:t>
                                  </m:r>
                                </m:sup>
                              </m:sSup>
                            </m:fName>
                            <m:e>
                              <m:r>
                                <a:rPr lang="en-GB" sz="1400" b="1" i="1" smtClean="0">
                                  <a:latin typeface="Cambria Math" panose="02040503050406030204" pitchFamily="18" charset="0"/>
                                </a:rPr>
                                <m:t>𝒙</m:t>
                              </m:r>
                            </m:e>
                          </m:func>
                          <m:r>
                            <a:rPr lang="en-GB" sz="1400" b="1" i="1" smtClean="0">
                              <a:latin typeface="Cambria Math" panose="02040503050406030204" pitchFamily="18" charset="0"/>
                            </a:rPr>
                            <m:t>  </m:t>
                          </m:r>
                          <m:r>
                            <a:rPr lang="en-GB" sz="1400" b="1" i="1" smtClean="0">
                              <a:latin typeface="Cambria Math" panose="02040503050406030204" pitchFamily="18" charset="0"/>
                            </a:rPr>
                            <m:t>𝒅𝒙</m:t>
                          </m:r>
                        </m:e>
                      </m:nary>
                    </m:oMath>
                    <m:oMath xmlns:m="http://schemas.openxmlformats.org/officeDocument/2006/math">
                      <m:r>
                        <a:rPr lang="en-GB" sz="1400" b="1" i="1" smtClean="0">
                          <a:latin typeface="Cambria Math" panose="02040503050406030204" pitchFamily="18" charset="0"/>
                        </a:rPr>
                        <m:t>=</m:t>
                      </m:r>
                      <m:sSubSup>
                        <m:sSubSupPr>
                          <m:ctrlPr>
                            <a:rPr lang="en-GB" sz="1400" b="1" i="1" smtClean="0">
                              <a:latin typeface="Cambria Math" panose="02040503050406030204" pitchFamily="18" charset="0"/>
                            </a:rPr>
                          </m:ctrlPr>
                        </m:sSubSupPr>
                        <m:e>
                          <m:d>
                            <m:dPr>
                              <m:begChr m:val="["/>
                              <m:endChr m:val="]"/>
                              <m:ctrlPr>
                                <a:rPr lang="en-GB" sz="1400" b="1" i="1" smtClean="0">
                                  <a:latin typeface="Cambria Math" panose="02040503050406030204" pitchFamily="18" charset="0"/>
                                </a:rPr>
                              </m:ctrlPr>
                            </m:dPr>
                            <m:e>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𝟐</m:t>
                                  </m:r>
                                </m:den>
                              </m:f>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𝐜𝐨𝐬</m:t>
                                  </m:r>
                                </m:fName>
                                <m:e>
                                  <m:r>
                                    <a:rPr lang="en-GB" sz="1400" b="1" i="1" smtClean="0">
                                      <a:latin typeface="Cambria Math" panose="02040503050406030204" pitchFamily="18" charset="0"/>
                                    </a:rPr>
                                    <m:t>𝟐</m:t>
                                  </m:r>
                                  <m:r>
                                    <a:rPr lang="en-GB" sz="1400" b="1" i="1" smtClean="0">
                                      <a:latin typeface="Cambria Math" panose="02040503050406030204" pitchFamily="18" charset="0"/>
                                    </a:rPr>
                                    <m:t>𝒙</m:t>
                                  </m:r>
                                </m:e>
                              </m:func>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𝟑</m:t>
                                  </m:r>
                                </m:den>
                              </m:f>
                              <m:func>
                                <m:funcPr>
                                  <m:ctrlPr>
                                    <a:rPr lang="en-GB" sz="1400" b="1" i="1" smtClean="0">
                                      <a:latin typeface="Cambria Math" panose="02040503050406030204" pitchFamily="18" charset="0"/>
                                    </a:rPr>
                                  </m:ctrlPr>
                                </m:funcPr>
                                <m:fName>
                                  <m:sSup>
                                    <m:sSupPr>
                                      <m:ctrlPr>
                                        <a:rPr lang="en-GB" sz="1400" b="1" i="1" smtClean="0">
                                          <a:latin typeface="Cambria Math" panose="02040503050406030204" pitchFamily="18" charset="0"/>
                                        </a:rPr>
                                      </m:ctrlPr>
                                    </m:sSupPr>
                                    <m:e>
                                      <m:r>
                                        <a:rPr lang="en-GB" sz="1400" b="1" i="0" smtClean="0">
                                          <a:latin typeface="Cambria Math" panose="02040503050406030204" pitchFamily="18" charset="0"/>
                                        </a:rPr>
                                        <m:t>𝐜𝐨𝐬</m:t>
                                      </m:r>
                                    </m:e>
                                    <m:sup>
                                      <m:r>
                                        <a:rPr lang="en-GB" sz="1400" b="1" i="1" smtClean="0">
                                          <a:latin typeface="Cambria Math" panose="02040503050406030204" pitchFamily="18" charset="0"/>
                                        </a:rPr>
                                        <m:t>𝟑</m:t>
                                      </m:r>
                                    </m:sup>
                                  </m:sSup>
                                </m:fName>
                                <m:e>
                                  <m:r>
                                    <a:rPr lang="en-GB" sz="1400" b="1" i="1" smtClean="0">
                                      <a:latin typeface="Cambria Math" panose="02040503050406030204" pitchFamily="18" charset="0"/>
                                    </a:rPr>
                                    <m:t>𝒙</m:t>
                                  </m:r>
                                </m:e>
                              </m:func>
                            </m:e>
                          </m:d>
                        </m:e>
                        <m:sub>
                          <m:r>
                            <a:rPr lang="en-GB" sz="1400" b="1" i="1" smtClean="0">
                              <a:latin typeface="Cambria Math" panose="02040503050406030204" pitchFamily="18" charset="0"/>
                            </a:rPr>
                            <m:t>𝟎</m:t>
                          </m:r>
                        </m:sub>
                        <m:sup>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𝝅</m:t>
                              </m:r>
                            </m:num>
                            <m:den>
                              <m:r>
                                <a:rPr lang="en-GB" sz="1400" b="1" i="1" smtClean="0">
                                  <a:latin typeface="Cambria Math" panose="02040503050406030204" pitchFamily="18" charset="0"/>
                                </a:rPr>
                                <m:t>𝟐</m:t>
                              </m:r>
                            </m:den>
                          </m:f>
                        </m:sup>
                      </m:sSubSup>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𝟐</m:t>
                          </m:r>
                        </m:num>
                        <m:den>
                          <m:r>
                            <a:rPr lang="en-GB" sz="1400" b="1" i="1" smtClean="0">
                              <a:latin typeface="Cambria Math" panose="02040503050406030204" pitchFamily="18" charset="0"/>
                            </a:rPr>
                            <m:t>𝟑</m:t>
                          </m:r>
                        </m:den>
                      </m:f>
                    </m:oMath>
                  </m:oMathPara>
                </a14:m>
                <a:endParaRPr lang="en-GB" sz="1400" b="1" dirty="0"/>
              </a:p>
            </p:txBody>
          </p:sp>
        </mc:Choice>
        <mc:Fallback xmlns="">
          <p:sp>
            <p:nvSpPr>
              <p:cNvPr id="44" name="TextBox 43">
                <a:extLst>
                  <a:ext uri="{FF2B5EF4-FFF2-40B4-BE49-F238E27FC236}">
                    <a16:creationId xmlns:a16="http://schemas.microsoft.com/office/drawing/2014/main" id="{B0602D04-F0A2-4BA4-AB7A-E94667E55FF4}"/>
                  </a:ext>
                </a:extLst>
              </p:cNvPr>
              <p:cNvSpPr txBox="1">
                <a:spLocks noRot="1" noChangeAspect="1" noMove="1" noResize="1" noEditPoints="1" noAdjustHandles="1" noChangeArrowheads="1" noChangeShapeType="1" noTextEdit="1"/>
              </p:cNvSpPr>
              <p:nvPr/>
            </p:nvSpPr>
            <p:spPr>
              <a:xfrm>
                <a:off x="696146" y="4857749"/>
                <a:ext cx="3961580" cy="1173013"/>
              </a:xfrm>
              <a:prstGeom prst="rect">
                <a:avLst/>
              </a:prstGeom>
              <a:blipFill>
                <a:blip r:embed="rId16"/>
                <a:stretch>
                  <a:fillRect/>
                </a:stretch>
              </a:blipFill>
            </p:spPr>
            <p:txBody>
              <a:bodyPr/>
              <a:lstStyle/>
              <a:p>
                <a:r>
                  <a:rPr lang="en-GB">
                    <a:noFill/>
                  </a:rPr>
                  <a:t> </a:t>
                </a:r>
              </a:p>
            </p:txBody>
          </p:sp>
        </mc:Fallback>
      </mc:AlternateContent>
      <p:sp>
        <p:nvSpPr>
          <p:cNvPr id="45" name="Rectangle 44">
            <a:extLst>
              <a:ext uri="{FF2B5EF4-FFF2-40B4-BE49-F238E27FC236}">
                <a16:creationId xmlns:a16="http://schemas.microsoft.com/office/drawing/2014/main" id="{DBCFD489-5D51-4F7B-8080-F23D9B63A05C}"/>
              </a:ext>
            </a:extLst>
          </p:cNvPr>
          <p:cNvSpPr/>
          <p:nvPr/>
        </p:nvSpPr>
        <p:spPr>
          <a:xfrm>
            <a:off x="467545" y="4598044"/>
            <a:ext cx="4968552" cy="15919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9067511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5"/>
                                        </p:tgtEl>
                                      </p:cBhvr>
                                    </p:animEffect>
                                    <p:set>
                                      <p:cBhvr>
                                        <p:cTn id="7"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4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4373F23-DE7E-4532-AE01-C024DBDBB874}"/>
              </a:ext>
            </a:extLst>
          </p:cNvPr>
          <p:cNvGrpSpPr/>
          <p:nvPr/>
        </p:nvGrpSpPr>
        <p:grpSpPr>
          <a:xfrm>
            <a:off x="0" y="0"/>
            <a:ext cx="9144000" cy="599127"/>
            <a:chOff x="0" y="13335"/>
            <a:chExt cx="9144218" cy="599127"/>
          </a:xfrm>
        </p:grpSpPr>
        <p:sp>
          <p:nvSpPr>
            <p:cNvPr id="3" name="TextBox 32">
              <a:extLst>
                <a:ext uri="{FF2B5EF4-FFF2-40B4-BE49-F238E27FC236}">
                  <a16:creationId xmlns:a16="http://schemas.microsoft.com/office/drawing/2014/main" id="{93575D1B-D1FF-4597-A2CF-329B235DA28E}"/>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1358E765-B359-4A93-8981-BCA88E8422D5}"/>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a:extLst>
              <a:ext uri="{FF2B5EF4-FFF2-40B4-BE49-F238E27FC236}">
                <a16:creationId xmlns:a16="http://schemas.microsoft.com/office/drawing/2014/main" id="{575D8A64-AC50-45A9-9430-B4D0EC0F1404}"/>
              </a:ext>
            </a:extLst>
          </p:cNvPr>
          <p:cNvPicPr>
            <a:picLocks noChangeAspect="1"/>
          </p:cNvPicPr>
          <p:nvPr/>
        </p:nvPicPr>
        <p:blipFill>
          <a:blip r:embed="rId2"/>
          <a:stretch>
            <a:fillRect/>
          </a:stretch>
        </p:blipFill>
        <p:spPr>
          <a:xfrm>
            <a:off x="309712" y="1121336"/>
            <a:ext cx="6000750" cy="3162300"/>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D498A832-0A0E-4776-A0CF-2D0C217BF4AE}"/>
              </a:ext>
            </a:extLst>
          </p:cNvPr>
          <p:cNvSpPr txBox="1"/>
          <p:nvPr/>
        </p:nvSpPr>
        <p:spPr>
          <a:xfrm>
            <a:off x="302568" y="752004"/>
            <a:ext cx="2520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C4 Jan 2009 Q2</a:t>
            </a:r>
          </a:p>
        </p:txBody>
      </p:sp>
      <p:pic>
        <p:nvPicPr>
          <p:cNvPr id="8" name="Picture 7">
            <a:extLst>
              <a:ext uri="{FF2B5EF4-FFF2-40B4-BE49-F238E27FC236}">
                <a16:creationId xmlns:a16="http://schemas.microsoft.com/office/drawing/2014/main" id="{664E9D4E-6D42-44BE-AA77-9368A76EDD1B}"/>
              </a:ext>
            </a:extLst>
          </p:cNvPr>
          <p:cNvPicPr>
            <a:picLocks noChangeAspect="1"/>
          </p:cNvPicPr>
          <p:nvPr/>
        </p:nvPicPr>
        <p:blipFill>
          <a:blip r:embed="rId3"/>
          <a:stretch>
            <a:fillRect/>
          </a:stretch>
        </p:blipFill>
        <p:spPr>
          <a:xfrm>
            <a:off x="899592" y="4381471"/>
            <a:ext cx="5410870" cy="2442621"/>
          </a:xfrm>
          <a:prstGeom prst="rect">
            <a:avLst/>
          </a:prstGeom>
        </p:spPr>
      </p:pic>
      <p:sp>
        <p:nvSpPr>
          <p:cNvPr id="9" name="Rectangle 8">
            <a:extLst>
              <a:ext uri="{FF2B5EF4-FFF2-40B4-BE49-F238E27FC236}">
                <a16:creationId xmlns:a16="http://schemas.microsoft.com/office/drawing/2014/main" id="{AE4E4CB8-66E0-40D7-852C-96516734BD41}"/>
              </a:ext>
            </a:extLst>
          </p:cNvPr>
          <p:cNvSpPr/>
          <p:nvPr/>
        </p:nvSpPr>
        <p:spPr>
          <a:xfrm>
            <a:off x="825600" y="4316480"/>
            <a:ext cx="6410696" cy="25415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6940862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11H</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8" name="TextBox 27">
            <a:extLst>
              <a:ext uri="{FF2B5EF4-FFF2-40B4-BE49-F238E27FC236}">
                <a16:creationId xmlns:a16="http://schemas.microsoft.com/office/drawing/2014/main" id="{AB409FA8-34C4-4FDD-966B-EFA5D58ECFF6}"/>
              </a:ext>
            </a:extLst>
          </p:cNvPr>
          <p:cNvSpPr txBox="1"/>
          <p:nvPr/>
        </p:nvSpPr>
        <p:spPr>
          <a:xfrm>
            <a:off x="395536" y="725840"/>
            <a:ext cx="7920880" cy="830997"/>
          </a:xfrm>
          <a:prstGeom prst="rect">
            <a:avLst/>
          </a:prstGeom>
          <a:noFill/>
        </p:spPr>
        <p:txBody>
          <a:bodyPr wrap="square" rtlCol="0">
            <a:spAutoFit/>
          </a:bodyPr>
          <a:lstStyle/>
          <a:p>
            <a:r>
              <a:rPr lang="en-GB" sz="2400" dirty="0"/>
              <a:t>Pearson Pure Mathematics Year 2/AS</a:t>
            </a:r>
          </a:p>
          <a:p>
            <a:r>
              <a:rPr lang="en-GB" sz="2400" dirty="0"/>
              <a:t>Pages 314-317</a:t>
            </a:r>
          </a:p>
        </p:txBody>
      </p:sp>
      <p:cxnSp>
        <p:nvCxnSpPr>
          <p:cNvPr id="29" name="Straight Connector 28">
            <a:extLst>
              <a:ext uri="{FF2B5EF4-FFF2-40B4-BE49-F238E27FC236}">
                <a16:creationId xmlns:a16="http://schemas.microsoft.com/office/drawing/2014/main" id="{07B3D4EB-D2A9-4BCC-B402-8AAEDE7CB1A1}"/>
              </a:ext>
            </a:extLst>
          </p:cNvPr>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04595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SKILL #1</a:t>
              </a:r>
              <a:r>
                <a:rPr lang="en-GB" sz="3200" dirty="0"/>
                <a:t>: Integrating Standard Functions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836712"/>
            <a:ext cx="8424936" cy="646331"/>
          </a:xfrm>
          <a:prstGeom prst="rect">
            <a:avLst/>
          </a:prstGeom>
          <a:noFill/>
        </p:spPr>
        <p:txBody>
          <a:bodyPr wrap="square" rtlCol="0">
            <a:spAutoFit/>
          </a:bodyPr>
          <a:lstStyle/>
          <a:p>
            <a:r>
              <a:rPr lang="en-GB" dirty="0"/>
              <a:t>There’s certain results you should be able to integrate straight off, by just thinking about the opposite of differentiation.</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nvPr>
            </p:nvGraphicFramePr>
            <p:xfrm>
              <a:off x="1187624" y="1772816"/>
              <a:ext cx="4248472" cy="4190238"/>
            </p:xfrm>
            <a:graphic>
              <a:graphicData uri="http://schemas.openxmlformats.org/drawingml/2006/table">
                <a:tbl>
                  <a:tblPr firstRow="1" bandRow="1">
                    <a:tableStyleId>{073A0DAA-6AF3-43AB-8588-CEC1D06C72B9}</a:tableStyleId>
                  </a:tblPr>
                  <a:tblGrid>
                    <a:gridCol w="1584176">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𝒚</m:t>
                                </m:r>
                                <m:r>
                                  <a:rPr lang="en-GB" b="1" i="1" smtClean="0">
                                    <a:latin typeface="Cambria Math" panose="02040503050406030204" pitchFamily="18" charset="0"/>
                                  </a:rPr>
                                  <m:t> </m:t>
                                </m:r>
                                <m:r>
                                  <a:rPr lang="en-GB" b="1" i="1" smtClean="0">
                                    <a:latin typeface="Cambria Math" panose="02040503050406030204" pitchFamily="18" charset="0"/>
                                  </a:rPr>
                                  <m:t>𝒅𝒙</m:t>
                                </m:r>
                              </m:oMath>
                            </m:oMathPara>
                          </a14:m>
                          <a:endParaRPr lang="en-GB" dirty="0"/>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𝑛</m:t>
                                    </m:r>
                                  </m:sup>
                                </m:sSup>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r>
                                      <a:rPr lang="en-GB" b="0" i="1" smtClean="0">
                                        <a:latin typeface="Cambria Math" panose="02040503050406030204" pitchFamily="18" charset="0"/>
                                      </a:rPr>
                                      <m:t>+1</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𝑛</m:t>
                                    </m:r>
                                    <m:r>
                                      <a:rPr lang="en-GB" b="0" i="1" smtClean="0">
                                        <a:latin typeface="Cambria Math" panose="02040503050406030204" pitchFamily="18" charset="0"/>
                                      </a:rPr>
                                      <m:t>+1</m:t>
                                    </m:r>
                                  </m:sup>
                                </m:sSup>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𝑥</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e>
                                </m:func>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txBody>
                      <a:tcPr/>
                    </a:tc>
                    <a:extLst>
                      <a:ext uri="{0D108BD9-81ED-4DB2-BD59-A6C34878D82A}">
                        <a16:rowId xmlns:a16="http://schemas.microsoft.com/office/drawing/2014/main" val="10004"/>
                      </a:ext>
                    </a:extLst>
                  </a:tr>
                  <a:tr h="370840">
                    <a:tc>
                      <a:txBody>
                        <a:bodyPr/>
                        <a:lstStyle/>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txBody>
                      <a:tcPr/>
                    </a:tc>
                    <a:extLst>
                      <a:ext uri="{0D108BD9-81ED-4DB2-BD59-A6C34878D82A}">
                        <a16:rowId xmlns:a16="http://schemas.microsoft.com/office/drawing/2014/main" val="10005"/>
                      </a:ext>
                    </a:extLst>
                  </a:tr>
                  <a:tr h="370840">
                    <a:tc>
                      <a:txBody>
                        <a:bodyPr/>
                        <a:lstStyle/>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txBody>
                      <a:tcPr/>
                    </a:tc>
                    <a:extLst>
                      <a:ext uri="{0D108BD9-81ED-4DB2-BD59-A6C34878D82A}">
                        <a16:rowId xmlns:a16="http://schemas.microsoft.com/office/drawing/2014/main" val="10006"/>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𝑐𝑜𝑠𝑒𝑐</m:t>
                                </m:r>
                                <m:r>
                                  <a:rPr lang="en-GB" b="0" i="1" smtClean="0">
                                    <a:latin typeface="Cambria Math" panose="02040503050406030204" pitchFamily="18" charset="0"/>
                                  </a:rPr>
                                  <m:t> </m:t>
                                </m:r>
                                <m:r>
                                  <a:rPr lang="en-GB" b="0" i="1" smtClean="0">
                                    <a:latin typeface="Cambria Math" panose="02040503050406030204" pitchFamily="18" charset="0"/>
                                  </a:rPr>
                                  <m:t>𝑥</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cot</m:t>
                                    </m:r>
                                  </m:fName>
                                  <m:e>
                                    <m:r>
                                      <a:rPr lang="en-GB" b="0" i="1" smtClean="0">
                                        <a:latin typeface="Cambria Math" panose="02040503050406030204" pitchFamily="18" charset="0"/>
                                      </a:rPr>
                                      <m:t>𝑥</m:t>
                                    </m:r>
                                  </m:e>
                                </m:func>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𝑐𝑜𝑠𝑒𝑐</m:t>
                                </m:r>
                                <m:r>
                                  <a:rPr lang="en-GB" b="0" i="1" smtClean="0">
                                    <a:latin typeface="Cambria Math" panose="02040503050406030204" pitchFamily="18" charset="0"/>
                                  </a:rPr>
                                  <m:t> </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txBody>
                      <a:tcPr/>
                    </a:tc>
                    <a:extLst>
                      <a:ext uri="{0D108BD9-81ED-4DB2-BD59-A6C34878D82A}">
                        <a16:rowId xmlns:a16="http://schemas.microsoft.com/office/drawing/2014/main" val="10007"/>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𝑐𝑜𝑠𝑒</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𝑐</m:t>
                                    </m:r>
                                  </m:e>
                                  <m:sup>
                                    <m:r>
                                      <a:rPr lang="en-GB" b="0" i="1" smtClean="0">
                                        <a:latin typeface="Cambria Math" panose="02040503050406030204" pitchFamily="18" charset="0"/>
                                      </a:rPr>
                                      <m:t>2</m:t>
                                    </m:r>
                                  </m:sup>
                                </m:sSup>
                                <m:r>
                                  <a:rPr lang="en-GB" b="0" i="1" smtClean="0">
                                    <a:latin typeface="Cambria Math" panose="02040503050406030204" pitchFamily="18" charset="0"/>
                                  </a:rPr>
                                  <m:t>𝑥</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cot</m:t>
                                    </m:r>
                                  </m:fName>
                                  <m:e>
                                    <m:r>
                                      <a:rPr lang="en-GB" b="0" i="1" smtClean="0">
                                        <a:latin typeface="Cambria Math" panose="02040503050406030204" pitchFamily="18" charset="0"/>
                                      </a:rPr>
                                      <m:t>𝑥</m:t>
                                    </m:r>
                                  </m:e>
                                </m:func>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txBody>
                      <a:tcPr/>
                    </a:tc>
                    <a:extLst>
                      <a:ext uri="{0D108BD9-81ED-4DB2-BD59-A6C34878D82A}">
                        <a16:rowId xmlns:a16="http://schemas.microsoft.com/office/drawing/2014/main" val="10008"/>
                      </a:ext>
                    </a:extLst>
                  </a:tr>
                  <a:tr h="370840">
                    <a:tc>
                      <a:txBody>
                        <a:bodyPr/>
                        <a:lstStyle/>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sec</m:t>
                                    </m:r>
                                  </m:fName>
                                  <m:e>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sec</m:t>
                                    </m:r>
                                  </m:fName>
                                  <m:e>
                                    <m:r>
                                      <a:rPr lang="en-GB" b="0" i="1" smtClean="0">
                                        <a:latin typeface="Cambria Math" panose="02040503050406030204" pitchFamily="18" charset="0"/>
                                      </a:rPr>
                                      <m:t>𝑥</m:t>
                                    </m:r>
                                  </m:e>
                                </m:func>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txBody>
                      <a:tcPr/>
                    </a:tc>
                    <a:extLst>
                      <a:ext uri="{0D108BD9-81ED-4DB2-BD59-A6C34878D82A}">
                        <a16:rowId xmlns:a16="http://schemas.microsoft.com/office/drawing/2014/main" val="10009"/>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1490827294"/>
                  </p:ext>
                </p:extLst>
              </p:nvPr>
            </p:nvGraphicFramePr>
            <p:xfrm>
              <a:off x="1187624" y="1772816"/>
              <a:ext cx="4248472" cy="4190238"/>
            </p:xfrm>
            <a:graphic>
              <a:graphicData uri="http://schemas.openxmlformats.org/drawingml/2006/table">
                <a:tbl>
                  <a:tblPr firstRow="1" bandRow="1">
                    <a:tableStyleId>{073A0DAA-6AF3-43AB-8588-CEC1D06C72B9}</a:tableStyleId>
                  </a:tblPr>
                  <a:tblGrid>
                    <a:gridCol w="1584176"/>
                    <a:gridCol w="2664296"/>
                  </a:tblGrid>
                  <a:tr h="376174">
                    <a:tc>
                      <a:txBody>
                        <a:bodyPr/>
                        <a:lstStyle/>
                        <a:p>
                          <a:endParaRPr lang="en-US"/>
                        </a:p>
                      </a:txBody>
                      <a:tcPr>
                        <a:blipFill rotWithShape="0">
                          <a:blip r:embed="rId4"/>
                          <a:stretch>
                            <a:fillRect l="-385" t="-1613" r="-170000" b="-1014516"/>
                          </a:stretch>
                        </a:blipFill>
                      </a:tcPr>
                    </a:tc>
                    <a:tc>
                      <a:txBody>
                        <a:bodyPr/>
                        <a:lstStyle/>
                        <a:p>
                          <a:endParaRPr lang="en-US"/>
                        </a:p>
                      </a:txBody>
                      <a:tcPr>
                        <a:blipFill rotWithShape="0">
                          <a:blip r:embed="rId4"/>
                          <a:stretch>
                            <a:fillRect l="-59589" t="-1613" r="-913" b="-1014516"/>
                          </a:stretch>
                        </a:blipFill>
                      </a:tcPr>
                    </a:tc>
                  </a:tr>
                  <a:tr h="611378">
                    <a:tc>
                      <a:txBody>
                        <a:bodyPr/>
                        <a:lstStyle/>
                        <a:p>
                          <a:endParaRPr lang="en-US"/>
                        </a:p>
                      </a:txBody>
                      <a:tcPr>
                        <a:blipFill rotWithShape="0">
                          <a:blip r:embed="rId4"/>
                          <a:stretch>
                            <a:fillRect l="-385" t="-63000" r="-170000" b="-529000"/>
                          </a:stretch>
                        </a:blipFill>
                      </a:tcPr>
                    </a:tc>
                    <a:tc>
                      <a:txBody>
                        <a:bodyPr/>
                        <a:lstStyle/>
                        <a:p>
                          <a:endParaRPr lang="en-US"/>
                        </a:p>
                      </a:txBody>
                      <a:tcPr>
                        <a:blipFill rotWithShape="0">
                          <a:blip r:embed="rId4"/>
                          <a:stretch>
                            <a:fillRect l="-59589" t="-63000" r="-913" b="-529000"/>
                          </a:stretch>
                        </a:blipFill>
                      </a:tcPr>
                    </a:tc>
                  </a:tr>
                  <a:tr h="370840">
                    <a:tc>
                      <a:txBody>
                        <a:bodyPr/>
                        <a:lstStyle/>
                        <a:p>
                          <a:endParaRPr lang="en-US"/>
                        </a:p>
                      </a:txBody>
                      <a:tcPr>
                        <a:blipFill rotWithShape="0">
                          <a:blip r:embed="rId4"/>
                          <a:stretch>
                            <a:fillRect l="-385" t="-267213" r="-170000" b="-767213"/>
                          </a:stretch>
                        </a:blipFill>
                      </a:tcPr>
                    </a:tc>
                    <a:tc>
                      <a:txBody>
                        <a:bodyPr/>
                        <a:lstStyle/>
                        <a:p>
                          <a:endParaRPr lang="en-US"/>
                        </a:p>
                      </a:txBody>
                      <a:tcPr>
                        <a:blipFill rotWithShape="0">
                          <a:blip r:embed="rId4"/>
                          <a:stretch>
                            <a:fillRect l="-59589" t="-267213" r="-913" b="-767213"/>
                          </a:stretch>
                        </a:blipFill>
                      </a:tcPr>
                    </a:tc>
                  </a:tr>
                  <a:tr h="606806">
                    <a:tc>
                      <a:txBody>
                        <a:bodyPr/>
                        <a:lstStyle/>
                        <a:p>
                          <a:endParaRPr lang="en-US"/>
                        </a:p>
                      </a:txBody>
                      <a:tcPr>
                        <a:blipFill rotWithShape="0">
                          <a:blip r:embed="rId4"/>
                          <a:stretch>
                            <a:fillRect l="-385" t="-224000" r="-170000" b="-368000"/>
                          </a:stretch>
                        </a:blipFill>
                      </a:tcPr>
                    </a:tc>
                    <a:tc>
                      <a:txBody>
                        <a:bodyPr/>
                        <a:lstStyle/>
                        <a:p>
                          <a:endParaRPr lang="en-US"/>
                        </a:p>
                      </a:txBody>
                      <a:tcPr>
                        <a:blipFill rotWithShape="0">
                          <a:blip r:embed="rId4"/>
                          <a:stretch>
                            <a:fillRect l="-59589" t="-224000" r="-913" b="-368000"/>
                          </a:stretch>
                        </a:blipFill>
                      </a:tcPr>
                    </a:tc>
                  </a:tr>
                  <a:tr h="370840">
                    <a:tc>
                      <a:txBody>
                        <a:bodyPr/>
                        <a:lstStyle/>
                        <a:p>
                          <a:endParaRPr lang="en-US"/>
                        </a:p>
                      </a:txBody>
                      <a:tcPr>
                        <a:blipFill rotWithShape="0">
                          <a:blip r:embed="rId4"/>
                          <a:stretch>
                            <a:fillRect l="-385" t="-531148" r="-170000" b="-503279"/>
                          </a:stretch>
                        </a:blipFill>
                      </a:tcPr>
                    </a:tc>
                    <a:tc>
                      <a:txBody>
                        <a:bodyPr/>
                        <a:lstStyle/>
                        <a:p>
                          <a:endParaRPr lang="en-US"/>
                        </a:p>
                      </a:txBody>
                      <a:tcPr>
                        <a:blipFill rotWithShape="0">
                          <a:blip r:embed="rId4"/>
                          <a:stretch>
                            <a:fillRect l="-59589" t="-531148" r="-913" b="-503279"/>
                          </a:stretch>
                        </a:blipFill>
                      </a:tcPr>
                    </a:tc>
                  </a:tr>
                  <a:tr h="370840">
                    <a:tc>
                      <a:txBody>
                        <a:bodyPr/>
                        <a:lstStyle/>
                        <a:p>
                          <a:endParaRPr lang="en-US"/>
                        </a:p>
                      </a:txBody>
                      <a:tcPr>
                        <a:blipFill rotWithShape="0">
                          <a:blip r:embed="rId4"/>
                          <a:stretch>
                            <a:fillRect l="-385" t="-631148" r="-170000" b="-403279"/>
                          </a:stretch>
                        </a:blipFill>
                      </a:tcPr>
                    </a:tc>
                    <a:tc>
                      <a:txBody>
                        <a:bodyPr/>
                        <a:lstStyle/>
                        <a:p>
                          <a:endParaRPr lang="en-US"/>
                        </a:p>
                      </a:txBody>
                      <a:tcPr>
                        <a:blipFill rotWithShape="0">
                          <a:blip r:embed="rId4"/>
                          <a:stretch>
                            <a:fillRect l="-59589" t="-631148" r="-913" b="-403279"/>
                          </a:stretch>
                        </a:blipFill>
                      </a:tcPr>
                    </a:tc>
                  </a:tr>
                  <a:tr h="370840">
                    <a:tc>
                      <a:txBody>
                        <a:bodyPr/>
                        <a:lstStyle/>
                        <a:p>
                          <a:endParaRPr lang="en-US"/>
                        </a:p>
                      </a:txBody>
                      <a:tcPr>
                        <a:blipFill rotWithShape="0">
                          <a:blip r:embed="rId4"/>
                          <a:stretch>
                            <a:fillRect l="-385" t="-731148" r="-170000" b="-303279"/>
                          </a:stretch>
                        </a:blipFill>
                      </a:tcPr>
                    </a:tc>
                    <a:tc>
                      <a:txBody>
                        <a:bodyPr/>
                        <a:lstStyle/>
                        <a:p>
                          <a:endParaRPr lang="en-US"/>
                        </a:p>
                      </a:txBody>
                      <a:tcPr>
                        <a:blipFill rotWithShape="0">
                          <a:blip r:embed="rId4"/>
                          <a:stretch>
                            <a:fillRect l="-59589" t="-731148" r="-913" b="-303279"/>
                          </a:stretch>
                        </a:blipFill>
                      </a:tcPr>
                    </a:tc>
                  </a:tr>
                  <a:tr h="370840">
                    <a:tc>
                      <a:txBody>
                        <a:bodyPr/>
                        <a:lstStyle/>
                        <a:p>
                          <a:endParaRPr lang="en-US"/>
                        </a:p>
                      </a:txBody>
                      <a:tcPr>
                        <a:blipFill rotWithShape="0">
                          <a:blip r:embed="rId4"/>
                          <a:stretch>
                            <a:fillRect l="-385" t="-831148" r="-170000" b="-203279"/>
                          </a:stretch>
                        </a:blipFill>
                      </a:tcPr>
                    </a:tc>
                    <a:tc>
                      <a:txBody>
                        <a:bodyPr/>
                        <a:lstStyle/>
                        <a:p>
                          <a:endParaRPr lang="en-US"/>
                        </a:p>
                      </a:txBody>
                      <a:tcPr>
                        <a:blipFill rotWithShape="0">
                          <a:blip r:embed="rId4"/>
                          <a:stretch>
                            <a:fillRect l="-59589" t="-831148" r="-913" b="-203279"/>
                          </a:stretch>
                        </a:blipFill>
                      </a:tcPr>
                    </a:tc>
                  </a:tr>
                  <a:tr h="370840">
                    <a:tc>
                      <a:txBody>
                        <a:bodyPr/>
                        <a:lstStyle/>
                        <a:p>
                          <a:endParaRPr lang="en-US"/>
                        </a:p>
                      </a:txBody>
                      <a:tcPr>
                        <a:blipFill rotWithShape="0">
                          <a:blip r:embed="rId4"/>
                          <a:stretch>
                            <a:fillRect l="-385" t="-931148" r="-170000" b="-103279"/>
                          </a:stretch>
                        </a:blipFill>
                      </a:tcPr>
                    </a:tc>
                    <a:tc>
                      <a:txBody>
                        <a:bodyPr/>
                        <a:lstStyle/>
                        <a:p>
                          <a:endParaRPr lang="en-US"/>
                        </a:p>
                      </a:txBody>
                      <a:tcPr>
                        <a:blipFill rotWithShape="0">
                          <a:blip r:embed="rId4"/>
                          <a:stretch>
                            <a:fillRect l="-59589" t="-931148" r="-913" b="-103279"/>
                          </a:stretch>
                        </a:blipFill>
                      </a:tcPr>
                    </a:tc>
                  </a:tr>
                  <a:tr h="370840">
                    <a:tc>
                      <a:txBody>
                        <a:bodyPr/>
                        <a:lstStyle/>
                        <a:p>
                          <a:endParaRPr lang="en-US"/>
                        </a:p>
                      </a:txBody>
                      <a:tcPr>
                        <a:blipFill rotWithShape="0">
                          <a:blip r:embed="rId4"/>
                          <a:stretch>
                            <a:fillRect l="-385" t="-1031148" r="-170000" b="-3279"/>
                          </a:stretch>
                        </a:blipFill>
                      </a:tcPr>
                    </a:tc>
                    <a:tc>
                      <a:txBody>
                        <a:bodyPr/>
                        <a:lstStyle/>
                        <a:p>
                          <a:endParaRPr lang="en-US"/>
                        </a:p>
                      </a:txBody>
                      <a:tcPr>
                        <a:blipFill rotWithShape="0">
                          <a:blip r:embed="rId4"/>
                          <a:stretch>
                            <a:fillRect l="-59589" t="-1031148" r="-913" b="-3279"/>
                          </a:stretch>
                        </a:blipFill>
                      </a:tcPr>
                    </a:tc>
                  </a:tr>
                </a:tbl>
              </a:graphicData>
            </a:graphic>
          </p:graphicFrame>
        </mc:Fallback>
      </mc:AlternateContent>
      <p:grpSp>
        <p:nvGrpSpPr>
          <p:cNvPr id="11" name="Group 10"/>
          <p:cNvGrpSpPr/>
          <p:nvPr/>
        </p:nvGrpSpPr>
        <p:grpSpPr>
          <a:xfrm>
            <a:off x="5541484" y="2708920"/>
            <a:ext cx="3278988" cy="830997"/>
            <a:chOff x="5541484" y="2708920"/>
            <a:chExt cx="3278988" cy="830997"/>
          </a:xfrm>
        </p:grpSpPr>
        <mc:AlternateContent xmlns:mc="http://schemas.openxmlformats.org/markup-compatibility/2006" xmlns:a14="http://schemas.microsoft.com/office/drawing/2010/main">
          <mc:Choice Requires="a14">
            <p:sp>
              <p:nvSpPr>
                <p:cNvPr id="7" name="TextBox 6"/>
                <p:cNvSpPr txBox="1"/>
                <p:nvPr/>
              </p:nvSpPr>
              <p:spPr>
                <a:xfrm>
                  <a:off x="5940152" y="2708920"/>
                  <a:ext cx="2880320" cy="830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1600" dirty="0"/>
                    <a:t>The </a:t>
                  </a:r>
                  <a14:m>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𝑥</m:t>
                      </m:r>
                      <m:r>
                        <a:rPr lang="en-GB" sz="1600" b="0" i="1" smtClean="0">
                          <a:latin typeface="Cambria Math" panose="02040503050406030204" pitchFamily="18" charset="0"/>
                        </a:rPr>
                        <m:t>|</m:t>
                      </m:r>
                    </m:oMath>
                  </a14:m>
                  <a:r>
                    <a:rPr lang="en-GB" sz="1600" dirty="0"/>
                    <a:t> has to do with problems when </a:t>
                  </a:r>
                  <a14:m>
                    <m:oMath xmlns:m="http://schemas.openxmlformats.org/officeDocument/2006/math">
                      <m:r>
                        <a:rPr lang="en-GB" sz="1600" b="0" i="1" smtClean="0">
                          <a:latin typeface="Cambria Math" panose="02040503050406030204" pitchFamily="18" charset="0"/>
                        </a:rPr>
                        <m:t>𝑥</m:t>
                      </m:r>
                    </m:oMath>
                  </a14:m>
                  <a:r>
                    <a:rPr lang="en-GB" sz="1600" dirty="0"/>
                    <a:t> is negative (when </a:t>
                  </a:r>
                  <a14:m>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r>
                            <a:rPr lang="en-GB" sz="1600" b="0" i="1" smtClean="0">
                              <a:latin typeface="Cambria Math" panose="02040503050406030204" pitchFamily="18" charset="0"/>
                            </a:rPr>
                            <m:t>𝑥</m:t>
                          </m:r>
                        </m:e>
                      </m:func>
                    </m:oMath>
                  </a14:m>
                  <a:r>
                    <a:rPr lang="en-GB" sz="1600" dirty="0"/>
                    <a:t> is not defined)</a:t>
                  </a:r>
                </a:p>
              </p:txBody>
            </p:sp>
          </mc:Choice>
          <mc:Fallback xmlns="">
            <p:sp>
              <p:nvSpPr>
                <p:cNvPr id="7" name="TextBox 6"/>
                <p:cNvSpPr txBox="1">
                  <a:spLocks noRot="1" noChangeAspect="1" noMove="1" noResize="1" noEditPoints="1" noAdjustHandles="1" noChangeArrowheads="1" noChangeShapeType="1" noTextEdit="1"/>
                </p:cNvSpPr>
                <p:nvPr/>
              </p:nvSpPr>
              <p:spPr>
                <a:xfrm>
                  <a:off x="5940152" y="2708920"/>
                  <a:ext cx="2880320" cy="830997"/>
                </a:xfrm>
                <a:prstGeom prst="rect">
                  <a:avLst/>
                </a:prstGeom>
                <a:blipFill>
                  <a:blip r:embed="rId5"/>
                  <a:stretch>
                    <a:fillRect l="-629" t="-709" r="-419" b="-6383"/>
                  </a:stretch>
                </a:blipFill>
              </p:spPr>
              <p:txBody>
                <a:bodyPr/>
                <a:lstStyle/>
                <a:p>
                  <a:r>
                    <a:rPr lang="en-GB">
                      <a:noFill/>
                    </a:rPr>
                    <a:t> </a:t>
                  </a:r>
                </a:p>
              </p:txBody>
            </p:sp>
          </mc:Fallback>
        </mc:AlternateContent>
        <p:cxnSp>
          <p:nvCxnSpPr>
            <p:cNvPr id="9" name="Straight Arrow Connector 8"/>
            <p:cNvCxnSpPr>
              <a:stCxn id="7" idx="1"/>
            </p:cNvCxnSpPr>
            <p:nvPr/>
          </p:nvCxnSpPr>
          <p:spPr>
            <a:xfrm flipH="1">
              <a:off x="5541484" y="3124419"/>
              <a:ext cx="398668" cy="18064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grpSp>
      <p:grpSp>
        <p:nvGrpSpPr>
          <p:cNvPr id="13" name="Group 12"/>
          <p:cNvGrpSpPr/>
          <p:nvPr/>
        </p:nvGrpSpPr>
        <p:grpSpPr>
          <a:xfrm>
            <a:off x="5541484" y="3611633"/>
            <a:ext cx="3319017" cy="1569660"/>
            <a:chOff x="5519313" y="2459505"/>
            <a:chExt cx="3319017" cy="1569660"/>
          </a:xfrm>
        </p:grpSpPr>
        <p:sp>
          <p:nvSpPr>
            <p:cNvPr id="14" name="TextBox 13"/>
            <p:cNvSpPr txBox="1"/>
            <p:nvPr/>
          </p:nvSpPr>
          <p:spPr>
            <a:xfrm>
              <a:off x="5958010" y="2459505"/>
              <a:ext cx="2880320" cy="156966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1600" dirty="0"/>
                <a:t>Remember my memorisation trick of picturing sin above cos from C3, so that ‘going down’ is differentiating and ‘going up’ is integrating, and we change the sign if the wrong way round.</a:t>
              </a:r>
            </a:p>
          </p:txBody>
        </p:sp>
        <p:cxnSp>
          <p:nvCxnSpPr>
            <p:cNvPr id="15" name="Straight Arrow Connector 14"/>
            <p:cNvCxnSpPr>
              <a:stCxn id="14" idx="1"/>
            </p:cNvCxnSpPr>
            <p:nvPr/>
          </p:nvCxnSpPr>
          <p:spPr>
            <a:xfrm flipH="1" flipV="1">
              <a:off x="5519313" y="2803288"/>
              <a:ext cx="438697" cy="44104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grpSp>
      <p:grpSp>
        <p:nvGrpSpPr>
          <p:cNvPr id="17" name="Group 16"/>
          <p:cNvGrpSpPr/>
          <p:nvPr/>
        </p:nvGrpSpPr>
        <p:grpSpPr>
          <a:xfrm>
            <a:off x="5436096" y="4614454"/>
            <a:ext cx="3426603" cy="983408"/>
            <a:chOff x="5393869" y="2064066"/>
            <a:chExt cx="3426603" cy="983408"/>
          </a:xfrm>
        </p:grpSpPr>
        <p:sp>
          <p:nvSpPr>
            <p:cNvPr id="18" name="TextBox 17"/>
            <p:cNvSpPr txBox="1"/>
            <p:nvPr/>
          </p:nvSpPr>
          <p:spPr>
            <a:xfrm>
              <a:off x="5940152" y="2708920"/>
              <a:ext cx="2880320" cy="338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1600" dirty="0"/>
                <a:t>It’s vital you remember this one.</a:t>
              </a:r>
            </a:p>
          </p:txBody>
        </p:sp>
        <p:cxnSp>
          <p:nvCxnSpPr>
            <p:cNvPr id="19" name="Straight Arrow Connector 18"/>
            <p:cNvCxnSpPr>
              <a:stCxn id="18" idx="1"/>
            </p:cNvCxnSpPr>
            <p:nvPr/>
          </p:nvCxnSpPr>
          <p:spPr>
            <a:xfrm flipH="1" flipV="1">
              <a:off x="5393869" y="2064066"/>
              <a:ext cx="546283" cy="81413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grpSp>
      <p:sp>
        <p:nvSpPr>
          <p:cNvPr id="21" name="Rectangle 20"/>
          <p:cNvSpPr/>
          <p:nvPr/>
        </p:nvSpPr>
        <p:spPr>
          <a:xfrm>
            <a:off x="2783853" y="2146448"/>
            <a:ext cx="2636446" cy="5967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2783853" y="2743200"/>
            <a:ext cx="2636446" cy="381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2783853" y="3124782"/>
            <a:ext cx="2636446" cy="5922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2783853" y="3706015"/>
            <a:ext cx="2636446" cy="4253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2783056" y="4131325"/>
            <a:ext cx="2636446" cy="3305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2783056" y="4449200"/>
            <a:ext cx="2636446" cy="4312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p:cNvSpPr/>
          <p:nvPr/>
        </p:nvSpPr>
        <p:spPr>
          <a:xfrm>
            <a:off x="2783056" y="4876124"/>
            <a:ext cx="2636446" cy="3458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2783056" y="5207675"/>
            <a:ext cx="2636446" cy="3778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2783056" y="5583179"/>
            <a:ext cx="2636446" cy="3778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TextBox 29"/>
          <p:cNvSpPr txBox="1"/>
          <p:nvPr/>
        </p:nvSpPr>
        <p:spPr>
          <a:xfrm>
            <a:off x="2067709" y="6077772"/>
            <a:ext cx="5080589" cy="646331"/>
          </a:xfrm>
          <a:prstGeom prst="rect">
            <a:avLst/>
          </a:prstGeom>
          <a:noFill/>
        </p:spPr>
        <p:txBody>
          <a:bodyPr wrap="square" rtlCol="0">
            <a:spAutoFit/>
          </a:bodyPr>
          <a:lstStyle/>
          <a:p>
            <a:r>
              <a:rPr lang="en-GB" dirty="0"/>
              <a:t>Have a good stare at this slide before turning your paper over – let’s see how many you remember…</a:t>
            </a:r>
          </a:p>
        </p:txBody>
      </p:sp>
    </p:spTree>
    <p:extLst>
      <p:ext uri="{BB962C8B-B14F-4D97-AF65-F5344CB8AC3E}">
        <p14:creationId xmlns:p14="http://schemas.microsoft.com/office/powerpoint/2010/main" val="34708141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nextCondLst>
                <p:cond evt="onClick" delay="0">
                  <p:tgtEl>
                    <p:spTgt spid="23"/>
                  </p:tgtEl>
                </p:cond>
              </p:nextCondLst>
            </p:seq>
            <p:seq concurrent="1" nextAc="seek">
              <p:cTn id="23" restart="whenNotActive" fill="hold" evtFilter="cancelBubble" nodeType="interactiveSeq">
                <p:stCondLst>
                  <p:cond evt="onClick" delay="0">
                    <p:tgtEl>
                      <p:spTgt spid="24"/>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nextCondLst>
                <p:cond evt="onClick" delay="0">
                  <p:tgtEl>
                    <p:spTgt spid="24"/>
                  </p:tgtEl>
                </p:cond>
              </p:nextCondLst>
            </p:seq>
            <p:seq concurrent="1" nextAc="seek">
              <p:cTn id="32" restart="whenNotActive" fill="hold" evtFilter="cancelBubble" nodeType="interactiveSeq">
                <p:stCondLst>
                  <p:cond evt="onClick" delay="0">
                    <p:tgtEl>
                      <p:spTgt spid="2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5"/>
                                        </p:tgtEl>
                                      </p:cBhvr>
                                    </p:animEffect>
                                    <p:set>
                                      <p:cBhvr>
                                        <p:cTn id="3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8" restart="whenNotActive" fill="hold" evtFilter="cancelBubble" nodeType="interactiveSeq">
                <p:stCondLst>
                  <p:cond evt="onClick" delay="0">
                    <p:tgtEl>
                      <p:spTgt spid="26"/>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childTnLst>
              </p:cTn>
              <p:nextCondLst>
                <p:cond evt="onClick" delay="0">
                  <p:tgtEl>
                    <p:spTgt spid="26"/>
                  </p:tgtEl>
                </p:cond>
              </p:nextCondLst>
            </p:seq>
            <p:seq concurrent="1" nextAc="seek">
              <p:cTn id="47" restart="whenNotActive" fill="hold" evtFilter="cancelBubble" nodeType="interactiveSeq">
                <p:stCondLst>
                  <p:cond evt="onClick" delay="0">
                    <p:tgtEl>
                      <p:spTgt spid="27"/>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27"/>
                                        </p:tgtEl>
                                      </p:cBhvr>
                                    </p:animEffect>
                                    <p:set>
                                      <p:cBhvr>
                                        <p:cTn id="52"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3" restart="whenNotActive" fill="hold" evtFilter="cancelBubble" nodeType="interactiveSeq">
                <p:stCondLst>
                  <p:cond evt="onClick" delay="0">
                    <p:tgtEl>
                      <p:spTgt spid="28"/>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grpId="0" nodeType="clickEffect">
                                  <p:stCondLst>
                                    <p:cond delay="0"/>
                                  </p:stCondLst>
                                  <p:childTnLst>
                                    <p:animEffect transition="out" filter="fade">
                                      <p:cBhvr>
                                        <p:cTn id="57" dur="500"/>
                                        <p:tgtEl>
                                          <p:spTgt spid="28"/>
                                        </p:tgtEl>
                                      </p:cBhvr>
                                    </p:animEffect>
                                    <p:set>
                                      <p:cBhvr>
                                        <p:cTn id="58"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59" restart="whenNotActive" fill="hold" evtFilter="cancelBubble" nodeType="interactiveSeq">
                <p:stCondLst>
                  <p:cond evt="onClick" delay="0">
                    <p:tgtEl>
                      <p:spTgt spid="29"/>
                    </p:tgtEl>
                  </p:cond>
                </p:stCondLst>
                <p:endSync evt="end" delay="0">
                  <p:rtn val="all"/>
                </p:endSync>
                <p:childTnLst>
                  <p:par>
                    <p:cTn id="60" fill="hold">
                      <p:stCondLst>
                        <p:cond delay="0"/>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29"/>
                                        </p:tgtEl>
                                      </p:cBhvr>
                                    </p:animEffect>
                                    <p:set>
                                      <p:cBhvr>
                                        <p:cTn id="64"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flipV="1">
            <a:off x="510853" y="1108445"/>
            <a:ext cx="0" cy="4824536"/>
          </a:xfrm>
          <a:prstGeom prst="straightConnector1">
            <a:avLst/>
          </a:prstGeom>
          <a:ln>
            <a:tailEnd type="arrow"/>
          </a:ln>
          <a:effectLst/>
        </p:spPr>
        <p:style>
          <a:lnRef idx="3">
            <a:schemeClr val="dk1"/>
          </a:lnRef>
          <a:fillRef idx="0">
            <a:schemeClr val="dk1"/>
          </a:fillRef>
          <a:effectRef idx="2">
            <a:schemeClr val="dk1"/>
          </a:effectRef>
          <a:fontRef idx="minor">
            <a:schemeClr val="tx1"/>
          </a:fontRef>
        </p:style>
      </p:cxnSp>
      <p:cxnSp>
        <p:nvCxnSpPr>
          <p:cNvPr id="5" name="Straight Arrow Connector 4"/>
          <p:cNvCxnSpPr/>
          <p:nvPr/>
        </p:nvCxnSpPr>
        <p:spPr>
          <a:xfrm>
            <a:off x="510853" y="5932981"/>
            <a:ext cx="5328592" cy="0"/>
          </a:xfrm>
          <a:prstGeom prst="straightConnector1">
            <a:avLst/>
          </a:prstGeom>
          <a:ln>
            <a:tailEnd type="arrow"/>
          </a:ln>
          <a:effectLst/>
        </p:spPr>
        <p:style>
          <a:lnRef idx="3">
            <a:schemeClr val="dk1"/>
          </a:lnRef>
          <a:fillRef idx="0">
            <a:schemeClr val="dk1"/>
          </a:fillRef>
          <a:effectRef idx="2">
            <a:schemeClr val="dk1"/>
          </a:effectRef>
          <a:fontRef idx="minor">
            <a:schemeClr val="tx1"/>
          </a:fontRef>
        </p:style>
      </p:cxnSp>
      <p:sp>
        <p:nvSpPr>
          <p:cNvPr id="6" name="Freeform 5"/>
          <p:cNvSpPr/>
          <p:nvPr/>
        </p:nvSpPr>
        <p:spPr>
          <a:xfrm>
            <a:off x="-267766" y="1664104"/>
            <a:ext cx="5772647" cy="2129624"/>
          </a:xfrm>
          <a:custGeom>
            <a:avLst/>
            <a:gdLst>
              <a:gd name="connsiteX0" fmla="*/ 0 w 5772647"/>
              <a:gd name="connsiteY0" fmla="*/ 2075290 h 2129624"/>
              <a:gd name="connsiteX1" fmla="*/ 1590261 w 5772647"/>
              <a:gd name="connsiteY1" fmla="*/ 2011680 h 2129624"/>
              <a:gd name="connsiteX2" fmla="*/ 3784821 w 5772647"/>
              <a:gd name="connsiteY2" fmla="*/ 1367624 h 2129624"/>
              <a:gd name="connsiteX3" fmla="*/ 5287618 w 5772647"/>
              <a:gd name="connsiteY3" fmla="*/ 524786 h 2129624"/>
              <a:gd name="connsiteX4" fmla="*/ 5772647 w 5772647"/>
              <a:gd name="connsiteY4" fmla="*/ 0 h 2129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2647" h="2129624">
                <a:moveTo>
                  <a:pt x="0" y="2075290"/>
                </a:moveTo>
                <a:cubicBezTo>
                  <a:pt x="479729" y="2102457"/>
                  <a:pt x="959458" y="2129624"/>
                  <a:pt x="1590261" y="2011680"/>
                </a:cubicBezTo>
                <a:cubicBezTo>
                  <a:pt x="2221065" y="1893736"/>
                  <a:pt x="3168595" y="1615440"/>
                  <a:pt x="3784821" y="1367624"/>
                </a:cubicBezTo>
                <a:cubicBezTo>
                  <a:pt x="4401047" y="1119808"/>
                  <a:pt x="4956314" y="752723"/>
                  <a:pt x="5287618" y="524786"/>
                </a:cubicBezTo>
                <a:cubicBezTo>
                  <a:pt x="5618922" y="296849"/>
                  <a:pt x="5695784" y="148424"/>
                  <a:pt x="5772647" y="0"/>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cxnSp>
        <p:nvCxnSpPr>
          <p:cNvPr id="7" name="Straight Connector 6"/>
          <p:cNvCxnSpPr/>
          <p:nvPr/>
        </p:nvCxnSpPr>
        <p:spPr>
          <a:xfrm>
            <a:off x="1518965" y="3700733"/>
            <a:ext cx="3570" cy="2205919"/>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a:off x="4903341" y="2332581"/>
            <a:ext cx="3570" cy="3574071"/>
          </a:xfrm>
          <a:prstGeom prst="line">
            <a:avLst/>
          </a:prstGeom>
          <a:ln>
            <a:prstDash val="sysDot"/>
          </a:ln>
        </p:spPr>
        <p:style>
          <a:lnRef idx="2">
            <a:schemeClr val="dk1"/>
          </a:lnRef>
          <a:fillRef idx="0">
            <a:schemeClr val="dk1"/>
          </a:fillRef>
          <a:effectRef idx="1">
            <a:schemeClr val="dk1"/>
          </a:effectRef>
          <a:fontRef idx="minor">
            <a:schemeClr val="tx1"/>
          </a:fontRef>
        </p:style>
      </p:cxnSp>
      <p:grpSp>
        <p:nvGrpSpPr>
          <p:cNvPr id="21" name="Group 20"/>
          <p:cNvGrpSpPr/>
          <p:nvPr/>
        </p:nvGrpSpPr>
        <p:grpSpPr>
          <a:xfrm>
            <a:off x="1302941" y="1900533"/>
            <a:ext cx="3744416" cy="4473788"/>
            <a:chOff x="2699792" y="1484784"/>
            <a:chExt cx="3744416" cy="4473788"/>
          </a:xfrm>
        </p:grpSpPr>
        <p:sp>
          <p:nvSpPr>
            <p:cNvPr id="11" name="Freeform 10"/>
            <p:cNvSpPr/>
            <p:nvPr/>
          </p:nvSpPr>
          <p:spPr>
            <a:xfrm>
              <a:off x="2929267" y="2908645"/>
              <a:ext cx="1125897" cy="2625463"/>
            </a:xfrm>
            <a:custGeom>
              <a:avLst/>
              <a:gdLst>
                <a:gd name="connsiteX0" fmla="*/ 0 w 1121134"/>
                <a:gd name="connsiteY0" fmla="*/ 2584174 h 2592125"/>
                <a:gd name="connsiteX1" fmla="*/ 1121134 w 1121134"/>
                <a:gd name="connsiteY1" fmla="*/ 2592125 h 2592125"/>
                <a:gd name="connsiteX2" fmla="*/ 1097280 w 1121134"/>
                <a:gd name="connsiteY2" fmla="*/ 0 h 2592125"/>
                <a:gd name="connsiteX3" fmla="*/ 0 w 1121134"/>
                <a:gd name="connsiteY3" fmla="*/ 294198 h 2592125"/>
                <a:gd name="connsiteX4" fmla="*/ 0 w 1121134"/>
                <a:gd name="connsiteY4" fmla="*/ 2584174 h 2592125"/>
                <a:gd name="connsiteX0" fmla="*/ 4763 w 1125897"/>
                <a:gd name="connsiteY0" fmla="*/ 2584174 h 2592125"/>
                <a:gd name="connsiteX1" fmla="*/ 1125897 w 1125897"/>
                <a:gd name="connsiteY1" fmla="*/ 2592125 h 2592125"/>
                <a:gd name="connsiteX2" fmla="*/ 1102043 w 1125897"/>
                <a:gd name="connsiteY2" fmla="*/ 0 h 2592125"/>
                <a:gd name="connsiteX3" fmla="*/ 0 w 1125897"/>
                <a:gd name="connsiteY3" fmla="*/ 284673 h 2592125"/>
                <a:gd name="connsiteX4" fmla="*/ 4763 w 1125897"/>
                <a:gd name="connsiteY4" fmla="*/ 2584174 h 2592125"/>
                <a:gd name="connsiteX0" fmla="*/ 4763 w 1149668"/>
                <a:gd name="connsiteY0" fmla="*/ 2631799 h 2639750"/>
                <a:gd name="connsiteX1" fmla="*/ 1125897 w 1149668"/>
                <a:gd name="connsiteY1" fmla="*/ 2639750 h 2639750"/>
                <a:gd name="connsiteX2" fmla="*/ 1149668 w 1149668"/>
                <a:gd name="connsiteY2" fmla="*/ 0 h 2639750"/>
                <a:gd name="connsiteX3" fmla="*/ 0 w 1149668"/>
                <a:gd name="connsiteY3" fmla="*/ 332298 h 2639750"/>
                <a:gd name="connsiteX4" fmla="*/ 4763 w 1149668"/>
                <a:gd name="connsiteY4" fmla="*/ 2631799 h 2639750"/>
                <a:gd name="connsiteX0" fmla="*/ 4763 w 1125897"/>
                <a:gd name="connsiteY0" fmla="*/ 2617512 h 2625463"/>
                <a:gd name="connsiteX1" fmla="*/ 1125897 w 1125897"/>
                <a:gd name="connsiteY1" fmla="*/ 2625463 h 2625463"/>
                <a:gd name="connsiteX2" fmla="*/ 1125856 w 1125897"/>
                <a:gd name="connsiteY2" fmla="*/ 0 h 2625463"/>
                <a:gd name="connsiteX3" fmla="*/ 0 w 1125897"/>
                <a:gd name="connsiteY3" fmla="*/ 318011 h 2625463"/>
                <a:gd name="connsiteX4" fmla="*/ 4763 w 1125897"/>
                <a:gd name="connsiteY4" fmla="*/ 2617512 h 2625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897" h="2625463">
                  <a:moveTo>
                    <a:pt x="4763" y="2617512"/>
                  </a:moveTo>
                  <a:lnTo>
                    <a:pt x="1125897" y="2625463"/>
                  </a:lnTo>
                  <a:cubicBezTo>
                    <a:pt x="1125883" y="1750309"/>
                    <a:pt x="1125870" y="875154"/>
                    <a:pt x="1125856" y="0"/>
                  </a:cubicBezTo>
                  <a:lnTo>
                    <a:pt x="0" y="318011"/>
                  </a:lnTo>
                  <a:cubicBezTo>
                    <a:pt x="1588" y="1084511"/>
                    <a:pt x="3175" y="1851012"/>
                    <a:pt x="4763" y="2617512"/>
                  </a:cubicBezTo>
                  <a:close/>
                </a:path>
              </a:pathLst>
            </a:custGeom>
            <a:solidFill>
              <a:srgbClr val="FFFF00">
                <a:alpha val="5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4062611" y="2492896"/>
              <a:ext cx="1169273" cy="3039413"/>
            </a:xfrm>
            <a:custGeom>
              <a:avLst/>
              <a:gdLst>
                <a:gd name="connsiteX0" fmla="*/ 0 w 1121134"/>
                <a:gd name="connsiteY0" fmla="*/ 2584174 h 2592125"/>
                <a:gd name="connsiteX1" fmla="*/ 1121134 w 1121134"/>
                <a:gd name="connsiteY1" fmla="*/ 2592125 h 2592125"/>
                <a:gd name="connsiteX2" fmla="*/ 1097280 w 1121134"/>
                <a:gd name="connsiteY2" fmla="*/ 0 h 2592125"/>
                <a:gd name="connsiteX3" fmla="*/ 0 w 1121134"/>
                <a:gd name="connsiteY3" fmla="*/ 294198 h 2592125"/>
                <a:gd name="connsiteX4" fmla="*/ 0 w 1121134"/>
                <a:gd name="connsiteY4" fmla="*/ 2584174 h 2592125"/>
                <a:gd name="connsiteX0" fmla="*/ 72008 w 1193142"/>
                <a:gd name="connsiteY0" fmla="*/ 2584174 h 2592125"/>
                <a:gd name="connsiteX1" fmla="*/ 1193142 w 1193142"/>
                <a:gd name="connsiteY1" fmla="*/ 2592125 h 2592125"/>
                <a:gd name="connsiteX2" fmla="*/ 1169288 w 1193142"/>
                <a:gd name="connsiteY2" fmla="*/ 0 h 2592125"/>
                <a:gd name="connsiteX3" fmla="*/ 0 w 1193142"/>
                <a:gd name="connsiteY3" fmla="*/ 0 h 2592125"/>
                <a:gd name="connsiteX4" fmla="*/ 72008 w 1193142"/>
                <a:gd name="connsiteY4" fmla="*/ 2584174 h 2592125"/>
                <a:gd name="connsiteX0" fmla="*/ 72008 w 1193142"/>
                <a:gd name="connsiteY0" fmla="*/ 3016222 h 3024173"/>
                <a:gd name="connsiteX1" fmla="*/ 1193142 w 1193142"/>
                <a:gd name="connsiteY1" fmla="*/ 3024173 h 3024173"/>
                <a:gd name="connsiteX2" fmla="*/ 1152128 w 1193142"/>
                <a:gd name="connsiteY2" fmla="*/ 0 h 3024173"/>
                <a:gd name="connsiteX3" fmla="*/ 0 w 1193142"/>
                <a:gd name="connsiteY3" fmla="*/ 432048 h 3024173"/>
                <a:gd name="connsiteX4" fmla="*/ 72008 w 1193142"/>
                <a:gd name="connsiteY4" fmla="*/ 3016222 h 3024173"/>
                <a:gd name="connsiteX0" fmla="*/ 5333 w 1126467"/>
                <a:gd name="connsiteY0" fmla="*/ 3016222 h 3024173"/>
                <a:gd name="connsiteX1" fmla="*/ 1126467 w 1126467"/>
                <a:gd name="connsiteY1" fmla="*/ 3024173 h 3024173"/>
                <a:gd name="connsiteX2" fmla="*/ 1085453 w 1126467"/>
                <a:gd name="connsiteY2" fmla="*/ 0 h 3024173"/>
                <a:gd name="connsiteX3" fmla="*/ 0 w 1126467"/>
                <a:gd name="connsiteY3" fmla="*/ 422523 h 3024173"/>
                <a:gd name="connsiteX4" fmla="*/ 5333 w 1126467"/>
                <a:gd name="connsiteY4" fmla="*/ 3016222 h 3024173"/>
                <a:gd name="connsiteX0" fmla="*/ 14858 w 1126467"/>
                <a:gd name="connsiteY0" fmla="*/ 3016222 h 3024173"/>
                <a:gd name="connsiteX1" fmla="*/ 1126467 w 1126467"/>
                <a:gd name="connsiteY1" fmla="*/ 3024173 h 3024173"/>
                <a:gd name="connsiteX2" fmla="*/ 1085453 w 1126467"/>
                <a:gd name="connsiteY2" fmla="*/ 0 h 3024173"/>
                <a:gd name="connsiteX3" fmla="*/ 0 w 1126467"/>
                <a:gd name="connsiteY3" fmla="*/ 422523 h 3024173"/>
                <a:gd name="connsiteX4" fmla="*/ 14858 w 1126467"/>
                <a:gd name="connsiteY4" fmla="*/ 3016222 h 3024173"/>
                <a:gd name="connsiteX0" fmla="*/ 14858 w 1169273"/>
                <a:gd name="connsiteY0" fmla="*/ 3016222 h 3024173"/>
                <a:gd name="connsiteX1" fmla="*/ 1126467 w 1169273"/>
                <a:gd name="connsiteY1" fmla="*/ 3024173 h 3024173"/>
                <a:gd name="connsiteX2" fmla="*/ 1169273 w 1169273"/>
                <a:gd name="connsiteY2" fmla="*/ 0 h 3024173"/>
                <a:gd name="connsiteX3" fmla="*/ 0 w 1169273"/>
                <a:gd name="connsiteY3" fmla="*/ 422523 h 3024173"/>
                <a:gd name="connsiteX4" fmla="*/ 14858 w 1169273"/>
                <a:gd name="connsiteY4" fmla="*/ 3016222 h 3024173"/>
                <a:gd name="connsiteX0" fmla="*/ 14858 w 1169273"/>
                <a:gd name="connsiteY0" fmla="*/ 3016222 h 3039413"/>
                <a:gd name="connsiteX1" fmla="*/ 1164567 w 1169273"/>
                <a:gd name="connsiteY1" fmla="*/ 3039413 h 3039413"/>
                <a:gd name="connsiteX2" fmla="*/ 1169273 w 1169273"/>
                <a:gd name="connsiteY2" fmla="*/ 0 h 3039413"/>
                <a:gd name="connsiteX3" fmla="*/ 0 w 1169273"/>
                <a:gd name="connsiteY3" fmla="*/ 422523 h 3039413"/>
                <a:gd name="connsiteX4" fmla="*/ 14858 w 1169273"/>
                <a:gd name="connsiteY4" fmla="*/ 3016222 h 3039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273" h="3039413">
                  <a:moveTo>
                    <a:pt x="14858" y="3016222"/>
                  </a:moveTo>
                  <a:lnTo>
                    <a:pt x="1164567" y="3039413"/>
                  </a:lnTo>
                  <a:cubicBezTo>
                    <a:pt x="1166136" y="2026275"/>
                    <a:pt x="1167704" y="1013138"/>
                    <a:pt x="1169273" y="0"/>
                  </a:cubicBezTo>
                  <a:lnTo>
                    <a:pt x="0" y="422523"/>
                  </a:lnTo>
                  <a:cubicBezTo>
                    <a:pt x="1778" y="1287089"/>
                    <a:pt x="13080" y="2151656"/>
                    <a:pt x="14858" y="3016222"/>
                  </a:cubicBezTo>
                  <a:close/>
                </a:path>
              </a:pathLst>
            </a:custGeom>
            <a:solidFill>
              <a:srgbClr val="FFFF00">
                <a:alpha val="5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5220072" y="1844824"/>
              <a:ext cx="1121134" cy="3672245"/>
            </a:xfrm>
            <a:custGeom>
              <a:avLst/>
              <a:gdLst>
                <a:gd name="connsiteX0" fmla="*/ 0 w 1121134"/>
                <a:gd name="connsiteY0" fmla="*/ 2584174 h 2592125"/>
                <a:gd name="connsiteX1" fmla="*/ 1121134 w 1121134"/>
                <a:gd name="connsiteY1" fmla="*/ 2592125 h 2592125"/>
                <a:gd name="connsiteX2" fmla="*/ 1097280 w 1121134"/>
                <a:gd name="connsiteY2" fmla="*/ 0 h 2592125"/>
                <a:gd name="connsiteX3" fmla="*/ 0 w 1121134"/>
                <a:gd name="connsiteY3" fmla="*/ 294198 h 2592125"/>
                <a:gd name="connsiteX4" fmla="*/ 0 w 1121134"/>
                <a:gd name="connsiteY4" fmla="*/ 2584174 h 2592125"/>
                <a:gd name="connsiteX0" fmla="*/ 72008 w 1193142"/>
                <a:gd name="connsiteY0" fmla="*/ 2584174 h 2592125"/>
                <a:gd name="connsiteX1" fmla="*/ 1193142 w 1193142"/>
                <a:gd name="connsiteY1" fmla="*/ 2592125 h 2592125"/>
                <a:gd name="connsiteX2" fmla="*/ 1169288 w 1193142"/>
                <a:gd name="connsiteY2" fmla="*/ 0 h 2592125"/>
                <a:gd name="connsiteX3" fmla="*/ 0 w 1193142"/>
                <a:gd name="connsiteY3" fmla="*/ 0 h 2592125"/>
                <a:gd name="connsiteX4" fmla="*/ 72008 w 1193142"/>
                <a:gd name="connsiteY4" fmla="*/ 2584174 h 2592125"/>
                <a:gd name="connsiteX0" fmla="*/ 72008 w 1193142"/>
                <a:gd name="connsiteY0" fmla="*/ 3016222 h 3024173"/>
                <a:gd name="connsiteX1" fmla="*/ 1193142 w 1193142"/>
                <a:gd name="connsiteY1" fmla="*/ 3024173 h 3024173"/>
                <a:gd name="connsiteX2" fmla="*/ 1152128 w 1193142"/>
                <a:gd name="connsiteY2" fmla="*/ 0 h 3024173"/>
                <a:gd name="connsiteX3" fmla="*/ 0 w 1193142"/>
                <a:gd name="connsiteY3" fmla="*/ 432048 h 3024173"/>
                <a:gd name="connsiteX4" fmla="*/ 72008 w 1193142"/>
                <a:gd name="connsiteY4" fmla="*/ 3016222 h 3024173"/>
                <a:gd name="connsiteX0" fmla="*/ 72008 w 1193142"/>
                <a:gd name="connsiteY0" fmla="*/ 3016222 h 3024173"/>
                <a:gd name="connsiteX1" fmla="*/ 1193142 w 1193142"/>
                <a:gd name="connsiteY1" fmla="*/ 3024173 h 3024173"/>
                <a:gd name="connsiteX2" fmla="*/ 1152128 w 1193142"/>
                <a:gd name="connsiteY2" fmla="*/ 0 h 3024173"/>
                <a:gd name="connsiteX3" fmla="*/ 0 w 1193142"/>
                <a:gd name="connsiteY3" fmla="*/ 0 h 3024173"/>
                <a:gd name="connsiteX4" fmla="*/ 72008 w 1193142"/>
                <a:gd name="connsiteY4" fmla="*/ 3016222 h 3024173"/>
                <a:gd name="connsiteX0" fmla="*/ 72008 w 1193142"/>
                <a:gd name="connsiteY0" fmla="*/ 3664294 h 3672245"/>
                <a:gd name="connsiteX1" fmla="*/ 1193142 w 1193142"/>
                <a:gd name="connsiteY1" fmla="*/ 3672245 h 3672245"/>
                <a:gd name="connsiteX2" fmla="*/ 1152128 w 1193142"/>
                <a:gd name="connsiteY2" fmla="*/ 0 h 3672245"/>
                <a:gd name="connsiteX3" fmla="*/ 0 w 1193142"/>
                <a:gd name="connsiteY3" fmla="*/ 648072 h 3672245"/>
                <a:gd name="connsiteX4" fmla="*/ 72008 w 1193142"/>
                <a:gd name="connsiteY4" fmla="*/ 3664294 h 3672245"/>
                <a:gd name="connsiteX0" fmla="*/ 0 w 1121134"/>
                <a:gd name="connsiteY0" fmla="*/ 3664294 h 3672245"/>
                <a:gd name="connsiteX1" fmla="*/ 1121134 w 1121134"/>
                <a:gd name="connsiteY1" fmla="*/ 3672245 h 3672245"/>
                <a:gd name="connsiteX2" fmla="*/ 1080120 w 1121134"/>
                <a:gd name="connsiteY2" fmla="*/ 0 h 3672245"/>
                <a:gd name="connsiteX3" fmla="*/ 11812 w 1121134"/>
                <a:gd name="connsiteY3" fmla="*/ 640452 h 3672245"/>
                <a:gd name="connsiteX4" fmla="*/ 0 w 1121134"/>
                <a:gd name="connsiteY4" fmla="*/ 3664294 h 3672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134" h="3672245">
                  <a:moveTo>
                    <a:pt x="0" y="3664294"/>
                  </a:moveTo>
                  <a:lnTo>
                    <a:pt x="1121134" y="3672245"/>
                  </a:lnTo>
                  <a:lnTo>
                    <a:pt x="1080120" y="0"/>
                  </a:lnTo>
                  <a:lnTo>
                    <a:pt x="11812" y="640452"/>
                  </a:lnTo>
                  <a:cubicBezTo>
                    <a:pt x="7875" y="1648399"/>
                    <a:pt x="3937" y="2656347"/>
                    <a:pt x="0" y="3664294"/>
                  </a:cubicBezTo>
                  <a:close/>
                </a:path>
              </a:pathLst>
            </a:custGeom>
            <a:solidFill>
              <a:srgbClr val="FFFF00">
                <a:alpha val="5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p:cNvSpPr txBox="1"/>
                <p:nvPr/>
              </p:nvSpPr>
              <p:spPr>
                <a:xfrm>
                  <a:off x="2699792" y="2780928"/>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r>
                          <a:rPr lang="en-GB" b="0" i="1" baseline="-25000" dirty="0" smtClean="0">
                            <a:latin typeface="Cambria Math" panose="02040503050406030204" pitchFamily="18" charset="0"/>
                          </a:rPr>
                          <m:t>0</m:t>
                        </m:r>
                      </m:oMath>
                    </m:oMathPara>
                  </a14:m>
                  <a:endParaRPr lang="en-GB" baseline="-25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699792" y="2780928"/>
                  <a:ext cx="432048" cy="369332"/>
                </a:xfrm>
                <a:prstGeom prst="rect">
                  <a:avLst/>
                </a:prstGeom>
                <a:blipFill>
                  <a:blip r:embed="rId2"/>
                  <a:stretch>
                    <a:fillRect b="-81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779912" y="2492896"/>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r>
                          <a:rPr lang="en-GB" b="0" i="1" baseline="-25000" dirty="0" smtClean="0">
                            <a:latin typeface="Cambria Math" panose="02040503050406030204" pitchFamily="18" charset="0"/>
                          </a:rPr>
                          <m:t>1</m:t>
                        </m:r>
                      </m:oMath>
                    </m:oMathPara>
                  </a14:m>
                  <a:endParaRPr lang="en-GB" baseline="-25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779912" y="2492896"/>
                  <a:ext cx="432048" cy="369332"/>
                </a:xfrm>
                <a:prstGeom prst="rect">
                  <a:avLst/>
                </a:prstGeom>
                <a:blipFill>
                  <a:blip r:embed="rId3"/>
                  <a:stretch>
                    <a:fillRect b="-81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932040" y="2060848"/>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r>
                          <a:rPr lang="en-GB" b="0" i="1" baseline="-25000" dirty="0" smtClean="0">
                            <a:latin typeface="Cambria Math" panose="02040503050406030204" pitchFamily="18" charset="0"/>
                          </a:rPr>
                          <m:t>2</m:t>
                        </m:r>
                      </m:oMath>
                    </m:oMathPara>
                  </a14:m>
                  <a:endParaRPr lang="en-GB" baseline="-25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932040" y="2060848"/>
                  <a:ext cx="432048" cy="369332"/>
                </a:xfrm>
                <a:prstGeom prst="rect">
                  <a:avLst/>
                </a:prstGeom>
                <a:blipFill>
                  <a:blip r:embed="rId4"/>
                  <a:stretch>
                    <a:fillRect b="-81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012160" y="1484784"/>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r>
                          <a:rPr lang="en-GB" b="0" i="1" baseline="-25000" dirty="0" smtClean="0">
                            <a:latin typeface="Cambria Math" panose="02040503050406030204" pitchFamily="18" charset="0"/>
                          </a:rPr>
                          <m:t>3</m:t>
                        </m:r>
                      </m:oMath>
                    </m:oMathPara>
                  </a14:m>
                  <a:endParaRPr lang="en-GB" baseline="-25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6012160" y="1484784"/>
                  <a:ext cx="432048" cy="369332"/>
                </a:xfrm>
                <a:prstGeom prst="rect">
                  <a:avLst/>
                </a:prstGeom>
                <a:blipFill>
                  <a:blip r:embed="rId5"/>
                  <a:stretch>
                    <a:fillRect b="-8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275856" y="5589240"/>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h</m:t>
                        </m:r>
                      </m:oMath>
                    </m:oMathPara>
                  </a14:m>
                  <a:endParaRPr lang="en-GB" baseline="-25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3275856" y="5589240"/>
                  <a:ext cx="432048"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427984" y="5589240"/>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h</m:t>
                        </m:r>
                      </m:oMath>
                    </m:oMathPara>
                  </a14:m>
                  <a:endParaRPr lang="en-GB" baseline="-25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427984" y="5589240"/>
                  <a:ext cx="432048"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580112" y="5589240"/>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h</m:t>
                        </m:r>
                      </m:oMath>
                    </m:oMathPara>
                  </a14:m>
                  <a:endParaRPr lang="en-GB" baseline="-25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5580112" y="5589240"/>
                  <a:ext cx="432048" cy="369332"/>
                </a:xfrm>
                <a:prstGeom prst="rect">
                  <a:avLst/>
                </a:prstGeom>
                <a:blipFill>
                  <a:blip r:embed="rId8"/>
                  <a:stretch>
                    <a:fillRect/>
                  </a:stretch>
                </a:blipFill>
              </p:spPr>
              <p:txBody>
                <a:bodyPr/>
                <a:lstStyle/>
                <a:p>
                  <a:r>
                    <a:rPr lang="en-GB">
                      <a:noFill/>
                    </a:rPr>
                    <a:t> </a:t>
                  </a:r>
                </a:p>
              </p:txBody>
            </p:sp>
          </mc:Fallback>
        </mc:AlternateContent>
      </p:grpSp>
      <p:grpSp>
        <p:nvGrpSpPr>
          <p:cNvPr id="22" name="Group 21"/>
          <p:cNvGrpSpPr/>
          <p:nvPr/>
        </p:nvGrpSpPr>
        <p:grpSpPr>
          <a:xfrm>
            <a:off x="0" y="0"/>
            <a:ext cx="9143074" cy="599127"/>
            <a:chOff x="0" y="13335"/>
            <a:chExt cx="9144218" cy="599127"/>
          </a:xfrm>
        </p:grpSpPr>
        <p:sp>
          <p:nvSpPr>
            <p:cNvPr id="2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Skill #10: Trapezium Rule</a:t>
              </a:r>
            </a:p>
          </p:txBody>
        </p:sp>
        <p:cxnSp>
          <p:nvCxnSpPr>
            <p:cNvPr id="24" name="Straight Connector 2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 name="TextBox 1"/>
          <p:cNvSpPr txBox="1"/>
          <p:nvPr/>
        </p:nvSpPr>
        <p:spPr>
          <a:xfrm>
            <a:off x="6210659" y="805282"/>
            <a:ext cx="2656894" cy="286232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Sometimes finding the exact area under the graph via integration is difficult. Students who have taken GCSE Maths may be familiar with the idea of </a:t>
            </a:r>
            <a:r>
              <a:rPr lang="en-GB" b="1" dirty="0"/>
              <a:t>approximating the area under a graph by dividing it into trapeziums of equal width</a:t>
            </a:r>
            <a:r>
              <a:rPr lang="en-GB" dirty="0"/>
              <a:t>.</a:t>
            </a:r>
          </a:p>
        </p:txBody>
      </p:sp>
      <mc:AlternateContent xmlns:mc="http://schemas.openxmlformats.org/markup-compatibility/2006" xmlns:a14="http://schemas.microsoft.com/office/drawing/2010/main">
        <mc:Choice Requires="a14">
          <p:sp>
            <p:nvSpPr>
              <p:cNvPr id="3" name="TextBox 2"/>
              <p:cNvSpPr txBox="1"/>
              <p:nvPr/>
            </p:nvSpPr>
            <p:spPr>
              <a:xfrm>
                <a:off x="5076825" y="3919190"/>
                <a:ext cx="3927475" cy="11094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𝑨𝒓𝒆𝒂</m:t>
                      </m:r>
                      <m:r>
                        <a:rPr lang="en-GB" sz="1400" b="1" i="1" smtClean="0">
                          <a:latin typeface="Cambria Math"/>
                        </a:rPr>
                        <m:t>=</m:t>
                      </m:r>
                      <m:f>
                        <m:fPr>
                          <m:ctrlPr>
                            <a:rPr lang="en-GB" sz="1400" b="1" i="1" smtClean="0">
                              <a:latin typeface="Cambria Math" panose="02040503050406030204" pitchFamily="18" charset="0"/>
                            </a:rPr>
                          </m:ctrlPr>
                        </m:fPr>
                        <m:num>
                          <m:r>
                            <a:rPr lang="en-GB" sz="1400" b="1" i="1" smtClean="0">
                              <a:latin typeface="Cambria Math"/>
                            </a:rPr>
                            <m:t>𝟏</m:t>
                          </m:r>
                        </m:num>
                        <m:den>
                          <m:r>
                            <a:rPr lang="en-GB" sz="1400" b="1" i="1" smtClean="0">
                              <a:latin typeface="Cambria Math"/>
                            </a:rPr>
                            <m:t>𝟐</m:t>
                          </m:r>
                        </m:den>
                      </m:f>
                      <m:r>
                        <a:rPr lang="en-GB" sz="1400" b="1" i="1" smtClean="0">
                          <a:latin typeface="Cambria Math"/>
                        </a:rPr>
                        <m:t>𝒉</m:t>
                      </m:r>
                      <m:d>
                        <m:dPr>
                          <m:ctrlPr>
                            <a:rPr lang="en-GB" sz="1400" b="1" i="1" smtClean="0">
                              <a:latin typeface="Cambria Math" panose="02040503050406030204" pitchFamily="18" charset="0"/>
                            </a:rPr>
                          </m:ctrlPr>
                        </m:dPr>
                        <m:e>
                          <m:sSub>
                            <m:sSubPr>
                              <m:ctrlPr>
                                <a:rPr lang="en-GB" sz="1400" b="1" i="1" smtClean="0">
                                  <a:latin typeface="Cambria Math" panose="02040503050406030204" pitchFamily="18" charset="0"/>
                                </a:rPr>
                              </m:ctrlPr>
                            </m:sSubPr>
                            <m:e>
                              <m:r>
                                <a:rPr lang="en-GB" sz="1400" b="1" i="1" smtClean="0">
                                  <a:latin typeface="Cambria Math"/>
                                </a:rPr>
                                <m:t>𝒚</m:t>
                              </m:r>
                            </m:e>
                            <m:sub>
                              <m:r>
                                <a:rPr lang="en-GB" sz="1400" b="1" i="1" smtClean="0">
                                  <a:latin typeface="Cambria Math" panose="02040503050406030204" pitchFamily="18" charset="0"/>
                                </a:rPr>
                                <m:t>𝟎</m:t>
                              </m:r>
                            </m:sub>
                          </m:sSub>
                          <m:r>
                            <a:rPr lang="en-GB" sz="1400" b="1" i="1" smtClean="0">
                              <a:latin typeface="Cambria Math"/>
                            </a:rPr>
                            <m:t>+</m:t>
                          </m:r>
                          <m:sSub>
                            <m:sSubPr>
                              <m:ctrlPr>
                                <a:rPr lang="en-GB" sz="1400" b="1" i="1" smtClean="0">
                                  <a:latin typeface="Cambria Math" panose="02040503050406030204" pitchFamily="18" charset="0"/>
                                </a:rPr>
                              </m:ctrlPr>
                            </m:sSubPr>
                            <m:e>
                              <m:r>
                                <a:rPr lang="en-GB" sz="1400" b="1" i="1" smtClean="0">
                                  <a:latin typeface="Cambria Math"/>
                                </a:rPr>
                                <m:t>𝒚</m:t>
                              </m:r>
                            </m:e>
                            <m:sub>
                              <m:r>
                                <a:rPr lang="en-GB" sz="1400" b="1" i="1" smtClean="0">
                                  <a:latin typeface="Cambria Math" panose="02040503050406030204" pitchFamily="18" charset="0"/>
                                </a:rPr>
                                <m:t>𝟏</m:t>
                              </m:r>
                            </m:sub>
                          </m:sSub>
                        </m:e>
                      </m:d>
                      <m:r>
                        <a:rPr lang="en-GB" sz="1400" b="1" i="1" smtClean="0">
                          <a:latin typeface="Cambria Math"/>
                        </a:rPr>
                        <m:t>+</m:t>
                      </m:r>
                      <m:f>
                        <m:fPr>
                          <m:ctrlPr>
                            <a:rPr lang="en-GB" sz="1400" b="1" i="1">
                              <a:latin typeface="Cambria Math" panose="02040503050406030204" pitchFamily="18" charset="0"/>
                            </a:rPr>
                          </m:ctrlPr>
                        </m:fPr>
                        <m:num>
                          <m:r>
                            <a:rPr lang="en-GB" sz="1400" b="1" i="1">
                              <a:latin typeface="Cambria Math"/>
                            </a:rPr>
                            <m:t>𝟏</m:t>
                          </m:r>
                        </m:num>
                        <m:den>
                          <m:r>
                            <a:rPr lang="en-GB" sz="1400" b="1" i="1">
                              <a:latin typeface="Cambria Math"/>
                            </a:rPr>
                            <m:t>𝟐</m:t>
                          </m:r>
                        </m:den>
                      </m:f>
                      <m:r>
                        <a:rPr lang="en-GB" sz="1400" b="1" i="1">
                          <a:latin typeface="Cambria Math"/>
                        </a:rPr>
                        <m:t>𝒉</m:t>
                      </m:r>
                      <m:d>
                        <m:dPr>
                          <m:ctrlPr>
                            <a:rPr lang="en-GB" sz="1400" b="1" i="1">
                              <a:latin typeface="Cambria Math" panose="02040503050406030204" pitchFamily="18" charset="0"/>
                            </a:rPr>
                          </m:ctrlPr>
                        </m:dPr>
                        <m:e>
                          <m:sSub>
                            <m:sSubPr>
                              <m:ctrlPr>
                                <a:rPr lang="en-GB" sz="1400" b="1" i="1">
                                  <a:latin typeface="Cambria Math" panose="02040503050406030204" pitchFamily="18" charset="0"/>
                                </a:rPr>
                              </m:ctrlPr>
                            </m:sSubPr>
                            <m:e>
                              <m:r>
                                <a:rPr lang="en-GB" sz="1400" b="1" i="1">
                                  <a:latin typeface="Cambria Math"/>
                                </a:rPr>
                                <m:t>𝒚</m:t>
                              </m:r>
                            </m:e>
                            <m:sub>
                              <m:r>
                                <a:rPr lang="en-GB" sz="1400" b="1" i="1" smtClean="0">
                                  <a:latin typeface="Cambria Math" panose="02040503050406030204" pitchFamily="18" charset="0"/>
                                </a:rPr>
                                <m:t>𝟏</m:t>
                              </m:r>
                            </m:sub>
                          </m:sSub>
                          <m:r>
                            <a:rPr lang="en-GB" sz="1400" b="1" i="1">
                              <a:latin typeface="Cambria Math"/>
                            </a:rPr>
                            <m:t>+</m:t>
                          </m:r>
                          <m:sSub>
                            <m:sSubPr>
                              <m:ctrlPr>
                                <a:rPr lang="en-GB" sz="1400" b="1" i="1">
                                  <a:latin typeface="Cambria Math" panose="02040503050406030204" pitchFamily="18" charset="0"/>
                                </a:rPr>
                              </m:ctrlPr>
                            </m:sSubPr>
                            <m:e>
                              <m:r>
                                <a:rPr lang="en-GB" sz="1400" b="1" i="1">
                                  <a:latin typeface="Cambria Math"/>
                                </a:rPr>
                                <m:t>𝒚</m:t>
                              </m:r>
                            </m:e>
                            <m:sub>
                              <m:r>
                                <a:rPr lang="en-GB" sz="1400" b="1" i="1" smtClean="0">
                                  <a:latin typeface="Cambria Math" panose="02040503050406030204" pitchFamily="18" charset="0"/>
                                </a:rPr>
                                <m:t>𝟐</m:t>
                              </m:r>
                            </m:sub>
                          </m:sSub>
                        </m:e>
                      </m:d>
                      <m:r>
                        <a:rPr lang="en-GB" sz="1400" b="1" i="1" smtClean="0">
                          <a:latin typeface="Cambria Math"/>
                        </a:rPr>
                        <m:t>+</m:t>
                      </m:r>
                      <m:f>
                        <m:fPr>
                          <m:ctrlPr>
                            <a:rPr lang="en-GB" sz="1400" b="1" i="1">
                              <a:latin typeface="Cambria Math" panose="02040503050406030204" pitchFamily="18" charset="0"/>
                            </a:rPr>
                          </m:ctrlPr>
                        </m:fPr>
                        <m:num>
                          <m:r>
                            <a:rPr lang="en-GB" sz="1400" b="1" i="1">
                              <a:latin typeface="Cambria Math"/>
                            </a:rPr>
                            <m:t>𝟏</m:t>
                          </m:r>
                        </m:num>
                        <m:den>
                          <m:r>
                            <a:rPr lang="en-GB" sz="1400" b="1" i="1">
                              <a:latin typeface="Cambria Math"/>
                            </a:rPr>
                            <m:t>𝟐</m:t>
                          </m:r>
                        </m:den>
                      </m:f>
                      <m:r>
                        <a:rPr lang="en-GB" sz="1400" b="1" i="1">
                          <a:latin typeface="Cambria Math"/>
                        </a:rPr>
                        <m:t>𝒉</m:t>
                      </m:r>
                      <m:d>
                        <m:dPr>
                          <m:ctrlPr>
                            <a:rPr lang="en-GB" sz="1400" b="1" i="1">
                              <a:latin typeface="Cambria Math" panose="02040503050406030204" pitchFamily="18" charset="0"/>
                            </a:rPr>
                          </m:ctrlPr>
                        </m:dPr>
                        <m:e>
                          <m:sSub>
                            <m:sSubPr>
                              <m:ctrlPr>
                                <a:rPr lang="en-GB" sz="1400" b="1" i="1">
                                  <a:latin typeface="Cambria Math" panose="02040503050406030204" pitchFamily="18" charset="0"/>
                                </a:rPr>
                              </m:ctrlPr>
                            </m:sSubPr>
                            <m:e>
                              <m:r>
                                <a:rPr lang="en-GB" sz="1400" b="1" i="1">
                                  <a:latin typeface="Cambria Math"/>
                                </a:rPr>
                                <m:t>𝒚</m:t>
                              </m:r>
                            </m:e>
                            <m:sub>
                              <m:r>
                                <a:rPr lang="en-GB" sz="1400" b="1" i="1" smtClean="0">
                                  <a:latin typeface="Cambria Math" panose="02040503050406030204" pitchFamily="18" charset="0"/>
                                </a:rPr>
                                <m:t>𝟐</m:t>
                              </m:r>
                            </m:sub>
                          </m:sSub>
                          <m:r>
                            <a:rPr lang="en-GB" sz="1400" b="1" i="1">
                              <a:latin typeface="Cambria Math"/>
                            </a:rPr>
                            <m:t>+</m:t>
                          </m:r>
                          <m:sSub>
                            <m:sSubPr>
                              <m:ctrlPr>
                                <a:rPr lang="en-GB" sz="1400" b="1" i="1">
                                  <a:latin typeface="Cambria Math" panose="02040503050406030204" pitchFamily="18" charset="0"/>
                                </a:rPr>
                              </m:ctrlPr>
                            </m:sSubPr>
                            <m:e>
                              <m:r>
                                <a:rPr lang="en-GB" sz="1400" b="1" i="1">
                                  <a:latin typeface="Cambria Math"/>
                                </a:rPr>
                                <m:t>𝒚</m:t>
                              </m:r>
                            </m:e>
                            <m:sub>
                              <m:r>
                                <a:rPr lang="en-GB" sz="1400" b="1" i="1" smtClean="0">
                                  <a:latin typeface="Cambria Math" panose="02040503050406030204" pitchFamily="18" charset="0"/>
                                </a:rPr>
                                <m:t>𝟑</m:t>
                              </m:r>
                            </m:sub>
                          </m:sSub>
                        </m:e>
                      </m:d>
                    </m:oMath>
                    <m:oMath xmlns:m="http://schemas.openxmlformats.org/officeDocument/2006/math">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𝟐</m:t>
                          </m:r>
                        </m:den>
                      </m:f>
                      <m:r>
                        <a:rPr lang="en-GB" sz="1400" b="1" i="1" smtClean="0">
                          <a:latin typeface="Cambria Math" panose="02040503050406030204" pitchFamily="18" charset="0"/>
                        </a:rPr>
                        <m:t>𝒉</m:t>
                      </m:r>
                      <m:d>
                        <m:dPr>
                          <m:ctrlPr>
                            <a:rPr lang="en-GB" sz="1400" b="1" i="1" smtClean="0">
                              <a:latin typeface="Cambria Math" panose="02040503050406030204" pitchFamily="18" charset="0"/>
                            </a:rPr>
                          </m:ctrlPr>
                        </m:dPr>
                        <m:e>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𝒚</m:t>
                              </m:r>
                            </m:e>
                            <m:sub>
                              <m:r>
                                <a:rPr lang="en-GB" sz="1400" b="1" i="1" smtClean="0">
                                  <a:latin typeface="Cambria Math" panose="02040503050406030204" pitchFamily="18" charset="0"/>
                                </a:rPr>
                                <m:t>𝟎</m:t>
                              </m:r>
                            </m:sub>
                          </m:sSub>
                          <m:r>
                            <a:rPr lang="en-GB" sz="1400" b="1" i="1" smtClean="0">
                              <a:latin typeface="Cambria Math" panose="02040503050406030204" pitchFamily="18" charset="0"/>
                            </a:rPr>
                            <m:t>+</m:t>
                          </m:r>
                          <m:r>
                            <a:rPr lang="en-GB" sz="1400" b="1" i="1" smtClean="0">
                              <a:latin typeface="Cambria Math" panose="02040503050406030204" pitchFamily="18" charset="0"/>
                            </a:rPr>
                            <m:t>𝟐</m:t>
                          </m:r>
                          <m:d>
                            <m:dPr>
                              <m:ctrlPr>
                                <a:rPr lang="en-GB" sz="1400" b="1" i="1" smtClean="0">
                                  <a:latin typeface="Cambria Math" panose="02040503050406030204" pitchFamily="18" charset="0"/>
                                </a:rPr>
                              </m:ctrlPr>
                            </m:dPr>
                            <m:e>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𝒚</m:t>
                                  </m:r>
                                </m:e>
                                <m:sub>
                                  <m:r>
                                    <a:rPr lang="en-GB" sz="1400" b="1" i="1" smtClean="0">
                                      <a:latin typeface="Cambria Math" panose="02040503050406030204" pitchFamily="18" charset="0"/>
                                    </a:rPr>
                                    <m:t>𝟏</m:t>
                                  </m:r>
                                </m:sub>
                              </m:sSub>
                              <m:r>
                                <a:rPr lang="en-GB" sz="1400" b="1" i="1" smtClean="0">
                                  <a:latin typeface="Cambria Math" panose="02040503050406030204" pitchFamily="18" charset="0"/>
                                </a:rPr>
                                <m:t>+</m:t>
                              </m:r>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𝒚</m:t>
                                  </m:r>
                                </m:e>
                                <m:sub>
                                  <m:r>
                                    <a:rPr lang="en-GB" sz="1400" b="1" i="1" smtClean="0">
                                      <a:latin typeface="Cambria Math" panose="02040503050406030204" pitchFamily="18" charset="0"/>
                                    </a:rPr>
                                    <m:t>𝟐</m:t>
                                  </m:r>
                                </m:sub>
                              </m:sSub>
                            </m:e>
                          </m:d>
                          <m:r>
                            <a:rPr lang="en-GB" sz="1400" b="1" i="1" smtClean="0">
                              <a:latin typeface="Cambria Math" panose="02040503050406030204" pitchFamily="18" charset="0"/>
                            </a:rPr>
                            <m:t>+</m:t>
                          </m:r>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𝒚</m:t>
                              </m:r>
                            </m:e>
                            <m:sub>
                              <m:r>
                                <a:rPr lang="en-GB" sz="1400" b="1" i="1" smtClean="0">
                                  <a:latin typeface="Cambria Math" panose="02040503050406030204" pitchFamily="18" charset="0"/>
                                </a:rPr>
                                <m:t>𝟑</m:t>
                              </m:r>
                            </m:sub>
                          </m:sSub>
                        </m:e>
                      </m:d>
                      <m:r>
                        <a:rPr lang="en-GB" sz="1400" b="1" i="1" smtClean="0">
                          <a:latin typeface="Cambria Math" panose="02040503050406030204" pitchFamily="18" charset="0"/>
                        </a:rPr>
                        <m:t> </m:t>
                      </m:r>
                    </m:oMath>
                  </m:oMathPara>
                </a14:m>
                <a:endParaRPr lang="en-GB" sz="1400" b="1" dirty="0"/>
              </a:p>
            </p:txBody>
          </p:sp>
        </mc:Choice>
        <mc:Fallback xmlns="">
          <p:sp>
            <p:nvSpPr>
              <p:cNvPr id="3" name="TextBox 2"/>
              <p:cNvSpPr txBox="1">
                <a:spLocks noRot="1" noChangeAspect="1" noMove="1" noResize="1" noEditPoints="1" noAdjustHandles="1" noChangeArrowheads="1" noChangeShapeType="1" noTextEdit="1"/>
              </p:cNvSpPr>
              <p:nvPr/>
            </p:nvSpPr>
            <p:spPr>
              <a:xfrm>
                <a:off x="5076825" y="3919190"/>
                <a:ext cx="3927475" cy="1109471"/>
              </a:xfrm>
              <a:prstGeom prst="rect">
                <a:avLst/>
              </a:prstGeom>
              <a:blipFill>
                <a:blip r:embed="rId9"/>
                <a:stretch>
                  <a:fillRect/>
                </a:stretch>
              </a:blipFill>
            </p:spPr>
            <p:txBody>
              <a:bodyPr/>
              <a:lstStyle/>
              <a:p>
                <a:r>
                  <a:rPr lang="en-GB">
                    <a:noFill/>
                  </a:rPr>
                  <a:t> </a:t>
                </a:r>
              </a:p>
            </p:txBody>
          </p:sp>
        </mc:Fallback>
      </mc:AlternateContent>
      <p:sp>
        <p:nvSpPr>
          <p:cNvPr id="25" name="Rectangle 24"/>
          <p:cNvSpPr/>
          <p:nvPr/>
        </p:nvSpPr>
        <p:spPr>
          <a:xfrm>
            <a:off x="5403306" y="4209173"/>
            <a:ext cx="3575594" cy="9851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67774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animEffect transition="in" filter="fade">
                                      <p:cBhvr>
                                        <p:cTn id="9" dur="2000"/>
                                        <p:tgtEl>
                                          <p:spTgt spid="21"/>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5"/>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5"/>
                                        </p:tgtEl>
                                      </p:cBhvr>
                                    </p:animEffect>
                                    <p:set>
                                      <p:cBhvr>
                                        <p:cTn id="1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3" grpId="0"/>
      <p:bldP spid="25" grpId="0" animBg="1"/>
      <p:bldP spid="25"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Trapezium Rule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67544" y="677887"/>
            <a:ext cx="5256584" cy="461665"/>
          </a:xfrm>
          <a:prstGeom prst="rect">
            <a:avLst/>
          </a:prstGeom>
          <a:noFill/>
        </p:spPr>
        <p:txBody>
          <a:bodyPr wrap="square" rtlCol="0">
            <a:spAutoFit/>
          </a:bodyPr>
          <a:lstStyle/>
          <a:p>
            <a:r>
              <a:rPr lang="en-GB" sz="2400" dirty="0"/>
              <a:t>In general: </a:t>
            </a:r>
            <a:r>
              <a:rPr lang="en-GB" sz="2400" dirty="0">
                <a:latin typeface="Wingdings" panose="05000000000000000000" pitchFamily="2" charset="2"/>
              </a:rPr>
              <a:t>!</a:t>
            </a:r>
          </a:p>
        </p:txBody>
      </p:sp>
      <mc:AlternateContent xmlns:mc="http://schemas.openxmlformats.org/markup-compatibility/2006" xmlns:a14="http://schemas.microsoft.com/office/drawing/2010/main">
        <mc:Choice Requires="a14">
          <p:sp>
            <p:nvSpPr>
              <p:cNvPr id="6" name="TextBox 5"/>
              <p:cNvSpPr txBox="1"/>
              <p:nvPr/>
            </p:nvSpPr>
            <p:spPr>
              <a:xfrm>
                <a:off x="899592" y="1484784"/>
                <a:ext cx="7344816" cy="9300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trlPr>
                            <a:rPr lang="en-GB" sz="2400" i="1" smtClean="0">
                              <a:latin typeface="Cambria Math" panose="02040503050406030204" pitchFamily="18" charset="0"/>
                            </a:rPr>
                          </m:ctrlPr>
                        </m:naryPr>
                        <m:sub>
                          <m:r>
                            <m:rPr>
                              <m:brk m:alnAt="23"/>
                            </m:rPr>
                            <a:rPr lang="en-GB" sz="2400" b="0" i="1" smtClean="0">
                              <a:latin typeface="Cambria Math"/>
                            </a:rPr>
                            <m:t>𝑎</m:t>
                          </m:r>
                        </m:sub>
                        <m:sup>
                          <m:r>
                            <a:rPr lang="en-GB" sz="2400" b="0" i="1" smtClean="0">
                              <a:latin typeface="Cambria Math"/>
                            </a:rPr>
                            <m:t>𝑏</m:t>
                          </m:r>
                        </m:sup>
                        <m:e>
                          <m:r>
                            <a:rPr lang="en-GB" sz="2400" b="0" i="1" smtClean="0">
                              <a:latin typeface="Cambria Math"/>
                            </a:rPr>
                            <m:t>𝑦</m:t>
                          </m:r>
                        </m:e>
                      </m:nary>
                      <m:r>
                        <a:rPr lang="en-GB" sz="2400" b="0" i="1" smtClean="0">
                          <a:latin typeface="Cambria Math"/>
                        </a:rPr>
                        <m:t>𝑑𝑥</m:t>
                      </m:r>
                      <m:r>
                        <a:rPr lang="en-GB" sz="2400" b="0" i="1" smtClean="0">
                          <a:latin typeface="Cambria Math"/>
                        </a:rPr>
                        <m:t>≈</m:t>
                      </m:r>
                      <m:f>
                        <m:fPr>
                          <m:ctrlPr>
                            <a:rPr lang="en-GB" sz="2400" i="1">
                              <a:latin typeface="Cambria Math" panose="02040503050406030204" pitchFamily="18" charset="0"/>
                            </a:rPr>
                          </m:ctrlPr>
                        </m:fPr>
                        <m:num>
                          <m:r>
                            <a:rPr lang="en-GB" sz="2400" i="1">
                              <a:latin typeface="Cambria Math"/>
                            </a:rPr>
                            <m:t>h</m:t>
                          </m:r>
                        </m:num>
                        <m:den>
                          <m:r>
                            <a:rPr lang="en-GB" sz="2400" i="1">
                              <a:latin typeface="Cambria Math"/>
                            </a:rPr>
                            <m:t>2</m:t>
                          </m:r>
                        </m:den>
                      </m:f>
                      <m:d>
                        <m:dPr>
                          <m:ctrlPr>
                            <a:rPr lang="en-GB" sz="2400" i="1">
                              <a:latin typeface="Cambria Math" panose="02040503050406030204" pitchFamily="18" charset="0"/>
                            </a:rPr>
                          </m:ctrlPr>
                        </m:dPr>
                        <m:e>
                          <m:sSub>
                            <m:sSubPr>
                              <m:ctrlPr>
                                <a:rPr lang="en-GB" sz="2400" i="1">
                                  <a:latin typeface="Cambria Math" panose="02040503050406030204" pitchFamily="18" charset="0"/>
                                </a:rPr>
                              </m:ctrlPr>
                            </m:sSubPr>
                            <m:e>
                              <m:r>
                                <a:rPr lang="en-GB" sz="2400" i="1">
                                  <a:latin typeface="Cambria Math"/>
                                </a:rPr>
                                <m:t>𝑦</m:t>
                              </m:r>
                            </m:e>
                            <m:sub>
                              <m:r>
                                <a:rPr lang="en-GB" sz="2400" i="1">
                                  <a:latin typeface="Cambria Math"/>
                                </a:rPr>
                                <m:t>1</m:t>
                              </m:r>
                            </m:sub>
                          </m:sSub>
                          <m:r>
                            <a:rPr lang="en-GB" sz="2400" i="1">
                              <a:latin typeface="Cambria Math"/>
                            </a:rPr>
                            <m:t>+2</m:t>
                          </m:r>
                          <m:d>
                            <m:dPr>
                              <m:ctrlPr>
                                <a:rPr lang="en-GB" sz="2400" i="1">
                                  <a:latin typeface="Cambria Math" panose="02040503050406030204" pitchFamily="18" charset="0"/>
                                </a:rPr>
                              </m:ctrlPr>
                            </m:dPr>
                            <m:e>
                              <m:sSub>
                                <m:sSubPr>
                                  <m:ctrlPr>
                                    <a:rPr lang="en-GB" sz="2400" i="1">
                                      <a:latin typeface="Cambria Math" panose="02040503050406030204" pitchFamily="18" charset="0"/>
                                    </a:rPr>
                                  </m:ctrlPr>
                                </m:sSubPr>
                                <m:e>
                                  <m:r>
                                    <a:rPr lang="en-GB" sz="2400" i="1">
                                      <a:latin typeface="Cambria Math"/>
                                    </a:rPr>
                                    <m:t>𝑦</m:t>
                                  </m:r>
                                </m:e>
                                <m:sub>
                                  <m:r>
                                    <a:rPr lang="en-GB" sz="2400" i="1">
                                      <a:latin typeface="Cambria Math"/>
                                    </a:rPr>
                                    <m:t>2</m:t>
                                  </m:r>
                                </m:sub>
                              </m:sSub>
                              <m:r>
                                <a:rPr lang="en-GB" sz="2400" i="1">
                                  <a:latin typeface="Cambria Math"/>
                                </a:rPr>
                                <m:t>+…+</m:t>
                              </m:r>
                              <m:sSub>
                                <m:sSubPr>
                                  <m:ctrlPr>
                                    <a:rPr lang="en-GB" sz="2400" i="1">
                                      <a:latin typeface="Cambria Math" panose="02040503050406030204" pitchFamily="18" charset="0"/>
                                    </a:rPr>
                                  </m:ctrlPr>
                                </m:sSubPr>
                                <m:e>
                                  <m:r>
                                    <a:rPr lang="en-GB" sz="2400" i="1">
                                      <a:latin typeface="Cambria Math"/>
                                    </a:rPr>
                                    <m:t>𝑦</m:t>
                                  </m:r>
                                </m:e>
                                <m:sub>
                                  <m:r>
                                    <a:rPr lang="en-GB" sz="2400" i="1">
                                      <a:latin typeface="Cambria Math"/>
                                    </a:rPr>
                                    <m:t>𝑛</m:t>
                                  </m:r>
                                  <m:r>
                                    <a:rPr lang="en-GB" sz="2400" i="1">
                                      <a:latin typeface="Cambria Math"/>
                                    </a:rPr>
                                    <m:t>−1</m:t>
                                  </m:r>
                                </m:sub>
                              </m:sSub>
                            </m:e>
                          </m:d>
                          <m:r>
                            <a:rPr lang="en-GB" sz="2400" i="1">
                              <a:latin typeface="Cambria Math"/>
                            </a:rPr>
                            <m:t>+</m:t>
                          </m:r>
                          <m:sSub>
                            <m:sSubPr>
                              <m:ctrlPr>
                                <a:rPr lang="en-GB" sz="2400" i="1">
                                  <a:latin typeface="Cambria Math" panose="02040503050406030204" pitchFamily="18" charset="0"/>
                                </a:rPr>
                              </m:ctrlPr>
                            </m:sSubPr>
                            <m:e>
                              <m:r>
                                <a:rPr lang="en-GB" sz="2400" i="1">
                                  <a:latin typeface="Cambria Math"/>
                                </a:rPr>
                                <m:t>𝑦</m:t>
                              </m:r>
                            </m:e>
                            <m:sub>
                              <m:r>
                                <a:rPr lang="en-GB" sz="2400" i="1">
                                  <a:latin typeface="Cambria Math"/>
                                </a:rPr>
                                <m:t>𝑛</m:t>
                              </m:r>
                            </m:sub>
                          </m:sSub>
                        </m:e>
                      </m:d>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899592" y="1484784"/>
                <a:ext cx="7344816" cy="930063"/>
              </a:xfrm>
              <a:prstGeom prst="rect">
                <a:avLst/>
              </a:prstGeom>
              <a:blipFill rotWithShape="1">
                <a:blip r:embed="rId2"/>
                <a:stretch>
                  <a:fillRect/>
                </a:stretch>
              </a:blipFill>
            </p:spPr>
            <p:txBody>
              <a:bodyPr/>
              <a:lstStyle/>
              <a:p>
                <a:r>
                  <a:rPr lang="en-GB">
                    <a:noFill/>
                  </a:rPr>
                  <a:t> </a:t>
                </a:r>
              </a:p>
            </p:txBody>
          </p:sp>
        </mc:Fallback>
      </mc:AlternateContent>
      <p:sp>
        <p:nvSpPr>
          <p:cNvPr id="7" name="TextBox 6"/>
          <p:cNvSpPr txBox="1"/>
          <p:nvPr/>
        </p:nvSpPr>
        <p:spPr>
          <a:xfrm>
            <a:off x="3815916" y="954886"/>
            <a:ext cx="3816424" cy="369332"/>
          </a:xfrm>
          <a:prstGeom prst="rect">
            <a:avLst/>
          </a:prstGeom>
          <a:noFill/>
        </p:spPr>
        <p:txBody>
          <a:bodyPr wrap="square" rtlCol="0">
            <a:spAutoFit/>
          </a:bodyPr>
          <a:lstStyle/>
          <a:p>
            <a:r>
              <a:rPr lang="en-GB" dirty="0"/>
              <a:t>width of each trapezium</a:t>
            </a:r>
          </a:p>
        </p:txBody>
      </p:sp>
      <p:cxnSp>
        <p:nvCxnSpPr>
          <p:cNvPr id="9" name="Straight Arrow Connector 8"/>
          <p:cNvCxnSpPr/>
          <p:nvPr/>
        </p:nvCxnSpPr>
        <p:spPr>
          <a:xfrm flipH="1">
            <a:off x="3419872" y="1324218"/>
            <a:ext cx="792088" cy="2160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539552" y="2822972"/>
            <a:ext cx="1800772" cy="369332"/>
          </a:xfrm>
          <a:prstGeom prst="rect">
            <a:avLst/>
          </a:prstGeom>
          <a:noFill/>
        </p:spPr>
        <p:txBody>
          <a:bodyPr wrap="square" rtlCol="0">
            <a:spAutoFit/>
          </a:bodyPr>
          <a:lstStyle/>
          <a:p>
            <a:r>
              <a:rPr lang="en-GB" dirty="0"/>
              <a:t>Area under curve</a:t>
            </a:r>
          </a:p>
        </p:txBody>
      </p:sp>
      <p:sp>
        <p:nvSpPr>
          <p:cNvPr id="11" name="TextBox 10"/>
          <p:cNvSpPr txBox="1"/>
          <p:nvPr/>
        </p:nvSpPr>
        <p:spPr>
          <a:xfrm>
            <a:off x="2267172" y="3192304"/>
            <a:ext cx="1800772" cy="369332"/>
          </a:xfrm>
          <a:prstGeom prst="rect">
            <a:avLst/>
          </a:prstGeom>
          <a:noFill/>
        </p:spPr>
        <p:txBody>
          <a:bodyPr wrap="square" rtlCol="0">
            <a:spAutoFit/>
          </a:bodyPr>
          <a:lstStyle/>
          <a:p>
            <a:r>
              <a:rPr lang="en-GB" dirty="0"/>
              <a:t>is approximately</a:t>
            </a:r>
          </a:p>
        </p:txBody>
      </p:sp>
      <p:cxnSp>
        <p:nvCxnSpPr>
          <p:cNvPr id="12" name="Straight Arrow Connector 11"/>
          <p:cNvCxnSpPr/>
          <p:nvPr/>
        </p:nvCxnSpPr>
        <p:spPr>
          <a:xfrm flipV="1">
            <a:off x="2051720" y="2414847"/>
            <a:ext cx="215452" cy="4847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V="1">
            <a:off x="3059832" y="2204864"/>
            <a:ext cx="0" cy="9874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graphicFrame>
            <p:nvGraphicFramePr>
              <p:cNvPr id="18" name="Table 17"/>
              <p:cNvGraphicFramePr>
                <a:graphicFrameLocks noGrp="1"/>
              </p:cNvGraphicFramePr>
              <p:nvPr>
                <p:extLst>
                  <p:ext uri="{D42A27DB-BD31-4B8C-83A1-F6EECF244321}">
                    <p14:modId xmlns:p14="http://schemas.microsoft.com/office/powerpoint/2010/main" val="3010471091"/>
                  </p:ext>
                </p:extLst>
              </p:nvPr>
            </p:nvGraphicFramePr>
            <p:xfrm>
              <a:off x="1406898" y="4869160"/>
              <a:ext cx="6096000" cy="741680"/>
            </p:xfrm>
            <a:graphic>
              <a:graphicData uri="http://schemas.openxmlformats.org/drawingml/2006/table">
                <a:tbl>
                  <a:tblPr firstCol="1" bandRow="1">
                    <a:tableStyleId>{073A0DAA-6AF3-43AB-8588-CEC1D06C72B9}</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𝒙</m:t>
                                </m:r>
                              </m:oMath>
                            </m:oMathPara>
                          </a14:m>
                          <a:endParaRPr lang="en-GB" dirty="0"/>
                        </a:p>
                      </a:txBody>
                      <a:tcPr/>
                    </a:tc>
                    <a:tc>
                      <a:txBody>
                        <a:bodyPr/>
                        <a:lstStyle/>
                        <a:p>
                          <a:r>
                            <a:rPr lang="en-GB" dirty="0"/>
                            <a:t>1</a:t>
                          </a:r>
                        </a:p>
                      </a:txBody>
                      <a:tcPr/>
                    </a:tc>
                    <a:tc>
                      <a:txBody>
                        <a:bodyPr/>
                        <a:lstStyle/>
                        <a:p>
                          <a:r>
                            <a:rPr lang="en-GB" dirty="0"/>
                            <a:t>1.5</a:t>
                          </a:r>
                        </a:p>
                      </a:txBody>
                      <a:tcPr/>
                    </a:tc>
                    <a:tc>
                      <a:txBody>
                        <a:bodyPr/>
                        <a:lstStyle/>
                        <a:p>
                          <a:r>
                            <a:rPr lang="en-GB" dirty="0"/>
                            <a:t>2</a:t>
                          </a:r>
                        </a:p>
                      </a:txBody>
                      <a:tcPr/>
                    </a:tc>
                    <a:tc>
                      <a:txBody>
                        <a:bodyPr/>
                        <a:lstStyle/>
                        <a:p>
                          <a:r>
                            <a:rPr lang="en-GB" dirty="0"/>
                            <a:t>2.5</a:t>
                          </a:r>
                        </a:p>
                      </a:txBody>
                      <a:tcPr/>
                    </a:tc>
                    <a:tc>
                      <a:txBody>
                        <a:bodyPr/>
                        <a:lstStyle/>
                        <a:p>
                          <a:r>
                            <a:rPr lang="en-GB" dirty="0"/>
                            <a:t>3</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oMath>
                            </m:oMathPara>
                          </a14:m>
                          <a:endParaRPr lang="en-GB" dirty="0"/>
                        </a:p>
                      </a:txBody>
                      <a:tcPr/>
                    </a:tc>
                    <a:tc>
                      <a:txBody>
                        <a:bodyPr/>
                        <a:lstStyle/>
                        <a:p>
                          <a:r>
                            <a:rPr lang="en-GB" dirty="0"/>
                            <a:t>1</a:t>
                          </a:r>
                        </a:p>
                      </a:txBody>
                      <a:tcPr/>
                    </a:tc>
                    <a:tc>
                      <a:txBody>
                        <a:bodyPr/>
                        <a:lstStyle/>
                        <a:p>
                          <a:r>
                            <a:rPr lang="en-GB" dirty="0"/>
                            <a:t>2.25</a:t>
                          </a:r>
                        </a:p>
                      </a:txBody>
                      <a:tcPr/>
                    </a:tc>
                    <a:tc>
                      <a:txBody>
                        <a:bodyPr/>
                        <a:lstStyle/>
                        <a:p>
                          <a:r>
                            <a:rPr lang="en-GB" dirty="0"/>
                            <a:t>4</a:t>
                          </a:r>
                        </a:p>
                      </a:txBody>
                      <a:tcPr/>
                    </a:tc>
                    <a:tc>
                      <a:txBody>
                        <a:bodyPr/>
                        <a:lstStyle/>
                        <a:p>
                          <a:r>
                            <a:rPr lang="en-GB" dirty="0"/>
                            <a:t>6.25</a:t>
                          </a:r>
                        </a:p>
                      </a:txBody>
                      <a:tcPr/>
                    </a:tc>
                    <a:tc>
                      <a:txBody>
                        <a:bodyPr/>
                        <a:lstStyle/>
                        <a:p>
                          <a:r>
                            <a:rPr lang="en-GB" dirty="0"/>
                            <a:t>9</a:t>
                          </a:r>
                        </a:p>
                      </a:txBody>
                      <a:tcPr/>
                    </a:tc>
                    <a:extLst>
                      <a:ext uri="{0D108BD9-81ED-4DB2-BD59-A6C34878D82A}">
                        <a16:rowId xmlns:a16="http://schemas.microsoft.com/office/drawing/2014/main" val="10001"/>
                      </a:ext>
                    </a:extLst>
                  </a:tr>
                </a:tbl>
              </a:graphicData>
            </a:graphic>
          </p:graphicFrame>
        </mc:Choice>
        <mc:Fallback xmlns="">
          <p:graphicFrame>
            <p:nvGraphicFramePr>
              <p:cNvPr id="18" name="Table 17"/>
              <p:cNvGraphicFramePr>
                <a:graphicFrameLocks noGrp="1"/>
              </p:cNvGraphicFramePr>
              <p:nvPr>
                <p:extLst>
                  <p:ext uri="{D42A27DB-BD31-4B8C-83A1-F6EECF244321}">
                    <p14:modId xmlns:p14="http://schemas.microsoft.com/office/powerpoint/2010/main" val="3010471091"/>
                  </p:ext>
                </p:extLst>
              </p:nvPr>
            </p:nvGraphicFramePr>
            <p:xfrm>
              <a:off x="1406898" y="4869160"/>
              <a:ext cx="6096000" cy="741680"/>
            </p:xfrm>
            <a:graphic>
              <a:graphicData uri="http://schemas.openxmlformats.org/drawingml/2006/table">
                <a:tbl>
                  <a:tblPr firstCol="1" bandRow="1">
                    <a:tableStyleId>{073A0DAA-6AF3-43AB-8588-CEC1D06C72B9}</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a:txBody>
                        <a:bodyPr/>
                        <a:lstStyle/>
                        <a:p>
                          <a:endParaRPr lang="en-US"/>
                        </a:p>
                      </a:txBody>
                      <a:tcPr>
                        <a:blipFill>
                          <a:blip r:embed="rId3"/>
                          <a:stretch>
                            <a:fillRect l="-599" t="-8065" r="-500599" b="-122581"/>
                          </a:stretch>
                        </a:blipFill>
                      </a:tcPr>
                    </a:tc>
                    <a:tc>
                      <a:txBody>
                        <a:bodyPr/>
                        <a:lstStyle/>
                        <a:p>
                          <a:r>
                            <a:rPr lang="en-GB" dirty="0"/>
                            <a:t>1</a:t>
                          </a:r>
                        </a:p>
                      </a:txBody>
                      <a:tcPr/>
                    </a:tc>
                    <a:tc>
                      <a:txBody>
                        <a:bodyPr/>
                        <a:lstStyle/>
                        <a:p>
                          <a:r>
                            <a:rPr lang="en-GB" dirty="0"/>
                            <a:t>1.5</a:t>
                          </a:r>
                        </a:p>
                      </a:txBody>
                      <a:tcPr/>
                    </a:tc>
                    <a:tc>
                      <a:txBody>
                        <a:bodyPr/>
                        <a:lstStyle/>
                        <a:p>
                          <a:r>
                            <a:rPr lang="en-GB" dirty="0"/>
                            <a:t>2</a:t>
                          </a:r>
                        </a:p>
                      </a:txBody>
                      <a:tcPr/>
                    </a:tc>
                    <a:tc>
                      <a:txBody>
                        <a:bodyPr/>
                        <a:lstStyle/>
                        <a:p>
                          <a:r>
                            <a:rPr lang="en-GB" dirty="0"/>
                            <a:t>2.5</a:t>
                          </a:r>
                        </a:p>
                      </a:txBody>
                      <a:tcPr/>
                    </a:tc>
                    <a:tc>
                      <a:txBody>
                        <a:bodyPr/>
                        <a:lstStyle/>
                        <a:p>
                          <a:r>
                            <a:rPr lang="en-GB" dirty="0"/>
                            <a:t>3</a:t>
                          </a:r>
                        </a:p>
                      </a:txBody>
                      <a:tcPr/>
                    </a:tc>
                    <a:extLst>
                      <a:ext uri="{0D108BD9-81ED-4DB2-BD59-A6C34878D82A}">
                        <a16:rowId xmlns:a16="http://schemas.microsoft.com/office/drawing/2014/main" val="10000"/>
                      </a:ext>
                    </a:extLst>
                  </a:tr>
                  <a:tr h="370840">
                    <a:tc>
                      <a:txBody>
                        <a:bodyPr/>
                        <a:lstStyle/>
                        <a:p>
                          <a:endParaRPr lang="en-US"/>
                        </a:p>
                      </a:txBody>
                      <a:tcPr>
                        <a:blipFill>
                          <a:blip r:embed="rId3"/>
                          <a:stretch>
                            <a:fillRect l="-599" t="-109836" r="-500599" b="-24590"/>
                          </a:stretch>
                        </a:blipFill>
                      </a:tcPr>
                    </a:tc>
                    <a:tc>
                      <a:txBody>
                        <a:bodyPr/>
                        <a:lstStyle/>
                        <a:p>
                          <a:r>
                            <a:rPr lang="en-GB" dirty="0"/>
                            <a:t>1</a:t>
                          </a:r>
                        </a:p>
                      </a:txBody>
                      <a:tcPr/>
                    </a:tc>
                    <a:tc>
                      <a:txBody>
                        <a:bodyPr/>
                        <a:lstStyle/>
                        <a:p>
                          <a:r>
                            <a:rPr lang="en-GB" dirty="0"/>
                            <a:t>2.25</a:t>
                          </a:r>
                        </a:p>
                      </a:txBody>
                      <a:tcPr/>
                    </a:tc>
                    <a:tc>
                      <a:txBody>
                        <a:bodyPr/>
                        <a:lstStyle/>
                        <a:p>
                          <a:r>
                            <a:rPr lang="en-GB" dirty="0"/>
                            <a:t>4</a:t>
                          </a:r>
                        </a:p>
                      </a:txBody>
                      <a:tcPr/>
                    </a:tc>
                    <a:tc>
                      <a:txBody>
                        <a:bodyPr/>
                        <a:lstStyle/>
                        <a:p>
                          <a:r>
                            <a:rPr lang="en-GB" dirty="0"/>
                            <a:t>6.25</a:t>
                          </a:r>
                        </a:p>
                      </a:txBody>
                      <a:tcPr/>
                    </a:tc>
                    <a:tc>
                      <a:txBody>
                        <a:bodyPr/>
                        <a:lstStyle/>
                        <a:p>
                          <a:r>
                            <a:rPr lang="en-GB" dirty="0"/>
                            <a:t>9</a:t>
                          </a:r>
                        </a:p>
                      </a:txBody>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sp>
            <p:nvSpPr>
              <p:cNvPr id="19" name="TextBox 18"/>
              <p:cNvSpPr txBox="1"/>
              <p:nvPr/>
            </p:nvSpPr>
            <p:spPr>
              <a:xfrm>
                <a:off x="1393851" y="3882628"/>
                <a:ext cx="6189438" cy="707886"/>
              </a:xfrm>
              <a:prstGeom prst="rect">
                <a:avLst/>
              </a:prstGeom>
              <a:noFill/>
            </p:spPr>
            <p:txBody>
              <a:bodyPr wrap="square" rtlCol="0">
                <a:spAutoFit/>
              </a:bodyPr>
              <a:lstStyle/>
              <a:p>
                <a:r>
                  <a:rPr lang="en-GB" sz="2000" dirty="0"/>
                  <a:t>We’re approximating the region bounded between </a:t>
                </a:r>
                <a14:m>
                  <m:oMath xmlns:m="http://schemas.openxmlformats.org/officeDocument/2006/math">
                    <m:r>
                      <a:rPr lang="en-GB" sz="2000" b="0" i="1" smtClean="0">
                        <a:latin typeface="Cambria Math"/>
                      </a:rPr>
                      <m:t>𝑥</m:t>
                    </m:r>
                    <m:r>
                      <a:rPr lang="en-GB" sz="2000" b="0" i="1" smtClean="0">
                        <a:latin typeface="Cambria Math"/>
                      </a:rPr>
                      <m:t>=1</m:t>
                    </m:r>
                  </m:oMath>
                </a14:m>
                <a:r>
                  <a:rPr lang="en-GB" sz="2000" dirty="0"/>
                  <a:t>, </a:t>
                </a:r>
                <a14:m>
                  <m:oMath xmlns:m="http://schemas.openxmlformats.org/officeDocument/2006/math">
                    <m:r>
                      <a:rPr lang="en-GB" sz="2000" b="0" i="1" smtClean="0">
                        <a:latin typeface="Cambria Math"/>
                      </a:rPr>
                      <m:t>𝑥</m:t>
                    </m:r>
                    <m:r>
                      <a:rPr lang="en-GB" sz="2000" b="0" i="1" smtClean="0">
                        <a:latin typeface="Cambria Math"/>
                      </a:rPr>
                      <m:t>=3</m:t>
                    </m:r>
                  </m:oMath>
                </a14:m>
                <a:r>
                  <a:rPr lang="en-GB" sz="2000" dirty="0"/>
                  <a:t>, the x-axis  the curve </a:t>
                </a:r>
                <a14:m>
                  <m:oMath xmlns:m="http://schemas.openxmlformats.org/officeDocument/2006/math">
                    <m:r>
                      <a:rPr lang="en-GB" sz="2000" b="0" i="1" smtClean="0">
                        <a:latin typeface="Cambria Math"/>
                      </a:rPr>
                      <m:t>𝑦</m:t>
                    </m:r>
                    <m:r>
                      <a:rPr lang="en-GB" sz="2000" b="0" i="1" smtClean="0">
                        <a:latin typeface="Cambria Math"/>
                      </a:rPr>
                      <m:t>=</m:t>
                    </m:r>
                    <m:sSup>
                      <m:sSupPr>
                        <m:ctrlPr>
                          <a:rPr lang="en-GB" sz="2000" b="0" i="1" smtClean="0">
                            <a:latin typeface="Cambria Math" panose="02040503050406030204" pitchFamily="18" charset="0"/>
                          </a:rPr>
                        </m:ctrlPr>
                      </m:sSupPr>
                      <m:e>
                        <m:r>
                          <a:rPr lang="en-GB" sz="2000" b="0" i="1" smtClean="0">
                            <a:latin typeface="Cambria Math"/>
                          </a:rPr>
                          <m:t>𝑥</m:t>
                        </m:r>
                      </m:e>
                      <m:sup>
                        <m:r>
                          <a:rPr lang="en-GB" sz="2000" b="0" i="1" smtClean="0">
                            <a:latin typeface="Cambria Math"/>
                          </a:rPr>
                          <m:t>2</m:t>
                        </m:r>
                      </m:sup>
                    </m:sSup>
                  </m:oMath>
                </a14:m>
                <a:r>
                  <a:rPr lang="en-GB" sz="2000" dirty="0"/>
                  <a:t>, using 4 strips.</a:t>
                </a:r>
                <a:endParaRPr lang="en-GB" sz="2000" baseline="30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393851" y="3882628"/>
                <a:ext cx="6189438" cy="707886"/>
              </a:xfrm>
              <a:prstGeom prst="rect">
                <a:avLst/>
              </a:prstGeom>
              <a:blipFill>
                <a:blip r:embed="rId4"/>
                <a:stretch>
                  <a:fillRect l="-1084" t="-5172" r="-1281" b="-14655"/>
                </a:stretch>
              </a:blipFill>
            </p:spPr>
            <p:txBody>
              <a:bodyPr/>
              <a:lstStyle/>
              <a:p>
                <a:r>
                  <a:rPr lang="en-GB">
                    <a:noFill/>
                  </a:rPr>
                  <a:t> </a:t>
                </a:r>
              </a:p>
            </p:txBody>
          </p:sp>
        </mc:Fallback>
      </mc:AlternateContent>
      <p:cxnSp>
        <p:nvCxnSpPr>
          <p:cNvPr id="23" name="Straight Connector 22"/>
          <p:cNvCxnSpPr/>
          <p:nvPr/>
        </p:nvCxnSpPr>
        <p:spPr>
          <a:xfrm>
            <a:off x="0" y="3789040"/>
            <a:ext cx="9144000" cy="0"/>
          </a:xfrm>
          <a:prstGeom prst="line">
            <a:avLst/>
          </a:prstGeom>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230313" y="3946733"/>
            <a:ext cx="108012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Example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C448625-10F5-4CBE-A4C0-92A490803122}"/>
                  </a:ext>
                </a:extLst>
              </p:cNvPr>
              <p:cNvSpPr txBox="1"/>
              <p:nvPr/>
            </p:nvSpPr>
            <p:spPr>
              <a:xfrm>
                <a:off x="1285775" y="5828704"/>
                <a:ext cx="5550743" cy="893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h</m:t>
                      </m:r>
                      <m:r>
                        <a:rPr lang="en-GB" b="0" i="1" smtClean="0">
                          <a:latin typeface="Cambria Math" panose="02040503050406030204" pitchFamily="18" charset="0"/>
                        </a:rPr>
                        <m:t>=0.5</m:t>
                      </m:r>
                    </m:oMath>
                    <m:oMath xmlns:m="http://schemas.openxmlformats.org/officeDocument/2006/math">
                      <m:r>
                        <a:rPr lang="en-GB" b="0" i="1" smtClean="0">
                          <a:latin typeface="Cambria Math" panose="02040503050406030204" pitchFamily="18" charset="0"/>
                        </a:rPr>
                        <m:t>𝐴𝑟𝑒𝑎</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0.5</m:t>
                          </m:r>
                        </m:num>
                        <m:den>
                          <m:r>
                            <a:rPr lang="en-GB" b="0" i="1" smtClean="0">
                              <a:latin typeface="Cambria Math" panose="02040503050406030204" pitchFamily="18" charset="0"/>
                            </a:rPr>
                            <m:t>2</m:t>
                          </m:r>
                        </m:den>
                      </m:f>
                      <m:d>
                        <m:dPr>
                          <m:ctrlPr>
                            <a:rPr lang="en-GB" b="0" i="1" smtClean="0">
                              <a:latin typeface="Cambria Math" panose="02040503050406030204" pitchFamily="18" charset="0"/>
                            </a:rPr>
                          </m:ctrlPr>
                        </m:dPr>
                        <m:e>
                          <m:r>
                            <a:rPr lang="en-GB" b="0" i="1" smtClean="0">
                              <a:latin typeface="Cambria Math" panose="02040503050406030204" pitchFamily="18" charset="0"/>
                            </a:rPr>
                            <m:t>1+2</m:t>
                          </m:r>
                          <m:d>
                            <m:dPr>
                              <m:ctrlPr>
                                <a:rPr lang="en-GB" b="0" i="1" smtClean="0">
                                  <a:latin typeface="Cambria Math" panose="02040503050406030204" pitchFamily="18" charset="0"/>
                                </a:rPr>
                              </m:ctrlPr>
                            </m:dPr>
                            <m:e>
                              <m:r>
                                <a:rPr lang="en-GB" b="0" i="1" smtClean="0">
                                  <a:latin typeface="Cambria Math" panose="02040503050406030204" pitchFamily="18" charset="0"/>
                                </a:rPr>
                                <m:t>2.25+4+6.25</m:t>
                              </m:r>
                            </m:e>
                          </m:d>
                          <m:r>
                            <a:rPr lang="en-GB" b="0" i="1" smtClean="0">
                              <a:latin typeface="Cambria Math" panose="02040503050406030204" pitchFamily="18" charset="0"/>
                            </a:rPr>
                            <m:t>+9</m:t>
                          </m:r>
                        </m:e>
                      </m:d>
                      <m:r>
                        <a:rPr lang="en-GB" b="0" i="1" smtClean="0">
                          <a:latin typeface="Cambria Math" panose="02040503050406030204" pitchFamily="18" charset="0"/>
                        </a:rPr>
                        <m:t>=8.75</m:t>
                      </m:r>
                    </m:oMath>
                  </m:oMathPara>
                </a14:m>
                <a:endParaRPr lang="en-GB" dirty="0"/>
              </a:p>
            </p:txBody>
          </p:sp>
        </mc:Choice>
        <mc:Fallback xmlns="">
          <p:sp>
            <p:nvSpPr>
              <p:cNvPr id="8" name="TextBox 7">
                <a:extLst>
                  <a:ext uri="{FF2B5EF4-FFF2-40B4-BE49-F238E27FC236}">
                    <a16:creationId xmlns:a16="http://schemas.microsoft.com/office/drawing/2014/main" id="{6C448625-10F5-4CBE-A4C0-92A490803122}"/>
                  </a:ext>
                </a:extLst>
              </p:cNvPr>
              <p:cNvSpPr txBox="1">
                <a:spLocks noRot="1" noChangeAspect="1" noMove="1" noResize="1" noEditPoints="1" noAdjustHandles="1" noChangeArrowheads="1" noChangeShapeType="1" noTextEdit="1"/>
              </p:cNvSpPr>
              <p:nvPr/>
            </p:nvSpPr>
            <p:spPr>
              <a:xfrm>
                <a:off x="1285775" y="5828704"/>
                <a:ext cx="5550743" cy="893514"/>
              </a:xfrm>
              <a:prstGeom prst="rect">
                <a:avLst/>
              </a:prstGeom>
              <a:blipFill>
                <a:blip r:embed="rId5"/>
                <a:stretch>
                  <a:fillRect/>
                </a:stretch>
              </a:blipFill>
            </p:spPr>
            <p:txBody>
              <a:bodyPr/>
              <a:lstStyle/>
              <a:p>
                <a:r>
                  <a:rPr lang="en-GB">
                    <a:noFill/>
                  </a:rPr>
                  <a:t> </a:t>
                </a:r>
              </a:p>
            </p:txBody>
          </p:sp>
        </mc:Fallback>
      </mc:AlternateContent>
      <p:sp>
        <p:nvSpPr>
          <p:cNvPr id="25" name="Rectangle 24"/>
          <p:cNvSpPr/>
          <p:nvPr/>
        </p:nvSpPr>
        <p:spPr>
          <a:xfrm>
            <a:off x="2116832" y="5765204"/>
            <a:ext cx="715268" cy="3688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2489472" y="6133504"/>
            <a:ext cx="4076427" cy="5593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a:extLst>
              <a:ext uri="{FF2B5EF4-FFF2-40B4-BE49-F238E27FC236}">
                <a16:creationId xmlns:a16="http://schemas.microsoft.com/office/drawing/2014/main" id="{591622F6-C795-4AF2-B16C-819F5A3693A8}"/>
              </a:ext>
            </a:extLst>
          </p:cNvPr>
          <p:cNvSpPr/>
          <p:nvPr/>
        </p:nvSpPr>
        <p:spPr>
          <a:xfrm>
            <a:off x="2413360" y="5231967"/>
            <a:ext cx="5089538" cy="3688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a:extLst>
              <a:ext uri="{FF2B5EF4-FFF2-40B4-BE49-F238E27FC236}">
                <a16:creationId xmlns:a16="http://schemas.microsoft.com/office/drawing/2014/main" id="{4A81BEA2-D3CC-4656-B372-4639BB7A70A4}"/>
              </a:ext>
            </a:extLst>
          </p:cNvPr>
          <p:cNvSpPr/>
          <p:nvPr/>
        </p:nvSpPr>
        <p:spPr>
          <a:xfrm>
            <a:off x="2418668" y="4863071"/>
            <a:ext cx="5089538" cy="3688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TextBox 12">
            <a:extLst>
              <a:ext uri="{FF2B5EF4-FFF2-40B4-BE49-F238E27FC236}">
                <a16:creationId xmlns:a16="http://schemas.microsoft.com/office/drawing/2014/main" id="{8B69A344-4DD2-4C59-9BB6-E91C9E568D56}"/>
              </a:ext>
            </a:extLst>
          </p:cNvPr>
          <p:cNvSpPr txBox="1"/>
          <p:nvPr/>
        </p:nvSpPr>
        <p:spPr>
          <a:xfrm>
            <a:off x="7632340" y="4590514"/>
            <a:ext cx="1435460" cy="954107"/>
          </a:xfrm>
          <a:prstGeom prst="rect">
            <a:avLst/>
          </a:prstGeom>
          <a:noFill/>
        </p:spPr>
        <p:txBody>
          <a:bodyPr wrap="square" rtlCol="0">
            <a:spAutoFit/>
          </a:bodyPr>
          <a:lstStyle/>
          <a:p>
            <a:r>
              <a:rPr lang="en-GB" sz="1400" dirty="0"/>
              <a:t>Dividing a gap of 2 into 4 strips means each strip will be width 0.5</a:t>
            </a:r>
          </a:p>
        </p:txBody>
      </p:sp>
      <p:cxnSp>
        <p:nvCxnSpPr>
          <p:cNvPr id="15" name="Straight Arrow Connector 14">
            <a:extLst>
              <a:ext uri="{FF2B5EF4-FFF2-40B4-BE49-F238E27FC236}">
                <a16:creationId xmlns:a16="http://schemas.microsoft.com/office/drawing/2014/main" id="{27340B50-BF23-4A3A-AF42-897571311ADB}"/>
              </a:ext>
            </a:extLst>
          </p:cNvPr>
          <p:cNvCxnSpPr/>
          <p:nvPr/>
        </p:nvCxnSpPr>
        <p:spPr>
          <a:xfrm flipH="1">
            <a:off x="7277100" y="4653136"/>
            <a:ext cx="349932" cy="1284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681620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5"/>
                                        </p:tgtEl>
                                      </p:cBhvr>
                                    </p:animEffect>
                                    <p:set>
                                      <p:cBhvr>
                                        <p:cTn id="1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2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6"/>
                                        </p:tgtEl>
                                      </p:cBhvr>
                                    </p:animEffect>
                                    <p:set>
                                      <p:cBhvr>
                                        <p:cTn id="25" dur="1" fill="hold">
                                          <p:stCondLst>
                                            <p:cond delay="499"/>
                                          </p:stCondLst>
                                        </p:cTn>
                                        <p:tgtEl>
                                          <p:spTgt spid="26"/>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nextCondLst>
                <p:cond evt="onClick" delay="0">
                  <p:tgtEl>
                    <p:spTgt spid="26"/>
                  </p:tgtEl>
                </p:cond>
              </p:nextCondLst>
            </p:seq>
          </p:childTnLst>
        </p:cTn>
      </p:par>
    </p:tnLst>
    <p:bldLst>
      <p:bldP spid="25" grpId="0" animBg="1"/>
      <p:bldP spid="21" grpId="0" animBg="1"/>
      <p:bldP spid="22" grpId="0" animBg="1"/>
      <p:bldP spid="26"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36712"/>
            <a:ext cx="8380900"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 name="TextBox 1"/>
              <p:cNvSpPr txBox="1"/>
              <p:nvPr/>
            </p:nvSpPr>
            <p:spPr>
              <a:xfrm>
                <a:off x="251520" y="2344093"/>
                <a:ext cx="8784976" cy="29238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300" b="1" dirty="0" err="1"/>
                  <a:t>Fro</a:t>
                </a:r>
                <a:r>
                  <a:rPr lang="en-GB" sz="1300" b="1" dirty="0"/>
                  <a:t> Tip</a:t>
                </a:r>
                <a:r>
                  <a:rPr lang="en-GB" sz="1300" dirty="0"/>
                  <a:t>: You can generate table with Casio </a:t>
                </a:r>
                <a:r>
                  <a:rPr lang="en-GB" sz="1300" dirty="0" err="1"/>
                  <a:t>calcs</a:t>
                </a:r>
                <a:r>
                  <a:rPr lang="en-GB" sz="1300" dirty="0"/>
                  <a:t> . </a:t>
                </a:r>
                <a14:m>
                  <m:oMath xmlns:m="http://schemas.openxmlformats.org/officeDocument/2006/math">
                    <m:r>
                      <a:rPr lang="en-GB" sz="1300" b="0" i="1" smtClean="0">
                        <a:latin typeface="Cambria Math"/>
                      </a:rPr>
                      <m:t>𝑀𝑜𝑑𝑒</m:t>
                    </m:r>
                    <m:r>
                      <a:rPr lang="en-GB" sz="1300" b="0" i="1" smtClean="0">
                        <a:latin typeface="Cambria Math"/>
                      </a:rPr>
                      <m:t>→3 (</m:t>
                    </m:r>
                    <m:r>
                      <a:rPr lang="en-GB" sz="1300" b="0" i="1" smtClean="0">
                        <a:latin typeface="Cambria Math"/>
                      </a:rPr>
                      <m:t>𝑇𝑎𝑏𝑙𝑒</m:t>
                    </m:r>
                    <m:r>
                      <a:rPr lang="en-GB" sz="1300" b="0" i="1" smtClean="0">
                        <a:latin typeface="Cambria Math"/>
                      </a:rPr>
                      <m:t>)</m:t>
                    </m:r>
                  </m:oMath>
                </a14:m>
                <a:r>
                  <a:rPr lang="en-GB" sz="1300" dirty="0"/>
                  <a:t>. Use ‘Alpha’ button to key in X within the function. Press =</a:t>
                </a:r>
              </a:p>
            </p:txBody>
          </p:sp>
        </mc:Choice>
        <mc:Fallback xmlns="">
          <p:sp>
            <p:nvSpPr>
              <p:cNvPr id="2" name="TextBox 1"/>
              <p:cNvSpPr txBox="1">
                <a:spLocks noRot="1" noChangeAspect="1" noMove="1" noResize="1" noEditPoints="1" noAdjustHandles="1" noChangeArrowheads="1" noChangeShapeType="1" noTextEdit="1"/>
              </p:cNvSpPr>
              <p:nvPr/>
            </p:nvSpPr>
            <p:spPr>
              <a:xfrm>
                <a:off x="251520" y="2344093"/>
                <a:ext cx="8784976" cy="292388"/>
              </a:xfrm>
              <a:prstGeom prst="rect">
                <a:avLst/>
              </a:prstGeom>
              <a:blipFill>
                <a:blip r:embed="rId3"/>
                <a:stretch>
                  <a:fillRect b="-13725"/>
                </a:stretch>
              </a:blipFill>
            </p:spPr>
            <p:txBody>
              <a:bodyPr/>
              <a:lstStyle/>
              <a:p>
                <a:r>
                  <a:rPr lang="en-GB">
                    <a:noFill/>
                  </a:rPr>
                  <a:t> </a:t>
                </a:r>
              </a:p>
            </p:txBody>
          </p:sp>
        </mc:Fallback>
      </mc:AlternateContent>
      <p:sp>
        <p:nvSpPr>
          <p:cNvPr id="3" name="TextBox 2"/>
          <p:cNvSpPr txBox="1"/>
          <p:nvPr/>
        </p:nvSpPr>
        <p:spPr>
          <a:xfrm>
            <a:off x="5406504" y="3090168"/>
            <a:ext cx="864096" cy="369332"/>
          </a:xfrm>
          <a:prstGeom prst="rect">
            <a:avLst/>
          </a:prstGeom>
          <a:noFill/>
        </p:spPr>
        <p:txBody>
          <a:bodyPr wrap="square" rtlCol="0">
            <a:spAutoFit/>
          </a:bodyPr>
          <a:lstStyle/>
          <a:p>
            <a:r>
              <a:rPr lang="en-GB" b="1" dirty="0"/>
              <a:t>0.8571</a:t>
            </a:r>
          </a:p>
        </p:txBody>
      </p:sp>
      <p:sp>
        <p:nvSpPr>
          <p:cNvPr id="5" name="Rectangle 4"/>
          <p:cNvSpPr/>
          <p:nvPr/>
        </p:nvSpPr>
        <p:spPr>
          <a:xfrm>
            <a:off x="5333045" y="3090168"/>
            <a:ext cx="1067755" cy="4404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4" name="TextBox 3"/>
              <p:cNvSpPr txBox="1"/>
              <p:nvPr/>
            </p:nvSpPr>
            <p:spPr>
              <a:xfrm>
                <a:off x="107504" y="6237312"/>
                <a:ext cx="8928992"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a:rPr>
                        <m:t>𝑨𝒓𝒆𝒂</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a:rPr>
                            <m:t>𝟎</m:t>
                          </m:r>
                          <m:r>
                            <a:rPr lang="en-GB" b="1" i="1" smtClean="0">
                              <a:latin typeface="Cambria Math"/>
                            </a:rPr>
                            <m:t>.</m:t>
                          </m:r>
                          <m:r>
                            <a:rPr lang="en-GB" b="1" i="1" smtClean="0">
                              <a:latin typeface="Cambria Math"/>
                            </a:rPr>
                            <m:t>𝟏</m:t>
                          </m:r>
                        </m:num>
                        <m:den>
                          <m:r>
                            <a:rPr lang="en-GB" b="1" i="1" smtClean="0">
                              <a:latin typeface="Cambria Math"/>
                            </a:rPr>
                            <m:t>𝟐</m:t>
                          </m:r>
                        </m:den>
                      </m:f>
                      <m:d>
                        <m:dPr>
                          <m:ctrlPr>
                            <a:rPr lang="en-GB" b="1" i="1" smtClean="0">
                              <a:latin typeface="Cambria Math" panose="02040503050406030204" pitchFamily="18" charset="0"/>
                            </a:rPr>
                          </m:ctrlPr>
                        </m:dPr>
                        <m:e>
                          <m:r>
                            <a:rPr lang="en-GB" b="1" i="1" smtClean="0">
                              <a:latin typeface="Cambria Math"/>
                            </a:rPr>
                            <m:t>𝟎</m:t>
                          </m:r>
                          <m:r>
                            <a:rPr lang="en-GB" b="1" i="1" smtClean="0">
                              <a:latin typeface="Cambria Math"/>
                            </a:rPr>
                            <m:t>.</m:t>
                          </m:r>
                          <m:r>
                            <a:rPr lang="en-GB" b="1" i="1" smtClean="0">
                              <a:latin typeface="Cambria Math"/>
                            </a:rPr>
                            <m:t>𝟕𝟎𝟕𝟏</m:t>
                          </m:r>
                          <m:r>
                            <a:rPr lang="en-GB" b="1" i="1" smtClean="0">
                              <a:latin typeface="Cambria Math"/>
                            </a:rPr>
                            <m:t>+</m:t>
                          </m:r>
                          <m:r>
                            <a:rPr lang="en-GB" b="1" i="1" smtClean="0">
                              <a:latin typeface="Cambria Math"/>
                            </a:rPr>
                            <m:t>𝟐</m:t>
                          </m:r>
                          <m:d>
                            <m:dPr>
                              <m:ctrlPr>
                                <a:rPr lang="en-GB" b="1" i="1" smtClean="0">
                                  <a:latin typeface="Cambria Math" panose="02040503050406030204" pitchFamily="18" charset="0"/>
                                </a:rPr>
                              </m:ctrlPr>
                            </m:dPr>
                            <m:e>
                              <m:r>
                                <a:rPr lang="en-GB" b="1" i="1" smtClean="0">
                                  <a:latin typeface="Cambria Math"/>
                                </a:rPr>
                                <m:t>𝟎</m:t>
                              </m:r>
                              <m:r>
                                <a:rPr lang="en-GB" b="1" i="1" smtClean="0">
                                  <a:latin typeface="Cambria Math"/>
                                </a:rPr>
                                <m:t>.</m:t>
                              </m:r>
                              <m:r>
                                <a:rPr lang="en-GB" b="1" i="1" smtClean="0">
                                  <a:latin typeface="Cambria Math"/>
                                </a:rPr>
                                <m:t>𝟕𝟓𝟗𝟏</m:t>
                              </m:r>
                              <m:r>
                                <a:rPr lang="en-GB" b="1" i="1" smtClean="0">
                                  <a:latin typeface="Cambria Math"/>
                                </a:rPr>
                                <m:t>+</m:t>
                              </m:r>
                              <m:r>
                                <a:rPr lang="en-GB" b="1" i="1" smtClean="0">
                                  <a:latin typeface="Cambria Math"/>
                                </a:rPr>
                                <m:t>𝟎</m:t>
                              </m:r>
                              <m:r>
                                <a:rPr lang="en-GB" b="1" i="1" smtClean="0">
                                  <a:latin typeface="Cambria Math"/>
                                </a:rPr>
                                <m:t>.</m:t>
                              </m:r>
                              <m:r>
                                <a:rPr lang="en-GB" b="1" i="1" smtClean="0">
                                  <a:latin typeface="Cambria Math"/>
                                </a:rPr>
                                <m:t>𝟖𝟎𝟗𝟎</m:t>
                              </m:r>
                              <m:r>
                                <a:rPr lang="en-GB" b="1" i="1" smtClean="0">
                                  <a:latin typeface="Cambria Math"/>
                                </a:rPr>
                                <m:t>+</m:t>
                              </m:r>
                              <m:r>
                                <a:rPr lang="en-GB" b="1" i="1" smtClean="0">
                                  <a:latin typeface="Cambria Math"/>
                                </a:rPr>
                                <m:t>𝟎</m:t>
                              </m:r>
                              <m:r>
                                <a:rPr lang="en-GB" b="1" i="1" smtClean="0">
                                  <a:latin typeface="Cambria Math"/>
                                </a:rPr>
                                <m:t>.</m:t>
                              </m:r>
                              <m:r>
                                <a:rPr lang="en-GB" b="1" i="1" smtClean="0">
                                  <a:latin typeface="Cambria Math"/>
                                </a:rPr>
                                <m:t>𝟖𝟓𝟕𝟏</m:t>
                              </m:r>
                              <m:r>
                                <a:rPr lang="en-GB" b="1" i="1" smtClean="0">
                                  <a:latin typeface="Cambria Math"/>
                                </a:rPr>
                                <m:t>+</m:t>
                              </m:r>
                              <m:r>
                                <a:rPr lang="en-GB" b="1" i="1" smtClean="0">
                                  <a:latin typeface="Cambria Math"/>
                                </a:rPr>
                                <m:t>𝟎</m:t>
                              </m:r>
                              <m:r>
                                <a:rPr lang="en-GB" b="1" i="1" smtClean="0">
                                  <a:latin typeface="Cambria Math"/>
                                </a:rPr>
                                <m:t>.</m:t>
                              </m:r>
                              <m:r>
                                <a:rPr lang="en-GB" b="1" i="1" smtClean="0">
                                  <a:latin typeface="Cambria Math"/>
                                </a:rPr>
                                <m:t>𝟗𝟎𝟑𝟕</m:t>
                              </m:r>
                            </m:e>
                          </m:d>
                          <m:r>
                            <a:rPr lang="en-GB" b="1" i="1" smtClean="0">
                              <a:latin typeface="Cambria Math"/>
                            </a:rPr>
                            <m:t>+</m:t>
                          </m:r>
                          <m:r>
                            <a:rPr lang="en-GB" b="1" i="1" smtClean="0">
                              <a:latin typeface="Cambria Math"/>
                            </a:rPr>
                            <m:t>𝟎</m:t>
                          </m:r>
                          <m:r>
                            <a:rPr lang="en-GB" b="1" i="1" smtClean="0">
                              <a:latin typeface="Cambria Math"/>
                            </a:rPr>
                            <m:t>.</m:t>
                          </m:r>
                          <m:r>
                            <a:rPr lang="en-GB" b="1" i="1" smtClean="0">
                              <a:latin typeface="Cambria Math"/>
                            </a:rPr>
                            <m:t>𝟗𝟒𝟖𝟕</m:t>
                          </m:r>
                        </m:e>
                      </m:d>
                      <m:r>
                        <a:rPr lang="en-GB" b="1" i="1" smtClean="0">
                          <a:latin typeface="Cambria Math"/>
                        </a:rPr>
                        <m:t>=</m:t>
                      </m:r>
                      <m:r>
                        <a:rPr lang="en-GB" b="1" i="1" smtClean="0">
                          <a:latin typeface="Cambria Math"/>
                        </a:rPr>
                        <m:t>𝟎</m:t>
                      </m:r>
                      <m:r>
                        <a:rPr lang="en-GB" b="1" i="1" smtClean="0">
                          <a:latin typeface="Cambria Math"/>
                        </a:rPr>
                        <m:t>.</m:t>
                      </m:r>
                      <m:r>
                        <a:rPr lang="en-GB" b="1" i="1" smtClean="0">
                          <a:latin typeface="Cambria Math"/>
                        </a:rPr>
                        <m:t>𝟒𝟏𝟔</m:t>
                      </m:r>
                    </m:oMath>
                  </m:oMathPara>
                </a14:m>
                <a:endParaRPr lang="en-GB" b="1" dirty="0"/>
              </a:p>
            </p:txBody>
          </p:sp>
        </mc:Choice>
        <mc:Fallback xmlns="">
          <p:sp>
            <p:nvSpPr>
              <p:cNvPr id="4" name="TextBox 3"/>
              <p:cNvSpPr txBox="1">
                <a:spLocks noRot="1" noChangeAspect="1" noMove="1" noResize="1" noEditPoints="1" noAdjustHandles="1" noChangeArrowheads="1" noChangeShapeType="1" noTextEdit="1"/>
              </p:cNvSpPr>
              <p:nvPr/>
            </p:nvSpPr>
            <p:spPr>
              <a:xfrm>
                <a:off x="107504" y="6237312"/>
                <a:ext cx="8928992" cy="610936"/>
              </a:xfrm>
              <a:prstGeom prst="rect">
                <a:avLst/>
              </a:prstGeom>
              <a:blipFill>
                <a:blip r:embed="rId4"/>
                <a:stretch>
                  <a:fillRect/>
                </a:stretch>
              </a:blipFill>
            </p:spPr>
            <p:txBody>
              <a:bodyPr/>
              <a:lstStyle/>
              <a:p>
                <a:r>
                  <a:rPr lang="en-GB">
                    <a:noFill/>
                  </a:rPr>
                  <a:t> </a:t>
                </a:r>
              </a:p>
            </p:txBody>
          </p:sp>
        </mc:Fallback>
      </mc:AlternateContent>
      <p:sp>
        <p:nvSpPr>
          <p:cNvPr id="7" name="Rectangle 6"/>
          <p:cNvSpPr/>
          <p:nvPr/>
        </p:nvSpPr>
        <p:spPr>
          <a:xfrm>
            <a:off x="1043608" y="6237312"/>
            <a:ext cx="7992888" cy="6109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8" name="Group 7"/>
          <p:cNvGrpSpPr/>
          <p:nvPr/>
        </p:nvGrpSpPr>
        <p:grpSpPr>
          <a:xfrm>
            <a:off x="0" y="0"/>
            <a:ext cx="9143074" cy="599127"/>
            <a:chOff x="0" y="13335"/>
            <a:chExt cx="9144218" cy="599127"/>
          </a:xfrm>
        </p:grpSpPr>
        <p:sp>
          <p:nvSpPr>
            <p:cNvPr id="9"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Trapezium Rule</a:t>
              </a:r>
            </a:p>
          </p:txBody>
        </p:sp>
        <p:cxnSp>
          <p:nvCxnSpPr>
            <p:cNvPr id="10" name="Straight Connector 9"/>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200968" y="803990"/>
            <a:ext cx="282163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C2 May 2013 (R) Q2</a:t>
            </a:r>
          </a:p>
        </p:txBody>
      </p:sp>
    </p:spTree>
    <p:extLst>
      <p:ext uri="{BB962C8B-B14F-4D97-AF65-F5344CB8AC3E}">
        <p14:creationId xmlns:p14="http://schemas.microsoft.com/office/powerpoint/2010/main" val="10996909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5"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Further 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742876" y="1603781"/>
                <a:ext cx="7951588" cy="181017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Given </a:t>
                </a:r>
                <a14:m>
                  <m:oMath xmlns:m="http://schemas.openxmlformats.org/officeDocument/2006/math">
                    <m:r>
                      <a:rPr lang="en-GB" sz="2000" b="0" i="1" smtClean="0">
                        <a:latin typeface="Cambria Math" panose="02040503050406030204" pitchFamily="18" charset="0"/>
                      </a:rPr>
                      <m:t>𝐼</m:t>
                    </m:r>
                    <m:r>
                      <a:rPr lang="en-GB" sz="2000" b="0" i="1" smtClean="0">
                        <a:latin typeface="Cambria Math" panose="02040503050406030204" pitchFamily="18" charset="0"/>
                      </a:rPr>
                      <m:t>=</m:t>
                    </m:r>
                    <m:nary>
                      <m:naryPr>
                        <m:ctrlPr>
                          <a:rPr lang="en-GB" sz="2000" b="0" i="1" smtClean="0">
                            <a:latin typeface="Cambria Math" panose="02040503050406030204" pitchFamily="18" charset="0"/>
                          </a:rPr>
                        </m:ctrlPr>
                      </m:naryPr>
                      <m:sub>
                        <m:r>
                          <a:rPr lang="en-GB" sz="2000" b="0" i="1" smtClean="0">
                            <a:latin typeface="Cambria Math" panose="02040503050406030204" pitchFamily="18" charset="0"/>
                          </a:rPr>
                          <m:t>0</m:t>
                        </m:r>
                      </m:sub>
                      <m:sup>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𝜋</m:t>
                            </m:r>
                          </m:num>
                          <m:den>
                            <m:r>
                              <a:rPr lang="en-GB" sz="2000" b="0" i="1" smtClean="0">
                                <a:latin typeface="Cambria Math" panose="02040503050406030204" pitchFamily="18" charset="0"/>
                              </a:rPr>
                              <m:t>3</m:t>
                            </m:r>
                          </m:den>
                        </m:f>
                      </m:sup>
                      <m:e>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sec</m:t>
                            </m:r>
                          </m:fName>
                          <m:e>
                            <m:r>
                              <a:rPr lang="en-GB" sz="2000" b="0" i="1" smtClean="0">
                                <a:latin typeface="Cambria Math" panose="02040503050406030204" pitchFamily="18" charset="0"/>
                              </a:rPr>
                              <m:t>𝑥</m:t>
                            </m:r>
                          </m:e>
                        </m:func>
                        <m:r>
                          <a:rPr lang="en-GB" sz="2000" b="0" i="1" smtClean="0">
                            <a:latin typeface="Cambria Math" panose="02040503050406030204" pitchFamily="18" charset="0"/>
                          </a:rPr>
                          <m:t> </m:t>
                        </m:r>
                        <m:r>
                          <a:rPr lang="en-GB" sz="2000" b="0" i="1" smtClean="0">
                            <a:latin typeface="Cambria Math" panose="02040503050406030204" pitchFamily="18" charset="0"/>
                          </a:rPr>
                          <m:t>𝑑𝑥</m:t>
                        </m:r>
                      </m:e>
                    </m:nary>
                  </m:oMath>
                </a14:m>
                <a:endParaRPr lang="en-GB" sz="2000" b="0" dirty="0"/>
              </a:p>
              <a:p>
                <a:pPr marL="457200" indent="-457200">
                  <a:buAutoNum type="alphaLcParenR"/>
                </a:pPr>
                <a:r>
                  <a:rPr lang="en-GB" sz="2000" dirty="0"/>
                  <a:t>Find the exact value of </a:t>
                </a:r>
                <a14:m>
                  <m:oMath xmlns:m="http://schemas.openxmlformats.org/officeDocument/2006/math">
                    <m:r>
                      <a:rPr lang="en-GB" sz="2000" b="0" i="1" smtClean="0">
                        <a:latin typeface="Cambria Math" panose="02040503050406030204" pitchFamily="18" charset="0"/>
                      </a:rPr>
                      <m:t>𝐼</m:t>
                    </m:r>
                  </m:oMath>
                </a14:m>
                <a:r>
                  <a:rPr lang="en-GB" sz="2000" dirty="0"/>
                  <a:t>.</a:t>
                </a:r>
              </a:p>
              <a:p>
                <a:pPr marL="457200" indent="-457200">
                  <a:buAutoNum type="alphaLcParenR"/>
                </a:pPr>
                <a:r>
                  <a:rPr lang="en-GB" sz="2000" dirty="0"/>
                  <a:t>Use the trapezium rule with two strips to estimate </a:t>
                </a:r>
                <a14:m>
                  <m:oMath xmlns:m="http://schemas.openxmlformats.org/officeDocument/2006/math">
                    <m:r>
                      <a:rPr lang="en-GB" sz="2000" b="0" i="1" smtClean="0">
                        <a:latin typeface="Cambria Math" panose="02040503050406030204" pitchFamily="18" charset="0"/>
                      </a:rPr>
                      <m:t>𝐼</m:t>
                    </m:r>
                  </m:oMath>
                </a14:m>
                <a:r>
                  <a:rPr lang="en-GB" sz="2000" dirty="0"/>
                  <a:t>.</a:t>
                </a:r>
              </a:p>
              <a:p>
                <a:pPr marL="457200" indent="-457200">
                  <a:buAutoNum type="alphaLcParenR"/>
                </a:pPr>
                <a:r>
                  <a:rPr lang="en-GB" sz="2000" dirty="0"/>
                  <a:t>Use the trapezium rule with four strips to find a second estimate of </a:t>
                </a:r>
                <a14:m>
                  <m:oMath xmlns:m="http://schemas.openxmlformats.org/officeDocument/2006/math">
                    <m:r>
                      <a:rPr lang="en-GB" sz="2000" b="0" i="1" smtClean="0">
                        <a:latin typeface="Cambria Math" panose="02040503050406030204" pitchFamily="18" charset="0"/>
                      </a:rPr>
                      <m:t>𝐼</m:t>
                    </m:r>
                  </m:oMath>
                </a14:m>
                <a:r>
                  <a:rPr lang="en-GB" sz="2000" dirty="0"/>
                  <a:t>.</a:t>
                </a:r>
              </a:p>
              <a:p>
                <a:pPr marL="457200" indent="-457200">
                  <a:buAutoNum type="alphaLcParenR"/>
                </a:pPr>
                <a:r>
                  <a:rPr lang="en-GB" sz="2000" dirty="0"/>
                  <a:t>Find the percentage error in using each estimate.</a:t>
                </a:r>
              </a:p>
            </p:txBody>
          </p:sp>
        </mc:Choice>
        <mc:Fallback xmlns="">
          <p:sp>
            <p:nvSpPr>
              <p:cNvPr id="6" name="TextBox 5"/>
              <p:cNvSpPr txBox="1">
                <a:spLocks noRot="1" noChangeAspect="1" noMove="1" noResize="1" noEditPoints="1" noAdjustHandles="1" noChangeArrowheads="1" noChangeShapeType="1" noTextEdit="1"/>
              </p:cNvSpPr>
              <p:nvPr/>
            </p:nvSpPr>
            <p:spPr>
              <a:xfrm>
                <a:off x="742876" y="1603781"/>
                <a:ext cx="7951588" cy="1810176"/>
              </a:xfrm>
              <a:prstGeom prst="rect">
                <a:avLst/>
              </a:prstGeom>
              <a:blipFill>
                <a:blip r:embed="rId2"/>
                <a:stretch>
                  <a:fillRect b="-615"/>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Rectangle 6"/>
          <p:cNvSpPr/>
          <p:nvPr/>
        </p:nvSpPr>
        <p:spPr>
          <a:xfrm>
            <a:off x="310828" y="1591949"/>
            <a:ext cx="432048" cy="18220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p>
        </p:txBody>
      </p:sp>
      <mc:AlternateContent xmlns:mc="http://schemas.openxmlformats.org/markup-compatibility/2006" xmlns:a14="http://schemas.microsoft.com/office/drawing/2010/main">
        <mc:Choice Requires="a14">
          <p:sp>
            <p:nvSpPr>
              <p:cNvPr id="8" name="TextBox 7"/>
              <p:cNvSpPr txBox="1"/>
              <p:nvPr/>
            </p:nvSpPr>
            <p:spPr>
              <a:xfrm>
                <a:off x="0" y="565531"/>
                <a:ext cx="9144000" cy="49353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b="0" dirty="0"/>
                  <a:t>Trapezium Rule: </a:t>
                </a:r>
                <a14:m>
                  <m:oMath xmlns:m="http://schemas.openxmlformats.org/officeDocument/2006/math">
                    <m:nary>
                      <m:naryPr>
                        <m:ctrlPr>
                          <a:rPr lang="en-GB" b="0" i="1" smtClean="0">
                            <a:latin typeface="Cambria Math" panose="02040503050406030204" pitchFamily="18" charset="0"/>
                          </a:rPr>
                        </m:ctrlPr>
                      </m:naryPr>
                      <m:sub>
                        <m:r>
                          <a:rPr lang="en-GB" b="0" i="1" smtClean="0">
                            <a:latin typeface="Cambria Math" panose="02040503050406030204" pitchFamily="18" charset="0"/>
                          </a:rPr>
                          <m:t>𝑎</m:t>
                        </m:r>
                      </m:sub>
                      <m:sup>
                        <m:r>
                          <a:rPr lang="en-GB" b="0" i="1" smtClean="0">
                            <a:latin typeface="Cambria Math" panose="02040503050406030204" pitchFamily="18" charset="0"/>
                          </a:rPr>
                          <m:t>𝑏</m:t>
                        </m:r>
                      </m:sup>
                      <m:e>
                        <m:r>
                          <a:rPr lang="en-GB" b="0" i="1" smtClean="0">
                            <a:latin typeface="Cambria Math" panose="02040503050406030204" pitchFamily="18" charset="0"/>
                          </a:rPr>
                          <m:t>𝑦</m:t>
                        </m:r>
                        <m:r>
                          <a:rPr lang="en-GB" b="0" i="1" smtClean="0">
                            <a:latin typeface="Cambria Math" panose="02040503050406030204" pitchFamily="18" charset="0"/>
                          </a:rPr>
                          <m:t> </m:t>
                        </m:r>
                        <m:r>
                          <a:rPr lang="en-GB" b="0" i="1" smtClean="0">
                            <a:latin typeface="Cambria Math" panose="02040503050406030204" pitchFamily="18" charset="0"/>
                          </a:rPr>
                          <m:t>𝑑𝑥</m:t>
                        </m:r>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h</m:t>
                    </m:r>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0</m:t>
                            </m:r>
                          </m:sub>
                        </m:sSub>
                        <m:r>
                          <a:rPr lang="en-GB" b="0" i="1" smtClean="0">
                            <a:latin typeface="Cambria Math" panose="02040503050406030204" pitchFamily="18" charset="0"/>
                          </a:rPr>
                          <m:t>+2</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𝑛</m:t>
                                </m:r>
                                <m:r>
                                  <a:rPr lang="en-GB" b="0" i="1" smtClean="0">
                                    <a:latin typeface="Cambria Math" panose="02040503050406030204" pitchFamily="18" charset="0"/>
                                  </a:rPr>
                                  <m:t>−1</m:t>
                                </m:r>
                              </m:sub>
                            </m:sSub>
                          </m:e>
                        </m:d>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𝑛</m:t>
                            </m:r>
                          </m:sub>
                        </m:sSub>
                      </m:e>
                    </m:d>
                  </m:oMath>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0" y="565531"/>
                <a:ext cx="9144000" cy="493533"/>
              </a:xfrm>
              <a:prstGeom prst="rect">
                <a:avLst/>
              </a:prstGeom>
              <a:blipFill rotWithShape="0">
                <a:blip r:embed="rId3"/>
                <a:stretch>
                  <a:fillRect t="-91765" b="-1470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92200" y="3545581"/>
                <a:ext cx="2736304" cy="8928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𝐼</m:t>
                      </m:r>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d>
                            <m:dPr>
                              <m:begChr m:val="["/>
                              <m:endChr m:val="]"/>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sec</m:t>
                                          </m:r>
                                        </m:fName>
                                        <m:e>
                                          <m:r>
                                            <a:rPr lang="en-GB" b="0" i="1" smtClean="0">
                                              <a:latin typeface="Cambria Math" panose="02040503050406030204" pitchFamily="18" charset="0"/>
                                            </a:rPr>
                                            <m:t>𝑥</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e>
                                  </m:d>
                                </m:e>
                              </m:func>
                            </m:e>
                          </m:d>
                        </m:e>
                        <m:sub>
                          <m:r>
                            <a:rPr lang="en-GB" b="0" i="1" smtClean="0">
                              <a:latin typeface="Cambria Math" panose="02040503050406030204" pitchFamily="18" charset="0"/>
                            </a:rPr>
                            <m:t>0</m:t>
                          </m:r>
                        </m:sub>
                        <m:sup>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3</m:t>
                              </m:r>
                            </m:den>
                          </m:f>
                        </m:sup>
                      </m:sSubSup>
                    </m:oMath>
                    <m:oMath xmlns:m="http://schemas.openxmlformats.org/officeDocument/2006/math">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ctrlPr>
                                <a:rPr lang="en-GB" b="0" i="1" smtClean="0">
                                  <a:latin typeface="Cambria Math" panose="02040503050406030204" pitchFamily="18" charset="0"/>
                                </a:rPr>
                              </m:ctrlPr>
                            </m:dPr>
                            <m:e>
                              <m:r>
                                <a:rPr lang="en-GB" b="0" i="1" smtClean="0">
                                  <a:latin typeface="Cambria Math" panose="02040503050406030204" pitchFamily="18" charset="0"/>
                                </a:rPr>
                                <m:t>2+</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3</m:t>
                                  </m:r>
                                </m:e>
                              </m:rad>
                            </m:e>
                          </m:d>
                        </m:e>
                      </m:func>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692200" y="3545581"/>
                <a:ext cx="2736304" cy="892873"/>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ext uri="{D42A27DB-BD31-4B8C-83A1-F6EECF244321}">
                    <p14:modId xmlns:p14="http://schemas.microsoft.com/office/powerpoint/2010/main" val="2817498684"/>
                  </p:ext>
                </p:extLst>
              </p:nvPr>
            </p:nvGraphicFramePr>
            <p:xfrm>
              <a:off x="1379029" y="4540078"/>
              <a:ext cx="1896046" cy="930148"/>
            </p:xfrm>
            <a:graphic>
              <a:graphicData uri="http://schemas.openxmlformats.org/drawingml/2006/table">
                <a:tbl>
                  <a:tblPr firstRow="1" bandRow="1">
                    <a:tableStyleId>{5940675A-B579-460E-94D1-54222C63F5DA}</a:tableStyleId>
                  </a:tblPr>
                  <a:tblGrid>
                    <a:gridCol w="455821">
                      <a:extLst>
                        <a:ext uri="{9D8B030D-6E8A-4147-A177-3AD203B41FA5}">
                          <a16:colId xmlns:a16="http://schemas.microsoft.com/office/drawing/2014/main" val="20000"/>
                        </a:ext>
                      </a:extLst>
                    </a:gridCol>
                    <a:gridCol w="274239">
                      <a:extLst>
                        <a:ext uri="{9D8B030D-6E8A-4147-A177-3AD203B41FA5}">
                          <a16:colId xmlns:a16="http://schemas.microsoft.com/office/drawing/2014/main" val="20001"/>
                        </a:ext>
                      </a:extLst>
                    </a:gridCol>
                    <a:gridCol w="790892">
                      <a:extLst>
                        <a:ext uri="{9D8B030D-6E8A-4147-A177-3AD203B41FA5}">
                          <a16:colId xmlns:a16="http://schemas.microsoft.com/office/drawing/2014/main" val="20002"/>
                        </a:ext>
                      </a:extLst>
                    </a:gridCol>
                    <a:gridCol w="375094">
                      <a:extLst>
                        <a:ext uri="{9D8B030D-6E8A-4147-A177-3AD203B41FA5}">
                          <a16:colId xmlns:a16="http://schemas.microsoft.com/office/drawing/2014/main" val="20003"/>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𝒙</m:t>
                                </m:r>
                              </m:oMath>
                            </m:oMathPara>
                          </a14:m>
                          <a:endParaRPr lang="en-GB" b="1"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6</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3</m:t>
                                    </m:r>
                                  </m:den>
                                </m:f>
                              </m:oMath>
                            </m:oMathPara>
                          </a14:m>
                          <a:endParaRPr lang="en-GB" dirty="0"/>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oMath>
                            </m:oMathPara>
                          </a14:m>
                          <a:endParaRPr lang="en-GB" b="1"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1.155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oMath>
                            </m:oMathPara>
                          </a14:m>
                          <a:endParaRPr lang="en-GB" dirty="0"/>
                        </a:p>
                      </a:txBody>
                      <a:tcPr/>
                    </a:tc>
                    <a:extLst>
                      <a:ext uri="{0D108BD9-81ED-4DB2-BD59-A6C34878D82A}">
                        <a16:rowId xmlns:a16="http://schemas.microsoft.com/office/drawing/2014/main" val="10001"/>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2817498684"/>
                  </p:ext>
                </p:extLst>
              </p:nvPr>
            </p:nvGraphicFramePr>
            <p:xfrm>
              <a:off x="1379029" y="4540078"/>
              <a:ext cx="1896046" cy="930148"/>
            </p:xfrm>
            <a:graphic>
              <a:graphicData uri="http://schemas.openxmlformats.org/drawingml/2006/table">
                <a:tbl>
                  <a:tblPr firstRow="1" bandRow="1">
                    <a:tableStyleId>{5940675A-B579-460E-94D1-54222C63F5DA}</a:tableStyleId>
                  </a:tblPr>
                  <a:tblGrid>
                    <a:gridCol w="455821">
                      <a:extLst>
                        <a:ext uri="{9D8B030D-6E8A-4147-A177-3AD203B41FA5}">
                          <a16:colId xmlns:a16="http://schemas.microsoft.com/office/drawing/2014/main" val="20000"/>
                        </a:ext>
                      </a:extLst>
                    </a:gridCol>
                    <a:gridCol w="274239">
                      <a:extLst>
                        <a:ext uri="{9D8B030D-6E8A-4147-A177-3AD203B41FA5}">
                          <a16:colId xmlns:a16="http://schemas.microsoft.com/office/drawing/2014/main" val="20001"/>
                        </a:ext>
                      </a:extLst>
                    </a:gridCol>
                    <a:gridCol w="790892">
                      <a:extLst>
                        <a:ext uri="{9D8B030D-6E8A-4147-A177-3AD203B41FA5}">
                          <a16:colId xmlns:a16="http://schemas.microsoft.com/office/drawing/2014/main" val="20002"/>
                        </a:ext>
                      </a:extLst>
                    </a:gridCol>
                    <a:gridCol w="375094">
                      <a:extLst>
                        <a:ext uri="{9D8B030D-6E8A-4147-A177-3AD203B41FA5}">
                          <a16:colId xmlns:a16="http://schemas.microsoft.com/office/drawing/2014/main" val="20003"/>
                        </a:ext>
                      </a:extLst>
                    </a:gridCol>
                  </a:tblGrid>
                  <a:tr h="559308">
                    <a:tc>
                      <a:txBody>
                        <a:bodyPr/>
                        <a:lstStyle/>
                        <a:p>
                          <a:endParaRPr lang="en-US"/>
                        </a:p>
                      </a:txBody>
                      <a:tcPr>
                        <a:blipFill>
                          <a:blip r:embed="rId5"/>
                          <a:stretch>
                            <a:fillRect l="-1333" t="-1075" r="-318667" b="-68817"/>
                          </a:stretch>
                        </a:blipFill>
                      </a:tcPr>
                    </a:tc>
                    <a:tc>
                      <a:txBody>
                        <a:bodyPr/>
                        <a:lstStyle/>
                        <a:p>
                          <a:endParaRPr lang="en-US"/>
                        </a:p>
                      </a:txBody>
                      <a:tcPr>
                        <a:blipFill>
                          <a:blip r:embed="rId5"/>
                          <a:stretch>
                            <a:fillRect l="-168889" t="-1075" r="-431111" b="-68817"/>
                          </a:stretch>
                        </a:blipFill>
                      </a:tcPr>
                    </a:tc>
                    <a:tc>
                      <a:txBody>
                        <a:bodyPr/>
                        <a:lstStyle/>
                        <a:p>
                          <a:endParaRPr lang="en-US"/>
                        </a:p>
                      </a:txBody>
                      <a:tcPr>
                        <a:blipFill>
                          <a:blip r:embed="rId5"/>
                          <a:stretch>
                            <a:fillRect l="-93077" t="-1075" r="-49231" b="-68817"/>
                          </a:stretch>
                        </a:blipFill>
                      </a:tcPr>
                    </a:tc>
                    <a:tc>
                      <a:txBody>
                        <a:bodyPr/>
                        <a:lstStyle/>
                        <a:p>
                          <a:endParaRPr lang="en-US"/>
                        </a:p>
                      </a:txBody>
                      <a:tcPr>
                        <a:blipFill>
                          <a:blip r:embed="rId5"/>
                          <a:stretch>
                            <a:fillRect l="-404839" t="-1075" r="-3226" b="-68817"/>
                          </a:stretch>
                        </a:blipFill>
                      </a:tcPr>
                    </a:tc>
                    <a:extLst>
                      <a:ext uri="{0D108BD9-81ED-4DB2-BD59-A6C34878D82A}">
                        <a16:rowId xmlns:a16="http://schemas.microsoft.com/office/drawing/2014/main" val="10000"/>
                      </a:ext>
                    </a:extLst>
                  </a:tr>
                  <a:tr h="370840">
                    <a:tc>
                      <a:txBody>
                        <a:bodyPr/>
                        <a:lstStyle/>
                        <a:p>
                          <a:endParaRPr lang="en-US"/>
                        </a:p>
                      </a:txBody>
                      <a:tcPr>
                        <a:blipFill>
                          <a:blip r:embed="rId5"/>
                          <a:stretch>
                            <a:fillRect l="-1333" t="-154098" r="-318667" b="-4918"/>
                          </a:stretch>
                        </a:blipFill>
                      </a:tcPr>
                    </a:tc>
                    <a:tc>
                      <a:txBody>
                        <a:bodyPr/>
                        <a:lstStyle/>
                        <a:p>
                          <a:endParaRPr lang="en-US"/>
                        </a:p>
                      </a:txBody>
                      <a:tcPr>
                        <a:blipFill>
                          <a:blip r:embed="rId5"/>
                          <a:stretch>
                            <a:fillRect l="-168889" t="-154098" r="-431111" b="-4918"/>
                          </a:stretch>
                        </a:blipFill>
                      </a:tcPr>
                    </a:tc>
                    <a:tc>
                      <a:txBody>
                        <a:bodyPr/>
                        <a:lstStyle/>
                        <a:p>
                          <a:endParaRPr lang="en-US"/>
                        </a:p>
                      </a:txBody>
                      <a:tcPr>
                        <a:blipFill>
                          <a:blip r:embed="rId5"/>
                          <a:stretch>
                            <a:fillRect l="-93077" t="-154098" r="-49231" b="-4918"/>
                          </a:stretch>
                        </a:blipFill>
                      </a:tcPr>
                    </a:tc>
                    <a:tc>
                      <a:txBody>
                        <a:bodyPr/>
                        <a:lstStyle/>
                        <a:p>
                          <a:endParaRPr lang="en-US"/>
                        </a:p>
                      </a:txBody>
                      <a:tcPr>
                        <a:blipFill>
                          <a:blip r:embed="rId5"/>
                          <a:stretch>
                            <a:fillRect l="-404839" t="-154098" r="-3226" b="-4918"/>
                          </a:stretch>
                        </a:blipFill>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sp>
            <p:nvSpPr>
              <p:cNvPr id="11" name="TextBox 10"/>
              <p:cNvSpPr txBox="1"/>
              <p:nvPr/>
            </p:nvSpPr>
            <p:spPr>
              <a:xfrm>
                <a:off x="682080" y="5524279"/>
                <a:ext cx="3698676"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𝐼</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6</m:t>
                          </m:r>
                        </m:den>
                      </m:f>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1+2</m:t>
                          </m:r>
                          <m:d>
                            <m:dPr>
                              <m:ctrlPr>
                                <a:rPr lang="en-GB" b="0" i="1" smtClean="0">
                                  <a:latin typeface="Cambria Math" panose="02040503050406030204" pitchFamily="18" charset="0"/>
                                </a:rPr>
                              </m:ctrlPr>
                            </m:dPr>
                            <m:e>
                              <m:r>
                                <a:rPr lang="en-GB" b="0" i="1" smtClean="0">
                                  <a:latin typeface="Cambria Math" panose="02040503050406030204" pitchFamily="18" charset="0"/>
                                </a:rPr>
                                <m:t>1.155</m:t>
                              </m:r>
                            </m:e>
                          </m:d>
                          <m:r>
                            <a:rPr lang="en-GB" b="0" i="1" smtClean="0">
                              <a:latin typeface="Cambria Math" panose="02040503050406030204" pitchFamily="18" charset="0"/>
                            </a:rPr>
                            <m:t>+2</m:t>
                          </m:r>
                        </m:e>
                      </m:d>
                      <m:r>
                        <a:rPr lang="en-GB" b="0" i="1" smtClean="0">
                          <a:latin typeface="Cambria Math" panose="02040503050406030204" pitchFamily="18" charset="0"/>
                        </a:rPr>
                        <m:t>=1.39</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682080" y="5524279"/>
                <a:ext cx="3698676" cy="6127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12" name="Table 11"/>
              <p:cNvGraphicFramePr>
                <a:graphicFrameLocks noGrp="1"/>
              </p:cNvGraphicFramePr>
              <p:nvPr>
                <p:extLst>
                  <p:ext uri="{D42A27DB-BD31-4B8C-83A1-F6EECF244321}">
                    <p14:modId xmlns:p14="http://schemas.microsoft.com/office/powerpoint/2010/main" val="3310255312"/>
                  </p:ext>
                </p:extLst>
              </p:nvPr>
            </p:nvGraphicFramePr>
            <p:xfrm>
              <a:off x="4822588" y="3986080"/>
              <a:ext cx="3871876" cy="930148"/>
            </p:xfrm>
            <a:graphic>
              <a:graphicData uri="http://schemas.openxmlformats.org/drawingml/2006/table">
                <a:tbl>
                  <a:tblPr firstRow="1" bandRow="1">
                    <a:tableStyleId>{5940675A-B579-460E-94D1-54222C63F5DA}</a:tableStyleId>
                  </a:tblPr>
                  <a:tblGrid>
                    <a:gridCol w="609277">
                      <a:extLst>
                        <a:ext uri="{9D8B030D-6E8A-4147-A177-3AD203B41FA5}">
                          <a16:colId xmlns:a16="http://schemas.microsoft.com/office/drawing/2014/main" val="20000"/>
                        </a:ext>
                      </a:extLst>
                    </a:gridCol>
                    <a:gridCol w="388550">
                      <a:extLst>
                        <a:ext uri="{9D8B030D-6E8A-4147-A177-3AD203B41FA5}">
                          <a16:colId xmlns:a16="http://schemas.microsoft.com/office/drawing/2014/main" val="20001"/>
                        </a:ext>
                      </a:extLst>
                    </a:gridCol>
                    <a:gridCol w="790892">
                      <a:extLst>
                        <a:ext uri="{9D8B030D-6E8A-4147-A177-3AD203B41FA5}">
                          <a16:colId xmlns:a16="http://schemas.microsoft.com/office/drawing/2014/main" val="20002"/>
                        </a:ext>
                      </a:extLst>
                    </a:gridCol>
                    <a:gridCol w="790892">
                      <a:extLst>
                        <a:ext uri="{9D8B030D-6E8A-4147-A177-3AD203B41FA5}">
                          <a16:colId xmlns:a16="http://schemas.microsoft.com/office/drawing/2014/main" val="20003"/>
                        </a:ext>
                      </a:extLst>
                    </a:gridCol>
                    <a:gridCol w="790892">
                      <a:extLst>
                        <a:ext uri="{9D8B030D-6E8A-4147-A177-3AD203B41FA5}">
                          <a16:colId xmlns:a16="http://schemas.microsoft.com/office/drawing/2014/main" val="20004"/>
                        </a:ext>
                      </a:extLst>
                    </a:gridCol>
                    <a:gridCol w="501373">
                      <a:extLst>
                        <a:ext uri="{9D8B030D-6E8A-4147-A177-3AD203B41FA5}">
                          <a16:colId xmlns:a16="http://schemas.microsoft.com/office/drawing/2014/main" val="20005"/>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𝒙</m:t>
                                </m:r>
                              </m:oMath>
                            </m:oMathPara>
                          </a14:m>
                          <a:endParaRPr lang="en-GB" b="1"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12</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6</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4</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3</m:t>
                                    </m:r>
                                  </m:den>
                                </m:f>
                              </m:oMath>
                            </m:oMathPara>
                          </a14:m>
                          <a:endParaRPr lang="en-GB" dirty="0"/>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oMath>
                            </m:oMathPara>
                          </a14:m>
                          <a:endParaRPr lang="en-GB" b="1"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1.035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1.155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1.414</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oMath>
                            </m:oMathPara>
                          </a14:m>
                          <a:endParaRPr lang="en-GB" dirty="0"/>
                        </a:p>
                      </a:txBody>
                      <a:tcPr/>
                    </a:tc>
                    <a:extLst>
                      <a:ext uri="{0D108BD9-81ED-4DB2-BD59-A6C34878D82A}">
                        <a16:rowId xmlns:a16="http://schemas.microsoft.com/office/drawing/2014/main" val="10001"/>
                      </a:ext>
                    </a:extLst>
                  </a:tr>
                </a:tbl>
              </a:graphicData>
            </a:graphic>
          </p:graphicFrame>
        </mc:Choice>
        <mc:Fallback xmlns="">
          <p:graphicFrame>
            <p:nvGraphicFramePr>
              <p:cNvPr id="12" name="Table 11"/>
              <p:cNvGraphicFramePr>
                <a:graphicFrameLocks noGrp="1"/>
              </p:cNvGraphicFramePr>
              <p:nvPr>
                <p:extLst>
                  <p:ext uri="{D42A27DB-BD31-4B8C-83A1-F6EECF244321}">
                    <p14:modId xmlns:p14="http://schemas.microsoft.com/office/powerpoint/2010/main" val="3310255312"/>
                  </p:ext>
                </p:extLst>
              </p:nvPr>
            </p:nvGraphicFramePr>
            <p:xfrm>
              <a:off x="4822588" y="3986080"/>
              <a:ext cx="3871876" cy="930148"/>
            </p:xfrm>
            <a:graphic>
              <a:graphicData uri="http://schemas.openxmlformats.org/drawingml/2006/table">
                <a:tbl>
                  <a:tblPr firstRow="1" bandRow="1">
                    <a:tableStyleId>{5940675A-B579-460E-94D1-54222C63F5DA}</a:tableStyleId>
                  </a:tblPr>
                  <a:tblGrid>
                    <a:gridCol w="609277">
                      <a:extLst>
                        <a:ext uri="{9D8B030D-6E8A-4147-A177-3AD203B41FA5}">
                          <a16:colId xmlns:a16="http://schemas.microsoft.com/office/drawing/2014/main" val="20000"/>
                        </a:ext>
                      </a:extLst>
                    </a:gridCol>
                    <a:gridCol w="388550">
                      <a:extLst>
                        <a:ext uri="{9D8B030D-6E8A-4147-A177-3AD203B41FA5}">
                          <a16:colId xmlns:a16="http://schemas.microsoft.com/office/drawing/2014/main" val="20001"/>
                        </a:ext>
                      </a:extLst>
                    </a:gridCol>
                    <a:gridCol w="790892">
                      <a:extLst>
                        <a:ext uri="{9D8B030D-6E8A-4147-A177-3AD203B41FA5}">
                          <a16:colId xmlns:a16="http://schemas.microsoft.com/office/drawing/2014/main" val="20002"/>
                        </a:ext>
                      </a:extLst>
                    </a:gridCol>
                    <a:gridCol w="790892">
                      <a:extLst>
                        <a:ext uri="{9D8B030D-6E8A-4147-A177-3AD203B41FA5}">
                          <a16:colId xmlns:a16="http://schemas.microsoft.com/office/drawing/2014/main" val="20003"/>
                        </a:ext>
                      </a:extLst>
                    </a:gridCol>
                    <a:gridCol w="790892">
                      <a:extLst>
                        <a:ext uri="{9D8B030D-6E8A-4147-A177-3AD203B41FA5}">
                          <a16:colId xmlns:a16="http://schemas.microsoft.com/office/drawing/2014/main" val="20004"/>
                        </a:ext>
                      </a:extLst>
                    </a:gridCol>
                    <a:gridCol w="501373">
                      <a:extLst>
                        <a:ext uri="{9D8B030D-6E8A-4147-A177-3AD203B41FA5}">
                          <a16:colId xmlns:a16="http://schemas.microsoft.com/office/drawing/2014/main" val="20005"/>
                        </a:ext>
                      </a:extLst>
                    </a:gridCol>
                  </a:tblGrid>
                  <a:tr h="559308">
                    <a:tc>
                      <a:txBody>
                        <a:bodyPr/>
                        <a:lstStyle/>
                        <a:p>
                          <a:endParaRPr lang="en-US"/>
                        </a:p>
                      </a:txBody>
                      <a:tcPr>
                        <a:blipFill>
                          <a:blip r:embed="rId7"/>
                          <a:stretch>
                            <a:fillRect l="-1000" t="-1075" r="-538000" b="-68817"/>
                          </a:stretch>
                        </a:blipFill>
                      </a:tcPr>
                    </a:tc>
                    <a:tc>
                      <a:txBody>
                        <a:bodyPr/>
                        <a:lstStyle/>
                        <a:p>
                          <a:endParaRPr lang="en-US"/>
                        </a:p>
                      </a:txBody>
                      <a:tcPr>
                        <a:blipFill>
                          <a:blip r:embed="rId7"/>
                          <a:stretch>
                            <a:fillRect l="-157813" t="-1075" r="-740625" b="-68817"/>
                          </a:stretch>
                        </a:blipFill>
                      </a:tcPr>
                    </a:tc>
                    <a:tc>
                      <a:txBody>
                        <a:bodyPr/>
                        <a:lstStyle/>
                        <a:p>
                          <a:endParaRPr lang="en-US"/>
                        </a:p>
                      </a:txBody>
                      <a:tcPr>
                        <a:blipFill>
                          <a:blip r:embed="rId7"/>
                          <a:stretch>
                            <a:fillRect l="-126923" t="-1075" r="-264615" b="-68817"/>
                          </a:stretch>
                        </a:blipFill>
                      </a:tcPr>
                    </a:tc>
                    <a:tc>
                      <a:txBody>
                        <a:bodyPr/>
                        <a:lstStyle/>
                        <a:p>
                          <a:endParaRPr lang="en-US"/>
                        </a:p>
                      </a:txBody>
                      <a:tcPr>
                        <a:blipFill>
                          <a:blip r:embed="rId7"/>
                          <a:stretch>
                            <a:fillRect l="-226923" t="-1075" r="-164615" b="-68817"/>
                          </a:stretch>
                        </a:blipFill>
                      </a:tcPr>
                    </a:tc>
                    <a:tc>
                      <a:txBody>
                        <a:bodyPr/>
                        <a:lstStyle/>
                        <a:p>
                          <a:endParaRPr lang="en-US"/>
                        </a:p>
                      </a:txBody>
                      <a:tcPr>
                        <a:blipFill>
                          <a:blip r:embed="rId7"/>
                          <a:stretch>
                            <a:fillRect l="-326923" t="-1075" r="-64615" b="-68817"/>
                          </a:stretch>
                        </a:blipFill>
                      </a:tcPr>
                    </a:tc>
                    <a:tc>
                      <a:txBody>
                        <a:bodyPr/>
                        <a:lstStyle/>
                        <a:p>
                          <a:endParaRPr lang="en-US"/>
                        </a:p>
                      </a:txBody>
                      <a:tcPr>
                        <a:blipFill>
                          <a:blip r:embed="rId7"/>
                          <a:stretch>
                            <a:fillRect l="-676829" t="-1075" r="-2439" b="-68817"/>
                          </a:stretch>
                        </a:blipFill>
                      </a:tcPr>
                    </a:tc>
                    <a:extLst>
                      <a:ext uri="{0D108BD9-81ED-4DB2-BD59-A6C34878D82A}">
                        <a16:rowId xmlns:a16="http://schemas.microsoft.com/office/drawing/2014/main" val="10000"/>
                      </a:ext>
                    </a:extLst>
                  </a:tr>
                  <a:tr h="370840">
                    <a:tc>
                      <a:txBody>
                        <a:bodyPr/>
                        <a:lstStyle/>
                        <a:p>
                          <a:endParaRPr lang="en-US"/>
                        </a:p>
                      </a:txBody>
                      <a:tcPr>
                        <a:blipFill>
                          <a:blip r:embed="rId7"/>
                          <a:stretch>
                            <a:fillRect l="-1000" t="-154098" r="-538000" b="-4918"/>
                          </a:stretch>
                        </a:blipFill>
                      </a:tcPr>
                    </a:tc>
                    <a:tc>
                      <a:txBody>
                        <a:bodyPr/>
                        <a:lstStyle/>
                        <a:p>
                          <a:endParaRPr lang="en-US"/>
                        </a:p>
                      </a:txBody>
                      <a:tcPr>
                        <a:blipFill>
                          <a:blip r:embed="rId7"/>
                          <a:stretch>
                            <a:fillRect l="-157813" t="-154098" r="-740625" b="-4918"/>
                          </a:stretch>
                        </a:blipFill>
                      </a:tcPr>
                    </a:tc>
                    <a:tc>
                      <a:txBody>
                        <a:bodyPr/>
                        <a:lstStyle/>
                        <a:p>
                          <a:endParaRPr lang="en-US"/>
                        </a:p>
                      </a:txBody>
                      <a:tcPr>
                        <a:blipFill>
                          <a:blip r:embed="rId7"/>
                          <a:stretch>
                            <a:fillRect l="-126923" t="-154098" r="-264615" b="-4918"/>
                          </a:stretch>
                        </a:blipFill>
                      </a:tcPr>
                    </a:tc>
                    <a:tc>
                      <a:txBody>
                        <a:bodyPr/>
                        <a:lstStyle/>
                        <a:p>
                          <a:endParaRPr lang="en-US"/>
                        </a:p>
                      </a:txBody>
                      <a:tcPr>
                        <a:blipFill>
                          <a:blip r:embed="rId7"/>
                          <a:stretch>
                            <a:fillRect l="-226923" t="-154098" r="-164615" b="-4918"/>
                          </a:stretch>
                        </a:blipFill>
                      </a:tcPr>
                    </a:tc>
                    <a:tc>
                      <a:txBody>
                        <a:bodyPr/>
                        <a:lstStyle/>
                        <a:p>
                          <a:endParaRPr lang="en-US"/>
                        </a:p>
                      </a:txBody>
                      <a:tcPr>
                        <a:blipFill>
                          <a:blip r:embed="rId7"/>
                          <a:stretch>
                            <a:fillRect l="-326923" t="-154098" r="-64615" b="-4918"/>
                          </a:stretch>
                        </a:blipFill>
                      </a:tcPr>
                    </a:tc>
                    <a:tc>
                      <a:txBody>
                        <a:bodyPr/>
                        <a:lstStyle/>
                        <a:p>
                          <a:endParaRPr lang="en-US"/>
                        </a:p>
                      </a:txBody>
                      <a:tcPr>
                        <a:blipFill>
                          <a:blip r:embed="rId7"/>
                          <a:stretch>
                            <a:fillRect l="-676829" t="-154098" r="-2439" b="-4918"/>
                          </a:stretch>
                        </a:blipFill>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sp>
            <p:nvSpPr>
              <p:cNvPr id="13" name="TextBox 12"/>
              <p:cNvSpPr txBox="1"/>
              <p:nvPr/>
            </p:nvSpPr>
            <p:spPr>
              <a:xfrm>
                <a:off x="4127252" y="4961228"/>
                <a:ext cx="5004048" cy="5533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𝐼</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𝜋</m:t>
                          </m:r>
                        </m:num>
                        <m:den>
                          <m:r>
                            <a:rPr lang="en-GB" sz="1600" b="0" i="1" smtClean="0">
                              <a:latin typeface="Cambria Math" panose="02040503050406030204" pitchFamily="18" charset="0"/>
                            </a:rPr>
                            <m:t>12</m:t>
                          </m:r>
                        </m:den>
                      </m:f>
                      <m:d>
                        <m:dPr>
                          <m:begChr m:val="["/>
                          <m:endChr m:val="]"/>
                          <m:ctrlPr>
                            <a:rPr lang="en-GB" sz="1600" b="0" i="1" smtClean="0">
                              <a:latin typeface="Cambria Math" panose="02040503050406030204" pitchFamily="18" charset="0"/>
                            </a:rPr>
                          </m:ctrlPr>
                        </m:dPr>
                        <m:e>
                          <m:r>
                            <a:rPr lang="en-GB" sz="1600" b="0" i="1" smtClean="0">
                              <a:latin typeface="Cambria Math" panose="02040503050406030204" pitchFamily="18" charset="0"/>
                            </a:rPr>
                            <m:t>1+2</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1.035+1.155+1.414</m:t>
                              </m:r>
                            </m:e>
                          </m:d>
                          <m:r>
                            <a:rPr lang="en-GB" sz="1600" b="0" i="1" smtClean="0">
                              <a:latin typeface="Cambria Math" panose="02040503050406030204" pitchFamily="18" charset="0"/>
                            </a:rPr>
                            <m:t>+2</m:t>
                          </m:r>
                        </m:e>
                      </m:d>
                      <m:r>
                        <a:rPr lang="en-GB" sz="1600" b="0" i="1" smtClean="0">
                          <a:latin typeface="Cambria Math" panose="02040503050406030204" pitchFamily="18" charset="0"/>
                        </a:rPr>
                        <m:t>=1.34</m:t>
                      </m:r>
                    </m:oMath>
                  </m:oMathPara>
                </a14:m>
                <a:endParaRPr lang="en-GB" sz="1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127252" y="4961228"/>
                <a:ext cx="5004048" cy="553357"/>
              </a:xfrm>
              <a:prstGeom prst="rect">
                <a:avLst/>
              </a:prstGeom>
              <a:blipFill>
                <a:blip r:embed="rId8"/>
                <a:stretch>
                  <a:fillRect/>
                </a:stretch>
              </a:blipFill>
            </p:spPr>
            <p:txBody>
              <a:bodyPr/>
              <a:lstStyle/>
              <a:p>
                <a:r>
                  <a:rPr lang="en-GB">
                    <a:noFill/>
                  </a:rPr>
                  <a:t> </a:t>
                </a:r>
              </a:p>
            </p:txBody>
          </p:sp>
        </mc:Fallback>
      </mc:AlternateContent>
      <p:sp>
        <p:nvSpPr>
          <p:cNvPr id="14" name="TextBox 13"/>
          <p:cNvSpPr txBox="1"/>
          <p:nvPr/>
        </p:nvSpPr>
        <p:spPr>
          <a:xfrm>
            <a:off x="5351388" y="5635794"/>
            <a:ext cx="2736304" cy="369332"/>
          </a:xfrm>
          <a:prstGeom prst="rect">
            <a:avLst/>
          </a:prstGeom>
          <a:noFill/>
        </p:spPr>
        <p:txBody>
          <a:bodyPr wrap="square" rtlCol="0">
            <a:spAutoFit/>
          </a:bodyPr>
          <a:lstStyle/>
          <a:p>
            <a:r>
              <a:rPr lang="en-GB" dirty="0"/>
              <a:t>Error is 5.6% and 1.5%.</a:t>
            </a:r>
          </a:p>
        </p:txBody>
      </p:sp>
      <p:sp>
        <p:nvSpPr>
          <p:cNvPr id="15" name="Rectangle 14"/>
          <p:cNvSpPr/>
          <p:nvPr/>
        </p:nvSpPr>
        <p:spPr>
          <a:xfrm>
            <a:off x="448668" y="3605280"/>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16" name="Rectangle 15"/>
          <p:cNvSpPr/>
          <p:nvPr/>
        </p:nvSpPr>
        <p:spPr>
          <a:xfrm>
            <a:off x="448668" y="4483362"/>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17" name="Rectangle 16"/>
          <p:cNvSpPr/>
          <p:nvPr/>
        </p:nvSpPr>
        <p:spPr>
          <a:xfrm>
            <a:off x="4041180" y="3956397"/>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18" name="Rectangle 17"/>
          <p:cNvSpPr/>
          <p:nvPr/>
        </p:nvSpPr>
        <p:spPr>
          <a:xfrm>
            <a:off x="4676006" y="5686629"/>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a:t>
            </a:r>
          </a:p>
        </p:txBody>
      </p:sp>
      <p:sp>
        <p:nvSpPr>
          <p:cNvPr id="19" name="Rectangle 18"/>
          <p:cNvSpPr/>
          <p:nvPr/>
        </p:nvSpPr>
        <p:spPr>
          <a:xfrm>
            <a:off x="736700" y="3605280"/>
            <a:ext cx="2691804" cy="8331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729308" y="4483362"/>
            <a:ext cx="3492400" cy="16634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4329212" y="3948568"/>
            <a:ext cx="4694584" cy="16634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4964038" y="5686629"/>
            <a:ext cx="4059758" cy="6184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9751426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9" grpId="0" animBg="1"/>
      <p:bldP spid="20" grpId="0" animBg="1"/>
      <p:bldP spid="21" grpId="0" animBg="1"/>
      <p:bldP spid="2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16" name="Picture 15">
            <a:extLst>
              <a:ext uri="{FF2B5EF4-FFF2-40B4-BE49-F238E27FC236}">
                <a16:creationId xmlns:a16="http://schemas.microsoft.com/office/drawing/2014/main" id="{DBCB640B-4C8E-421B-A7AC-1CEEED5CE5CB}"/>
              </a:ext>
            </a:extLst>
          </p:cNvPr>
          <p:cNvPicPr>
            <a:picLocks noChangeAspect="1"/>
          </p:cNvPicPr>
          <p:nvPr/>
        </p:nvPicPr>
        <p:blipFill>
          <a:blip r:embed="rId2"/>
          <a:stretch>
            <a:fillRect/>
          </a:stretch>
        </p:blipFill>
        <p:spPr>
          <a:xfrm>
            <a:off x="395536" y="764704"/>
            <a:ext cx="5241545" cy="6093296"/>
          </a:xfrm>
          <a:prstGeom prst="rect">
            <a:avLst/>
          </a:prstGeom>
        </p:spPr>
      </p:pic>
      <p:sp>
        <p:nvSpPr>
          <p:cNvPr id="17" name="TextBox 16">
            <a:extLst>
              <a:ext uri="{FF2B5EF4-FFF2-40B4-BE49-F238E27FC236}">
                <a16:creationId xmlns:a16="http://schemas.microsoft.com/office/drawing/2014/main" id="{2C30B5C4-7AC1-4D31-BA1D-29793B5773CF}"/>
              </a:ext>
            </a:extLst>
          </p:cNvPr>
          <p:cNvSpPr txBox="1"/>
          <p:nvPr/>
        </p:nvSpPr>
        <p:spPr>
          <a:xfrm>
            <a:off x="175568" y="702390"/>
            <a:ext cx="1804144"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C4 June 2014(R) Q2</a:t>
            </a:r>
          </a:p>
        </p:txBody>
      </p:sp>
      <p:pic>
        <p:nvPicPr>
          <p:cNvPr id="19" name="Picture 18">
            <a:extLst>
              <a:ext uri="{FF2B5EF4-FFF2-40B4-BE49-F238E27FC236}">
                <a16:creationId xmlns:a16="http://schemas.microsoft.com/office/drawing/2014/main" id="{DB6C2534-E6D6-49C8-AE5D-7206E69372E4}"/>
              </a:ext>
            </a:extLst>
          </p:cNvPr>
          <p:cNvPicPr>
            <a:picLocks noChangeAspect="1"/>
          </p:cNvPicPr>
          <p:nvPr/>
        </p:nvPicPr>
        <p:blipFill>
          <a:blip r:embed="rId3"/>
          <a:stretch>
            <a:fillRect/>
          </a:stretch>
        </p:blipFill>
        <p:spPr>
          <a:xfrm>
            <a:off x="4509415" y="752004"/>
            <a:ext cx="4634367" cy="886296"/>
          </a:xfrm>
          <a:prstGeom prst="rect">
            <a:avLst/>
          </a:prstGeom>
        </p:spPr>
      </p:pic>
      <p:pic>
        <p:nvPicPr>
          <p:cNvPr id="20" name="Picture 19">
            <a:extLst>
              <a:ext uri="{FF2B5EF4-FFF2-40B4-BE49-F238E27FC236}">
                <a16:creationId xmlns:a16="http://schemas.microsoft.com/office/drawing/2014/main" id="{8BF57C1F-7494-4272-BE19-34F87B899DE1}"/>
              </a:ext>
            </a:extLst>
          </p:cNvPr>
          <p:cNvPicPr>
            <a:picLocks noChangeAspect="1"/>
          </p:cNvPicPr>
          <p:nvPr/>
        </p:nvPicPr>
        <p:blipFill>
          <a:blip r:embed="rId4"/>
          <a:stretch>
            <a:fillRect/>
          </a:stretch>
        </p:blipFill>
        <p:spPr>
          <a:xfrm>
            <a:off x="5050656" y="1702277"/>
            <a:ext cx="3562730" cy="1536223"/>
          </a:xfrm>
          <a:prstGeom prst="rect">
            <a:avLst/>
          </a:prstGeom>
        </p:spPr>
      </p:pic>
      <p:pic>
        <p:nvPicPr>
          <p:cNvPr id="22" name="Picture 21">
            <a:extLst>
              <a:ext uri="{FF2B5EF4-FFF2-40B4-BE49-F238E27FC236}">
                <a16:creationId xmlns:a16="http://schemas.microsoft.com/office/drawing/2014/main" id="{682B6F1F-8DAC-42D6-8D4E-220AF6E4255C}"/>
              </a:ext>
            </a:extLst>
          </p:cNvPr>
          <p:cNvPicPr>
            <a:picLocks noChangeAspect="1"/>
          </p:cNvPicPr>
          <p:nvPr/>
        </p:nvPicPr>
        <p:blipFill>
          <a:blip r:embed="rId5"/>
          <a:stretch>
            <a:fillRect/>
          </a:stretch>
        </p:blipFill>
        <p:spPr>
          <a:xfrm>
            <a:off x="5896064" y="3221856"/>
            <a:ext cx="3171825" cy="3505200"/>
          </a:xfrm>
          <a:prstGeom prst="rect">
            <a:avLst/>
          </a:prstGeom>
        </p:spPr>
      </p:pic>
      <p:sp>
        <p:nvSpPr>
          <p:cNvPr id="23" name="Rectangle 22">
            <a:extLst>
              <a:ext uri="{FF2B5EF4-FFF2-40B4-BE49-F238E27FC236}">
                <a16:creationId xmlns:a16="http://schemas.microsoft.com/office/drawing/2014/main" id="{84713D86-A4D9-4EE8-A6C5-C0583F48712A}"/>
              </a:ext>
            </a:extLst>
          </p:cNvPr>
          <p:cNvSpPr/>
          <p:nvPr/>
        </p:nvSpPr>
        <p:spPr>
          <a:xfrm>
            <a:off x="4902300" y="671580"/>
            <a:ext cx="4203600" cy="9921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a:extLst>
              <a:ext uri="{FF2B5EF4-FFF2-40B4-BE49-F238E27FC236}">
                <a16:creationId xmlns:a16="http://schemas.microsoft.com/office/drawing/2014/main" id="{470DBA3C-2D12-490A-AF51-84CF682FF275}"/>
              </a:ext>
            </a:extLst>
          </p:cNvPr>
          <p:cNvSpPr/>
          <p:nvPr/>
        </p:nvSpPr>
        <p:spPr>
          <a:xfrm>
            <a:off x="5386526" y="1681976"/>
            <a:ext cx="3719374" cy="15398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a:extLst>
              <a:ext uri="{FF2B5EF4-FFF2-40B4-BE49-F238E27FC236}">
                <a16:creationId xmlns:a16="http://schemas.microsoft.com/office/drawing/2014/main" id="{FDED1863-BD07-4CCA-B9A1-AB7C3673F542}"/>
              </a:ext>
            </a:extLst>
          </p:cNvPr>
          <p:cNvSpPr/>
          <p:nvPr/>
        </p:nvSpPr>
        <p:spPr>
          <a:xfrm>
            <a:off x="6228184" y="3218198"/>
            <a:ext cx="2877716" cy="35088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3262470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2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5"/>
                                        </p:tgtEl>
                                      </p:cBhvr>
                                    </p:animEffect>
                                    <p:set>
                                      <p:cBhvr>
                                        <p:cTn id="1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3" grpId="0" animBg="1"/>
      <p:bldP spid="24" grpId="0" animBg="1"/>
      <p:bldP spid="2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11I</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8" name="TextBox 27">
            <a:extLst>
              <a:ext uri="{FF2B5EF4-FFF2-40B4-BE49-F238E27FC236}">
                <a16:creationId xmlns:a16="http://schemas.microsoft.com/office/drawing/2014/main" id="{AB409FA8-34C4-4FDD-966B-EFA5D58ECFF6}"/>
              </a:ext>
            </a:extLst>
          </p:cNvPr>
          <p:cNvSpPr txBox="1"/>
          <p:nvPr/>
        </p:nvSpPr>
        <p:spPr>
          <a:xfrm>
            <a:off x="395536" y="725840"/>
            <a:ext cx="7920880" cy="830997"/>
          </a:xfrm>
          <a:prstGeom prst="rect">
            <a:avLst/>
          </a:prstGeom>
          <a:noFill/>
        </p:spPr>
        <p:txBody>
          <a:bodyPr wrap="square" rtlCol="0">
            <a:spAutoFit/>
          </a:bodyPr>
          <a:lstStyle/>
          <a:p>
            <a:r>
              <a:rPr lang="en-GB" sz="2400" dirty="0"/>
              <a:t>Pearson Pure Mathematics Year 2/AS</a:t>
            </a:r>
          </a:p>
          <a:p>
            <a:r>
              <a:rPr lang="en-GB" sz="2400" dirty="0"/>
              <a:t>Pages 319-322</a:t>
            </a:r>
          </a:p>
        </p:txBody>
      </p:sp>
      <p:cxnSp>
        <p:nvCxnSpPr>
          <p:cNvPr id="29" name="Straight Connector 28">
            <a:extLst>
              <a:ext uri="{FF2B5EF4-FFF2-40B4-BE49-F238E27FC236}">
                <a16:creationId xmlns:a16="http://schemas.microsoft.com/office/drawing/2014/main" id="{07B3D4EB-D2A9-4BCC-B402-8AAEDE7CB1A1}"/>
              </a:ext>
            </a:extLst>
          </p:cNvPr>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498235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Integration with Parametric Equations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52111" y="2608132"/>
                <a:ext cx="4968552" cy="62427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b="0" dirty="0"/>
                  <a:t>Area:         </a:t>
                </a:r>
                <a14:m>
                  <m:oMath xmlns:m="http://schemas.openxmlformats.org/officeDocument/2006/math">
                    <m:nary>
                      <m:naryPr>
                        <m:subHide m:val="on"/>
                        <m:supHide m:val="on"/>
                        <m:ctrlPr>
                          <a:rPr lang="en-GB" sz="2400" b="0" i="1" smtClean="0">
                            <a:latin typeface="Cambria Math" panose="02040503050406030204" pitchFamily="18" charset="0"/>
                          </a:rPr>
                        </m:ctrlPr>
                      </m:naryPr>
                      <m:sub/>
                      <m:sup/>
                      <m:e>
                        <m:r>
                          <a:rPr lang="en-GB" sz="2400" b="0" i="1" smtClean="0">
                            <a:latin typeface="Cambria Math" panose="02040503050406030204" pitchFamily="18" charset="0"/>
                          </a:rPr>
                          <m:t>𝑦</m:t>
                        </m:r>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r>
                      <a:rPr lang="en-GB" sz="2400" b="0" i="1" smtClean="0">
                        <a:latin typeface="Cambria Math" panose="02040503050406030204" pitchFamily="18" charset="0"/>
                      </a:rPr>
                      <m:t>=</m:t>
                    </m:r>
                    <m:nary>
                      <m:naryPr>
                        <m:subHide m:val="on"/>
                        <m:supHide m:val="on"/>
                        <m:ctrlPr>
                          <a:rPr lang="en-GB" sz="2400" b="0" i="1" smtClean="0">
                            <a:latin typeface="Cambria Math" panose="02040503050406030204" pitchFamily="18" charset="0"/>
                          </a:rPr>
                        </m:ctrlPr>
                      </m:naryPr>
                      <m:sub/>
                      <m:sup/>
                      <m:e>
                        <m:r>
                          <a:rPr lang="en-GB" sz="2400" b="0" i="1" smtClean="0">
                            <a:latin typeface="Cambria Math" panose="02040503050406030204" pitchFamily="18" charset="0"/>
                          </a:rPr>
                          <m:t>𝑦</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𝑑𝑥</m:t>
                            </m:r>
                          </m:num>
                          <m:den>
                            <m:r>
                              <a:rPr lang="en-GB" sz="2400" b="0" i="1" smtClean="0">
                                <a:latin typeface="Cambria Math" panose="02040503050406030204" pitchFamily="18" charset="0"/>
                              </a:rPr>
                              <m:t>𝑑𝑡</m:t>
                            </m:r>
                          </m:den>
                        </m:f>
                        <m:r>
                          <a:rPr lang="en-GB" sz="2400" b="0" i="1" smtClean="0">
                            <a:latin typeface="Cambria Math" panose="02040503050406030204" pitchFamily="18" charset="0"/>
                          </a:rPr>
                          <m:t> </m:t>
                        </m:r>
                        <m:r>
                          <a:rPr lang="en-GB" sz="2400" b="0" i="1" smtClean="0">
                            <a:latin typeface="Cambria Math" panose="02040503050406030204" pitchFamily="18" charset="0"/>
                          </a:rPr>
                          <m:t>𝑑𝑡</m:t>
                        </m:r>
                      </m:e>
                    </m:nary>
                  </m:oMath>
                </a14:m>
                <a:endParaRPr lang="en-GB"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452111" y="2608132"/>
                <a:ext cx="4968552" cy="624273"/>
              </a:xfrm>
              <a:prstGeom prst="rect">
                <a:avLst/>
              </a:prstGeom>
              <a:blipFill>
                <a:blip r:embed="rId2"/>
                <a:stretch>
                  <a:fillRect l="-1587" b="-75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23528" y="764704"/>
                <a:ext cx="7704856" cy="1797159"/>
              </a:xfrm>
              <a:prstGeom prst="rect">
                <a:avLst/>
              </a:prstGeom>
              <a:noFill/>
            </p:spPr>
            <p:txBody>
              <a:bodyPr wrap="square" rtlCol="0">
                <a:spAutoFit/>
              </a:bodyPr>
              <a:lstStyle/>
              <a:p>
                <a:r>
                  <a:rPr lang="en-GB" dirty="0"/>
                  <a:t>Suppose we have the following parametric equations:</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𝑡</m:t>
                          </m:r>
                        </m:e>
                        <m:sup>
                          <m:r>
                            <a:rPr lang="en-GB" b="0" i="1" smtClean="0">
                              <a:latin typeface="Cambria Math" panose="02040503050406030204" pitchFamily="18" charset="0"/>
                            </a:rPr>
                            <m:t>2</m:t>
                          </m:r>
                        </m:sup>
                      </m:sSup>
                    </m:oMath>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𝑡</m:t>
                      </m:r>
                      <m:r>
                        <a:rPr lang="en-GB" b="0" i="1" smtClean="0">
                          <a:latin typeface="Cambria Math" panose="02040503050406030204" pitchFamily="18" charset="0"/>
                        </a:rPr>
                        <m:t>+1</m:t>
                      </m:r>
                    </m:oMath>
                  </m:oMathPara>
                </a14:m>
                <a:endParaRPr lang="en-GB" dirty="0"/>
              </a:p>
              <a:p>
                <a:endParaRPr lang="en-GB" dirty="0"/>
              </a:p>
              <a:p>
                <a:r>
                  <a:rPr lang="en-GB" dirty="0"/>
                  <a:t>To find the area under the curve, we want to determine to determine </a:t>
                </a:r>
                <a14:m>
                  <m:oMath xmlns:m="http://schemas.openxmlformats.org/officeDocument/2006/math">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𝑦</m:t>
                        </m:r>
                        <m:r>
                          <a:rPr lang="en-GB" b="0" i="1" smtClean="0">
                            <a:latin typeface="Cambria Math" panose="02040503050406030204" pitchFamily="18" charset="0"/>
                          </a:rPr>
                          <m:t> </m:t>
                        </m:r>
                        <m:r>
                          <a:rPr lang="en-GB" b="0" i="1" smtClean="0">
                            <a:latin typeface="Cambria Math" panose="02040503050406030204" pitchFamily="18" charset="0"/>
                          </a:rPr>
                          <m:t>𝑑𝑥</m:t>
                        </m:r>
                      </m:e>
                    </m:nary>
                  </m:oMath>
                </a14:m>
                <a:r>
                  <a:rPr lang="en-GB" dirty="0"/>
                  <a:t>. The problem however is that </a:t>
                </a:r>
                <a14:m>
                  <m:oMath xmlns:m="http://schemas.openxmlformats.org/officeDocument/2006/math">
                    <m:r>
                      <a:rPr lang="en-GB" b="0" i="1" smtClean="0">
                        <a:latin typeface="Cambria Math" panose="02040503050406030204" pitchFamily="18" charset="0"/>
                      </a:rPr>
                      <m:t>𝑦</m:t>
                    </m:r>
                  </m:oMath>
                </a14:m>
                <a:r>
                  <a:rPr lang="en-GB" dirty="0"/>
                  <a:t> is in terms of </a:t>
                </a:r>
                <a14:m>
                  <m:oMath xmlns:m="http://schemas.openxmlformats.org/officeDocument/2006/math">
                    <m:r>
                      <a:rPr lang="en-GB" b="0" i="1" smtClean="0">
                        <a:latin typeface="Cambria Math" panose="02040503050406030204" pitchFamily="18" charset="0"/>
                      </a:rPr>
                      <m:t>𝑡</m:t>
                    </m:r>
                  </m:oMath>
                </a14:m>
                <a:r>
                  <a:rPr lang="en-GB" dirty="0"/>
                  <a:t>, not in terms of </a:t>
                </a:r>
                <a14:m>
                  <m:oMath xmlns:m="http://schemas.openxmlformats.org/officeDocument/2006/math">
                    <m:r>
                      <a:rPr lang="en-GB" b="0" i="1" smtClean="0">
                        <a:latin typeface="Cambria Math" panose="02040503050406030204" pitchFamily="18" charset="0"/>
                      </a:rPr>
                      <m:t>𝑥</m:t>
                    </m:r>
                  </m:oMath>
                </a14:m>
                <a:r>
                  <a:rPr lang="en-GB"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323528" y="764704"/>
                <a:ext cx="7704856" cy="1797159"/>
              </a:xfrm>
              <a:prstGeom prst="rect">
                <a:avLst/>
              </a:prstGeom>
              <a:blipFill>
                <a:blip r:embed="rId3"/>
                <a:stretch>
                  <a:fillRect l="-633" t="-1695" b="-281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672174" y="2587656"/>
                <a:ext cx="3240360" cy="84394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1100" b="1" dirty="0"/>
                  <a:t>Fro Memory Tip: </a:t>
                </a:r>
                <a:r>
                  <a:rPr lang="en-GB" sz="1100" dirty="0"/>
                  <a:t>No need to remember the whole new formulae. Just remember that </a:t>
                </a:r>
                <a14:m>
                  <m:oMath xmlns:m="http://schemas.openxmlformats.org/officeDocument/2006/math">
                    <m:f>
                      <m:fPr>
                        <m:ctrlPr>
                          <a:rPr lang="en-GB" sz="1100" i="1" smtClean="0">
                            <a:latin typeface="Cambria Math" panose="02040503050406030204" pitchFamily="18" charset="0"/>
                          </a:rPr>
                        </m:ctrlPr>
                      </m:fPr>
                      <m:num>
                        <m:r>
                          <a:rPr lang="en-GB" sz="1100" b="0" i="1" smtClean="0">
                            <a:latin typeface="Cambria Math" panose="02040503050406030204" pitchFamily="18" charset="0"/>
                          </a:rPr>
                          <m:t>𝑑𝑥</m:t>
                        </m:r>
                      </m:num>
                      <m:den>
                        <m:r>
                          <a:rPr lang="en-GB" sz="1100" b="0" i="1" smtClean="0">
                            <a:latin typeface="Cambria Math" panose="02040503050406030204" pitchFamily="18" charset="0"/>
                          </a:rPr>
                          <m:t>𝑑𝑡</m:t>
                        </m:r>
                      </m:den>
                    </m:f>
                    <m:r>
                      <a:rPr lang="en-GB" sz="1100" b="0" i="1" smtClean="0">
                        <a:latin typeface="Cambria Math" panose="02040503050406030204" pitchFamily="18" charset="0"/>
                      </a:rPr>
                      <m:t>𝑑𝑡</m:t>
                    </m:r>
                    <m:r>
                      <a:rPr lang="en-GB" sz="1100" b="0" i="1" smtClean="0">
                        <a:latin typeface="Cambria Math" panose="02040503050406030204" pitchFamily="18" charset="0"/>
                      </a:rPr>
                      <m:t>=</m:t>
                    </m:r>
                    <m:r>
                      <a:rPr lang="en-GB" sz="1100" b="0" i="1" smtClean="0">
                        <a:latin typeface="Cambria Math" panose="02040503050406030204" pitchFamily="18" charset="0"/>
                      </a:rPr>
                      <m:t>𝑑𝑥</m:t>
                    </m:r>
                  </m:oMath>
                </a14:m>
                <a:r>
                  <a:rPr lang="en-GB" sz="1100" dirty="0"/>
                  <a:t>  , which follows from the chain rule (and </a:t>
                </a:r>
                <a:r>
                  <a:rPr lang="en-GB" sz="1100" u="sng" dirty="0"/>
                  <a:t>very</a:t>
                </a:r>
                <a:r>
                  <a:rPr lang="en-GB" sz="1100" dirty="0"/>
                  <a:t> informally, you can see holds as the </a:t>
                </a:r>
                <a14:m>
                  <m:oMath xmlns:m="http://schemas.openxmlformats.org/officeDocument/2006/math">
                    <m:r>
                      <a:rPr lang="en-GB" sz="1100" b="0" i="1" smtClean="0">
                        <a:latin typeface="Cambria Math" panose="02040503050406030204" pitchFamily="18" charset="0"/>
                      </a:rPr>
                      <m:t>𝑑𝑡</m:t>
                    </m:r>
                  </m:oMath>
                </a14:m>
                <a:r>
                  <a:rPr lang="en-GB" sz="1100" dirty="0"/>
                  <a:t>’s cancel)</a:t>
                </a:r>
              </a:p>
            </p:txBody>
          </p:sp>
        </mc:Choice>
        <mc:Fallback xmlns="">
          <p:sp>
            <p:nvSpPr>
              <p:cNvPr id="7" name="TextBox 6"/>
              <p:cNvSpPr txBox="1">
                <a:spLocks noRot="1" noChangeAspect="1" noMove="1" noResize="1" noEditPoints="1" noAdjustHandles="1" noChangeArrowheads="1" noChangeShapeType="1" noTextEdit="1"/>
              </p:cNvSpPr>
              <p:nvPr/>
            </p:nvSpPr>
            <p:spPr>
              <a:xfrm>
                <a:off x="5672174" y="2587656"/>
                <a:ext cx="3240360" cy="843949"/>
              </a:xfrm>
              <a:prstGeom prst="rect">
                <a:avLst/>
              </a:prstGeom>
              <a:blipFill>
                <a:blip r:embed="rId4"/>
                <a:stretch>
                  <a:fillRect b="-209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88044" y="4187528"/>
                <a:ext cx="7003779" cy="226863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𝑑𝑥</m:t>
                          </m:r>
                        </m:num>
                        <m:den>
                          <m:r>
                            <a:rPr lang="en-GB" sz="1600" b="0" i="1" smtClean="0">
                              <a:latin typeface="Cambria Math" panose="02040503050406030204" pitchFamily="18" charset="0"/>
                            </a:rPr>
                            <m:t>𝑑𝑡</m:t>
                          </m:r>
                        </m:den>
                      </m:f>
                      <m:r>
                        <a:rPr lang="en-GB" sz="1600" b="0" i="1" smtClean="0">
                          <a:latin typeface="Cambria Math" panose="02040503050406030204" pitchFamily="18" charset="0"/>
                        </a:rPr>
                        <m:t>=2</m:t>
                      </m:r>
                      <m:r>
                        <a:rPr lang="en-GB" sz="1600" b="0" i="1" smtClean="0">
                          <a:latin typeface="Cambria Math" panose="02040503050406030204" pitchFamily="18" charset="0"/>
                        </a:rPr>
                        <m:t>𝑡</m:t>
                      </m:r>
                    </m:oMath>
                  </m:oMathPara>
                </a14:m>
                <a:endParaRPr lang="en-GB" sz="1600" b="0" i="1" dirty="0">
                  <a:latin typeface="Cambria Math" panose="02040503050406030204" pitchFamily="18" charset="0"/>
                </a:endParaRPr>
              </a:p>
              <a:p>
                <a:pPr/>
                <a:r>
                  <a:rPr lang="en-GB" sz="1600" b="0" i="0" dirty="0">
                    <a:latin typeface="+mj-lt"/>
                  </a:rPr>
                  <a:t>When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=3, </m:t>
                    </m:r>
                    <m:r>
                      <a:rPr lang="en-GB" sz="1600" b="0" i="1" smtClean="0">
                        <a:latin typeface="Cambria Math" panose="02040503050406030204" pitchFamily="18" charset="0"/>
                      </a:rPr>
                      <m:t>𝑡</m:t>
                    </m:r>
                    <m:r>
                      <a:rPr lang="en-GB" sz="1600" b="0" i="1" smtClean="0">
                        <a:latin typeface="Cambria Math" panose="02040503050406030204" pitchFamily="18" charset="0"/>
                      </a:rPr>
                      <m:t>=</m:t>
                    </m:r>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3</m:t>
                        </m:r>
                      </m:e>
                    </m:rad>
                    <m:r>
                      <a:rPr lang="en-GB" sz="1600" b="0" i="1" smtClean="0">
                        <a:latin typeface="Cambria Math" panose="02040503050406030204" pitchFamily="18" charset="0"/>
                      </a:rPr>
                      <m:t>     </m:t>
                    </m:r>
                  </m:oMath>
                </a14:m>
                <a:r>
                  <a:rPr lang="en-GB" sz="1600" b="0" i="0" dirty="0">
                    <a:latin typeface="+mj-lt"/>
                  </a:rPr>
                  <a:t>When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=0, </m:t>
                    </m:r>
                    <m:r>
                      <a:rPr lang="en-GB" sz="1600" b="0" i="1" smtClean="0">
                        <a:latin typeface="Cambria Math" panose="02040503050406030204" pitchFamily="18" charset="0"/>
                      </a:rPr>
                      <m:t>𝑡</m:t>
                    </m:r>
                    <m:r>
                      <a:rPr lang="en-GB" sz="1600" b="0" i="1" smtClean="0">
                        <a:latin typeface="Cambria Math" panose="02040503050406030204" pitchFamily="18" charset="0"/>
                      </a:rPr>
                      <m:t>=0</m:t>
                    </m:r>
                  </m:oMath>
                </a14:m>
                <a:r>
                  <a:rPr lang="en-GB" sz="1600" b="0" i="1" dirty="0">
                    <a:latin typeface="Cambria Math" panose="02040503050406030204" pitchFamily="18" charset="0"/>
                  </a:rPr>
                  <a:t/>
                </a:r>
                <a:br>
                  <a:rPr lang="en-GB" sz="1600" b="0" i="1" dirty="0">
                    <a:latin typeface="Cambria Math" panose="02040503050406030204" pitchFamily="18" charset="0"/>
                  </a:rPr>
                </a:b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  </m:t>
                      </m:r>
                      <m:r>
                        <a:rPr lang="en-GB" sz="1600" b="0" i="1" smtClean="0">
                          <a:latin typeface="Cambria Math" panose="02040503050406030204" pitchFamily="18" charset="0"/>
                        </a:rPr>
                        <m:t>𝐴</m:t>
                      </m:r>
                      <m:r>
                        <a:rPr lang="en-GB" sz="1600" b="0" i="1" smtClean="0">
                          <a:latin typeface="Cambria Math" panose="02040503050406030204" pitchFamily="18" charset="0"/>
                        </a:rPr>
                        <m:t>=</m:t>
                      </m:r>
                      <m:nary>
                        <m:naryPr>
                          <m:ctrlPr>
                            <a:rPr lang="en-GB" sz="1600" b="0" i="1" smtClean="0">
                              <a:latin typeface="Cambria Math" panose="02040503050406030204" pitchFamily="18" charset="0"/>
                            </a:rPr>
                          </m:ctrlPr>
                        </m:naryPr>
                        <m:sub>
                          <m:r>
                            <a:rPr lang="en-GB" sz="1600" b="0" i="1" smtClean="0">
                              <a:latin typeface="Cambria Math" panose="02040503050406030204" pitchFamily="18" charset="0"/>
                            </a:rPr>
                            <m:t>0</m:t>
                          </m:r>
                        </m:sub>
                        <m:sup>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3</m:t>
                              </m:r>
                            </m:e>
                          </m:rad>
                        </m:sup>
                        <m:e>
                          <m:r>
                            <a:rPr lang="en-GB" sz="1600" b="0" i="1" smtClean="0">
                              <a:latin typeface="Cambria Math" panose="02040503050406030204" pitchFamily="18" charset="0"/>
                            </a:rPr>
                            <m:t>𝑦</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𝑑𝑥</m:t>
                              </m:r>
                            </m:num>
                            <m:den>
                              <m:r>
                                <a:rPr lang="en-GB" sz="1600" b="0" i="1" smtClean="0">
                                  <a:latin typeface="Cambria Math" panose="02040503050406030204" pitchFamily="18" charset="0"/>
                                </a:rPr>
                                <m:t>𝑑𝑡</m:t>
                              </m:r>
                            </m:den>
                          </m:f>
                          <m:r>
                            <a:rPr lang="en-GB" sz="1600" b="0" i="1" smtClean="0">
                              <a:latin typeface="Cambria Math" panose="02040503050406030204" pitchFamily="18" charset="0"/>
                            </a:rPr>
                            <m:t>𝑑𝑡</m:t>
                          </m:r>
                        </m:e>
                      </m:nary>
                      <m:r>
                        <a:rPr lang="en-GB" sz="1600" b="0" i="1" smtClean="0">
                          <a:latin typeface="Cambria Math" panose="02040503050406030204" pitchFamily="18" charset="0"/>
                        </a:rPr>
                        <m:t>=</m:t>
                      </m:r>
                      <m:nary>
                        <m:naryPr>
                          <m:ctrlPr>
                            <a:rPr lang="en-GB" sz="1600" b="0" i="1" smtClean="0">
                              <a:latin typeface="Cambria Math" panose="02040503050406030204" pitchFamily="18" charset="0"/>
                            </a:rPr>
                          </m:ctrlPr>
                        </m:naryPr>
                        <m:sub>
                          <m:r>
                            <a:rPr lang="en-GB" sz="1600" b="0" i="1" smtClean="0">
                              <a:latin typeface="Cambria Math" panose="02040503050406030204" pitchFamily="18" charset="0"/>
                            </a:rPr>
                            <m:t>0</m:t>
                          </m:r>
                        </m:sub>
                        <m:sup>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3</m:t>
                              </m:r>
                            </m:e>
                          </m:rad>
                        </m:sup>
                        <m:e>
                          <m:d>
                            <m:dPr>
                              <m:ctrlPr>
                                <a:rPr lang="en-GB" sz="1600" i="1">
                                  <a:latin typeface="Cambria Math" panose="02040503050406030204" pitchFamily="18" charset="0"/>
                                </a:rPr>
                              </m:ctrlPr>
                            </m:dPr>
                            <m:e>
                              <m:r>
                                <a:rPr lang="en-GB" sz="1600" i="1">
                                  <a:latin typeface="Cambria Math" panose="02040503050406030204" pitchFamily="18" charset="0"/>
                                </a:rPr>
                                <m:t>𝑡</m:t>
                              </m:r>
                              <m:r>
                                <a:rPr lang="en-GB" sz="1600" i="1">
                                  <a:latin typeface="Cambria Math" panose="02040503050406030204" pitchFamily="18" charset="0"/>
                                </a:rPr>
                                <m:t>+1</m:t>
                              </m:r>
                            </m:e>
                          </m:d>
                          <m:r>
                            <a:rPr lang="en-GB" sz="1600" i="1">
                              <a:latin typeface="Cambria Math" panose="02040503050406030204" pitchFamily="18" charset="0"/>
                            </a:rPr>
                            <m:t>2</m:t>
                          </m:r>
                          <m:r>
                            <a:rPr lang="en-GB" sz="1600" i="1">
                              <a:latin typeface="Cambria Math" panose="02040503050406030204" pitchFamily="18" charset="0"/>
                            </a:rPr>
                            <m:t>𝑡</m:t>
                          </m:r>
                          <m:r>
                            <a:rPr lang="en-GB" sz="1600" i="1">
                              <a:latin typeface="Cambria Math" panose="02040503050406030204" pitchFamily="18" charset="0"/>
                            </a:rPr>
                            <m:t>  </m:t>
                          </m:r>
                          <m:r>
                            <a:rPr lang="en-GB" sz="1600" i="1">
                              <a:latin typeface="Cambria Math" panose="02040503050406030204" pitchFamily="18" charset="0"/>
                            </a:rPr>
                            <m:t>𝑑𝑡</m:t>
                          </m:r>
                        </m:e>
                      </m:nary>
                      <m:r>
                        <a:rPr lang="en-GB" sz="1600" b="0" i="1" smtClean="0">
                          <a:latin typeface="Cambria Math" panose="02040503050406030204" pitchFamily="18" charset="0"/>
                        </a:rPr>
                        <m:t>=</m:t>
                      </m:r>
                      <m:nary>
                        <m:naryPr>
                          <m:ctrlPr>
                            <a:rPr lang="en-GB" sz="1600" i="1">
                              <a:latin typeface="Cambria Math" panose="02040503050406030204" pitchFamily="18" charset="0"/>
                            </a:rPr>
                          </m:ctrlPr>
                        </m:naryPr>
                        <m:sub>
                          <m:r>
                            <a:rPr lang="en-GB" sz="1600" i="1">
                              <a:latin typeface="Cambria Math" panose="02040503050406030204" pitchFamily="18" charset="0"/>
                            </a:rPr>
                            <m:t>0</m:t>
                          </m:r>
                        </m:sub>
                        <m:sup>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3</m:t>
                              </m:r>
                            </m:e>
                          </m:rad>
                        </m:sup>
                        <m:e>
                          <m:r>
                            <a:rPr lang="en-GB" sz="1600" b="0" i="1" smtClean="0">
                              <a:latin typeface="Cambria Math" panose="02040503050406030204" pitchFamily="18" charset="0"/>
                            </a:rPr>
                            <m:t>2</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𝑡</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+2</m:t>
                          </m:r>
                          <m:r>
                            <a:rPr lang="en-GB" sz="1600" b="0" i="1" smtClean="0">
                              <a:latin typeface="Cambria Math" panose="02040503050406030204" pitchFamily="18" charset="0"/>
                            </a:rPr>
                            <m:t>𝑡</m:t>
                          </m:r>
                          <m:r>
                            <a:rPr lang="en-GB" sz="1600" b="0" i="1" smtClean="0">
                              <a:latin typeface="Cambria Math" panose="02040503050406030204" pitchFamily="18" charset="0"/>
                            </a:rPr>
                            <m:t> </m:t>
                          </m:r>
                          <m:r>
                            <a:rPr lang="en-GB" sz="1600" i="1">
                              <a:latin typeface="Cambria Math" panose="02040503050406030204" pitchFamily="18" charset="0"/>
                            </a:rPr>
                            <m:t>𝑑𝑡</m:t>
                          </m:r>
                        </m:e>
                      </m:nary>
                    </m:oMath>
                    <m:oMath xmlns:m="http://schemas.openxmlformats.org/officeDocument/2006/math">
                      <m:r>
                        <a:rPr lang="en-GB" sz="1600" b="0" i="1" smtClean="0">
                          <a:latin typeface="Cambria Math" panose="02040503050406030204" pitchFamily="18" charset="0"/>
                        </a:rPr>
                        <m:t>      =</m:t>
                      </m:r>
                      <m:sSubSup>
                        <m:sSubSupPr>
                          <m:ctrlPr>
                            <a:rPr lang="en-GB" sz="1600" b="0" i="1" smtClean="0">
                              <a:latin typeface="Cambria Math" panose="02040503050406030204" pitchFamily="18" charset="0"/>
                            </a:rPr>
                          </m:ctrlPr>
                        </m:sSubSupPr>
                        <m:e>
                          <m:d>
                            <m:dPr>
                              <m:begChr m:val="["/>
                              <m:endChr m:val="]"/>
                              <m:ctrlPr>
                                <a:rPr lang="en-GB" sz="1600" b="0" i="1" smtClean="0">
                                  <a:latin typeface="Cambria Math" panose="02040503050406030204" pitchFamily="18" charset="0"/>
                                </a:rPr>
                              </m:ctrlPr>
                            </m:dPr>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m:t>
                                  </m:r>
                                </m:num>
                                <m:den>
                                  <m:r>
                                    <a:rPr lang="en-GB" sz="1600" b="0" i="1" smtClean="0">
                                      <a:latin typeface="Cambria Math" panose="02040503050406030204" pitchFamily="18" charset="0"/>
                                    </a:rPr>
                                    <m:t>3</m:t>
                                  </m:r>
                                </m:den>
                              </m:f>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𝑡</m:t>
                                  </m:r>
                                </m:e>
                                <m:sup>
                                  <m:r>
                                    <a:rPr lang="en-GB" sz="1600" b="0" i="1" smtClean="0">
                                      <a:latin typeface="Cambria Math" panose="02040503050406030204" pitchFamily="18" charset="0"/>
                                    </a:rPr>
                                    <m:t>3</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𝑡</m:t>
                                  </m:r>
                                </m:e>
                                <m:sup>
                                  <m:r>
                                    <a:rPr lang="en-GB" sz="1600" b="0" i="1" smtClean="0">
                                      <a:latin typeface="Cambria Math" panose="02040503050406030204" pitchFamily="18" charset="0"/>
                                    </a:rPr>
                                    <m:t>2</m:t>
                                  </m:r>
                                </m:sup>
                              </m:sSup>
                            </m:e>
                          </m:d>
                        </m:e>
                        <m:sub>
                          <m:r>
                            <a:rPr lang="en-GB" sz="1600" b="0" i="1" smtClean="0">
                              <a:latin typeface="Cambria Math" panose="02040503050406030204" pitchFamily="18" charset="0"/>
                            </a:rPr>
                            <m:t>0</m:t>
                          </m:r>
                        </m:sub>
                        <m:sup>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3</m:t>
                              </m:r>
                            </m:e>
                          </m:rad>
                        </m:sup>
                      </m:sSubSup>
                      <m:r>
                        <a:rPr lang="en-GB" sz="1600" b="0" i="1" smtClean="0">
                          <a:latin typeface="Cambria Math" panose="02040503050406030204" pitchFamily="18" charset="0"/>
                        </a:rPr>
                        <m:t>=2</m:t>
                      </m:r>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3</m:t>
                          </m:r>
                        </m:e>
                      </m:rad>
                      <m:r>
                        <a:rPr lang="en-GB" sz="1600" b="0" i="1" smtClean="0">
                          <a:latin typeface="Cambria Math" panose="02040503050406030204" pitchFamily="18" charset="0"/>
                        </a:rPr>
                        <m:t>+3</m:t>
                      </m:r>
                    </m:oMath>
                    <m:oMath xmlns:m="http://schemas.openxmlformats.org/officeDocument/2006/math">
                      <m:r>
                        <a:rPr lang="en-GB" sz="1600" b="0" i="1" smtClean="0">
                          <a:latin typeface="Cambria Math" panose="02040503050406030204" pitchFamily="18" charset="0"/>
                        </a:rPr>
                        <m:t>  </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288044" y="4187528"/>
                <a:ext cx="7003779" cy="2268634"/>
              </a:xfrm>
              <a:prstGeom prst="rect">
                <a:avLst/>
              </a:prstGeom>
              <a:blipFill>
                <a:blip r:embed="rId5"/>
                <a:stretch>
                  <a:fillRect l="-4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23528" y="3551499"/>
                <a:ext cx="8352928" cy="58477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Determine the area bound between the curve with parametric equations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𝑡</m:t>
                        </m:r>
                      </m:e>
                      <m:sup>
                        <m:r>
                          <a:rPr lang="en-GB" sz="1600" b="0" i="1" smtClean="0">
                            <a:latin typeface="Cambria Math" panose="02040503050406030204" pitchFamily="18" charset="0"/>
                          </a:rPr>
                          <m:t>2</m:t>
                        </m:r>
                      </m:sup>
                    </m:sSup>
                  </m:oMath>
                </a14:m>
                <a:r>
                  <a:rPr lang="en-GB" sz="1600" dirty="0"/>
                  <a:t> and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𝑡</m:t>
                    </m:r>
                    <m:r>
                      <a:rPr lang="en-GB" sz="1600" b="0" i="1" smtClean="0">
                        <a:latin typeface="Cambria Math" panose="02040503050406030204" pitchFamily="18" charset="0"/>
                      </a:rPr>
                      <m:t>+1</m:t>
                    </m:r>
                  </m:oMath>
                </a14:m>
                <a:r>
                  <a:rPr lang="en-GB" sz="1600" dirty="0"/>
                  <a:t>, the </a:t>
                </a:r>
                <a14:m>
                  <m:oMath xmlns:m="http://schemas.openxmlformats.org/officeDocument/2006/math">
                    <m:r>
                      <a:rPr lang="en-GB" sz="1600" b="0" i="1" smtClean="0">
                        <a:latin typeface="Cambria Math" panose="02040503050406030204" pitchFamily="18" charset="0"/>
                      </a:rPr>
                      <m:t>𝑥</m:t>
                    </m:r>
                  </m:oMath>
                </a14:m>
                <a:r>
                  <a:rPr lang="en-GB" sz="1600" dirty="0"/>
                  <a:t>-axis, and the lines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=0</m:t>
                    </m:r>
                  </m:oMath>
                </a14:m>
                <a:r>
                  <a:rPr lang="en-GB" sz="1600" dirty="0"/>
                  <a:t> and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=3</m:t>
                    </m:r>
                  </m:oMath>
                </a14:m>
                <a:r>
                  <a:rPr lang="en-GB" sz="1600" dirty="0"/>
                  <a:t>.</a:t>
                </a:r>
              </a:p>
            </p:txBody>
          </p:sp>
        </mc:Choice>
        <mc:Fallback xmlns="">
          <p:sp>
            <p:nvSpPr>
              <p:cNvPr id="9" name="TextBox 8"/>
              <p:cNvSpPr txBox="1">
                <a:spLocks noRot="1" noChangeAspect="1" noMove="1" noResize="1" noEditPoints="1" noAdjustHandles="1" noChangeArrowheads="1" noChangeShapeType="1" noTextEdit="1"/>
              </p:cNvSpPr>
              <p:nvPr/>
            </p:nvSpPr>
            <p:spPr>
              <a:xfrm>
                <a:off x="323528" y="3551499"/>
                <a:ext cx="8352928" cy="584775"/>
              </a:xfrm>
              <a:prstGeom prst="rect">
                <a:avLst/>
              </a:prstGeom>
              <a:blipFill>
                <a:blip r:embed="rId6"/>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063008" y="5635843"/>
                <a:ext cx="1930751" cy="830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1200" dirty="0"/>
                  <a:t>Since we’re now integrating in terms of </a:t>
                </a:r>
                <a14:m>
                  <m:oMath xmlns:m="http://schemas.openxmlformats.org/officeDocument/2006/math">
                    <m:r>
                      <a:rPr lang="en-GB" sz="1200" b="0" i="1" smtClean="0">
                        <a:latin typeface="Cambria Math" panose="02040503050406030204" pitchFamily="18" charset="0"/>
                      </a:rPr>
                      <m:t>𝑡</m:t>
                    </m:r>
                  </m:oMath>
                </a14:m>
                <a:r>
                  <a:rPr lang="en-GB" sz="1200" dirty="0"/>
                  <a:t>, we need to change the limits so they’re in terms of </a:t>
                </a:r>
                <a14:m>
                  <m:oMath xmlns:m="http://schemas.openxmlformats.org/officeDocument/2006/math">
                    <m:r>
                      <a:rPr lang="en-GB" sz="1200" b="0" i="1" smtClean="0">
                        <a:latin typeface="Cambria Math" panose="02040503050406030204" pitchFamily="18" charset="0"/>
                      </a:rPr>
                      <m:t>𝑡</m:t>
                    </m:r>
                  </m:oMath>
                </a14:m>
                <a:r>
                  <a:rPr lang="en-GB" sz="1200" dirty="0"/>
                  <a:t>.</a:t>
                </a:r>
              </a:p>
            </p:txBody>
          </p:sp>
        </mc:Choice>
        <mc:Fallback xmlns="">
          <p:sp>
            <p:nvSpPr>
              <p:cNvPr id="13" name="TextBox 12"/>
              <p:cNvSpPr txBox="1">
                <a:spLocks noRot="1" noChangeAspect="1" noMove="1" noResize="1" noEditPoints="1" noAdjustHandles="1" noChangeArrowheads="1" noChangeShapeType="1" noTextEdit="1"/>
              </p:cNvSpPr>
              <p:nvPr/>
            </p:nvSpPr>
            <p:spPr>
              <a:xfrm>
                <a:off x="7063008" y="5635843"/>
                <a:ext cx="1930751" cy="830997"/>
              </a:xfrm>
              <a:prstGeom prst="rect">
                <a:avLst/>
              </a:prstGeom>
              <a:blipFill>
                <a:blip r:embed="rId7"/>
                <a:stretch>
                  <a:fillRect b="-3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7183291" y="4310948"/>
                <a:ext cx="2002273" cy="1190390"/>
              </a:xfrm>
              <a:prstGeom prst="rect">
                <a:avLst/>
              </a:prstGeom>
              <a:noFill/>
            </p:spPr>
            <p:txBody>
              <a:bodyPr wrap="square" rtlCol="0">
                <a:spAutoFit/>
              </a:bodyPr>
              <a:lstStyle/>
              <a:p>
                <a:r>
                  <a:rPr lang="en-GB" sz="1600" b="1" dirty="0"/>
                  <a:t>STEP 1: Find </a:t>
                </a:r>
                <a14:m>
                  <m:oMath xmlns:m="http://schemas.openxmlformats.org/officeDocument/2006/math">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𝒅𝒙</m:t>
                        </m:r>
                      </m:num>
                      <m:den>
                        <m:r>
                          <a:rPr lang="en-GB" sz="1600" b="1" i="1" smtClean="0">
                            <a:latin typeface="Cambria Math" panose="02040503050406030204" pitchFamily="18" charset="0"/>
                          </a:rPr>
                          <m:t>𝒅𝒕</m:t>
                        </m:r>
                      </m:den>
                    </m:f>
                  </m:oMath>
                </a14:m>
                <a:endParaRPr lang="en-GB" sz="1600" b="1" dirty="0"/>
              </a:p>
              <a:p>
                <a:r>
                  <a:rPr lang="en-GB" sz="1600" b="1" dirty="0"/>
                  <a:t>STEP 2: Change limits</a:t>
                </a:r>
              </a:p>
              <a:p>
                <a:endParaRPr lang="en-GB" sz="1600" b="1" dirty="0"/>
              </a:p>
              <a:p>
                <a:r>
                  <a:rPr lang="en-GB" sz="1600" b="1" dirty="0"/>
                  <a:t>STEP 3: Integrate</a:t>
                </a:r>
              </a:p>
            </p:txBody>
          </p:sp>
        </mc:Choice>
        <mc:Fallback xmlns="">
          <p:sp>
            <p:nvSpPr>
              <p:cNvPr id="15" name="TextBox 14"/>
              <p:cNvSpPr txBox="1">
                <a:spLocks noRot="1" noChangeAspect="1" noMove="1" noResize="1" noEditPoints="1" noAdjustHandles="1" noChangeArrowheads="1" noChangeShapeType="1" noTextEdit="1"/>
              </p:cNvSpPr>
              <p:nvPr/>
            </p:nvSpPr>
            <p:spPr>
              <a:xfrm>
                <a:off x="7183291" y="4310948"/>
                <a:ext cx="2002273" cy="1190390"/>
              </a:xfrm>
              <a:prstGeom prst="rect">
                <a:avLst/>
              </a:prstGeom>
              <a:blipFill rotWithShape="0">
                <a:blip r:embed="rId8"/>
                <a:stretch>
                  <a:fillRect l="-1520" b="-6154"/>
                </a:stretch>
              </a:blipFill>
            </p:spPr>
            <p:txBody>
              <a:bodyPr/>
              <a:lstStyle/>
              <a:p>
                <a:r>
                  <a:rPr lang="en-GB">
                    <a:noFill/>
                  </a:rPr>
                  <a:t> </a:t>
                </a:r>
              </a:p>
            </p:txBody>
          </p:sp>
        </mc:Fallback>
      </mc:AlternateContent>
      <p:sp>
        <p:nvSpPr>
          <p:cNvPr id="16" name="Rectangle 15"/>
          <p:cNvSpPr/>
          <p:nvPr/>
        </p:nvSpPr>
        <p:spPr>
          <a:xfrm>
            <a:off x="3013833" y="2660349"/>
            <a:ext cx="1702183" cy="5163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853033" y="4159539"/>
            <a:ext cx="604292" cy="4696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323528" y="4708979"/>
            <a:ext cx="3886522" cy="2630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323528" y="4976599"/>
            <a:ext cx="5037544" cy="12782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23" name="Straight Arrow Connector 22"/>
          <p:cNvCxnSpPr/>
          <p:nvPr/>
        </p:nvCxnSpPr>
        <p:spPr>
          <a:xfrm flipH="1" flipV="1">
            <a:off x="5657850" y="4371975"/>
            <a:ext cx="1447800" cy="1905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flipH="1" flipV="1">
            <a:off x="5724525" y="4819650"/>
            <a:ext cx="1381125" cy="208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flipH="1" flipV="1">
            <a:off x="5734050" y="5238750"/>
            <a:ext cx="1370435" cy="935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0109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6"/>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16"/>
                                        </p:tgtEl>
                                      </p:cBhvr>
                                    </p:animEffect>
                                    <p:set>
                                      <p:cBhvr>
                                        <p:cTn id="33" dur="1" fill="hold">
                                          <p:stCondLst>
                                            <p:cond delay="499"/>
                                          </p:stCondLst>
                                        </p:cTn>
                                        <p:tgtEl>
                                          <p:spTgt spid="16"/>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nextCondLst>
                <p:cond evt="onClick" delay="0">
                  <p:tgtEl>
                    <p:spTgt spid="16"/>
                  </p:tgtEl>
                </p:cond>
              </p:nextCondLst>
            </p:seq>
            <p:seq concurrent="1" nextAc="seek">
              <p:cTn id="37" restart="whenNotActive" fill="hold" evtFilter="cancelBubble" nodeType="interactiveSeq">
                <p:stCondLst>
                  <p:cond evt="onClick" delay="0">
                    <p:tgtEl>
                      <p:spTgt spid="19"/>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9"/>
                                        </p:tgtEl>
                                      </p:cBhvr>
                                    </p:animEffect>
                                    <p:set>
                                      <p:cBhvr>
                                        <p:cTn id="42"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3" restart="whenNotActive" fill="hold" evtFilter="cancelBubble" nodeType="interactiveSeq">
                <p:stCondLst>
                  <p:cond evt="onClick" delay="0">
                    <p:tgtEl>
                      <p:spTgt spid="20"/>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20"/>
                                        </p:tgtEl>
                                      </p:cBhvr>
                                    </p:animEffect>
                                    <p:set>
                                      <p:cBhvr>
                                        <p:cTn id="48" dur="1" fill="hold">
                                          <p:stCondLst>
                                            <p:cond delay="499"/>
                                          </p:stCondLst>
                                        </p:cTn>
                                        <p:tgtEl>
                                          <p:spTgt spid="20"/>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childTnLst>
              </p:cTn>
              <p:nextCondLst>
                <p:cond evt="onClick" delay="0">
                  <p:tgtEl>
                    <p:spTgt spid="20"/>
                  </p:tgtEl>
                </p:cond>
              </p:nextCondLst>
            </p:seq>
            <p:seq concurrent="1" nextAc="seek">
              <p:cTn id="52" restart="whenNotActive" fill="hold" evtFilter="cancelBubble" nodeType="interactiveSeq">
                <p:stCondLst>
                  <p:cond evt="onClick" delay="0">
                    <p:tgtEl>
                      <p:spTgt spid="21"/>
                    </p:tgtEl>
                  </p:cond>
                </p:stCondLst>
                <p:endSync evt="end" delay="0">
                  <p:rtn val="all"/>
                </p:endSync>
                <p:childTnLst>
                  <p:par>
                    <p:cTn id="53" fill="hold">
                      <p:stCondLst>
                        <p:cond delay="0"/>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21"/>
                                        </p:tgtEl>
                                      </p:cBhvr>
                                    </p:animEffect>
                                    <p:set>
                                      <p:cBhvr>
                                        <p:cTn id="5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7" grpId="0" animBg="1"/>
      <p:bldP spid="8" grpId="0"/>
      <p:bldP spid="9" grpId="0" animBg="1"/>
      <p:bldP spid="13" grpId="0" animBg="1"/>
      <p:bldP spid="15" grpId="0"/>
      <p:bldP spid="16" grpId="0" animBg="1"/>
      <p:bldP spid="19" grpId="0" animBg="1"/>
      <p:bldP spid="19" grpId="1" animBg="1"/>
      <p:bldP spid="20" grpId="0" animBg="1"/>
      <p:bldP spid="20" grpId="1" animBg="1"/>
      <p:bldP spid="21" grpId="0" animBg="1"/>
      <p:bldP spid="21"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Freeform 15"/>
              <p:cNvSpPr/>
              <p:nvPr/>
            </p:nvSpPr>
            <p:spPr>
              <a:xfrm>
                <a:off x="7019925" y="1057275"/>
                <a:ext cx="885825" cy="933450"/>
              </a:xfrm>
              <a:custGeom>
                <a:avLst/>
                <a:gdLst>
                  <a:gd name="connsiteX0" fmla="*/ 885825 w 885825"/>
                  <a:gd name="connsiteY0" fmla="*/ 509588 h 933450"/>
                  <a:gd name="connsiteX1" fmla="*/ 876300 w 885825"/>
                  <a:gd name="connsiteY1" fmla="*/ 933450 h 933450"/>
                  <a:gd name="connsiteX2" fmla="*/ 9525 w 885825"/>
                  <a:gd name="connsiteY2" fmla="*/ 933450 h 933450"/>
                  <a:gd name="connsiteX3" fmla="*/ 0 w 885825"/>
                  <a:gd name="connsiteY3" fmla="*/ 0 h 933450"/>
                  <a:gd name="connsiteX4" fmla="*/ 138113 w 885825"/>
                  <a:gd name="connsiteY4" fmla="*/ 119063 h 933450"/>
                  <a:gd name="connsiteX5" fmla="*/ 247650 w 885825"/>
                  <a:gd name="connsiteY5" fmla="*/ 223838 h 933450"/>
                  <a:gd name="connsiteX6" fmla="*/ 361950 w 885825"/>
                  <a:gd name="connsiteY6" fmla="*/ 309563 h 933450"/>
                  <a:gd name="connsiteX7" fmla="*/ 538163 w 885825"/>
                  <a:gd name="connsiteY7" fmla="*/ 414338 h 933450"/>
                  <a:gd name="connsiteX8" fmla="*/ 671513 w 885825"/>
                  <a:gd name="connsiteY8" fmla="*/ 457200 h 933450"/>
                  <a:gd name="connsiteX9" fmla="*/ 771525 w 885825"/>
                  <a:gd name="connsiteY9" fmla="*/ 485775 h 933450"/>
                  <a:gd name="connsiteX10" fmla="*/ 885825 w 885825"/>
                  <a:gd name="connsiteY10" fmla="*/ 509588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5825" h="933450">
                    <a:moveTo>
                      <a:pt x="885825" y="509588"/>
                    </a:moveTo>
                    <a:lnTo>
                      <a:pt x="876300" y="933450"/>
                    </a:lnTo>
                    <a:lnTo>
                      <a:pt x="9525" y="933450"/>
                    </a:lnTo>
                    <a:lnTo>
                      <a:pt x="0" y="0"/>
                    </a:lnTo>
                    <a:lnTo>
                      <a:pt x="138113" y="119063"/>
                    </a:lnTo>
                    <a:lnTo>
                      <a:pt x="247650" y="223838"/>
                    </a:lnTo>
                    <a:lnTo>
                      <a:pt x="361950" y="309563"/>
                    </a:lnTo>
                    <a:lnTo>
                      <a:pt x="538163" y="414338"/>
                    </a:lnTo>
                    <a:lnTo>
                      <a:pt x="671513" y="457200"/>
                    </a:lnTo>
                    <a:lnTo>
                      <a:pt x="771525" y="485775"/>
                    </a:lnTo>
                    <a:lnTo>
                      <a:pt x="885825" y="509588"/>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𝑅</m:t>
                      </m:r>
                    </m:oMath>
                  </m:oMathPara>
                </a14:m>
                <a:endParaRPr lang="en-GB" dirty="0"/>
              </a:p>
            </p:txBody>
          </p:sp>
        </mc:Choice>
        <mc:Fallback xmlns="">
          <p:sp>
            <p:nvSpPr>
              <p:cNvPr id="16" name="Freeform 15"/>
              <p:cNvSpPr>
                <a:spLocks noRot="1" noChangeAspect="1" noMove="1" noResize="1" noEditPoints="1" noAdjustHandles="1" noChangeArrowheads="1" noChangeShapeType="1" noTextEdit="1"/>
              </p:cNvSpPr>
              <p:nvPr/>
            </p:nvSpPr>
            <p:spPr>
              <a:xfrm>
                <a:off x="7019925" y="1057275"/>
                <a:ext cx="885825" cy="933450"/>
              </a:xfrm>
              <a:custGeom>
                <a:avLst/>
                <a:gdLst>
                  <a:gd name="connsiteX0" fmla="*/ 885825 w 885825"/>
                  <a:gd name="connsiteY0" fmla="*/ 509588 h 933450"/>
                  <a:gd name="connsiteX1" fmla="*/ 876300 w 885825"/>
                  <a:gd name="connsiteY1" fmla="*/ 933450 h 933450"/>
                  <a:gd name="connsiteX2" fmla="*/ 9525 w 885825"/>
                  <a:gd name="connsiteY2" fmla="*/ 933450 h 933450"/>
                  <a:gd name="connsiteX3" fmla="*/ 0 w 885825"/>
                  <a:gd name="connsiteY3" fmla="*/ 0 h 933450"/>
                  <a:gd name="connsiteX4" fmla="*/ 138113 w 885825"/>
                  <a:gd name="connsiteY4" fmla="*/ 119063 h 933450"/>
                  <a:gd name="connsiteX5" fmla="*/ 247650 w 885825"/>
                  <a:gd name="connsiteY5" fmla="*/ 223838 h 933450"/>
                  <a:gd name="connsiteX6" fmla="*/ 361950 w 885825"/>
                  <a:gd name="connsiteY6" fmla="*/ 309563 h 933450"/>
                  <a:gd name="connsiteX7" fmla="*/ 538163 w 885825"/>
                  <a:gd name="connsiteY7" fmla="*/ 414338 h 933450"/>
                  <a:gd name="connsiteX8" fmla="*/ 671513 w 885825"/>
                  <a:gd name="connsiteY8" fmla="*/ 457200 h 933450"/>
                  <a:gd name="connsiteX9" fmla="*/ 771525 w 885825"/>
                  <a:gd name="connsiteY9" fmla="*/ 485775 h 933450"/>
                  <a:gd name="connsiteX10" fmla="*/ 885825 w 885825"/>
                  <a:gd name="connsiteY10" fmla="*/ 509588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5825" h="933450">
                    <a:moveTo>
                      <a:pt x="885825" y="509588"/>
                    </a:moveTo>
                    <a:lnTo>
                      <a:pt x="876300" y="933450"/>
                    </a:lnTo>
                    <a:lnTo>
                      <a:pt x="9525" y="933450"/>
                    </a:lnTo>
                    <a:lnTo>
                      <a:pt x="0" y="0"/>
                    </a:lnTo>
                    <a:lnTo>
                      <a:pt x="138113" y="119063"/>
                    </a:lnTo>
                    <a:lnTo>
                      <a:pt x="247650" y="223838"/>
                    </a:lnTo>
                    <a:lnTo>
                      <a:pt x="361950" y="309563"/>
                    </a:lnTo>
                    <a:lnTo>
                      <a:pt x="538163" y="414338"/>
                    </a:lnTo>
                    <a:lnTo>
                      <a:pt x="671513" y="457200"/>
                    </a:lnTo>
                    <a:lnTo>
                      <a:pt x="771525" y="485775"/>
                    </a:lnTo>
                    <a:lnTo>
                      <a:pt x="885825" y="509588"/>
                    </a:lnTo>
                    <a:close/>
                  </a:path>
                </a:pathLst>
              </a:custGeom>
              <a:blipFill>
                <a:blip r:embed="rId2"/>
                <a:stretch>
                  <a:fillRect/>
                </a:stretch>
              </a:blipFill>
              <a:ln>
                <a:noFill/>
              </a:ln>
            </p:spPr>
            <p:txBody>
              <a:bodyPr/>
              <a:lstStyle/>
              <a:p>
                <a:r>
                  <a:rPr lang="en-GB">
                    <a:noFill/>
                  </a:rPr>
                  <a:t> </a:t>
                </a:r>
              </a:p>
            </p:txBody>
          </p:sp>
        </mc:Fallback>
      </mc:AlternateContent>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Further 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395427" y="836712"/>
                <a:ext cx="5976773" cy="12977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The curve </a:t>
                </a:r>
                <a14:m>
                  <m:oMath xmlns:m="http://schemas.openxmlformats.org/officeDocument/2006/math">
                    <m:r>
                      <a:rPr lang="en-GB" sz="1600" b="0" i="1" smtClean="0">
                        <a:latin typeface="Cambria Math" panose="02040503050406030204" pitchFamily="18" charset="0"/>
                      </a:rPr>
                      <m:t>𝐶</m:t>
                    </m:r>
                  </m:oMath>
                </a14:m>
                <a:r>
                  <a:rPr lang="en-GB" sz="1600" dirty="0"/>
                  <a:t> has parametric equations</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m:t>
                      </m:r>
                      <m:r>
                        <a:rPr lang="en-GB" sz="1600" b="0" i="1" smtClean="0">
                          <a:latin typeface="Cambria Math" panose="02040503050406030204" pitchFamily="18" charset="0"/>
                        </a:rPr>
                        <m:t>𝑡</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r>
                            <a:rPr lang="en-GB" sz="1600" b="0" i="1" smtClean="0">
                              <a:latin typeface="Cambria Math" panose="02040503050406030204" pitchFamily="18" charset="0"/>
                            </a:rPr>
                            <m:t>𝑡</m:t>
                          </m:r>
                        </m:e>
                      </m:d>
                      <m:r>
                        <a:rPr lang="en-GB" sz="1600" b="0" i="1" smtClean="0">
                          <a:latin typeface="Cambria Math" panose="02040503050406030204" pitchFamily="18" charset="0"/>
                        </a:rPr>
                        <m:t>,   </m:t>
                      </m:r>
                      <m:r>
                        <a:rPr lang="en-GB" sz="1600" b="0" i="1" smtClean="0">
                          <a:latin typeface="Cambria Math" panose="02040503050406030204" pitchFamily="18" charset="0"/>
                        </a:rPr>
                        <m:t>𝑦</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1+</m:t>
                          </m:r>
                          <m:r>
                            <a:rPr lang="en-GB" sz="1600" b="0" i="1" smtClean="0">
                              <a:latin typeface="Cambria Math" panose="02040503050406030204" pitchFamily="18" charset="0"/>
                            </a:rPr>
                            <m:t>𝑡</m:t>
                          </m:r>
                        </m:den>
                      </m:f>
                      <m:r>
                        <a:rPr lang="en-GB" sz="1600" b="0" i="1" smtClean="0">
                          <a:latin typeface="Cambria Math" panose="02040503050406030204" pitchFamily="18" charset="0"/>
                        </a:rPr>
                        <m:t>,  </m:t>
                      </m:r>
                      <m:r>
                        <a:rPr lang="en-GB" sz="1600" b="0" i="1" smtClean="0">
                          <a:latin typeface="Cambria Math" panose="02040503050406030204" pitchFamily="18" charset="0"/>
                        </a:rPr>
                        <m:t>𝑡</m:t>
                      </m:r>
                      <m:r>
                        <a:rPr lang="en-GB" sz="1600" b="0" i="1" smtClean="0">
                          <a:latin typeface="Cambria Math" panose="02040503050406030204" pitchFamily="18" charset="0"/>
                        </a:rPr>
                        <m:t>≥0</m:t>
                      </m:r>
                    </m:oMath>
                  </m:oMathPara>
                </a14:m>
                <a:endParaRPr lang="en-GB" sz="1600" dirty="0"/>
              </a:p>
              <a:p>
                <a:r>
                  <a:rPr lang="en-GB" sz="1600" dirty="0"/>
                  <a:t>Find the exact area of the region </a:t>
                </a:r>
                <a14:m>
                  <m:oMath xmlns:m="http://schemas.openxmlformats.org/officeDocument/2006/math">
                    <m:r>
                      <a:rPr lang="en-GB" sz="1600" b="0" i="1" smtClean="0">
                        <a:latin typeface="Cambria Math" panose="02040503050406030204" pitchFamily="18" charset="0"/>
                      </a:rPr>
                      <m:t>𝑅</m:t>
                    </m:r>
                  </m:oMath>
                </a14:m>
                <a:r>
                  <a:rPr lang="en-GB" sz="1600" dirty="0"/>
                  <a:t>, bounded by </a:t>
                </a:r>
                <a14:m>
                  <m:oMath xmlns:m="http://schemas.openxmlformats.org/officeDocument/2006/math">
                    <m:r>
                      <a:rPr lang="en-GB" sz="1600" b="0" i="1" smtClean="0">
                        <a:latin typeface="Cambria Math" panose="02040503050406030204" pitchFamily="18" charset="0"/>
                      </a:rPr>
                      <m:t>𝐶</m:t>
                    </m:r>
                  </m:oMath>
                </a14:m>
                <a:r>
                  <a:rPr lang="en-GB" sz="1600" dirty="0"/>
                  <a:t>, the </a:t>
                </a:r>
                <a14:m>
                  <m:oMath xmlns:m="http://schemas.openxmlformats.org/officeDocument/2006/math">
                    <m:r>
                      <a:rPr lang="en-GB" sz="1600" b="0" i="1" smtClean="0">
                        <a:latin typeface="Cambria Math" panose="02040503050406030204" pitchFamily="18" charset="0"/>
                      </a:rPr>
                      <m:t>𝑥</m:t>
                    </m:r>
                  </m:oMath>
                </a14:m>
                <a:r>
                  <a:rPr lang="en-GB" sz="1600" dirty="0"/>
                  <a:t>-axis and the lines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=0</m:t>
                    </m:r>
                  </m:oMath>
                </a14:m>
                <a:r>
                  <a:rPr lang="en-GB" sz="1600" dirty="0"/>
                  <a:t> and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=2</m:t>
                    </m:r>
                  </m:oMath>
                </a14:m>
                <a:r>
                  <a:rPr lang="en-GB" sz="1600"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395427" y="836712"/>
                <a:ext cx="5976773" cy="1297728"/>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8" name="Straight Arrow Connector 7"/>
          <p:cNvCxnSpPr/>
          <p:nvPr/>
        </p:nvCxnSpPr>
        <p:spPr>
          <a:xfrm flipV="1">
            <a:off x="7026449" y="836712"/>
            <a:ext cx="0" cy="11521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7026449" y="1988840"/>
            <a:ext cx="165000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Freeform 11"/>
          <p:cNvSpPr/>
          <p:nvPr/>
        </p:nvSpPr>
        <p:spPr>
          <a:xfrm>
            <a:off x="7029450" y="1057275"/>
            <a:ext cx="1466850" cy="581025"/>
          </a:xfrm>
          <a:custGeom>
            <a:avLst/>
            <a:gdLst>
              <a:gd name="connsiteX0" fmla="*/ 0 w 1466850"/>
              <a:gd name="connsiteY0" fmla="*/ 0 h 581025"/>
              <a:gd name="connsiteX1" fmla="*/ 428625 w 1466850"/>
              <a:gd name="connsiteY1" fmla="*/ 361950 h 581025"/>
              <a:gd name="connsiteX2" fmla="*/ 876300 w 1466850"/>
              <a:gd name="connsiteY2" fmla="*/ 514350 h 581025"/>
              <a:gd name="connsiteX3" fmla="*/ 1466850 w 1466850"/>
              <a:gd name="connsiteY3" fmla="*/ 581025 h 581025"/>
            </a:gdLst>
            <a:ahLst/>
            <a:cxnLst>
              <a:cxn ang="0">
                <a:pos x="connsiteX0" y="connsiteY0"/>
              </a:cxn>
              <a:cxn ang="0">
                <a:pos x="connsiteX1" y="connsiteY1"/>
              </a:cxn>
              <a:cxn ang="0">
                <a:pos x="connsiteX2" y="connsiteY2"/>
              </a:cxn>
              <a:cxn ang="0">
                <a:pos x="connsiteX3" y="connsiteY3"/>
              </a:cxn>
            </a:cxnLst>
            <a:rect l="l" t="t" r="r" b="b"/>
            <a:pathLst>
              <a:path w="1466850" h="581025">
                <a:moveTo>
                  <a:pt x="0" y="0"/>
                </a:moveTo>
                <a:cubicBezTo>
                  <a:pt x="141287" y="138112"/>
                  <a:pt x="282575" y="276225"/>
                  <a:pt x="428625" y="361950"/>
                </a:cubicBezTo>
                <a:cubicBezTo>
                  <a:pt x="574675" y="447675"/>
                  <a:pt x="703263" y="477838"/>
                  <a:pt x="876300" y="514350"/>
                </a:cubicBezTo>
                <a:cubicBezTo>
                  <a:pt x="1049337" y="550862"/>
                  <a:pt x="1258093" y="565943"/>
                  <a:pt x="1466850" y="581025"/>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14" name="Straight Connector 13"/>
          <p:cNvCxnSpPr>
            <a:stCxn id="12" idx="2"/>
          </p:cNvCxnSpPr>
          <p:nvPr/>
        </p:nvCxnSpPr>
        <p:spPr>
          <a:xfrm flipH="1">
            <a:off x="7900988" y="1571625"/>
            <a:ext cx="4762" cy="414338"/>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7775252" y="1970088"/>
            <a:ext cx="248940" cy="276999"/>
          </a:xfrm>
          <a:prstGeom prst="rect">
            <a:avLst/>
          </a:prstGeom>
          <a:noFill/>
        </p:spPr>
        <p:txBody>
          <a:bodyPr wrap="square" rtlCol="0">
            <a:spAutoFit/>
          </a:bodyPr>
          <a:lstStyle/>
          <a:p>
            <a:r>
              <a:rPr lang="en-GB" sz="1200" dirty="0"/>
              <a:t>2</a:t>
            </a:r>
            <a:endParaRPr lang="en-GB" dirty="0"/>
          </a:p>
        </p:txBody>
      </p:sp>
      <mc:AlternateContent xmlns:mc="http://schemas.openxmlformats.org/markup-compatibility/2006" xmlns:a14="http://schemas.microsoft.com/office/drawing/2010/main">
        <mc:Choice Requires="a14">
          <p:sp>
            <p:nvSpPr>
              <p:cNvPr id="18" name="TextBox 17"/>
              <p:cNvSpPr txBox="1"/>
              <p:nvPr/>
            </p:nvSpPr>
            <p:spPr>
              <a:xfrm>
                <a:off x="8074068" y="1376935"/>
                <a:ext cx="36335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i="1" dirty="0" smtClean="0">
                          <a:latin typeface="Cambria Math" panose="02040503050406030204" pitchFamily="18" charset="0"/>
                        </a:rPr>
                        <m:t>𝐶</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8074068" y="1376935"/>
                <a:ext cx="363350"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89569" y="2334954"/>
                <a:ext cx="7268616" cy="299197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𝑑𝑥</m:t>
                          </m:r>
                        </m:num>
                        <m:den>
                          <m:r>
                            <a:rPr lang="en-GB" b="0" i="1" smtClean="0">
                              <a:latin typeface="Cambria Math" panose="02040503050406030204" pitchFamily="18" charset="0"/>
                            </a:rPr>
                            <m:t>𝑑𝑡</m:t>
                          </m:r>
                        </m:den>
                      </m:f>
                      <m:r>
                        <a:rPr lang="en-GB" b="0" i="1" smtClean="0">
                          <a:latin typeface="Cambria Math" panose="02040503050406030204" pitchFamily="18" charset="0"/>
                        </a:rPr>
                        <m:t>=1+2</m:t>
                      </m:r>
                      <m:r>
                        <a:rPr lang="en-GB" b="0" i="1" smtClean="0">
                          <a:latin typeface="Cambria Math" panose="02040503050406030204" pitchFamily="18" charset="0"/>
                        </a:rPr>
                        <m:t>𝑡</m:t>
                      </m:r>
                    </m:oMath>
                  </m:oMathPara>
                </a14:m>
                <a:endParaRPr lang="en-GB" dirty="0"/>
              </a:p>
              <a:p>
                <a:r>
                  <a:rPr lang="en-GB" dirty="0"/>
                  <a:t>When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=0,</m:t>
                    </m:r>
                  </m:oMath>
                </a14:m>
                <a:r>
                  <a:rPr lang="en-GB" dirty="0"/>
                  <a:t>  </a:t>
                </a:r>
                <a14:m>
                  <m:oMath xmlns:m="http://schemas.openxmlformats.org/officeDocument/2006/math">
                    <m:r>
                      <a:rPr lang="en-GB" b="0" i="1" dirty="0" smtClean="0">
                        <a:latin typeface="Cambria Math" panose="02040503050406030204" pitchFamily="18" charset="0"/>
                      </a:rPr>
                      <m:t>0=</m:t>
                    </m:r>
                    <m:r>
                      <a:rPr lang="en-GB" b="0" i="1" dirty="0" smtClean="0">
                        <a:latin typeface="Cambria Math" panose="02040503050406030204" pitchFamily="18" charset="0"/>
                      </a:rPr>
                      <m:t>𝑡</m:t>
                    </m:r>
                    <m:d>
                      <m:dPr>
                        <m:ctrlPr>
                          <a:rPr lang="en-GB" b="0" i="1" dirty="0" smtClean="0">
                            <a:latin typeface="Cambria Math" panose="02040503050406030204" pitchFamily="18" charset="0"/>
                          </a:rPr>
                        </m:ctrlPr>
                      </m:dPr>
                      <m:e>
                        <m:r>
                          <a:rPr lang="en-GB" b="0" i="1" dirty="0" smtClean="0">
                            <a:latin typeface="Cambria Math" panose="02040503050406030204" pitchFamily="18" charset="0"/>
                          </a:rPr>
                          <m:t>1+</m:t>
                        </m:r>
                        <m:r>
                          <a:rPr lang="en-GB" b="0" i="1" dirty="0" smtClean="0">
                            <a:latin typeface="Cambria Math" panose="02040503050406030204" pitchFamily="18" charset="0"/>
                          </a:rPr>
                          <m:t>𝑡</m:t>
                        </m:r>
                      </m:e>
                    </m:d>
                    <m:r>
                      <a:rPr lang="en-GB" b="0" i="1" dirty="0" smtClean="0">
                        <a:latin typeface="Cambria Math" panose="02040503050406030204" pitchFamily="18" charset="0"/>
                      </a:rPr>
                      <m:t> ∴</m:t>
                    </m:r>
                    <m:r>
                      <a:rPr lang="en-GB" b="0" i="1" dirty="0" smtClean="0">
                        <a:latin typeface="Cambria Math" panose="02040503050406030204" pitchFamily="18" charset="0"/>
                      </a:rPr>
                      <m:t>𝑡</m:t>
                    </m:r>
                    <m:r>
                      <a:rPr lang="en-GB" b="0" i="1" dirty="0" smtClean="0">
                        <a:latin typeface="Cambria Math" panose="02040503050406030204" pitchFamily="18" charset="0"/>
                      </a:rPr>
                      <m:t>=0</m:t>
                    </m:r>
                  </m:oMath>
                </a14:m>
                <a:r>
                  <a:rPr lang="en-GB" dirty="0"/>
                  <a:t> or </a:t>
                </a:r>
                <a14:m>
                  <m:oMath xmlns:m="http://schemas.openxmlformats.org/officeDocument/2006/math">
                    <m:r>
                      <a:rPr lang="en-GB" b="0" i="1" smtClean="0">
                        <a:latin typeface="Cambria Math" panose="02040503050406030204" pitchFamily="18" charset="0"/>
                      </a:rPr>
                      <m:t>𝑡</m:t>
                    </m:r>
                    <m:r>
                      <a:rPr lang="en-GB" b="0" i="1" smtClean="0">
                        <a:latin typeface="Cambria Math" panose="02040503050406030204" pitchFamily="18" charset="0"/>
                      </a:rPr>
                      <m:t>=−1</m:t>
                    </m:r>
                  </m:oMath>
                </a14:m>
                <a:r>
                  <a:rPr lang="en-GB" dirty="0"/>
                  <a:t>  (as </a:t>
                </a:r>
                <a14:m>
                  <m:oMath xmlns:m="http://schemas.openxmlformats.org/officeDocument/2006/math">
                    <m:r>
                      <a:rPr lang="en-GB" b="0" i="1" smtClean="0">
                        <a:latin typeface="Cambria Math" panose="02040503050406030204" pitchFamily="18" charset="0"/>
                      </a:rPr>
                      <m:t>𝑡</m:t>
                    </m:r>
                    <m:r>
                      <a:rPr lang="en-GB" b="0" i="1" smtClean="0">
                        <a:latin typeface="Cambria Math" panose="02040503050406030204" pitchFamily="18" charset="0"/>
                      </a:rPr>
                      <m:t>≥0</m:t>
                    </m:r>
                  </m:oMath>
                </a14:m>
                <a:r>
                  <a:rPr lang="en-GB" dirty="0"/>
                  <a:t>)</a:t>
                </a:r>
              </a:p>
              <a:p>
                <a:r>
                  <a:rPr lang="en-GB" dirty="0"/>
                  <a:t>When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=2</m:t>
                    </m:r>
                  </m:oMath>
                </a14:m>
                <a:r>
                  <a:rPr lang="en-GB" dirty="0"/>
                  <a:t>, </a:t>
                </a:r>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𝑡</m:t>
                    </m:r>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𝑡</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𝑡</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𝑡</m:t>
                    </m:r>
                    <m:r>
                      <a:rPr lang="en-GB" b="0" i="1" smtClean="0">
                        <a:latin typeface="Cambria Math" panose="02040503050406030204" pitchFamily="18" charset="0"/>
                      </a:rPr>
                      <m:t>−2=0  ∴   </m:t>
                    </m:r>
                    <m:r>
                      <a:rPr lang="en-GB" b="0" i="1" smtClean="0">
                        <a:latin typeface="Cambria Math" panose="02040503050406030204" pitchFamily="18" charset="0"/>
                      </a:rPr>
                      <m:t>𝑡</m:t>
                    </m:r>
                    <m:r>
                      <a:rPr lang="en-GB" b="0" i="1" smtClean="0">
                        <a:latin typeface="Cambria Math" panose="02040503050406030204" pitchFamily="18" charset="0"/>
                      </a:rPr>
                      <m:t>=−2 </m:t>
                    </m:r>
                  </m:oMath>
                </a14:m>
                <a:r>
                  <a:rPr lang="en-GB" b="0" i="0" dirty="0">
                    <a:latin typeface="+mj-lt"/>
                  </a:rPr>
                  <a:t>or </a:t>
                </a:r>
                <a14:m>
                  <m:oMath xmlns:m="http://schemas.openxmlformats.org/officeDocument/2006/math">
                    <m:r>
                      <a:rPr lang="en-GB" b="0" i="1" smtClean="0">
                        <a:latin typeface="Cambria Math" panose="02040503050406030204" pitchFamily="18" charset="0"/>
                      </a:rPr>
                      <m:t>𝑡</m:t>
                    </m:r>
                    <m:r>
                      <a:rPr lang="en-GB" b="0" i="1" smtClean="0">
                        <a:latin typeface="Cambria Math" panose="02040503050406030204" pitchFamily="18" charset="0"/>
                      </a:rPr>
                      <m:t>=1</m:t>
                    </m:r>
                  </m:oMath>
                </a14:m>
                <a:endParaRPr lang="en-GB" dirty="0"/>
              </a:p>
              <a:p>
                <a:pPr/>
                <a14:m>
                  <m:oMathPara xmlns:m="http://schemas.openxmlformats.org/officeDocument/2006/math">
                    <m:oMathParaPr>
                      <m:jc m:val="left"/>
                    </m:oMathParaPr>
                    <m:oMath xmlns:m="http://schemas.openxmlformats.org/officeDocument/2006/math">
                      <m:nary>
                        <m:naryPr>
                          <m:ctrlPr>
                            <a:rPr lang="en-GB" b="0" i="1" smtClean="0">
                              <a:latin typeface="Cambria Math" panose="02040503050406030204" pitchFamily="18" charset="0"/>
                            </a:rPr>
                          </m:ctrlPr>
                        </m:naryPr>
                        <m:sub>
                          <m:r>
                            <a:rPr lang="en-GB" b="0" i="1" smtClean="0">
                              <a:latin typeface="Cambria Math" panose="02040503050406030204" pitchFamily="18" charset="0"/>
                            </a:rPr>
                            <m:t>0</m:t>
                          </m:r>
                        </m:sub>
                        <m:sup>
                          <m:r>
                            <a:rPr lang="en-GB" b="0" i="1" smtClean="0">
                              <a:latin typeface="Cambria Math" panose="02040503050406030204" pitchFamily="18" charset="0"/>
                            </a:rPr>
                            <m:t>1</m:t>
                          </m:r>
                        </m:sup>
                        <m:e>
                          <m:r>
                            <a:rPr lang="en-GB" b="0" i="1" smtClean="0">
                              <a:latin typeface="Cambria Math" panose="02040503050406030204" pitchFamily="18" charset="0"/>
                            </a:rPr>
                            <m:t>𝑦</m:t>
                          </m:r>
                          <m:f>
                            <m:fPr>
                              <m:ctrlPr>
                                <a:rPr lang="en-GB" b="0" i="1" smtClean="0">
                                  <a:latin typeface="Cambria Math" panose="02040503050406030204" pitchFamily="18" charset="0"/>
                                </a:rPr>
                              </m:ctrlPr>
                            </m:fPr>
                            <m:num>
                              <m:r>
                                <a:rPr lang="en-GB" b="0" i="1" smtClean="0">
                                  <a:latin typeface="Cambria Math" panose="02040503050406030204" pitchFamily="18" charset="0"/>
                                </a:rPr>
                                <m:t>𝑑𝑥</m:t>
                              </m:r>
                            </m:num>
                            <m:den>
                              <m:r>
                                <a:rPr lang="en-GB" b="0" i="1" smtClean="0">
                                  <a:latin typeface="Cambria Math" panose="02040503050406030204" pitchFamily="18" charset="0"/>
                                </a:rPr>
                                <m:t>𝑑𝑡</m:t>
                              </m:r>
                            </m:den>
                          </m:f>
                          <m:r>
                            <a:rPr lang="en-GB" b="0" i="1" smtClean="0">
                              <a:latin typeface="Cambria Math" panose="02040503050406030204" pitchFamily="18" charset="0"/>
                            </a:rPr>
                            <m:t> </m:t>
                          </m:r>
                          <m:r>
                            <a:rPr lang="en-GB" b="0" i="1" smtClean="0">
                              <a:latin typeface="Cambria Math" panose="02040503050406030204" pitchFamily="18" charset="0"/>
                            </a:rPr>
                            <m:t>𝑑𝑡</m:t>
                          </m:r>
                        </m:e>
                      </m:nary>
                      <m:r>
                        <a:rPr lang="en-GB" b="0" i="1" smtClean="0">
                          <a:latin typeface="Cambria Math" panose="02040503050406030204" pitchFamily="18" charset="0"/>
                        </a:rPr>
                        <m:t>=</m:t>
                      </m:r>
                      <m:nary>
                        <m:naryPr>
                          <m:ctrlPr>
                            <a:rPr lang="en-GB" b="0" i="1" smtClean="0">
                              <a:latin typeface="Cambria Math" panose="02040503050406030204" pitchFamily="18" charset="0"/>
                            </a:rPr>
                          </m:ctrlPr>
                        </m:naryPr>
                        <m:sub>
                          <m:r>
                            <a:rPr lang="en-GB" b="0" i="1" smtClean="0">
                              <a:latin typeface="Cambria Math" panose="02040503050406030204" pitchFamily="18" charset="0"/>
                            </a:rPr>
                            <m:t>0</m:t>
                          </m:r>
                        </m:sub>
                        <m:sup>
                          <m:r>
                            <a:rPr lang="en-GB" b="0" i="1" smtClean="0">
                              <a:latin typeface="Cambria Math" panose="02040503050406030204" pitchFamily="18" charset="0"/>
                            </a:rPr>
                            <m:t>1</m:t>
                          </m:r>
                        </m:sup>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m:t>
                                  </m:r>
                                  <m:r>
                                    <a:rPr lang="en-GB" b="0" i="1" smtClean="0">
                                      <a:latin typeface="Cambria Math" panose="02040503050406030204" pitchFamily="18" charset="0"/>
                                    </a:rPr>
                                    <m:t>𝑡</m:t>
                                  </m:r>
                                </m:den>
                              </m:f>
                            </m:e>
                          </m:d>
                          <m:d>
                            <m:dPr>
                              <m:ctrlPr>
                                <a:rPr lang="en-GB" b="0" i="1" smtClean="0">
                                  <a:latin typeface="Cambria Math" panose="02040503050406030204" pitchFamily="18" charset="0"/>
                                </a:rPr>
                              </m:ctrlPr>
                            </m:dPr>
                            <m:e>
                              <m:r>
                                <a:rPr lang="en-GB" b="0" i="1" smtClean="0">
                                  <a:latin typeface="Cambria Math" panose="02040503050406030204" pitchFamily="18" charset="0"/>
                                </a:rPr>
                                <m:t>1+2</m:t>
                              </m:r>
                              <m:r>
                                <a:rPr lang="en-GB" b="0" i="1" smtClean="0">
                                  <a:latin typeface="Cambria Math" panose="02040503050406030204" pitchFamily="18" charset="0"/>
                                </a:rPr>
                                <m:t>𝑡</m:t>
                              </m:r>
                            </m:e>
                          </m:d>
                          <m:r>
                            <a:rPr lang="en-GB" b="0" i="1" smtClean="0">
                              <a:latin typeface="Cambria Math" panose="02040503050406030204" pitchFamily="18" charset="0"/>
                            </a:rPr>
                            <m:t> </m:t>
                          </m:r>
                          <m:r>
                            <a:rPr lang="en-GB" b="0" i="1" smtClean="0">
                              <a:latin typeface="Cambria Math" panose="02040503050406030204" pitchFamily="18" charset="0"/>
                            </a:rPr>
                            <m:t>𝑑𝑡</m:t>
                          </m:r>
                        </m:e>
                      </m:nary>
                    </m:oMath>
                    <m:oMath xmlns:m="http://schemas.openxmlformats.org/officeDocument/2006/math">
                      <m:r>
                        <a:rPr lang="en-GB" b="0" i="1" smtClean="0">
                          <a:latin typeface="Cambria Math" panose="02040503050406030204" pitchFamily="18" charset="0"/>
                        </a:rPr>
                        <m:t>=</m:t>
                      </m:r>
                      <m:nary>
                        <m:naryPr>
                          <m:ctrlPr>
                            <a:rPr lang="en-GB" b="0" i="1" smtClean="0">
                              <a:latin typeface="Cambria Math" panose="02040503050406030204" pitchFamily="18" charset="0"/>
                            </a:rPr>
                          </m:ctrlPr>
                        </m:naryPr>
                        <m:sub>
                          <m:r>
                            <a:rPr lang="en-GB" b="0" i="1" smtClean="0">
                              <a:latin typeface="Cambria Math" panose="02040503050406030204" pitchFamily="18" charset="0"/>
                            </a:rPr>
                            <m:t>0</m:t>
                          </m:r>
                        </m:sub>
                        <m:sup>
                          <m:r>
                            <a:rPr lang="en-GB" b="0" i="1" smtClean="0">
                              <a:latin typeface="Cambria Math" panose="02040503050406030204" pitchFamily="18" charset="0"/>
                            </a:rPr>
                            <m:t>1</m:t>
                          </m:r>
                        </m:sup>
                        <m:e>
                          <m:f>
                            <m:fPr>
                              <m:ctrlPr>
                                <a:rPr lang="en-GB" b="0" i="1" smtClean="0">
                                  <a:latin typeface="Cambria Math" panose="02040503050406030204" pitchFamily="18" charset="0"/>
                                </a:rPr>
                              </m:ctrlPr>
                            </m:fPr>
                            <m:num>
                              <m:r>
                                <a:rPr lang="en-GB" b="0" i="1" smtClean="0">
                                  <a:latin typeface="Cambria Math" panose="02040503050406030204" pitchFamily="18" charset="0"/>
                                </a:rPr>
                                <m:t>1+2</m:t>
                              </m:r>
                              <m:r>
                                <a:rPr lang="en-GB" b="0" i="1" smtClean="0">
                                  <a:latin typeface="Cambria Math" panose="02040503050406030204" pitchFamily="18" charset="0"/>
                                </a:rPr>
                                <m:t>𝑡</m:t>
                              </m:r>
                            </m:num>
                            <m:den>
                              <m:r>
                                <a:rPr lang="en-GB" b="0" i="1" smtClean="0">
                                  <a:latin typeface="Cambria Math" panose="02040503050406030204" pitchFamily="18" charset="0"/>
                                </a:rPr>
                                <m:t>1+</m:t>
                              </m:r>
                              <m:r>
                                <a:rPr lang="en-GB" b="0" i="1" smtClean="0">
                                  <a:latin typeface="Cambria Math" panose="02040503050406030204" pitchFamily="18" charset="0"/>
                                </a:rPr>
                                <m:t>𝑡</m:t>
                              </m:r>
                            </m:den>
                          </m:f>
                          <m:r>
                            <a:rPr lang="en-GB" b="0" i="1" smtClean="0">
                              <a:latin typeface="Cambria Math" panose="02040503050406030204" pitchFamily="18" charset="0"/>
                            </a:rPr>
                            <m:t> </m:t>
                          </m:r>
                          <m:r>
                            <a:rPr lang="en-GB" b="0" i="1" smtClean="0">
                              <a:latin typeface="Cambria Math" panose="02040503050406030204" pitchFamily="18" charset="0"/>
                            </a:rPr>
                            <m:t>𝑑𝑡</m:t>
                          </m:r>
                        </m:e>
                      </m:nary>
                      <m:r>
                        <a:rPr lang="en-GB" b="0" i="0" smtClean="0">
                          <a:latin typeface="Cambria Math" panose="02040503050406030204" pitchFamily="18" charset="0"/>
                        </a:rPr>
                        <m:t>=</m:t>
                      </m:r>
                      <m:nary>
                        <m:naryPr>
                          <m:ctrlPr>
                            <a:rPr lang="en-GB" b="0" i="1" smtClean="0">
                              <a:latin typeface="Cambria Math" panose="02040503050406030204" pitchFamily="18" charset="0"/>
                            </a:rPr>
                          </m:ctrlPr>
                        </m:naryPr>
                        <m:sub>
                          <m:r>
                            <a:rPr lang="en-GB" b="0" i="1" smtClean="0">
                              <a:latin typeface="Cambria Math" panose="02040503050406030204" pitchFamily="18" charset="0"/>
                            </a:rPr>
                            <m:t>0</m:t>
                          </m:r>
                        </m:sub>
                        <m:sup>
                          <m:r>
                            <a:rPr lang="en-GB" b="0" i="1" smtClean="0">
                              <a:latin typeface="Cambria Math" panose="02040503050406030204" pitchFamily="18" charset="0"/>
                            </a:rPr>
                            <m:t>1</m:t>
                          </m:r>
                        </m:sup>
                        <m:e>
                          <m:d>
                            <m:dPr>
                              <m:ctrlPr>
                                <a:rPr lang="en-GB" b="0" i="1" smtClean="0">
                                  <a:latin typeface="Cambria Math" panose="02040503050406030204" pitchFamily="18" charset="0"/>
                                </a:rPr>
                              </m:ctrlPr>
                            </m:dPr>
                            <m:e>
                              <m:r>
                                <a:rPr lang="en-GB" b="0" i="1" smtClean="0">
                                  <a:latin typeface="Cambria Math" panose="02040503050406030204" pitchFamily="18" charset="0"/>
                                </a:rPr>
                                <m:t>2−</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m:t>
                                  </m:r>
                                  <m:r>
                                    <a:rPr lang="en-GB" b="0" i="1" smtClean="0">
                                      <a:latin typeface="Cambria Math" panose="02040503050406030204" pitchFamily="18" charset="0"/>
                                    </a:rPr>
                                    <m:t>𝑡</m:t>
                                  </m:r>
                                </m:den>
                              </m:f>
                            </m:e>
                          </m:d>
                          <m:r>
                            <a:rPr lang="en-GB" b="0" i="1" smtClean="0">
                              <a:latin typeface="Cambria Math" panose="02040503050406030204" pitchFamily="18" charset="0"/>
                            </a:rPr>
                            <m:t>𝑑𝑡</m:t>
                          </m:r>
                        </m:e>
                      </m:nary>
                    </m:oMath>
                    <m:oMath xmlns:m="http://schemas.openxmlformats.org/officeDocument/2006/math">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𝑡</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𝑡</m:t>
                                      </m:r>
                                    </m:e>
                                  </m:d>
                                </m:e>
                              </m:func>
                            </m:e>
                          </m:d>
                        </m:e>
                        <m:sub>
                          <m:r>
                            <a:rPr lang="en-GB" b="0" i="1" smtClean="0">
                              <a:latin typeface="Cambria Math" panose="02040503050406030204" pitchFamily="18" charset="0"/>
                            </a:rPr>
                            <m:t>0</m:t>
                          </m:r>
                        </m:sub>
                        <m:sup>
                          <m:r>
                            <a:rPr lang="en-GB" b="0" i="1" smtClean="0">
                              <a:latin typeface="Cambria Math" panose="02040503050406030204" pitchFamily="18" charset="0"/>
                            </a:rPr>
                            <m:t>1</m:t>
                          </m:r>
                        </m:sup>
                      </m:sSubSup>
                    </m:oMath>
                    <m:oMath xmlns:m="http://schemas.openxmlformats.org/officeDocument/2006/math">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r>
                            <a:rPr lang="en-GB" b="0" i="1" smtClean="0">
                              <a:latin typeface="Cambria Math" panose="02040503050406030204" pitchFamily="18" charset="0"/>
                            </a:rPr>
                            <m:t>2</m:t>
                          </m:r>
                        </m:e>
                      </m:func>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489569" y="2334954"/>
                <a:ext cx="7268616" cy="2991973"/>
              </a:xfrm>
              <a:prstGeom prst="rect">
                <a:avLst/>
              </a:prstGeom>
              <a:blipFill>
                <a:blip r:embed="rId5"/>
                <a:stretch>
                  <a:fillRect l="-671"/>
                </a:stretch>
              </a:blipFill>
            </p:spPr>
            <p:txBody>
              <a:bodyPr/>
              <a:lstStyle/>
              <a:p>
                <a:r>
                  <a:rPr lang="en-GB">
                    <a:noFill/>
                  </a:rPr>
                  <a:t> </a:t>
                </a:r>
              </a:p>
            </p:txBody>
          </p:sp>
        </mc:Fallback>
      </mc:AlternateContent>
      <p:cxnSp>
        <p:nvCxnSpPr>
          <p:cNvPr id="21" name="Straight Connector 20"/>
          <p:cNvCxnSpPr/>
          <p:nvPr/>
        </p:nvCxnSpPr>
        <p:spPr>
          <a:xfrm flipV="1">
            <a:off x="4289900" y="2926079"/>
            <a:ext cx="597983" cy="206427"/>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V="1">
            <a:off x="5292080" y="3212976"/>
            <a:ext cx="597983" cy="206427"/>
          </a:xfrm>
          <a:prstGeom prst="line">
            <a:avLst/>
          </a:prstGeom>
        </p:spPr>
        <p:style>
          <a:lnRef idx="1">
            <a:schemeClr val="dk1"/>
          </a:lnRef>
          <a:fillRef idx="0">
            <a:schemeClr val="dk1"/>
          </a:fillRef>
          <a:effectRef idx="0">
            <a:schemeClr val="dk1"/>
          </a:effectRef>
          <a:fontRef idx="minor">
            <a:schemeClr val="tx1"/>
          </a:fontRef>
        </p:style>
      </p:cxnSp>
      <p:sp>
        <p:nvSpPr>
          <p:cNvPr id="23" name="Rectangle 22"/>
          <p:cNvSpPr/>
          <p:nvPr/>
        </p:nvSpPr>
        <p:spPr>
          <a:xfrm>
            <a:off x="1154899" y="2370665"/>
            <a:ext cx="702475" cy="4392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1868462" y="2781300"/>
            <a:ext cx="5008588" cy="3728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1857374" y="3146618"/>
            <a:ext cx="5008588" cy="2823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515078" y="3438960"/>
            <a:ext cx="4037142" cy="18838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TextBox 26"/>
          <p:cNvSpPr txBox="1"/>
          <p:nvPr/>
        </p:nvSpPr>
        <p:spPr>
          <a:xfrm>
            <a:off x="5865093" y="4136058"/>
            <a:ext cx="2171575"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Recall that to integrate a top-heavy fraction, use long-division first.</a:t>
            </a:r>
          </a:p>
        </p:txBody>
      </p:sp>
    </p:spTree>
    <p:extLst>
      <p:ext uri="{BB962C8B-B14F-4D97-AF65-F5344CB8AC3E}">
        <p14:creationId xmlns:p14="http://schemas.microsoft.com/office/powerpoint/2010/main" val="35720415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2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5"/>
                                        </p:tgtEl>
                                      </p:cBhvr>
                                    </p:animEffect>
                                    <p:set>
                                      <p:cBhvr>
                                        <p:cTn id="1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0" restart="whenNotActive" fill="hold" evtFilter="cancelBubble" nodeType="interactiveSeq">
                <p:stCondLst>
                  <p:cond evt="onClick" delay="0">
                    <p:tgtEl>
                      <p:spTgt spid="2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6"/>
                                        </p:tgtEl>
                                      </p:cBhvr>
                                    </p:animEffect>
                                    <p:set>
                                      <p:cBhvr>
                                        <p:cTn id="25"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3" grpId="0" animBg="1"/>
      <p:bldP spid="24" grpId="0" animBg="1"/>
      <p:bldP spid="25" grpId="0" animBg="1"/>
      <p:bldP spid="2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395536" y="836712"/>
            <a:ext cx="237626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C4 Jan 2013 Q5</a:t>
            </a:r>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3322980" y="706786"/>
            <a:ext cx="3780388" cy="1872208"/>
          </a:xfrm>
          <a:prstGeom prst="rect">
            <a:avLst/>
          </a:prstGeom>
          <a:noFill/>
          <a:ln>
            <a:noFill/>
          </a:ln>
        </p:spPr>
      </p:pic>
      <p:pic>
        <p:nvPicPr>
          <p:cNvPr id="14" name="Picture 13"/>
          <p:cNvPicPr>
            <a:picLocks noChangeAspect="1"/>
          </p:cNvPicPr>
          <p:nvPr/>
        </p:nvPicPr>
        <p:blipFill>
          <a:blip r:embed="rId3"/>
          <a:stretch>
            <a:fillRect/>
          </a:stretch>
        </p:blipFill>
        <p:spPr>
          <a:xfrm>
            <a:off x="251606" y="2615303"/>
            <a:ext cx="5701519" cy="1991254"/>
          </a:xfrm>
          <a:prstGeom prst="rect">
            <a:avLst/>
          </a:prstGeom>
        </p:spPr>
      </p:pic>
      <p:pic>
        <p:nvPicPr>
          <p:cNvPr id="16" name="Picture 15"/>
          <p:cNvPicPr>
            <a:picLocks noChangeAspect="1"/>
          </p:cNvPicPr>
          <p:nvPr/>
        </p:nvPicPr>
        <p:blipFill>
          <a:blip r:embed="rId4"/>
          <a:stretch>
            <a:fillRect/>
          </a:stretch>
        </p:blipFill>
        <p:spPr>
          <a:xfrm>
            <a:off x="4724400" y="4561546"/>
            <a:ext cx="4419599" cy="2061187"/>
          </a:xfrm>
          <a:prstGeom prst="rect">
            <a:avLst/>
          </a:prstGeom>
        </p:spPr>
      </p:pic>
      <p:pic>
        <p:nvPicPr>
          <p:cNvPr id="15" name="Picture 14"/>
          <p:cNvPicPr>
            <a:picLocks noChangeAspect="1"/>
          </p:cNvPicPr>
          <p:nvPr/>
        </p:nvPicPr>
        <p:blipFill>
          <a:blip r:embed="rId5"/>
          <a:stretch>
            <a:fillRect/>
          </a:stretch>
        </p:blipFill>
        <p:spPr>
          <a:xfrm>
            <a:off x="71413" y="4887069"/>
            <a:ext cx="4807621" cy="1580405"/>
          </a:xfrm>
          <a:prstGeom prst="rect">
            <a:avLst/>
          </a:prstGeom>
        </p:spPr>
      </p:pic>
      <p:sp>
        <p:nvSpPr>
          <p:cNvPr id="10" name="Rectangle 9"/>
          <p:cNvSpPr/>
          <p:nvPr/>
        </p:nvSpPr>
        <p:spPr>
          <a:xfrm>
            <a:off x="412442" y="5164037"/>
            <a:ext cx="4483408" cy="6557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412442" y="5808832"/>
            <a:ext cx="4483408" cy="8015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5015019" y="4538815"/>
            <a:ext cx="4100406" cy="21096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9" name="TextBox 18"/>
              <p:cNvSpPr txBox="1"/>
              <p:nvPr/>
            </p:nvSpPr>
            <p:spPr>
              <a:xfrm>
                <a:off x="6660232" y="2780928"/>
                <a:ext cx="2376264" cy="117993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Helping Hand:</a:t>
                </a:r>
              </a:p>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m:t>
                          </m:r>
                        </m:num>
                        <m:den>
                          <m:r>
                            <a:rPr lang="en-GB" sz="1400" b="0" i="1" smtClean="0">
                              <a:latin typeface="Cambria Math" panose="02040503050406030204" pitchFamily="18" charset="0"/>
                            </a:rPr>
                            <m:t>𝑑𝑥</m:t>
                          </m:r>
                        </m:den>
                      </m:f>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𝑎</m:t>
                              </m:r>
                            </m:e>
                            <m:sup>
                              <m:r>
                                <a:rPr lang="en-GB" sz="1400" b="0" i="1" smtClean="0">
                                  <a:latin typeface="Cambria Math" panose="02040503050406030204" pitchFamily="18" charset="0"/>
                                </a:rPr>
                                <m:t>𝑥</m:t>
                              </m:r>
                            </m:sup>
                          </m:sSup>
                        </m:e>
                      </m:d>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𝑎</m:t>
                          </m:r>
                        </m:e>
                        <m:sup>
                          <m:r>
                            <a:rPr lang="en-GB" sz="1400" b="0" i="1" smtClean="0">
                              <a:latin typeface="Cambria Math" panose="02040503050406030204" pitchFamily="18" charset="0"/>
                            </a:rPr>
                            <m:t>𝑥</m:t>
                          </m:r>
                        </m:sup>
                      </m:sSup>
                      <m:d>
                        <m:dPr>
                          <m:ctrlPr>
                            <a:rPr lang="en-GB" sz="1400" b="0" i="1" smtClean="0">
                              <a:latin typeface="Cambria Math" panose="02040503050406030204" pitchFamily="18" charset="0"/>
                            </a:rPr>
                          </m:ctrlPr>
                        </m:dPr>
                        <m:e>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r>
                                <a:rPr lang="en-GB" sz="1400" b="0" i="1" smtClean="0">
                                  <a:latin typeface="Cambria Math" panose="02040503050406030204" pitchFamily="18" charset="0"/>
                                </a:rPr>
                                <m:t>𝑎</m:t>
                              </m:r>
                            </m:e>
                          </m:func>
                        </m:e>
                      </m:d>
                    </m:oMath>
                    <m:oMath xmlns:m="http://schemas.openxmlformats.org/officeDocument/2006/math">
                      <m:nary>
                        <m:naryPr>
                          <m:subHide m:val="on"/>
                          <m:supHide m:val="on"/>
                          <m:ctrlPr>
                            <a:rPr lang="en-GB" sz="1400" b="0" i="1" smtClean="0">
                              <a:latin typeface="Cambria Math" panose="02040503050406030204" pitchFamily="18" charset="0"/>
                            </a:rPr>
                          </m:ctrlPr>
                        </m:naryPr>
                        <m:sub/>
                        <m:sup/>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𝑎</m:t>
                              </m:r>
                            </m:e>
                            <m:sup>
                              <m:r>
                                <a:rPr lang="en-GB" sz="1400" b="0" i="1" smtClean="0">
                                  <a:latin typeface="Cambria Math" panose="02040503050406030204" pitchFamily="18" charset="0"/>
                                </a:rPr>
                                <m:t>𝑥</m:t>
                              </m:r>
                            </m:sup>
                          </m:sSup>
                        </m:e>
                      </m:nary>
                      <m:r>
                        <a:rPr lang="en-GB" sz="1400" b="0" i="1" smtClean="0">
                          <a:latin typeface="Cambria Math" panose="02040503050406030204" pitchFamily="18" charset="0"/>
                        </a:rPr>
                        <m:t> </m:t>
                      </m:r>
                      <m:r>
                        <a:rPr lang="en-GB" sz="1400" b="0" i="1" smtClean="0">
                          <a:latin typeface="Cambria Math" panose="02040503050406030204" pitchFamily="18" charset="0"/>
                        </a:rPr>
                        <m:t>𝑑𝑥</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𝑎</m:t>
                              </m:r>
                            </m:e>
                            <m:sup>
                              <m:r>
                                <a:rPr lang="en-GB" sz="1400" b="0" i="1" smtClean="0">
                                  <a:latin typeface="Cambria Math" panose="02040503050406030204" pitchFamily="18" charset="0"/>
                                </a:rPr>
                                <m:t>𝑥</m:t>
                              </m:r>
                            </m:sup>
                          </m:sSup>
                        </m:num>
                        <m:den>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r>
                                <a:rPr lang="en-GB" sz="1400" b="0" i="1" smtClean="0">
                                  <a:latin typeface="Cambria Math" panose="02040503050406030204" pitchFamily="18" charset="0"/>
                                </a:rPr>
                                <m:t>𝑎</m:t>
                              </m:r>
                            </m:e>
                          </m:func>
                        </m:den>
                      </m:f>
                      <m:r>
                        <a:rPr lang="en-GB" sz="1400" b="0" i="1" smtClean="0">
                          <a:latin typeface="Cambria Math" panose="02040503050406030204" pitchFamily="18" charset="0"/>
                        </a:rPr>
                        <m:t>+</m:t>
                      </m:r>
                      <m:r>
                        <a:rPr lang="en-GB" sz="1400" b="0" i="1" smtClean="0">
                          <a:latin typeface="Cambria Math" panose="02040503050406030204" pitchFamily="18" charset="0"/>
                        </a:rPr>
                        <m:t>𝑐</m:t>
                      </m:r>
                    </m:oMath>
                  </m:oMathPara>
                </a14:m>
                <a:endParaRPr lang="en-GB" sz="1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6660232" y="2780928"/>
                <a:ext cx="2376264" cy="1179938"/>
              </a:xfrm>
              <a:prstGeom prst="rect">
                <a:avLst/>
              </a:prstGeom>
              <a:blipFill>
                <a:blip r:embed="rId6"/>
                <a:stretch>
                  <a:fillRect l="-11450" t="-18182" b="-101515"/>
                </a:stretch>
              </a:blipFill>
            </p:spPr>
            <p:txBody>
              <a:bodyPr/>
              <a:lstStyle/>
              <a:p>
                <a:r>
                  <a:rPr lang="en-GB">
                    <a:noFill/>
                  </a:rPr>
                  <a:t> </a:t>
                </a:r>
              </a:p>
            </p:txBody>
          </p:sp>
        </mc:Fallback>
      </mc:AlternateContent>
    </p:spTree>
    <p:extLst>
      <p:ext uri="{BB962C8B-B14F-4D97-AF65-F5344CB8AC3E}">
        <p14:creationId xmlns:p14="http://schemas.microsoft.com/office/powerpoint/2010/main" val="3616168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0" grpId="0" animBg="1"/>
      <p:bldP spid="17" grpId="0" animBg="1"/>
      <p:bldP spid="1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24" name="Picture 23"/>
          <p:cNvPicPr>
            <a:picLocks noChangeAspect="1"/>
          </p:cNvPicPr>
          <p:nvPr/>
        </p:nvPicPr>
        <p:blipFill>
          <a:blip r:embed="rId2"/>
          <a:stretch>
            <a:fillRect/>
          </a:stretch>
        </p:blipFill>
        <p:spPr>
          <a:xfrm>
            <a:off x="64047" y="1274093"/>
            <a:ext cx="5215422" cy="2650207"/>
          </a:xfrm>
          <a:prstGeom prst="rect">
            <a:avLst/>
          </a:prstGeom>
        </p:spPr>
      </p:pic>
      <p:pic>
        <p:nvPicPr>
          <p:cNvPr id="25" name="Picture 24"/>
          <p:cNvPicPr>
            <a:picLocks noChangeAspect="1"/>
          </p:cNvPicPr>
          <p:nvPr/>
        </p:nvPicPr>
        <p:blipFill>
          <a:blip r:embed="rId3"/>
          <a:stretch>
            <a:fillRect/>
          </a:stretch>
        </p:blipFill>
        <p:spPr>
          <a:xfrm>
            <a:off x="75258" y="4045075"/>
            <a:ext cx="4379723" cy="2349302"/>
          </a:xfrm>
          <a:prstGeom prst="rect">
            <a:avLst/>
          </a:prstGeom>
        </p:spPr>
      </p:pic>
      <p:pic>
        <p:nvPicPr>
          <p:cNvPr id="26" name="Picture 25"/>
          <p:cNvPicPr>
            <a:picLocks noChangeAspect="1"/>
          </p:cNvPicPr>
          <p:nvPr/>
        </p:nvPicPr>
        <p:blipFill>
          <a:blip r:embed="rId4"/>
          <a:stretch>
            <a:fillRect/>
          </a:stretch>
        </p:blipFill>
        <p:spPr>
          <a:xfrm>
            <a:off x="4454763" y="3944703"/>
            <a:ext cx="4689019" cy="2550046"/>
          </a:xfrm>
          <a:prstGeom prst="rect">
            <a:avLst/>
          </a:prstGeom>
        </p:spPr>
      </p:pic>
      <p:pic>
        <p:nvPicPr>
          <p:cNvPr id="28" name="Picture 27"/>
          <p:cNvPicPr>
            <a:picLocks noChangeAspect="1"/>
          </p:cNvPicPr>
          <p:nvPr/>
        </p:nvPicPr>
        <p:blipFill>
          <a:blip r:embed="rId5"/>
          <a:stretch>
            <a:fillRect/>
          </a:stretch>
        </p:blipFill>
        <p:spPr>
          <a:xfrm>
            <a:off x="5963360" y="1164670"/>
            <a:ext cx="2132890" cy="1539027"/>
          </a:xfrm>
          <a:prstGeom prst="rect">
            <a:avLst/>
          </a:prstGeom>
        </p:spPr>
      </p:pic>
      <p:pic>
        <p:nvPicPr>
          <p:cNvPr id="29" name="Picture 28"/>
          <p:cNvPicPr>
            <a:picLocks noChangeAspect="1"/>
          </p:cNvPicPr>
          <p:nvPr/>
        </p:nvPicPr>
        <p:blipFill>
          <a:blip r:embed="rId6"/>
          <a:stretch>
            <a:fillRect/>
          </a:stretch>
        </p:blipFill>
        <p:spPr>
          <a:xfrm>
            <a:off x="5972175" y="2643187"/>
            <a:ext cx="2362200" cy="1247775"/>
          </a:xfrm>
          <a:prstGeom prst="rect">
            <a:avLst/>
          </a:prstGeom>
        </p:spPr>
      </p:pic>
      <p:sp>
        <p:nvSpPr>
          <p:cNvPr id="12" name="TextBox 11"/>
          <p:cNvSpPr txBox="1"/>
          <p:nvPr/>
        </p:nvSpPr>
        <p:spPr>
          <a:xfrm>
            <a:off x="199703" y="678979"/>
            <a:ext cx="7056784" cy="52322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This exercise is not in the current version of the Pearson textbooks as the content was added later. I have temporarily included the exercise subsequently produced by Pearson.</a:t>
            </a:r>
          </a:p>
        </p:txBody>
      </p:sp>
      <p:sp>
        <p:nvSpPr>
          <p:cNvPr id="30" name="Rectangle 29"/>
          <p:cNvSpPr/>
          <p:nvPr/>
        </p:nvSpPr>
        <p:spPr>
          <a:xfrm>
            <a:off x="6160779" y="1422400"/>
            <a:ext cx="1940233" cy="3142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6160779" y="1726619"/>
            <a:ext cx="1940233" cy="1472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p:cNvSpPr/>
          <p:nvPr/>
        </p:nvSpPr>
        <p:spPr>
          <a:xfrm>
            <a:off x="6160779" y="1873237"/>
            <a:ext cx="1940233" cy="1758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p:cNvSpPr/>
          <p:nvPr/>
        </p:nvSpPr>
        <p:spPr>
          <a:xfrm>
            <a:off x="6160779" y="2046398"/>
            <a:ext cx="1940233" cy="185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Rectangle 33"/>
          <p:cNvSpPr/>
          <p:nvPr/>
        </p:nvSpPr>
        <p:spPr>
          <a:xfrm>
            <a:off x="6165542" y="2239482"/>
            <a:ext cx="1940233" cy="3894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Rectangle 34"/>
          <p:cNvSpPr/>
          <p:nvPr/>
        </p:nvSpPr>
        <p:spPr>
          <a:xfrm>
            <a:off x="6165542" y="2623739"/>
            <a:ext cx="1940233" cy="2718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6" name="Rectangle 35"/>
          <p:cNvSpPr/>
          <p:nvPr/>
        </p:nvSpPr>
        <p:spPr>
          <a:xfrm>
            <a:off x="6165542" y="2896356"/>
            <a:ext cx="2147878" cy="8755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9976318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8" restart="whenNotActive" fill="hold" evtFilter="cancelBubble" nodeType="interactiveSeq">
                <p:stCondLst>
                  <p:cond evt="onClick" delay="0">
                    <p:tgtEl>
                      <p:spTgt spid="3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1"/>
                                        </p:tgtEl>
                                      </p:cBhvr>
                                    </p:animEffect>
                                    <p:set>
                                      <p:cBhvr>
                                        <p:cTn id="13"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4" restart="whenNotActive" fill="hold" evtFilter="cancelBubble" nodeType="interactiveSeq">
                <p:stCondLst>
                  <p:cond evt="onClick" delay="0">
                    <p:tgtEl>
                      <p:spTgt spid="3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2"/>
                                        </p:tgtEl>
                                      </p:cBhvr>
                                    </p:animEffect>
                                    <p:set>
                                      <p:cBhvr>
                                        <p:cTn id="19"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0" restart="whenNotActive" fill="hold" evtFilter="cancelBubble" nodeType="interactiveSeq">
                <p:stCondLst>
                  <p:cond evt="onClick" delay="0">
                    <p:tgtEl>
                      <p:spTgt spid="3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3"/>
                                        </p:tgtEl>
                                      </p:cBhvr>
                                    </p:animEffect>
                                    <p:set>
                                      <p:cBhvr>
                                        <p:cTn id="25"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26" restart="whenNotActive" fill="hold" evtFilter="cancelBubble" nodeType="interactiveSeq">
                <p:stCondLst>
                  <p:cond evt="onClick" delay="0">
                    <p:tgtEl>
                      <p:spTgt spid="3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4"/>
                                        </p:tgtEl>
                                      </p:cBhvr>
                                    </p:animEffect>
                                    <p:set>
                                      <p:cBhvr>
                                        <p:cTn id="31"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32" restart="whenNotActive" fill="hold" evtFilter="cancelBubble" nodeType="interactiveSeq">
                <p:stCondLst>
                  <p:cond evt="onClick" delay="0">
                    <p:tgtEl>
                      <p:spTgt spid="3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5"/>
                                        </p:tgtEl>
                                      </p:cBhvr>
                                    </p:animEffect>
                                    <p:set>
                                      <p:cBhvr>
                                        <p:cTn id="37"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38" restart="whenNotActive" fill="hold" evtFilter="cancelBubble" nodeType="interactiveSeq">
                <p:stCondLst>
                  <p:cond evt="onClick" delay="0">
                    <p:tgtEl>
                      <p:spTgt spid="36"/>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6"/>
                                        </p:tgtEl>
                                      </p:cBhvr>
                                    </p:animEffect>
                                    <p:set>
                                      <p:cBhvr>
                                        <p:cTn id="43"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30" grpId="0" animBg="1"/>
      <p:bldP spid="31" grpId="0" animBg="1"/>
      <p:bldP spid="32" grpId="0" animBg="1"/>
      <p:bldP spid="33" grpId="0" animBg="1"/>
      <p:bldP spid="34" grpId="0" animBg="1"/>
      <p:bldP spid="35"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Quickfire Questions (without cheating!)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1156869"/>
                <a:ext cx="4788024" cy="1222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2800" i="1" smtClean="0">
                              <a:latin typeface="Cambria Math" panose="02040503050406030204" pitchFamily="18" charset="0"/>
                            </a:rPr>
                          </m:ctrlPr>
                        </m:naryPr>
                        <m:sub/>
                        <m:sup/>
                        <m:e>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sec</m:t>
                              </m:r>
                            </m:fName>
                            <m:e>
                              <m:r>
                                <a:rPr lang="en-GB" sz="2800" b="0" i="1" smtClean="0">
                                  <a:latin typeface="Cambria Math" panose="02040503050406030204" pitchFamily="18" charset="0"/>
                                </a:rPr>
                                <m:t>𝑥</m:t>
                              </m:r>
                            </m:e>
                          </m:func>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tan</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sec</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m:t>
                      </m:r>
                      <m:r>
                        <a:rPr lang="en-GB" sz="2800" b="0" i="1" smtClean="0">
                          <a:latin typeface="Cambria Math" panose="02040503050406030204" pitchFamily="18" charset="0"/>
                        </a:rPr>
                        <m:t>𝐶</m:t>
                      </m:r>
                    </m:oMath>
                  </m:oMathPara>
                </a14:m>
                <a:endParaRPr lang="en-GB"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395536" y="1156869"/>
                <a:ext cx="4788024" cy="1222514"/>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491880" y="2636912"/>
                <a:ext cx="4788024" cy="1222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2800" i="1" smtClean="0">
                              <a:latin typeface="Cambria Math" panose="02040503050406030204" pitchFamily="18" charset="0"/>
                            </a:rPr>
                          </m:ctrlPr>
                        </m:naryPr>
                        <m:sub/>
                        <m:sup/>
                        <m:e>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sin</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cos</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m:t>
                      </m:r>
                      <m:r>
                        <a:rPr lang="en-GB" sz="2800" b="0" i="1" smtClean="0">
                          <a:latin typeface="Cambria Math" panose="02040503050406030204" pitchFamily="18" charset="0"/>
                        </a:rPr>
                        <m:t>𝐶</m:t>
                      </m:r>
                    </m:oMath>
                  </m:oMathPara>
                </a14:m>
                <a:endParaRPr lang="en-GB"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3491880" y="2636912"/>
                <a:ext cx="4788024" cy="1222514"/>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899592" y="4116955"/>
                <a:ext cx="4788024" cy="1222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2800" i="1" smtClean="0">
                              <a:latin typeface="Cambria Math" panose="02040503050406030204" pitchFamily="18" charset="0"/>
                            </a:rPr>
                          </m:ctrlPr>
                        </m:naryPr>
                        <m:sub/>
                        <m:sup/>
                        <m:e>
                          <m:r>
                            <a:rPr lang="en-GB" sz="2800" b="0" i="1" smtClean="0">
                              <a:latin typeface="Cambria Math" panose="02040503050406030204" pitchFamily="18" charset="0"/>
                            </a:rPr>
                            <m:t>𝑐𝑜𝑠𝑒</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𝑐</m:t>
                              </m:r>
                            </m:e>
                            <m:sup>
                              <m:r>
                                <a:rPr lang="en-GB" sz="2800" b="0" i="1" smtClean="0">
                                  <a:latin typeface="Cambria Math" panose="02040503050406030204" pitchFamily="18" charset="0"/>
                                </a:rPr>
                                <m:t>2</m:t>
                              </m:r>
                            </m:sup>
                          </m:sSup>
                          <m:r>
                            <a:rPr lang="en-GB" sz="2800" b="0" i="1" smtClean="0">
                              <a:latin typeface="Cambria Math" panose="02040503050406030204" pitchFamily="18" charset="0"/>
                            </a:rPr>
                            <m:t> </m:t>
                          </m:r>
                          <m:r>
                            <a:rPr lang="en-GB" sz="2800" b="0" i="1" smtClean="0">
                              <a:latin typeface="Cambria Math" panose="02040503050406030204" pitchFamily="18" charset="0"/>
                            </a:rPr>
                            <m:t>𝑥</m:t>
                          </m:r>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cot</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m:t>
                      </m:r>
                      <m:r>
                        <a:rPr lang="en-GB" sz="2800" b="0" i="1" smtClean="0">
                          <a:latin typeface="Cambria Math" panose="02040503050406030204" pitchFamily="18" charset="0"/>
                        </a:rPr>
                        <m:t>𝐶</m:t>
                      </m:r>
                    </m:oMath>
                  </m:oMathPara>
                </a14:m>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899592" y="4116955"/>
                <a:ext cx="4788024" cy="1222514"/>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851920" y="5339469"/>
                <a:ext cx="4788024" cy="1222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2800" i="1" smtClean="0">
                              <a:latin typeface="Cambria Math" panose="02040503050406030204" pitchFamily="18" charset="0"/>
                            </a:rPr>
                          </m:ctrlPr>
                        </m:naryPr>
                        <m:sub/>
                        <m:sup/>
                        <m:e>
                          <m:r>
                            <a:rPr lang="en-GB" sz="2800" b="0" i="1" smtClean="0">
                              <a:latin typeface="Cambria Math" panose="02040503050406030204" pitchFamily="18" charset="0"/>
                            </a:rPr>
                            <m:t>−</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cos</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sin</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m:t>
                      </m:r>
                      <m:r>
                        <a:rPr lang="en-GB" sz="2800" b="0" i="1" smtClean="0">
                          <a:latin typeface="Cambria Math" panose="02040503050406030204" pitchFamily="18" charset="0"/>
                        </a:rPr>
                        <m:t>𝐶</m:t>
                      </m:r>
                    </m:oMath>
                  </m:oMathPara>
                </a14:m>
                <a:endParaRPr lang="en-GB"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3851920" y="5339469"/>
                <a:ext cx="4788024" cy="1222514"/>
              </a:xfrm>
              <a:prstGeom prst="rect">
                <a:avLst/>
              </a:prstGeom>
              <a:blipFill rotWithShape="0">
                <a:blip r:embed="rId5"/>
                <a:stretch>
                  <a:fillRect/>
                </a:stretch>
              </a:blipFill>
            </p:spPr>
            <p:txBody>
              <a:bodyPr/>
              <a:lstStyle/>
              <a:p>
                <a:r>
                  <a:rPr lang="en-GB">
                    <a:noFill/>
                  </a:rPr>
                  <a:t> </a:t>
                </a:r>
              </a:p>
            </p:txBody>
          </p:sp>
        </mc:Fallback>
      </mc:AlternateContent>
      <p:sp>
        <p:nvSpPr>
          <p:cNvPr id="9" name="Rectangle 8"/>
          <p:cNvSpPr/>
          <p:nvPr/>
        </p:nvSpPr>
        <p:spPr>
          <a:xfrm>
            <a:off x="3491880" y="1366793"/>
            <a:ext cx="2636446" cy="5500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6021823" y="2883968"/>
            <a:ext cx="2636446" cy="5500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3707904" y="4364011"/>
            <a:ext cx="2636446" cy="5500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6588224" y="5594228"/>
            <a:ext cx="2232248" cy="5500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1682989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1" grpId="0" animBg="1"/>
      <p:bldP spid="1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SKILL #11</a:t>
              </a:r>
              <a:r>
                <a:rPr lang="en-GB" sz="3200" dirty="0"/>
                <a:t>: Differential Equations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5940152" y="116632"/>
            <a:ext cx="3024336" cy="369332"/>
          </a:xfrm>
          <a:prstGeom prst="rect">
            <a:avLst/>
          </a:prstGeom>
          <a:noFill/>
        </p:spPr>
        <p:txBody>
          <a:bodyPr wrap="square" rtlCol="0">
            <a:spAutoFit/>
          </a:bodyPr>
          <a:lstStyle/>
          <a:p>
            <a:r>
              <a:rPr lang="en-GB" dirty="0">
                <a:solidFill>
                  <a:schemeClr val="bg1"/>
                </a:solidFill>
              </a:rPr>
              <a:t>(We’re on the home straight!)</a:t>
            </a:r>
          </a:p>
        </p:txBody>
      </p:sp>
      <mc:AlternateContent xmlns:mc="http://schemas.openxmlformats.org/markup-compatibility/2006" xmlns:a14="http://schemas.microsoft.com/office/drawing/2010/main">
        <mc:Choice Requires="a14">
          <p:sp>
            <p:nvSpPr>
              <p:cNvPr id="7" name="TextBox 6"/>
              <p:cNvSpPr txBox="1"/>
              <p:nvPr/>
            </p:nvSpPr>
            <p:spPr>
              <a:xfrm>
                <a:off x="467544" y="908720"/>
                <a:ext cx="7632848" cy="1172629"/>
              </a:xfrm>
              <a:prstGeom prst="rect">
                <a:avLst/>
              </a:prstGeom>
              <a:noFill/>
            </p:spPr>
            <p:txBody>
              <a:bodyPr wrap="square" rtlCol="0">
                <a:spAutoFit/>
              </a:bodyPr>
              <a:lstStyle/>
              <a:p>
                <a:r>
                  <a:rPr lang="en-GB" b="1" dirty="0"/>
                  <a:t>Differential equations are equations involving a mix of variables and derivatives, e.g. </a:t>
                </a:r>
                <a14:m>
                  <m:oMath xmlns:m="http://schemas.openxmlformats.org/officeDocument/2006/math">
                    <m:r>
                      <a:rPr lang="en-GB" b="1" i="1" smtClean="0">
                        <a:latin typeface="Cambria Math" panose="02040503050406030204" pitchFamily="18" charset="0"/>
                      </a:rPr>
                      <m:t>𝒚</m:t>
                    </m:r>
                  </m:oMath>
                </a14:m>
                <a:r>
                  <a:rPr lang="en-GB" b="1" dirty="0"/>
                  <a:t>, </a:t>
                </a:r>
                <a14:m>
                  <m:oMath xmlns:m="http://schemas.openxmlformats.org/officeDocument/2006/math">
                    <m:r>
                      <a:rPr lang="en-GB" b="1" i="1" smtClean="0">
                        <a:latin typeface="Cambria Math" panose="02040503050406030204" pitchFamily="18" charset="0"/>
                      </a:rPr>
                      <m:t>𝒙</m:t>
                    </m:r>
                  </m:oMath>
                </a14:m>
                <a:r>
                  <a:rPr lang="en-GB" b="1" dirty="0"/>
                  <a:t> and </a:t>
                </a:r>
                <a14:m>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𝒅𝒚</m:t>
                        </m:r>
                      </m:num>
                      <m:den>
                        <m:r>
                          <a:rPr lang="en-GB" b="1" i="1" smtClean="0">
                            <a:latin typeface="Cambria Math" panose="02040503050406030204" pitchFamily="18" charset="0"/>
                          </a:rPr>
                          <m:t>𝒅𝒙</m:t>
                        </m:r>
                      </m:den>
                    </m:f>
                  </m:oMath>
                </a14:m>
                <a:r>
                  <a:rPr lang="en-GB" b="1" dirty="0"/>
                  <a:t>.</a:t>
                </a:r>
              </a:p>
              <a:p>
                <a:r>
                  <a:rPr lang="en-GB" dirty="0"/>
                  <a:t>‘</a:t>
                </a:r>
                <a:r>
                  <a:rPr lang="en-GB" u="sng" dirty="0"/>
                  <a:t>Solving</a:t>
                </a:r>
                <a:r>
                  <a:rPr lang="en-GB" dirty="0"/>
                  <a:t>’ these equations means to get </a:t>
                </a:r>
                <a14:m>
                  <m:oMath xmlns:m="http://schemas.openxmlformats.org/officeDocument/2006/math">
                    <m:r>
                      <a:rPr lang="en-GB" b="0" i="1" smtClean="0">
                        <a:latin typeface="Cambria Math" panose="02040503050406030204" pitchFamily="18" charset="0"/>
                      </a:rPr>
                      <m:t>𝑦</m:t>
                    </m:r>
                  </m:oMath>
                </a14:m>
                <a:r>
                  <a:rPr lang="en-GB" dirty="0"/>
                  <a:t> in terms of </a:t>
                </a:r>
                <a14:m>
                  <m:oMath xmlns:m="http://schemas.openxmlformats.org/officeDocument/2006/math">
                    <m:r>
                      <a:rPr lang="en-GB" b="0" i="1" smtClean="0">
                        <a:latin typeface="Cambria Math" panose="02040503050406030204" pitchFamily="18" charset="0"/>
                      </a:rPr>
                      <m:t>𝑥</m:t>
                    </m:r>
                  </m:oMath>
                </a14:m>
                <a:r>
                  <a:rPr lang="en-GB" dirty="0"/>
                  <a:t> (with no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num>
                      <m:den>
                        <m:r>
                          <a:rPr lang="en-GB" b="0" i="1" smtClean="0">
                            <a:latin typeface="Cambria Math" panose="02040503050406030204" pitchFamily="18" charset="0"/>
                          </a:rPr>
                          <m:t>𝑑𝑥</m:t>
                        </m:r>
                      </m:den>
                    </m:f>
                  </m:oMath>
                </a14:m>
                <a:r>
                  <a:rPr lang="en-GB"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467544" y="908720"/>
                <a:ext cx="7632848" cy="1172629"/>
              </a:xfrm>
              <a:prstGeom prst="rect">
                <a:avLst/>
              </a:prstGeom>
              <a:blipFill>
                <a:blip r:embed="rId2"/>
                <a:stretch>
                  <a:fillRect l="-719" t="-2604" b="-26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115616" y="2409468"/>
                <a:ext cx="4824536" cy="53565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Find the general solution to  </a:t>
                </a:r>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𝑑𝑦</m:t>
                        </m:r>
                      </m:num>
                      <m:den>
                        <m:r>
                          <a:rPr lang="en-GB" sz="2000" b="0" i="1" smtClean="0">
                            <a:latin typeface="Cambria Math" panose="02040503050406030204" pitchFamily="18" charset="0"/>
                          </a:rPr>
                          <m:t>𝑑𝑥</m:t>
                        </m:r>
                      </m:den>
                    </m:f>
                    <m:r>
                      <a:rPr lang="en-GB" sz="2000" b="0" i="1" smtClean="0">
                        <a:latin typeface="Cambria Math" panose="02040503050406030204" pitchFamily="18" charset="0"/>
                      </a:rPr>
                      <m:t>=</m:t>
                    </m:r>
                    <m:r>
                      <a:rPr lang="en-GB" sz="2000" b="0" i="1" smtClean="0">
                        <a:latin typeface="Cambria Math" panose="02040503050406030204" pitchFamily="18" charset="0"/>
                      </a:rPr>
                      <m:t>𝑥𝑦</m:t>
                    </m:r>
                    <m:r>
                      <a:rPr lang="en-GB" sz="2000" b="0" i="1" smtClean="0">
                        <a:latin typeface="Cambria Math" panose="02040503050406030204" pitchFamily="18" charset="0"/>
                      </a:rPr>
                      <m:t>+</m:t>
                    </m:r>
                    <m:r>
                      <a:rPr lang="en-GB" sz="2000" b="0" i="1" smtClean="0">
                        <a:latin typeface="Cambria Math" panose="02040503050406030204" pitchFamily="18" charset="0"/>
                      </a:rPr>
                      <m:t>𝑦</m:t>
                    </m:r>
                  </m:oMath>
                </a14:m>
                <a:endParaRPr lang="en-GB"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1115616" y="2409468"/>
                <a:ext cx="4824536" cy="535659"/>
              </a:xfrm>
              <a:prstGeom prst="rect">
                <a:avLst/>
              </a:prstGeom>
              <a:blipFill rotWithShape="0">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9" name="Rectangle 8"/>
          <p:cNvSpPr/>
          <p:nvPr/>
        </p:nvSpPr>
        <p:spPr>
          <a:xfrm>
            <a:off x="683568" y="2397636"/>
            <a:ext cx="432048" cy="5474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p>
        </p:txBody>
      </p:sp>
      <mc:AlternateContent xmlns:mc="http://schemas.openxmlformats.org/markup-compatibility/2006" xmlns:a14="http://schemas.microsoft.com/office/drawing/2010/main">
        <mc:Choice Requires="a14">
          <p:sp>
            <p:nvSpPr>
              <p:cNvPr id="10" name="TextBox 9"/>
              <p:cNvSpPr txBox="1"/>
              <p:nvPr/>
            </p:nvSpPr>
            <p:spPr>
              <a:xfrm>
                <a:off x="1175048" y="3039146"/>
                <a:ext cx="3456384" cy="382675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r>
                        <a:rPr lang="en-GB" b="0" i="1" smtClean="0">
                          <a:latin typeface="Cambria Math" panose="02040503050406030204" pitchFamily="18" charset="0"/>
                        </a:rPr>
                        <m:t>𝑦</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oMath>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𝑦</m:t>
                          </m:r>
                        </m:den>
                      </m:f>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m:t>
                      </m:r>
                    </m:oMath>
                    <m:oMath xmlns:m="http://schemas.openxmlformats.org/officeDocument/2006/math">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𝑦</m:t>
                              </m:r>
                            </m:den>
                          </m:f>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num>
                            <m:den>
                              <m:r>
                                <a:rPr lang="en-GB" b="0" i="1" smtClean="0">
                                  <a:latin typeface="Cambria Math" panose="02040503050406030204" pitchFamily="18" charset="0"/>
                                </a:rPr>
                                <m:t>𝑑𝑥</m:t>
                              </m:r>
                            </m:den>
                          </m:f>
                          <m:r>
                            <a:rPr lang="en-GB" b="0" i="1" smtClean="0">
                              <a:latin typeface="Cambria Math" panose="02040503050406030204" pitchFamily="18" charset="0"/>
                            </a:rPr>
                            <m:t>𝑑𝑥</m:t>
                          </m:r>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𝑥</m:t>
                              </m:r>
                              <m:r>
                                <a:rPr lang="en-GB" b="0" i="1" smtClean="0">
                                  <a:latin typeface="Cambria Math" panose="02040503050406030204" pitchFamily="18" charset="0"/>
                                </a:rPr>
                                <m:t>+1 </m:t>
                              </m:r>
                              <m:r>
                                <a:rPr lang="en-GB" b="0" i="1" smtClean="0">
                                  <a:latin typeface="Cambria Math" panose="02040503050406030204" pitchFamily="18" charset="0"/>
                                </a:rPr>
                                <m:t>𝑑𝑥</m:t>
                              </m:r>
                            </m:e>
                          </m:nary>
                        </m:e>
                      </m:nary>
                    </m:oMath>
                    <m:oMath xmlns:m="http://schemas.openxmlformats.org/officeDocument/2006/math">
                      <m:nary>
                        <m:naryPr>
                          <m:limLoc m:val="undOv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𝑦</m:t>
                              </m:r>
                            </m:den>
                          </m:f>
                        </m:e>
                      </m:nary>
                      <m:r>
                        <a:rPr lang="en-GB" b="0" i="1" smtClean="0">
                          <a:latin typeface="Cambria Math" panose="02040503050406030204" pitchFamily="18" charset="0"/>
                        </a:rPr>
                        <m:t> </m:t>
                      </m:r>
                      <m:r>
                        <a:rPr lang="en-GB" b="0" i="1" smtClean="0">
                          <a:latin typeface="Cambria Math" panose="02040503050406030204" pitchFamily="18" charset="0"/>
                        </a:rPr>
                        <m:t>𝑑𝑦</m:t>
                      </m:r>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𝑥</m:t>
                          </m:r>
                          <m:r>
                            <a:rPr lang="en-GB" b="0" i="1" smtClean="0">
                              <a:latin typeface="Cambria Math" panose="02040503050406030204" pitchFamily="18" charset="0"/>
                            </a:rPr>
                            <m:t>+1</m:t>
                          </m:r>
                        </m:e>
                      </m:nary>
                      <m:r>
                        <a:rPr lang="en-GB" b="0" i="1" smtClean="0">
                          <a:latin typeface="Cambria Math" panose="02040503050406030204" pitchFamily="18" charset="0"/>
                        </a:rPr>
                        <m:t> </m:t>
                      </m:r>
                      <m:r>
                        <a:rPr lang="en-GB" b="0" i="1" smtClean="0">
                          <a:latin typeface="Cambria Math" panose="02040503050406030204" pitchFamily="18" charset="0"/>
                        </a:rPr>
                        <m:t>𝑑𝑥</m:t>
                      </m:r>
                    </m:oMath>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𝑦</m:t>
                              </m:r>
                            </m:e>
                          </m:d>
                        </m:e>
                      </m:fun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𝐶</m:t>
                      </m:r>
                    </m:oMath>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𝐶</m:t>
                          </m:r>
                        </m:sup>
                      </m:sSup>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𝑥</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𝐶</m:t>
                          </m:r>
                        </m:sup>
                      </m:sSup>
                    </m:oMath>
                    <m:oMath xmlns:m="http://schemas.openxmlformats.org/officeDocument/2006/math">
                      <m:r>
                        <a:rPr lang="en-GB" b="0" i="1" smtClean="0">
                          <a:latin typeface="Cambria Math" panose="02040503050406030204" pitchFamily="18" charset="0"/>
                        </a:rPr>
                        <m:t>    =</m:t>
                      </m:r>
                      <m:r>
                        <a:rPr lang="en-GB" b="0" i="1" smtClean="0">
                          <a:latin typeface="Cambria Math" panose="02040503050406030204" pitchFamily="18" charset="0"/>
                        </a:rPr>
                        <m:t>𝐴</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𝑥</m:t>
                          </m:r>
                        </m:sup>
                      </m:sSup>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1175048" y="3039146"/>
                <a:ext cx="3456384" cy="3826753"/>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1891" y="3090995"/>
                <a:ext cx="4314934" cy="95295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1: </a:t>
                </a:r>
                <a:r>
                  <a:rPr lang="en-GB" dirty="0"/>
                  <a:t>Get </a:t>
                </a:r>
                <a14:m>
                  <m:oMath xmlns:m="http://schemas.openxmlformats.org/officeDocument/2006/math">
                    <m:r>
                      <a:rPr lang="en-GB" b="0" i="1" smtClean="0">
                        <a:latin typeface="Cambria Math" panose="02040503050406030204" pitchFamily="18" charset="0"/>
                      </a:rPr>
                      <m:t>𝑦</m:t>
                    </m:r>
                  </m:oMath>
                </a14:m>
                <a:r>
                  <a:rPr lang="en-GB" dirty="0"/>
                  <a:t> to the side of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num>
                      <m:den>
                        <m:r>
                          <a:rPr lang="en-GB" b="0" i="1" smtClean="0">
                            <a:latin typeface="Cambria Math" panose="02040503050406030204" pitchFamily="18" charset="0"/>
                          </a:rPr>
                          <m:t>𝑑𝑥</m:t>
                        </m:r>
                      </m:den>
                    </m:f>
                  </m:oMath>
                </a14:m>
                <a:r>
                  <a:rPr lang="en-GB" dirty="0"/>
                  <a:t> by dividing and </a:t>
                </a:r>
                <a14:m>
                  <m:oMath xmlns:m="http://schemas.openxmlformats.org/officeDocument/2006/math">
                    <m:r>
                      <a:rPr lang="en-GB" b="0" i="1" smtClean="0">
                        <a:latin typeface="Cambria Math" panose="02040503050406030204" pitchFamily="18" charset="0"/>
                      </a:rPr>
                      <m:t>𝑥</m:t>
                    </m:r>
                  </m:oMath>
                </a14:m>
                <a:r>
                  <a:rPr lang="en-GB" dirty="0"/>
                  <a:t> to the other side.</a:t>
                </a:r>
              </a:p>
              <a:p>
                <a:r>
                  <a:rPr lang="en-GB" sz="1200" dirty="0"/>
                  <a:t>(you may need to factorise to separate out </a:t>
                </a:r>
                <a14:m>
                  <m:oMath xmlns:m="http://schemas.openxmlformats.org/officeDocument/2006/math">
                    <m:r>
                      <a:rPr lang="en-GB" sz="1200" b="0" i="1" smtClean="0">
                        <a:latin typeface="Cambria Math" panose="02040503050406030204" pitchFamily="18" charset="0"/>
                      </a:rPr>
                      <m:t>𝑦</m:t>
                    </m:r>
                  </m:oMath>
                </a14:m>
                <a:r>
                  <a:rPr lang="en-GB" sz="1200" dirty="0"/>
                  <a:t> first)</a:t>
                </a:r>
                <a:endParaRPr lang="en-GB"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571891" y="3090995"/>
                <a:ext cx="4314934" cy="952953"/>
              </a:xfrm>
              <a:prstGeom prst="rect">
                <a:avLst/>
              </a:prstGeom>
              <a:blipFill>
                <a:blip r:embed="rId5"/>
                <a:stretch>
                  <a:fillRect l="-983" b="-31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752644" y="4229261"/>
                <a:ext cx="4176464" cy="118134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2: </a:t>
                </a:r>
                <a:r>
                  <a:rPr lang="en-GB" dirty="0"/>
                  <a:t>Integrate both sides with respect to </a:t>
                </a:r>
                <a14:m>
                  <m:oMath xmlns:m="http://schemas.openxmlformats.org/officeDocument/2006/math">
                    <m:r>
                      <a:rPr lang="en-GB" b="0" i="1" smtClean="0">
                        <a:latin typeface="Cambria Math" panose="02040503050406030204" pitchFamily="18" charset="0"/>
                      </a:rPr>
                      <m:t>𝑥</m:t>
                    </m:r>
                  </m:oMath>
                </a14:m>
                <a:r>
                  <a:rPr lang="en-GB" dirty="0"/>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num>
                      <m:den>
                        <m:r>
                          <a:rPr lang="en-GB" b="0" i="1" smtClean="0">
                            <a:latin typeface="Cambria Math" panose="02040503050406030204" pitchFamily="18" charset="0"/>
                          </a:rPr>
                          <m:t>𝑑𝑥</m:t>
                        </m:r>
                      </m:den>
                    </m:f>
                    <m:r>
                      <a:rPr lang="en-GB" b="0" i="1" smtClean="0">
                        <a:latin typeface="Cambria Math" panose="02040503050406030204" pitchFamily="18" charset="0"/>
                      </a:rPr>
                      <m:t> </m:t>
                    </m:r>
                    <m:r>
                      <a:rPr lang="en-GB" b="0" i="1" smtClean="0">
                        <a:latin typeface="Cambria Math" panose="02040503050406030204" pitchFamily="18" charset="0"/>
                      </a:rPr>
                      <m:t>𝑑𝑥</m:t>
                    </m:r>
                  </m:oMath>
                </a14:m>
                <a:r>
                  <a:rPr lang="en-GB" dirty="0"/>
                  <a:t> simplifies to </a:t>
                </a:r>
                <a14:m>
                  <m:oMath xmlns:m="http://schemas.openxmlformats.org/officeDocument/2006/math">
                    <m:r>
                      <a:rPr lang="en-GB" b="0" i="1" smtClean="0">
                        <a:latin typeface="Cambria Math" panose="02040503050406030204" pitchFamily="18" charset="0"/>
                      </a:rPr>
                      <m:t>𝑑𝑦</m:t>
                    </m:r>
                  </m:oMath>
                </a14:m>
                <a:r>
                  <a:rPr lang="en-GB" dirty="0"/>
                  <a:t> </a:t>
                </a:r>
                <a:r>
                  <a:rPr lang="en-GB" sz="1100" dirty="0"/>
                  <a:t>(recall that (implicitly) differentiating an expression in terms of </a:t>
                </a:r>
                <a14:m>
                  <m:oMath xmlns:m="http://schemas.openxmlformats.org/officeDocument/2006/math">
                    <m:r>
                      <a:rPr lang="en-GB" sz="1100" b="0" i="1" smtClean="0">
                        <a:latin typeface="Cambria Math" panose="02040503050406030204" pitchFamily="18" charset="0"/>
                      </a:rPr>
                      <m:t>𝑦</m:t>
                    </m:r>
                  </m:oMath>
                </a14:m>
                <a:r>
                  <a:rPr lang="en-GB" sz="1100" dirty="0"/>
                  <a:t> with respect to </a:t>
                </a:r>
                <a14:m>
                  <m:oMath xmlns:m="http://schemas.openxmlformats.org/officeDocument/2006/math">
                    <m:r>
                      <a:rPr lang="en-GB" sz="1100" b="0" i="1" smtClean="0">
                        <a:latin typeface="Cambria Math" panose="02040503050406030204" pitchFamily="18" charset="0"/>
                      </a:rPr>
                      <m:t>𝑥</m:t>
                    </m:r>
                  </m:oMath>
                </a14:m>
                <a:r>
                  <a:rPr lang="en-GB" sz="1100" dirty="0"/>
                  <a:t> introduces a </a:t>
                </a:r>
                <a14:m>
                  <m:oMath xmlns:m="http://schemas.openxmlformats.org/officeDocument/2006/math">
                    <m:f>
                      <m:fPr>
                        <m:ctrlPr>
                          <a:rPr lang="en-GB" sz="1100" b="0" i="1" smtClean="0">
                            <a:latin typeface="Cambria Math" panose="02040503050406030204" pitchFamily="18" charset="0"/>
                          </a:rPr>
                        </m:ctrlPr>
                      </m:fPr>
                      <m:num>
                        <m:r>
                          <a:rPr lang="en-GB" sz="1100" b="0" i="1" smtClean="0">
                            <a:latin typeface="Cambria Math" panose="02040503050406030204" pitchFamily="18" charset="0"/>
                          </a:rPr>
                          <m:t>𝑑𝑦</m:t>
                        </m:r>
                      </m:num>
                      <m:den>
                        <m:r>
                          <a:rPr lang="en-GB" sz="1100" b="0" i="1" smtClean="0">
                            <a:latin typeface="Cambria Math" panose="02040503050406030204" pitchFamily="18" charset="0"/>
                          </a:rPr>
                          <m:t>𝑑𝑥</m:t>
                        </m:r>
                      </m:den>
                    </m:f>
                  </m:oMath>
                </a14:m>
                <a:r>
                  <a:rPr lang="en-GB" sz="1100" dirty="0"/>
                  <a:t>, so integrating similarly would get rid of it)</a:t>
                </a:r>
              </a:p>
            </p:txBody>
          </p:sp>
        </mc:Choice>
        <mc:Fallback xmlns="">
          <p:sp>
            <p:nvSpPr>
              <p:cNvPr id="12" name="TextBox 11"/>
              <p:cNvSpPr txBox="1">
                <a:spLocks noRot="1" noChangeAspect="1" noMove="1" noResize="1" noEditPoints="1" noAdjustHandles="1" noChangeArrowheads="1" noChangeShapeType="1" noTextEdit="1"/>
              </p:cNvSpPr>
              <p:nvPr/>
            </p:nvSpPr>
            <p:spPr>
              <a:xfrm>
                <a:off x="4752644" y="4229261"/>
                <a:ext cx="4176464" cy="1181349"/>
              </a:xfrm>
              <a:prstGeom prst="rect">
                <a:avLst/>
              </a:prstGeom>
              <a:blipFill>
                <a:blip r:embed="rId6"/>
                <a:stretch>
                  <a:fillRect l="-1016" t="-20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707791" y="5608880"/>
                <a:ext cx="417646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3: </a:t>
                </a:r>
                <a:r>
                  <a:rPr lang="en-GB" dirty="0"/>
                  <a:t>Make </a:t>
                </a:r>
                <a14:m>
                  <m:oMath xmlns:m="http://schemas.openxmlformats.org/officeDocument/2006/math">
                    <m:r>
                      <a:rPr lang="en-GB" i="1">
                        <a:latin typeface="Cambria Math" panose="02040503050406030204" pitchFamily="18" charset="0"/>
                      </a:rPr>
                      <m:t>𝑦</m:t>
                    </m:r>
                  </m:oMath>
                </a14:m>
                <a:r>
                  <a:rPr lang="en-GB" dirty="0"/>
                  <a:t> the subject, if the question asks.</a:t>
                </a:r>
              </a:p>
            </p:txBody>
          </p:sp>
        </mc:Choice>
        <mc:Fallback xmlns="">
          <p:sp>
            <p:nvSpPr>
              <p:cNvPr id="13" name="TextBox 12"/>
              <p:cNvSpPr txBox="1">
                <a:spLocks noRot="1" noChangeAspect="1" noMove="1" noResize="1" noEditPoints="1" noAdjustHandles="1" noChangeArrowheads="1" noChangeShapeType="1" noTextEdit="1"/>
              </p:cNvSpPr>
              <p:nvPr/>
            </p:nvSpPr>
            <p:spPr>
              <a:xfrm>
                <a:off x="4707791" y="5608880"/>
                <a:ext cx="4176464" cy="646331"/>
              </a:xfrm>
              <a:prstGeom prst="rect">
                <a:avLst/>
              </a:prstGeom>
              <a:blipFill>
                <a:blip r:embed="rId7"/>
                <a:stretch>
                  <a:fillRect l="-871" t="-2727" r="-1887" b="-11818"/>
                </a:stretch>
              </a:blipFill>
            </p:spPr>
            <p:txBody>
              <a:bodyPr/>
              <a:lstStyle/>
              <a:p>
                <a:r>
                  <a:rPr lang="en-GB">
                    <a:noFill/>
                  </a:rPr>
                  <a:t> </a:t>
                </a:r>
              </a:p>
            </p:txBody>
          </p:sp>
        </mc:Fallback>
      </mc:AlternateContent>
      <p:sp>
        <p:nvSpPr>
          <p:cNvPr id="14" name="Rectangle 13"/>
          <p:cNvSpPr/>
          <p:nvPr/>
        </p:nvSpPr>
        <p:spPr>
          <a:xfrm>
            <a:off x="1267594" y="3026981"/>
            <a:ext cx="2303806" cy="1143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64433" y="5969000"/>
            <a:ext cx="4307556" cy="8391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 name="TextBox 4">
            <a:extLst>
              <a:ext uri="{FF2B5EF4-FFF2-40B4-BE49-F238E27FC236}">
                <a16:creationId xmlns:a16="http://schemas.microsoft.com/office/drawing/2014/main" id="{B7425D3F-0CCB-42A4-96DD-047746B2D76A}"/>
              </a:ext>
            </a:extLst>
          </p:cNvPr>
          <p:cNvSpPr txBox="1"/>
          <p:nvPr/>
        </p:nvSpPr>
        <p:spPr>
          <a:xfrm>
            <a:off x="67809" y="4158343"/>
            <a:ext cx="1116750" cy="523220"/>
          </a:xfrm>
          <a:prstGeom prst="rect">
            <a:avLst/>
          </a:prstGeom>
          <a:noFill/>
        </p:spPr>
        <p:txBody>
          <a:bodyPr wrap="square" rtlCol="0">
            <a:spAutoFit/>
          </a:bodyPr>
          <a:lstStyle/>
          <a:p>
            <a:r>
              <a:rPr lang="en-GB" sz="1400" dirty="0"/>
              <a:t>I usually skip this line.</a:t>
            </a:r>
          </a:p>
        </p:txBody>
      </p:sp>
      <p:cxnSp>
        <p:nvCxnSpPr>
          <p:cNvPr id="18" name="Straight Arrow Connector 17">
            <a:extLst>
              <a:ext uri="{FF2B5EF4-FFF2-40B4-BE49-F238E27FC236}">
                <a16:creationId xmlns:a16="http://schemas.microsoft.com/office/drawing/2014/main" id="{4479EED5-93EB-4603-A1D8-9D5158DC020C}"/>
              </a:ext>
            </a:extLst>
          </p:cNvPr>
          <p:cNvCxnSpPr>
            <a:cxnSpLocks/>
          </p:cNvCxnSpPr>
          <p:nvPr/>
        </p:nvCxnSpPr>
        <p:spPr>
          <a:xfrm flipV="1">
            <a:off x="1181100" y="4470400"/>
            <a:ext cx="279400" cy="25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Rectangle 14"/>
          <p:cNvSpPr/>
          <p:nvPr/>
        </p:nvSpPr>
        <p:spPr>
          <a:xfrm>
            <a:off x="72377" y="4178300"/>
            <a:ext cx="4291667" cy="17907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12B27A4-FA77-403F-8EA0-94D04BCEE6AA}"/>
                  </a:ext>
                </a:extLst>
              </p:cNvPr>
              <p:cNvSpPr txBox="1"/>
              <p:nvPr/>
            </p:nvSpPr>
            <p:spPr>
              <a:xfrm>
                <a:off x="4621276" y="6265844"/>
                <a:ext cx="4536504" cy="474169"/>
              </a:xfrm>
              <a:prstGeom prst="rect">
                <a:avLst/>
              </a:prstGeom>
              <a:noFill/>
            </p:spPr>
            <p:txBody>
              <a:bodyPr wrap="square" rtlCol="0">
                <a:spAutoFit/>
              </a:bodyPr>
              <a:lstStyle/>
              <a:p>
                <a:r>
                  <a:rPr lang="en-GB" sz="1200" b="1" dirty="0"/>
                  <a:t>Fro Tip</a:t>
                </a:r>
                <a:r>
                  <a:rPr lang="en-GB" sz="1200" dirty="0"/>
                  <a:t>: When you have </a:t>
                </a:r>
                <a14:m>
                  <m:oMath xmlns:m="http://schemas.openxmlformats.org/officeDocument/2006/math">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𝑒</m:t>
                        </m:r>
                      </m:e>
                      <m:sup>
                        <m:r>
                          <a:rPr lang="en-GB" sz="1200" b="0" i="1" smtClean="0">
                            <a:latin typeface="Cambria Math" panose="02040503050406030204" pitchFamily="18" charset="0"/>
                          </a:rPr>
                          <m:t>𝑓</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𝑥</m:t>
                            </m:r>
                          </m:e>
                        </m:d>
                        <m:r>
                          <a:rPr lang="en-GB" sz="1200" b="0" i="1" smtClean="0">
                            <a:latin typeface="Cambria Math" panose="02040503050406030204" pitchFamily="18" charset="0"/>
                          </a:rPr>
                          <m:t>+</m:t>
                        </m:r>
                        <m:r>
                          <a:rPr lang="en-GB" sz="1200" b="0" i="1" smtClean="0">
                            <a:latin typeface="Cambria Math" panose="02040503050406030204" pitchFamily="18" charset="0"/>
                          </a:rPr>
                          <m:t>𝑐</m:t>
                        </m:r>
                      </m:sup>
                    </m:sSup>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𝑒</m:t>
                        </m:r>
                      </m:e>
                      <m:sup>
                        <m:r>
                          <a:rPr lang="en-GB" sz="1200" b="0" i="1" smtClean="0">
                            <a:latin typeface="Cambria Math" panose="02040503050406030204" pitchFamily="18" charset="0"/>
                          </a:rPr>
                          <m:t>𝑓</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𝑥</m:t>
                            </m:r>
                          </m:e>
                        </m:d>
                      </m:sup>
                    </m:sSup>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𝑒</m:t>
                        </m:r>
                      </m:e>
                      <m:sup>
                        <m:r>
                          <a:rPr lang="en-GB" sz="1200" b="0" i="1" smtClean="0">
                            <a:latin typeface="Cambria Math" panose="02040503050406030204" pitchFamily="18" charset="0"/>
                          </a:rPr>
                          <m:t>𝑐</m:t>
                        </m:r>
                      </m:sup>
                    </m:sSup>
                  </m:oMath>
                </a14:m>
                <a:r>
                  <a:rPr lang="en-GB" sz="1200" dirty="0"/>
                  <a:t>, it’s typical to write </a:t>
                </a:r>
                <a14:m>
                  <m:oMath xmlns:m="http://schemas.openxmlformats.org/officeDocument/2006/math">
                    <m:r>
                      <a:rPr lang="en-GB" sz="1200" b="0" i="1" smtClean="0">
                        <a:latin typeface="Cambria Math" panose="02040503050406030204" pitchFamily="18" charset="0"/>
                      </a:rPr>
                      <m:t>𝐴</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𝑒</m:t>
                        </m:r>
                      </m:e>
                      <m:sup>
                        <m:r>
                          <a:rPr lang="en-GB" sz="1200" b="0" i="1" smtClean="0">
                            <a:latin typeface="Cambria Math" panose="02040503050406030204" pitchFamily="18" charset="0"/>
                          </a:rPr>
                          <m:t>𝑓</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𝑥</m:t>
                            </m:r>
                          </m:e>
                        </m:d>
                      </m:sup>
                    </m:sSup>
                  </m:oMath>
                </a14:m>
                <a:r>
                  <a:rPr lang="en-GB" sz="1200" dirty="0"/>
                  <a:t> where </a:t>
                </a:r>
                <a14:m>
                  <m:oMath xmlns:m="http://schemas.openxmlformats.org/officeDocument/2006/math">
                    <m:r>
                      <a:rPr lang="en-GB" sz="1200" b="0" i="1" smtClean="0">
                        <a:latin typeface="Cambria Math" panose="02040503050406030204" pitchFamily="18" charset="0"/>
                      </a:rPr>
                      <m:t>𝐴</m:t>
                    </m:r>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𝑒</m:t>
                        </m:r>
                      </m:e>
                      <m:sup>
                        <m:r>
                          <a:rPr lang="en-GB" sz="1200" b="0" i="1" smtClean="0">
                            <a:latin typeface="Cambria Math" panose="02040503050406030204" pitchFamily="18" charset="0"/>
                          </a:rPr>
                          <m:t>𝑐</m:t>
                        </m:r>
                      </m:sup>
                    </m:sSup>
                  </m:oMath>
                </a14:m>
                <a:r>
                  <a:rPr lang="en-GB" sz="1200" dirty="0"/>
                  <a:t> (noting that </a:t>
                </a:r>
                <a14:m>
                  <m:oMath xmlns:m="http://schemas.openxmlformats.org/officeDocument/2006/math">
                    <m:r>
                      <a:rPr lang="en-GB" sz="1200" b="0" i="1" smtClean="0">
                        <a:latin typeface="Cambria Math" panose="02040503050406030204" pitchFamily="18" charset="0"/>
                      </a:rPr>
                      <m:t>𝐴</m:t>
                    </m:r>
                  </m:oMath>
                </a14:m>
                <a:r>
                  <a:rPr lang="en-GB" sz="1200" dirty="0"/>
                  <a:t> is any positive constant since </a:t>
                </a:r>
                <a14:m>
                  <m:oMath xmlns:m="http://schemas.openxmlformats.org/officeDocument/2006/math">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𝑒</m:t>
                        </m:r>
                      </m:e>
                      <m:sup>
                        <m:r>
                          <a:rPr lang="en-GB" sz="1200" b="0" i="1" smtClean="0">
                            <a:latin typeface="Cambria Math" panose="02040503050406030204" pitchFamily="18" charset="0"/>
                          </a:rPr>
                          <m:t>𝑐</m:t>
                        </m:r>
                      </m:sup>
                    </m:sSup>
                    <m:r>
                      <a:rPr lang="en-GB" sz="1200" b="0" i="1" smtClean="0">
                        <a:latin typeface="Cambria Math" panose="02040503050406030204" pitchFamily="18" charset="0"/>
                      </a:rPr>
                      <m:t>&gt;0</m:t>
                    </m:r>
                  </m:oMath>
                </a14:m>
                <a:r>
                  <a:rPr lang="en-GB" sz="1200" dirty="0"/>
                  <a:t>)</a:t>
                </a:r>
              </a:p>
            </p:txBody>
          </p:sp>
        </mc:Choice>
        <mc:Fallback xmlns="">
          <p:sp>
            <p:nvSpPr>
              <p:cNvPr id="19" name="TextBox 18">
                <a:extLst>
                  <a:ext uri="{FF2B5EF4-FFF2-40B4-BE49-F238E27FC236}">
                    <a16:creationId xmlns:a16="http://schemas.microsoft.com/office/drawing/2014/main" id="{212B27A4-FA77-403F-8EA0-94D04BCEE6AA}"/>
                  </a:ext>
                </a:extLst>
              </p:cNvPr>
              <p:cNvSpPr txBox="1">
                <a:spLocks noRot="1" noChangeAspect="1" noMove="1" noResize="1" noEditPoints="1" noAdjustHandles="1" noChangeArrowheads="1" noChangeShapeType="1" noTextEdit="1"/>
              </p:cNvSpPr>
              <p:nvPr/>
            </p:nvSpPr>
            <p:spPr>
              <a:xfrm>
                <a:off x="4621276" y="6265844"/>
                <a:ext cx="4536504" cy="474169"/>
              </a:xfrm>
              <a:prstGeom prst="rect">
                <a:avLst/>
              </a:prstGeom>
              <a:blipFill>
                <a:blip r:embed="rId8"/>
                <a:stretch>
                  <a:fillRect b="-10256"/>
                </a:stretch>
              </a:blipFill>
            </p:spPr>
            <p:txBody>
              <a:bodyPr/>
              <a:lstStyle/>
              <a:p>
                <a:r>
                  <a:rPr lang="en-GB">
                    <a:noFill/>
                  </a:rPr>
                  <a:t> </a:t>
                </a:r>
              </a:p>
            </p:txBody>
          </p:sp>
        </mc:Fallback>
      </mc:AlternateContent>
    </p:spTree>
    <p:extLst>
      <p:ext uri="{BB962C8B-B14F-4D97-AF65-F5344CB8AC3E}">
        <p14:creationId xmlns:p14="http://schemas.microsoft.com/office/powerpoint/2010/main" val="27274448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6" grpId="0" animBg="1"/>
      <p:bldP spid="1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Another 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755576" y="907659"/>
                <a:ext cx="6552728" cy="53565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Find the general solution to  </a:t>
                </a:r>
                <a14:m>
                  <m:oMath xmlns:m="http://schemas.openxmlformats.org/officeDocument/2006/math">
                    <m:d>
                      <m:dPr>
                        <m:ctrlPr>
                          <a:rPr lang="en-GB" sz="2000" b="0" i="1" smtClean="0">
                            <a:latin typeface="Cambria Math" panose="02040503050406030204" pitchFamily="18" charset="0"/>
                          </a:rPr>
                        </m:ctrlPr>
                      </m:dPr>
                      <m:e>
                        <m:r>
                          <a:rPr lang="en-GB" sz="2000" b="0" i="0" smtClean="0">
                            <a:latin typeface="Cambria Math" panose="02040503050406030204" pitchFamily="18" charset="0"/>
                          </a:rPr>
                          <m:t>1+</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𝑥</m:t>
                            </m:r>
                          </m:e>
                          <m:sup>
                            <m:r>
                              <a:rPr lang="en-GB" sz="2000" b="0" i="0" smtClean="0">
                                <a:latin typeface="Cambria Math" panose="02040503050406030204" pitchFamily="18" charset="0"/>
                              </a:rPr>
                              <m:t>2</m:t>
                            </m:r>
                          </m:sup>
                        </m:sSup>
                      </m:e>
                    </m:d>
                    <m:f>
                      <m:fPr>
                        <m:ctrlPr>
                          <a:rPr lang="en-GB" sz="2000" i="1">
                            <a:latin typeface="Cambria Math" panose="02040503050406030204" pitchFamily="18" charset="0"/>
                          </a:rPr>
                        </m:ctrlPr>
                      </m:fPr>
                      <m:num>
                        <m:r>
                          <a:rPr lang="en-GB" sz="2000" i="1">
                            <a:latin typeface="Cambria Math" panose="02040503050406030204" pitchFamily="18" charset="0"/>
                          </a:rPr>
                          <m:t>𝑑𝑦</m:t>
                        </m:r>
                      </m:num>
                      <m:den>
                        <m:r>
                          <a:rPr lang="en-GB" sz="2000" i="1">
                            <a:latin typeface="Cambria Math" panose="02040503050406030204" pitchFamily="18" charset="0"/>
                          </a:rPr>
                          <m:t>𝑑𝑥</m:t>
                        </m:r>
                      </m:den>
                    </m:f>
                    <m:r>
                      <a:rPr lang="en-GB" sz="2000" i="1">
                        <a:latin typeface="Cambria Math" panose="02040503050406030204" pitchFamily="18" charset="0"/>
                      </a:rPr>
                      <m:t>=</m:t>
                    </m:r>
                    <m:r>
                      <a:rPr lang="en-GB" sz="2000" b="0" i="1" smtClean="0">
                        <a:latin typeface="Cambria Math" panose="02040503050406030204" pitchFamily="18" charset="0"/>
                      </a:rPr>
                      <m:t>𝑥</m:t>
                    </m:r>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tan</m:t>
                        </m:r>
                      </m:fName>
                      <m:e>
                        <m:r>
                          <a:rPr lang="en-GB" sz="2000" b="0" i="1" smtClean="0">
                            <a:latin typeface="Cambria Math" panose="02040503050406030204" pitchFamily="18" charset="0"/>
                          </a:rPr>
                          <m:t>𝑦</m:t>
                        </m:r>
                      </m:e>
                    </m:func>
                  </m:oMath>
                </a14:m>
                <a:endParaRPr lang="en-GB"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755576" y="907659"/>
                <a:ext cx="6552728" cy="535659"/>
              </a:xfrm>
              <a:prstGeom prst="rect">
                <a:avLst/>
              </a:prstGeom>
              <a:blipFill rotWithShape="0">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Rectangle 5"/>
          <p:cNvSpPr/>
          <p:nvPr/>
        </p:nvSpPr>
        <p:spPr>
          <a:xfrm>
            <a:off x="323528" y="895827"/>
            <a:ext cx="432048" cy="5474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p>
        </p:txBody>
      </p:sp>
      <mc:AlternateContent xmlns:mc="http://schemas.openxmlformats.org/markup-compatibility/2006" xmlns:a14="http://schemas.microsoft.com/office/drawing/2010/main">
        <mc:Choice Requires="a14">
          <p:sp>
            <p:nvSpPr>
              <p:cNvPr id="7" name="TextBox 6"/>
              <p:cNvSpPr txBox="1"/>
              <p:nvPr/>
            </p:nvSpPr>
            <p:spPr>
              <a:xfrm>
                <a:off x="4716016" y="1682514"/>
                <a:ext cx="4176464" cy="95295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1: </a:t>
                </a:r>
                <a:r>
                  <a:rPr lang="en-GB" dirty="0"/>
                  <a:t>Get </a:t>
                </a:r>
                <a14:m>
                  <m:oMath xmlns:m="http://schemas.openxmlformats.org/officeDocument/2006/math">
                    <m:r>
                      <a:rPr lang="en-GB" i="1">
                        <a:latin typeface="Cambria Math" panose="02040503050406030204" pitchFamily="18" charset="0"/>
                      </a:rPr>
                      <m:t>𝑦</m:t>
                    </m:r>
                  </m:oMath>
                </a14:m>
                <a:r>
                  <a:rPr lang="en-GB" dirty="0"/>
                  <a:t> to the side of </a:t>
                </a:r>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𝑑𝑦</m:t>
                        </m:r>
                      </m:num>
                      <m:den>
                        <m:r>
                          <a:rPr lang="en-GB" i="1">
                            <a:latin typeface="Cambria Math" panose="02040503050406030204" pitchFamily="18" charset="0"/>
                          </a:rPr>
                          <m:t>𝑑𝑥</m:t>
                        </m:r>
                      </m:den>
                    </m:f>
                  </m:oMath>
                </a14:m>
                <a:r>
                  <a:rPr lang="en-GB" dirty="0"/>
                  <a:t> by dividing and </a:t>
                </a:r>
                <a14:m>
                  <m:oMath xmlns:m="http://schemas.openxmlformats.org/officeDocument/2006/math">
                    <m:r>
                      <a:rPr lang="en-GB" i="1">
                        <a:latin typeface="Cambria Math" panose="02040503050406030204" pitchFamily="18" charset="0"/>
                      </a:rPr>
                      <m:t>𝑥</m:t>
                    </m:r>
                  </m:oMath>
                </a14:m>
                <a:r>
                  <a:rPr lang="en-GB" dirty="0"/>
                  <a:t> to the other side.</a:t>
                </a:r>
              </a:p>
              <a:p>
                <a:r>
                  <a:rPr lang="en-GB" sz="1200" dirty="0"/>
                  <a:t>(you may need to factorise to separate out </a:t>
                </a:r>
                <a14:m>
                  <m:oMath xmlns:m="http://schemas.openxmlformats.org/officeDocument/2006/math">
                    <m:r>
                      <a:rPr lang="en-GB" sz="1200" i="1">
                        <a:latin typeface="Cambria Math" panose="02040503050406030204" pitchFamily="18" charset="0"/>
                      </a:rPr>
                      <m:t>𝑦</m:t>
                    </m:r>
                  </m:oMath>
                </a14:m>
                <a:r>
                  <a:rPr lang="en-GB" sz="1200" dirty="0"/>
                  <a:t> first)</a:t>
                </a:r>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4716016" y="1682514"/>
                <a:ext cx="4176464" cy="952953"/>
              </a:xfrm>
              <a:prstGeom prst="rect">
                <a:avLst/>
              </a:prstGeom>
              <a:blipFill>
                <a:blip r:embed="rId3"/>
                <a:stretch>
                  <a:fillRect l="-1016" b="-31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716016" y="2855159"/>
                <a:ext cx="345638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2: </a:t>
                </a:r>
                <a:r>
                  <a:rPr lang="en-GB" dirty="0"/>
                  <a:t>Integrate both sides with respect to </a:t>
                </a:r>
                <a14:m>
                  <m:oMath xmlns:m="http://schemas.openxmlformats.org/officeDocument/2006/math">
                    <m:r>
                      <a:rPr lang="en-GB" i="1">
                        <a:latin typeface="Cambria Math" panose="02040503050406030204" pitchFamily="18" charset="0"/>
                      </a:rPr>
                      <m:t>𝑥</m:t>
                    </m:r>
                  </m:oMath>
                </a14:m>
                <a:r>
                  <a:rPr lang="en-GB" dirty="0"/>
                  <a:t>.</a:t>
                </a:r>
              </a:p>
            </p:txBody>
          </p:sp>
        </mc:Choice>
        <mc:Fallback xmlns="">
          <p:sp>
            <p:nvSpPr>
              <p:cNvPr id="8" name="TextBox 7"/>
              <p:cNvSpPr txBox="1">
                <a:spLocks noRot="1" noChangeAspect="1" noMove="1" noResize="1" noEditPoints="1" noAdjustHandles="1" noChangeArrowheads="1" noChangeShapeType="1" noTextEdit="1"/>
              </p:cNvSpPr>
              <p:nvPr/>
            </p:nvSpPr>
            <p:spPr>
              <a:xfrm>
                <a:off x="4716016" y="2855159"/>
                <a:ext cx="3456384" cy="646331"/>
              </a:xfrm>
              <a:prstGeom prst="rect">
                <a:avLst/>
              </a:prstGeom>
              <a:blipFill>
                <a:blip r:embed="rId4"/>
                <a:stretch>
                  <a:fillRect l="-1226" t="-2727" b="-11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716016" y="4881852"/>
                <a:ext cx="417646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3: </a:t>
                </a:r>
                <a:r>
                  <a:rPr lang="en-GB" dirty="0"/>
                  <a:t>Make </a:t>
                </a:r>
                <a14:m>
                  <m:oMath xmlns:m="http://schemas.openxmlformats.org/officeDocument/2006/math">
                    <m:r>
                      <a:rPr lang="en-GB" b="0" i="1" smtClean="0">
                        <a:latin typeface="Cambria Math" panose="02040503050406030204" pitchFamily="18" charset="0"/>
                      </a:rPr>
                      <m:t>𝑦</m:t>
                    </m:r>
                  </m:oMath>
                </a14:m>
                <a:r>
                  <a:rPr lang="en-GB" dirty="0"/>
                  <a:t> the subject, if the question asks.</a:t>
                </a:r>
              </a:p>
            </p:txBody>
          </p:sp>
        </mc:Choice>
        <mc:Fallback xmlns="">
          <p:sp>
            <p:nvSpPr>
              <p:cNvPr id="9" name="TextBox 8"/>
              <p:cNvSpPr txBox="1">
                <a:spLocks noRot="1" noChangeAspect="1" noMove="1" noResize="1" noEditPoints="1" noAdjustHandles="1" noChangeArrowheads="1" noChangeShapeType="1" noTextEdit="1"/>
              </p:cNvSpPr>
              <p:nvPr/>
            </p:nvSpPr>
            <p:spPr>
              <a:xfrm>
                <a:off x="4716016" y="4881852"/>
                <a:ext cx="4176464" cy="646331"/>
              </a:xfrm>
              <a:prstGeom prst="rect">
                <a:avLst/>
              </a:prstGeom>
              <a:blipFill rotWithShape="0">
                <a:blip r:embed="rId5"/>
                <a:stretch>
                  <a:fillRect l="-1016" t="-3636" r="-1742" b="-11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55576" y="1772816"/>
                <a:ext cx="3816424" cy="39978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𝑦</m:t>
                              </m:r>
                            </m:e>
                          </m:func>
                        </m:den>
                      </m:f>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𝑥</m:t>
                          </m:r>
                        </m:num>
                        <m:den>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en>
                      </m:f>
                    </m:oMath>
                  </m:oMathPara>
                </a14:m>
                <a:endParaRPr lang="en-GB" b="0" dirty="0"/>
              </a:p>
              <a:p>
                <a:endParaRPr lang="en-GB" dirty="0"/>
              </a:p>
              <a:p>
                <a:pPr/>
                <a:r>
                  <a:rPr lang="en-GB" b="0" dirty="0"/>
                  <a:t/>
                </a:r>
                <a:br>
                  <a:rPr lang="en-GB" b="0" dirty="0"/>
                </a:br>
                <a14:m>
                  <m:oMathPara xmlns:m="http://schemas.openxmlformats.org/officeDocument/2006/math">
                    <m:oMathParaPr>
                      <m:jc m:val="centerGroup"/>
                    </m:oMathParaPr>
                    <m:oMath xmlns:m="http://schemas.openxmlformats.org/officeDocument/2006/math">
                      <m:nary>
                        <m:naryPr>
                          <m:subHide m:val="on"/>
                          <m:supHide m:val="on"/>
                          <m:ctrlPr>
                            <a:rPr lang="en-GB" b="0" i="1" smtClean="0">
                              <a:latin typeface="Cambria Math" panose="02040503050406030204" pitchFamily="18" charset="0"/>
                            </a:rPr>
                          </m:ctrlPr>
                        </m:naryPr>
                        <m:sub/>
                        <m:sup/>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cot</m:t>
                              </m:r>
                            </m:fName>
                            <m:e>
                              <m:r>
                                <a:rPr lang="en-GB" b="0" i="1" smtClean="0">
                                  <a:latin typeface="Cambria Math" panose="02040503050406030204" pitchFamily="18" charset="0"/>
                                </a:rPr>
                                <m:t>𝑦</m:t>
                              </m:r>
                            </m:e>
                          </m:func>
                          <m:r>
                            <a:rPr lang="en-GB" b="0" i="1" smtClean="0">
                              <a:latin typeface="Cambria Math" panose="02040503050406030204" pitchFamily="18" charset="0"/>
                            </a:rPr>
                            <m:t> </m:t>
                          </m:r>
                          <m:r>
                            <a:rPr lang="en-GB" b="0" i="1" smtClean="0">
                              <a:latin typeface="Cambria Math" panose="02040503050406030204" pitchFamily="18" charset="0"/>
                            </a:rPr>
                            <m:t>𝑑𝑦</m:t>
                          </m:r>
                          <m:r>
                            <a:rPr lang="en-GB" b="0" i="1" smtClean="0">
                              <a:latin typeface="Cambria Math" panose="02040503050406030204" pitchFamily="18" charset="0"/>
                            </a:rPr>
                            <m:t> </m:t>
                          </m:r>
                        </m:e>
                      </m:nary>
                      <m:r>
                        <a:rPr lang="en-GB" i="1">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f>
                            <m:fPr>
                              <m:ctrlPr>
                                <a:rPr lang="en-GB" i="1">
                                  <a:latin typeface="Cambria Math" panose="02040503050406030204" pitchFamily="18" charset="0"/>
                                </a:rPr>
                              </m:ctrlPr>
                            </m:fPr>
                            <m:num>
                              <m:r>
                                <a:rPr lang="en-GB" i="1">
                                  <a:latin typeface="Cambria Math" panose="02040503050406030204" pitchFamily="18" charset="0"/>
                                </a:rPr>
                                <m:t>𝑥</m:t>
                              </m:r>
                            </m:num>
                            <m:den>
                              <m:r>
                                <a:rPr lang="en-GB" i="1">
                                  <a:latin typeface="Cambria Math" panose="02040503050406030204" pitchFamily="18" charset="0"/>
                                </a:rPr>
                                <m:t>1+</m:t>
                              </m:r>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2</m:t>
                                  </m:r>
                                </m:sup>
                              </m:sSup>
                            </m:den>
                          </m:f>
                          <m:r>
                            <a:rPr lang="en-GB" i="1">
                              <a:latin typeface="Cambria Math" panose="02040503050406030204" pitchFamily="18" charset="0"/>
                            </a:rPr>
                            <m:t>𝑑𝑥</m:t>
                          </m:r>
                        </m:e>
                      </m:nary>
                    </m:oMath>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𝑦</m:t>
                                  </m:r>
                                </m:e>
                              </m:func>
                            </m:e>
                          </m:d>
                        </m:e>
                      </m:fun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e>
                          </m:d>
                        </m:e>
                      </m:func>
                      <m:r>
                        <a:rPr lang="en-GB" b="0" i="1" smtClean="0">
                          <a:latin typeface="Cambria Math" panose="02040503050406030204" pitchFamily="18" charset="0"/>
                        </a:rPr>
                        <m:t>+</m:t>
                      </m:r>
                      <m:r>
                        <a:rPr lang="en-GB" b="0" i="1" smtClean="0">
                          <a:latin typeface="Cambria Math" panose="02040503050406030204" pitchFamily="18" charset="0"/>
                        </a:rPr>
                        <m:t>𝐶</m:t>
                      </m:r>
                    </m:oMath>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𝑦</m:t>
                                  </m:r>
                                </m:e>
                              </m:func>
                            </m:e>
                          </m:d>
                        </m:e>
                      </m:fun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e>
                          </m:d>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r>
                            <a:rPr lang="en-GB" b="0" i="1" smtClean="0">
                              <a:latin typeface="Cambria Math" panose="02040503050406030204" pitchFamily="18" charset="0"/>
                            </a:rPr>
                            <m:t>𝑘</m:t>
                          </m:r>
                        </m:e>
                      </m:func>
                    </m:oMath>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𝑦</m:t>
                                  </m:r>
                                </m:e>
                              </m:func>
                            </m:e>
                          </m:d>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𝑘</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e>
                              </m:rad>
                            </m:e>
                          </m:d>
                        </m:e>
                      </m:func>
                    </m:oMath>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𝑦</m:t>
                          </m:r>
                        </m:e>
                      </m:func>
                      <m:r>
                        <a:rPr lang="en-GB" b="0" i="1" smtClean="0">
                          <a:latin typeface="Cambria Math" panose="02040503050406030204" pitchFamily="18" charset="0"/>
                        </a:rPr>
                        <m:t>=</m:t>
                      </m:r>
                      <m:r>
                        <a:rPr lang="en-GB" b="0" i="1" smtClean="0">
                          <a:latin typeface="Cambria Math" panose="02040503050406030204" pitchFamily="18" charset="0"/>
                        </a:rPr>
                        <m:t>𝑘</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e>
                      </m:rad>
                    </m:oMath>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arcsin</m:t>
                          </m:r>
                        </m:fName>
                        <m:e>
                          <m:d>
                            <m:dPr>
                              <m:ctrlPr>
                                <a:rPr lang="en-GB" b="0" i="1" smtClean="0">
                                  <a:latin typeface="Cambria Math" panose="02040503050406030204" pitchFamily="18" charset="0"/>
                                </a:rPr>
                              </m:ctrlPr>
                            </m:dPr>
                            <m:e>
                              <m:r>
                                <a:rPr lang="en-GB" b="0" i="1" smtClean="0">
                                  <a:latin typeface="Cambria Math" panose="02040503050406030204" pitchFamily="18" charset="0"/>
                                </a:rPr>
                                <m:t>𝑘</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e>
                              </m:rad>
                            </m:e>
                          </m:d>
                        </m:e>
                      </m:func>
                    </m:oMath>
                  </m:oMathPara>
                </a14:m>
                <a:endParaRPr lang="en-GB" b="0" dirty="0"/>
              </a:p>
            </p:txBody>
          </p:sp>
        </mc:Choice>
        <mc:Fallback xmlns="">
          <p:sp>
            <p:nvSpPr>
              <p:cNvPr id="10" name="TextBox 9"/>
              <p:cNvSpPr txBox="1">
                <a:spLocks noRot="1" noChangeAspect="1" noMove="1" noResize="1" noEditPoints="1" noAdjustHandles="1" noChangeArrowheads="1" noChangeShapeType="1" noTextEdit="1"/>
              </p:cNvSpPr>
              <p:nvPr/>
            </p:nvSpPr>
            <p:spPr>
              <a:xfrm>
                <a:off x="755576" y="1772816"/>
                <a:ext cx="3816424" cy="3997826"/>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716016" y="4031254"/>
                <a:ext cx="4176464" cy="8617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STEP 2b: </a:t>
                </a:r>
                <a:r>
                  <a:rPr lang="en-GB" dirty="0"/>
                  <a:t>If possible, try to combine your constant of integration with other terms</a:t>
                </a:r>
              </a:p>
              <a:p>
                <a:r>
                  <a:rPr lang="en-GB" sz="1400" dirty="0"/>
                  <a:t>(e.g. by letting </a:t>
                </a:r>
                <a14:m>
                  <m:oMath xmlns:m="http://schemas.openxmlformats.org/officeDocument/2006/math">
                    <m:r>
                      <a:rPr lang="en-GB" sz="1400" b="0" i="1" smtClean="0">
                        <a:latin typeface="Cambria Math" panose="02040503050406030204" pitchFamily="18" charset="0"/>
                      </a:rPr>
                      <m:t>𝐶</m:t>
                    </m:r>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r>
                          <a:rPr lang="en-GB" sz="1400" b="0" i="1" smtClean="0">
                            <a:latin typeface="Cambria Math" panose="02040503050406030204" pitchFamily="18" charset="0"/>
                          </a:rPr>
                          <m:t>𝑘</m:t>
                        </m:r>
                      </m:e>
                    </m:func>
                  </m:oMath>
                </a14:m>
                <a:r>
                  <a:rPr lang="en-GB" sz="1400" dirty="0"/>
                  <a:t> where </a:t>
                </a:r>
                <a14:m>
                  <m:oMath xmlns:m="http://schemas.openxmlformats.org/officeDocument/2006/math">
                    <m:r>
                      <a:rPr lang="en-GB" sz="1400" b="0" i="1" smtClean="0">
                        <a:latin typeface="Cambria Math" panose="02040503050406030204" pitchFamily="18" charset="0"/>
                      </a:rPr>
                      <m:t>𝑘</m:t>
                    </m:r>
                  </m:oMath>
                </a14:m>
                <a:r>
                  <a:rPr lang="en-GB" sz="1400" dirty="0"/>
                  <a:t> is another constant)</a:t>
                </a:r>
              </a:p>
            </p:txBody>
          </p:sp>
        </mc:Choice>
        <mc:Fallback xmlns="">
          <p:sp>
            <p:nvSpPr>
              <p:cNvPr id="11" name="TextBox 10"/>
              <p:cNvSpPr txBox="1">
                <a:spLocks noRot="1" noChangeAspect="1" noMove="1" noResize="1" noEditPoints="1" noAdjustHandles="1" noChangeArrowheads="1" noChangeShapeType="1" noTextEdit="1"/>
              </p:cNvSpPr>
              <p:nvPr/>
            </p:nvSpPr>
            <p:spPr>
              <a:xfrm>
                <a:off x="4716016" y="4031254"/>
                <a:ext cx="4176464" cy="861774"/>
              </a:xfrm>
              <a:prstGeom prst="rect">
                <a:avLst/>
              </a:prstGeom>
              <a:blipFill rotWithShape="0">
                <a:blip r:embed="rId7"/>
                <a:stretch>
                  <a:fillRect l="-1016" t="-2055" b="-4795"/>
                </a:stretch>
              </a:blipFill>
            </p:spPr>
            <p:txBody>
              <a:bodyPr/>
              <a:lstStyle/>
              <a:p>
                <a:r>
                  <a:rPr lang="en-GB">
                    <a:noFill/>
                  </a:rPr>
                  <a:t> </a:t>
                </a:r>
              </a:p>
            </p:txBody>
          </p:sp>
        </mc:Fallback>
      </mc:AlternateContent>
      <p:sp>
        <p:nvSpPr>
          <p:cNvPr id="12" name="Rectangle 11"/>
          <p:cNvSpPr/>
          <p:nvPr/>
        </p:nvSpPr>
        <p:spPr>
          <a:xfrm>
            <a:off x="1115616" y="1682515"/>
            <a:ext cx="3600400" cy="10145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1115616" y="2855159"/>
            <a:ext cx="3600400" cy="11453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1115616" y="4031254"/>
            <a:ext cx="3600400" cy="8709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1115616" y="4891775"/>
            <a:ext cx="3600400" cy="9837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0582052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2" grpId="0" animBg="1"/>
      <p:bldP spid="13" grpId="0" animBg="1"/>
      <p:bldP spid="14" grpId="0" animBg="1"/>
      <p:bldP spid="1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Differential Equations with Boundary Conditions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755576" y="907659"/>
                <a:ext cx="8208912" cy="89043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[Textbook] Find the general solution to  </a:t>
                </a:r>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𝑑𝑦</m:t>
                        </m:r>
                      </m:num>
                      <m:den>
                        <m:r>
                          <a:rPr lang="en-GB" sz="2000" b="0" i="1" smtClean="0">
                            <a:latin typeface="Cambria Math" panose="02040503050406030204" pitchFamily="18" charset="0"/>
                          </a:rPr>
                          <m:t>𝑑𝑥</m:t>
                        </m:r>
                      </m:den>
                    </m:f>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3</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𝑦</m:t>
                            </m:r>
                            <m:r>
                              <a:rPr lang="en-GB" sz="2000" b="0" i="1" smtClean="0">
                                <a:latin typeface="Cambria Math" panose="02040503050406030204" pitchFamily="18" charset="0"/>
                              </a:rPr>
                              <m:t>−2</m:t>
                            </m:r>
                          </m:e>
                        </m:d>
                      </m:num>
                      <m:den>
                        <m:d>
                          <m:dPr>
                            <m:ctrlPr>
                              <a:rPr lang="en-GB" sz="2000" b="0" i="1" smtClean="0">
                                <a:latin typeface="Cambria Math" panose="02040503050406030204" pitchFamily="18" charset="0"/>
                              </a:rPr>
                            </m:ctrlPr>
                          </m:dPr>
                          <m:e>
                            <m:r>
                              <a:rPr lang="en-GB" sz="2000" b="0" i="1" smtClean="0">
                                <a:latin typeface="Cambria Math" panose="02040503050406030204" pitchFamily="18" charset="0"/>
                              </a:rPr>
                              <m:t>2</m:t>
                            </m:r>
                            <m:r>
                              <a:rPr lang="en-GB" sz="2000" b="0" i="1" smtClean="0">
                                <a:latin typeface="Cambria Math" panose="02040503050406030204" pitchFamily="18" charset="0"/>
                              </a:rPr>
                              <m:t>𝑥</m:t>
                            </m:r>
                            <m:r>
                              <a:rPr lang="en-GB" sz="2000" b="0" i="1" smtClean="0">
                                <a:latin typeface="Cambria Math" panose="02040503050406030204" pitchFamily="18" charset="0"/>
                              </a:rPr>
                              <m:t>+1</m:t>
                            </m:r>
                          </m:e>
                        </m:d>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r>
                              <a:rPr lang="en-GB" sz="2000" b="0" i="1" smtClean="0">
                                <a:latin typeface="Cambria Math" panose="02040503050406030204" pitchFamily="18" charset="0"/>
                              </a:rPr>
                              <m:t>+2</m:t>
                            </m:r>
                          </m:e>
                        </m:d>
                      </m:den>
                    </m:f>
                  </m:oMath>
                </a14:m>
                <a:endParaRPr lang="en-GB" sz="2000" dirty="0"/>
              </a:p>
              <a:p>
                <a:r>
                  <a:rPr lang="en-GB" sz="2000" dirty="0"/>
                  <a:t>Given that </a:t>
                </a:r>
                <a14:m>
                  <m:oMath xmlns:m="http://schemas.openxmlformats.org/officeDocument/2006/math">
                    <m:r>
                      <a:rPr lang="en-GB" sz="2000" b="0" i="1" smtClean="0">
                        <a:latin typeface="Cambria Math" panose="02040503050406030204" pitchFamily="18" charset="0"/>
                      </a:rPr>
                      <m:t>𝑥</m:t>
                    </m:r>
                    <m:r>
                      <a:rPr lang="en-GB" sz="2000" b="0" i="1" smtClean="0">
                        <a:latin typeface="Cambria Math" panose="02040503050406030204" pitchFamily="18" charset="0"/>
                      </a:rPr>
                      <m:t>=1</m:t>
                    </m:r>
                  </m:oMath>
                </a14:m>
                <a:r>
                  <a:rPr lang="en-GB" sz="2000" dirty="0"/>
                  <a:t> when </a:t>
                </a:r>
                <a14:m>
                  <m:oMath xmlns:m="http://schemas.openxmlformats.org/officeDocument/2006/math">
                    <m:r>
                      <a:rPr lang="en-GB" sz="2000" b="0" i="1" smtClean="0">
                        <a:latin typeface="Cambria Math" panose="02040503050406030204" pitchFamily="18" charset="0"/>
                      </a:rPr>
                      <m:t>𝑦</m:t>
                    </m:r>
                    <m:r>
                      <a:rPr lang="en-GB" sz="2000" b="0" i="1" smtClean="0">
                        <a:latin typeface="Cambria Math" panose="02040503050406030204" pitchFamily="18" charset="0"/>
                      </a:rPr>
                      <m:t>=4</m:t>
                    </m:r>
                  </m:oMath>
                </a14:m>
                <a:r>
                  <a:rPr lang="en-GB" sz="2000" dirty="0"/>
                  <a:t>. Leave your answer in the form </a:t>
                </a:r>
                <a14:m>
                  <m:oMath xmlns:m="http://schemas.openxmlformats.org/officeDocument/2006/math">
                    <m:r>
                      <a:rPr lang="en-GB" sz="2000" b="0" i="1" smtClean="0">
                        <a:latin typeface="Cambria Math" panose="02040503050406030204" pitchFamily="18" charset="0"/>
                      </a:rPr>
                      <m:t>𝑦</m:t>
                    </m:r>
                    <m:r>
                      <a:rPr lang="en-GB" sz="2000" b="0" i="1" smtClean="0">
                        <a:latin typeface="Cambria Math" panose="02040503050406030204" pitchFamily="18" charset="0"/>
                      </a:rPr>
                      <m:t>=</m:t>
                    </m:r>
                    <m:r>
                      <a:rPr lang="en-GB" sz="2000" b="0" i="1" smtClean="0">
                        <a:latin typeface="Cambria Math" panose="02040503050406030204" pitchFamily="18" charset="0"/>
                      </a:rPr>
                      <m:t>𝑓</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e>
                    </m:d>
                  </m:oMath>
                </a14:m>
                <a:endParaRPr lang="en-GB"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755576" y="907659"/>
                <a:ext cx="8208912" cy="890437"/>
              </a:xfrm>
              <a:prstGeom prst="rect">
                <a:avLst/>
              </a:prstGeom>
              <a:blipFill>
                <a:blip r:embed="rId2"/>
                <a:stretch>
                  <a:fillRect b="-2941"/>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Rectangle 5"/>
          <p:cNvSpPr/>
          <p:nvPr/>
        </p:nvSpPr>
        <p:spPr>
          <a:xfrm>
            <a:off x="323528" y="895827"/>
            <a:ext cx="432048" cy="5474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p>
        </p:txBody>
      </p:sp>
      <mc:AlternateContent xmlns:mc="http://schemas.openxmlformats.org/markup-compatibility/2006" xmlns:a14="http://schemas.microsoft.com/office/drawing/2010/main">
        <mc:Choice Requires="a14">
          <p:sp>
            <p:nvSpPr>
              <p:cNvPr id="7" name="TextBox 6"/>
              <p:cNvSpPr txBox="1"/>
              <p:nvPr/>
            </p:nvSpPr>
            <p:spPr>
              <a:xfrm>
                <a:off x="899592" y="1844824"/>
                <a:ext cx="6624736" cy="557537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b="0" i="1" smtClean="0">
                              <a:latin typeface="Cambria Math" panose="02040503050406030204" pitchFamily="18" charset="0"/>
                            </a:rPr>
                          </m:ctrlPr>
                        </m:naryPr>
                        <m:sub/>
                        <m:sup/>
                        <m:e>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𝑦</m:t>
                              </m:r>
                              <m:r>
                                <a:rPr lang="en-GB" i="1">
                                  <a:latin typeface="Cambria Math" panose="02040503050406030204" pitchFamily="18" charset="0"/>
                                </a:rPr>
                                <m:t>−2</m:t>
                              </m:r>
                            </m:den>
                          </m:f>
                          <m:r>
                            <a:rPr lang="en-GB" i="1">
                              <a:latin typeface="Cambria Math" panose="02040503050406030204" pitchFamily="18" charset="0"/>
                            </a:rPr>
                            <m:t> </m:t>
                          </m:r>
                          <m:r>
                            <a:rPr lang="en-GB" i="1">
                              <a:latin typeface="Cambria Math" panose="02040503050406030204" pitchFamily="18" charset="0"/>
                            </a:rPr>
                            <m:t>𝑑𝑦</m:t>
                          </m:r>
                        </m:e>
                      </m:nary>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den>
                          </m:f>
                          <m:r>
                            <a:rPr lang="en-GB" b="0" i="1" smtClean="0">
                              <a:latin typeface="Cambria Math" panose="02040503050406030204" pitchFamily="18" charset="0"/>
                            </a:rPr>
                            <m:t>𝑑𝑥</m:t>
                          </m:r>
                        </m:e>
                      </m:nary>
                    </m:oMath>
                  </m:oMathPara>
                </a14:m>
                <a:endParaRPr lang="en-GB" b="0" dirty="0"/>
              </a:p>
              <a:p>
                <a:r>
                  <a:rPr lang="en-GB" dirty="0"/>
                  <a:t>Use partial fractions to split up RHS.</a:t>
                </a: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𝐴</m:t>
                          </m:r>
                        </m:num>
                        <m:den>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𝐵</m:t>
                          </m:r>
                        </m:num>
                        <m:den>
                          <m:r>
                            <a:rPr lang="en-GB" b="0" i="1" smtClean="0">
                              <a:latin typeface="Cambria Math" panose="02040503050406030204" pitchFamily="18" charset="0"/>
                            </a:rPr>
                            <m:t>𝑥</m:t>
                          </m:r>
                          <m:r>
                            <a:rPr lang="en-GB" b="0" i="1" smtClean="0">
                              <a:latin typeface="Cambria Math" panose="02040503050406030204" pitchFamily="18" charset="0"/>
                            </a:rPr>
                            <m:t>+2</m:t>
                          </m:r>
                        </m:den>
                      </m:f>
                    </m:oMath>
                    <m:oMath xmlns:m="http://schemas.openxmlformats.org/officeDocument/2006/math">
                      <m:r>
                        <a:rPr lang="en-GB" b="0" i="1" smtClean="0">
                          <a:latin typeface="Cambria Math" panose="02040503050406030204" pitchFamily="18" charset="0"/>
                        </a:rPr>
                        <m:t>𝐴</m:t>
                      </m:r>
                      <m:r>
                        <a:rPr lang="en-GB" b="0" i="1" smtClean="0">
                          <a:latin typeface="Cambria Math" panose="02040503050406030204" pitchFamily="18" charset="0"/>
                        </a:rPr>
                        <m:t>=−2, </m:t>
                      </m:r>
                      <m:r>
                        <a:rPr lang="en-GB" b="0" i="1" smtClean="0">
                          <a:latin typeface="Cambria Math" panose="02040503050406030204" pitchFamily="18" charset="0"/>
                        </a:rPr>
                        <m:t>𝐵</m:t>
                      </m:r>
                      <m:r>
                        <a:rPr lang="en-GB" b="0" i="1" smtClean="0">
                          <a:latin typeface="Cambria Math" panose="02040503050406030204" pitchFamily="18" charset="0"/>
                        </a:rPr>
                        <m:t>=1</m:t>
                      </m:r>
                    </m:oMath>
                  </m:oMathPara>
                </a14:m>
                <a:endParaRPr lang="en-GB" b="0" dirty="0"/>
              </a:p>
              <a:p>
                <a:endParaRPr lang="en-GB" b="0" dirty="0"/>
              </a:p>
              <a:p>
                <a:pPr/>
                <a14:m>
                  <m:oMathPara xmlns:m="http://schemas.openxmlformats.org/officeDocument/2006/math">
                    <m:oMathParaPr>
                      <m:jc m:val="centerGroup"/>
                    </m:oMathParaPr>
                    <m:oMath xmlns:m="http://schemas.openxmlformats.org/officeDocument/2006/math">
                      <m:nary>
                        <m:naryPr>
                          <m:subHide m:val="on"/>
                          <m:supHide m:val="on"/>
                          <m:ctrlPr>
                            <a:rPr lang="en-GB" i="1">
                              <a:latin typeface="Cambria Math" panose="02040503050406030204" pitchFamily="18" charset="0"/>
                            </a:rPr>
                          </m:ctrlPr>
                        </m:naryPr>
                        <m:sub/>
                        <m:sup/>
                        <m:e>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𝑦</m:t>
                              </m:r>
                              <m:r>
                                <a:rPr lang="en-GB" i="1">
                                  <a:latin typeface="Cambria Math" panose="02040503050406030204" pitchFamily="18" charset="0"/>
                                </a:rPr>
                                <m:t>−2</m:t>
                              </m:r>
                            </m:den>
                          </m:f>
                          <m:r>
                            <a:rPr lang="en-GB" i="1">
                              <a:latin typeface="Cambria Math" panose="02040503050406030204" pitchFamily="18" charset="0"/>
                            </a:rPr>
                            <m:t> </m:t>
                          </m:r>
                          <m:r>
                            <a:rPr lang="en-GB" i="1">
                              <a:latin typeface="Cambria Math" panose="02040503050406030204" pitchFamily="18" charset="0"/>
                            </a:rPr>
                            <m:t>𝑑𝑦</m:t>
                          </m:r>
                        </m:e>
                      </m:nary>
                      <m:r>
                        <a:rPr lang="en-GB" i="1">
                          <a:latin typeface="Cambria Math" panose="02040503050406030204" pitchFamily="18" charset="0"/>
                        </a:rPr>
                        <m:t>=</m:t>
                      </m:r>
                      <m:nary>
                        <m:naryPr>
                          <m:subHide m:val="on"/>
                          <m:supHide m:val="on"/>
                          <m:ctrlPr>
                            <a:rPr lang="en-GB" i="1">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𝑥</m:t>
                              </m:r>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m:t>
                              </m:r>
                            </m:den>
                          </m:f>
                          <m:r>
                            <a:rPr lang="en-GB" i="1">
                              <a:latin typeface="Cambria Math" panose="02040503050406030204" pitchFamily="18" charset="0"/>
                            </a:rPr>
                            <m:t>𝑑𝑥</m:t>
                          </m:r>
                        </m:e>
                      </m:nary>
                    </m:oMath>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𝑦</m:t>
                              </m:r>
                              <m:r>
                                <a:rPr lang="en-GB" b="0" i="1" smtClean="0">
                                  <a:latin typeface="Cambria Math" panose="02040503050406030204" pitchFamily="18" charset="0"/>
                                </a:rPr>
                                <m:t>−2</m:t>
                              </m:r>
                            </m:e>
                          </m:d>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m:t>
                              </m:r>
                            </m:e>
                          </m:d>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r>
                            <a:rPr lang="en-GB" b="0" i="1" smtClean="0">
                              <a:latin typeface="Cambria Math" panose="02040503050406030204" pitchFamily="18" charset="0"/>
                            </a:rPr>
                            <m:t>𝑘</m:t>
                          </m:r>
                        </m:e>
                      </m:func>
                    </m:oMath>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𝑦</m:t>
                              </m:r>
                              <m:r>
                                <a:rPr lang="en-GB" b="0" i="1" smtClean="0">
                                  <a:latin typeface="Cambria Math" panose="02040503050406030204" pitchFamily="18" charset="0"/>
                                </a:rPr>
                                <m:t>−2</m:t>
                              </m:r>
                            </m:e>
                          </m:d>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𝑘</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num>
                                <m:den>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m:t>
                                  </m:r>
                                </m:den>
                              </m:f>
                            </m:e>
                          </m:d>
                        </m:e>
                      </m:func>
                    </m:oMath>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−2=</m:t>
                      </m:r>
                      <m:f>
                        <m:fPr>
                          <m:ctrlPr>
                            <a:rPr lang="en-GB" b="0" i="1" smtClean="0">
                              <a:latin typeface="Cambria Math" panose="02040503050406030204" pitchFamily="18" charset="0"/>
                            </a:rPr>
                          </m:ctrlPr>
                        </m:fPr>
                        <m:num>
                          <m:r>
                            <a:rPr lang="en-GB" b="0" i="1" smtClean="0">
                              <a:latin typeface="Cambria Math" panose="02040503050406030204" pitchFamily="18" charset="0"/>
                            </a:rPr>
                            <m:t>𝑘</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num>
                        <m:den>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m:t>
                          </m:r>
                        </m:den>
                      </m:f>
                    </m:oMath>
                  </m:oMathPara>
                </a14:m>
                <a:endParaRPr lang="en-GB" b="0" dirty="0"/>
              </a:p>
              <a:p>
                <a:r>
                  <a:rPr lang="en-GB" dirty="0"/>
                  <a:t>When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=1,</m:t>
                    </m:r>
                    <m:r>
                      <a:rPr lang="en-GB" b="0" i="1" smtClean="0">
                        <a:latin typeface="Cambria Math" panose="02040503050406030204" pitchFamily="18" charset="0"/>
                      </a:rPr>
                      <m:t>𝑦</m:t>
                    </m:r>
                    <m:r>
                      <a:rPr lang="en-GB" b="0" i="1" smtClean="0">
                        <a:latin typeface="Cambria Math" panose="02040503050406030204" pitchFamily="18" charset="0"/>
                      </a:rPr>
                      <m:t>=4</m:t>
                    </m:r>
                  </m:oMath>
                </a14:m>
                <a:r>
                  <a:rPr lang="en-GB" b="0" dirty="0"/>
                  <a:t>:   </a:t>
                </a:r>
                <a14:m>
                  <m:oMath xmlns:m="http://schemas.openxmlformats.org/officeDocument/2006/math">
                    <m:r>
                      <a:rPr lang="en-GB" b="0" i="1" smtClean="0">
                        <a:latin typeface="Cambria Math" panose="02040503050406030204" pitchFamily="18" charset="0"/>
                      </a:rPr>
                      <m:t>4−2=</m:t>
                    </m:r>
                    <m:f>
                      <m:fPr>
                        <m:ctrlPr>
                          <a:rPr lang="en-GB" b="0" i="1" smtClean="0">
                            <a:latin typeface="Cambria Math" panose="02040503050406030204" pitchFamily="18" charset="0"/>
                          </a:rPr>
                        </m:ctrlPr>
                      </m:fPr>
                      <m:num>
                        <m:r>
                          <a:rPr lang="en-GB" b="0" i="1" smtClean="0">
                            <a:latin typeface="Cambria Math" panose="02040503050406030204" pitchFamily="18" charset="0"/>
                          </a:rPr>
                          <m:t>𝑘</m:t>
                        </m:r>
                        <m:d>
                          <m:dPr>
                            <m:ctrlPr>
                              <a:rPr lang="en-GB" b="0" i="1" smtClean="0">
                                <a:latin typeface="Cambria Math" panose="02040503050406030204" pitchFamily="18" charset="0"/>
                              </a:rPr>
                            </m:ctrlPr>
                          </m:dPr>
                          <m:e>
                            <m:r>
                              <a:rPr lang="en-GB" b="0" i="1" smtClean="0">
                                <a:latin typeface="Cambria Math" panose="02040503050406030204" pitchFamily="18" charset="0"/>
                              </a:rPr>
                              <m:t>1+2</m:t>
                            </m:r>
                          </m:e>
                        </m:d>
                      </m:num>
                      <m:den>
                        <m:r>
                          <a:rPr lang="en-GB" b="0" i="1" smtClean="0">
                            <a:latin typeface="Cambria Math" panose="02040503050406030204" pitchFamily="18" charset="0"/>
                          </a:rPr>
                          <m:t>2+1</m:t>
                        </m:r>
                      </m:den>
                    </m:f>
                    <m:r>
                      <a:rPr lang="en-GB" b="0" i="1" smtClean="0">
                        <a:latin typeface="Cambria Math" panose="02040503050406030204" pitchFamily="18" charset="0"/>
                      </a:rPr>
                      <m:t>   →</m:t>
                    </m:r>
                    <m:r>
                      <a:rPr lang="en-GB" b="0" i="1" smtClean="0">
                        <a:latin typeface="Cambria Math" panose="02040503050406030204" pitchFamily="18" charset="0"/>
                      </a:rPr>
                      <m:t>𝑘</m:t>
                    </m:r>
                    <m:r>
                      <a:rPr lang="en-GB" b="0" i="1" smtClean="0">
                        <a:latin typeface="Cambria Math" panose="02040503050406030204" pitchFamily="18" charset="0"/>
                      </a:rPr>
                      <m:t>=2</m:t>
                    </m:r>
                  </m:oMath>
                </a14:m>
                <a:endParaRPr lang="en-GB" b="0"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𝟑</m:t>
                          </m:r>
                        </m:num>
                        <m:den>
                          <m:r>
                            <a:rPr lang="en-GB" b="1" i="1" smtClean="0">
                              <a:latin typeface="Cambria Math" panose="02040503050406030204" pitchFamily="18" charset="0"/>
                            </a:rPr>
                            <m:t>𝟐</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den>
                      </m:f>
                    </m:oMath>
                  </m:oMathPara>
                </a14:m>
                <a:r>
                  <a:rPr lang="en-GB" b="0" dirty="0"/>
                  <a:t/>
                </a:r>
                <a:br>
                  <a:rPr lang="en-GB" b="0" dirty="0"/>
                </a:br>
                <a:r>
                  <a:rPr lang="en-GB" b="0" dirty="0"/>
                  <a:t/>
                </a:r>
                <a:br>
                  <a:rPr lang="en-GB" b="0" dirty="0"/>
                </a:br>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899592" y="1844824"/>
                <a:ext cx="6624736" cy="5575372"/>
              </a:xfrm>
              <a:prstGeom prst="rect">
                <a:avLst/>
              </a:prstGeom>
              <a:blipFill rotWithShape="0">
                <a:blip r:embed="rId3"/>
                <a:stretch>
                  <a:fillRect l="-829"/>
                </a:stretch>
              </a:blipFill>
            </p:spPr>
            <p:txBody>
              <a:bodyPr/>
              <a:lstStyle/>
              <a:p>
                <a:r>
                  <a:rPr lang="en-GB">
                    <a:noFill/>
                  </a:rPr>
                  <a:t> </a:t>
                </a:r>
              </a:p>
            </p:txBody>
          </p:sp>
        </mc:Fallback>
      </mc:AlternateContent>
      <p:sp>
        <p:nvSpPr>
          <p:cNvPr id="8" name="TextBox 7"/>
          <p:cNvSpPr txBox="1"/>
          <p:nvPr/>
        </p:nvSpPr>
        <p:spPr>
          <a:xfrm>
            <a:off x="6624228" y="3694023"/>
            <a:ext cx="2340260" cy="23083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Bro Tip: </a:t>
            </a:r>
            <a:r>
              <a:rPr lang="en-GB" dirty="0"/>
              <a:t>While it doesn’t matter when you determine your constant using the boundary conditions, usually it’s easiest to determine it as soon as possible.</a:t>
            </a:r>
          </a:p>
        </p:txBody>
      </p:sp>
      <p:sp>
        <p:nvSpPr>
          <p:cNvPr id="9" name="Rectangle 8"/>
          <p:cNvSpPr/>
          <p:nvPr/>
        </p:nvSpPr>
        <p:spPr>
          <a:xfrm>
            <a:off x="742628" y="1798096"/>
            <a:ext cx="8221860" cy="50599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8540733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93C8FC5-0490-4F88-B62E-C18BDFDF7825}"/>
              </a:ext>
            </a:extLst>
          </p:cNvPr>
          <p:cNvGrpSpPr/>
          <p:nvPr/>
        </p:nvGrpSpPr>
        <p:grpSpPr>
          <a:xfrm>
            <a:off x="0" y="0"/>
            <a:ext cx="9144000" cy="599127"/>
            <a:chOff x="0" y="13335"/>
            <a:chExt cx="9144218" cy="599127"/>
          </a:xfrm>
        </p:grpSpPr>
        <p:sp>
          <p:nvSpPr>
            <p:cNvPr id="3" name="TextBox 32">
              <a:extLst>
                <a:ext uri="{FF2B5EF4-FFF2-40B4-BE49-F238E27FC236}">
                  <a16:creationId xmlns:a16="http://schemas.microsoft.com/office/drawing/2014/main" id="{8EE21353-86DA-47D5-A012-337056B447F7}"/>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A8882B79-1D8A-4F65-B3CA-6030F4229EE1}"/>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a:extLst>
              <a:ext uri="{FF2B5EF4-FFF2-40B4-BE49-F238E27FC236}">
                <a16:creationId xmlns:a16="http://schemas.microsoft.com/office/drawing/2014/main" id="{2407FD4F-380F-48DB-93D5-00A15DDC09E5}"/>
              </a:ext>
            </a:extLst>
          </p:cNvPr>
          <p:cNvPicPr>
            <a:picLocks noChangeAspect="1"/>
          </p:cNvPicPr>
          <p:nvPr/>
        </p:nvPicPr>
        <p:blipFill>
          <a:blip r:embed="rId2"/>
          <a:stretch>
            <a:fillRect/>
          </a:stretch>
        </p:blipFill>
        <p:spPr>
          <a:xfrm>
            <a:off x="302568" y="1121335"/>
            <a:ext cx="6859082" cy="1462207"/>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A374CE3B-D8D1-4726-A158-D5E0CECA0172}"/>
              </a:ext>
            </a:extLst>
          </p:cNvPr>
          <p:cNvSpPr txBox="1"/>
          <p:nvPr/>
        </p:nvSpPr>
        <p:spPr>
          <a:xfrm>
            <a:off x="302568" y="752004"/>
            <a:ext cx="2520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C4 Jan 2012 Q4</a:t>
            </a:r>
          </a:p>
        </p:txBody>
      </p:sp>
      <p:pic>
        <p:nvPicPr>
          <p:cNvPr id="7" name="Picture 6">
            <a:extLst>
              <a:ext uri="{FF2B5EF4-FFF2-40B4-BE49-F238E27FC236}">
                <a16:creationId xmlns:a16="http://schemas.microsoft.com/office/drawing/2014/main" id="{9A1B9725-574A-4276-B370-374BE16B905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25680" y="2776048"/>
            <a:ext cx="6135970" cy="3416594"/>
          </a:xfrm>
          <a:prstGeom prst="rect">
            <a:avLst/>
          </a:prstGeom>
          <a:noFill/>
          <a:ln>
            <a:noFill/>
          </a:ln>
        </p:spPr>
      </p:pic>
      <p:sp>
        <p:nvSpPr>
          <p:cNvPr id="20" name="Rectangle 19">
            <a:extLst>
              <a:ext uri="{FF2B5EF4-FFF2-40B4-BE49-F238E27FC236}">
                <a16:creationId xmlns:a16="http://schemas.microsoft.com/office/drawing/2014/main" id="{5996BD44-7A1D-4C2D-83EE-6CF3DE8901C3}"/>
              </a:ext>
            </a:extLst>
          </p:cNvPr>
          <p:cNvSpPr/>
          <p:nvPr/>
        </p:nvSpPr>
        <p:spPr>
          <a:xfrm>
            <a:off x="940047" y="2720617"/>
            <a:ext cx="6331609" cy="3564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534975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2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Key Points on Differential Equations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83568" y="908720"/>
                <a:ext cx="8136904" cy="4249625"/>
              </a:xfrm>
              <a:prstGeom prst="rect">
                <a:avLst/>
              </a:prstGeom>
              <a:noFill/>
            </p:spPr>
            <p:txBody>
              <a:bodyPr wrap="square" rtlCol="0">
                <a:spAutoFit/>
              </a:bodyPr>
              <a:lstStyle/>
              <a:p>
                <a:pPr marL="285750" indent="-285750">
                  <a:buFont typeface="Arial" panose="020B0604020202020204" pitchFamily="34" charset="0"/>
                  <a:buChar char="•"/>
                </a:pPr>
                <a:r>
                  <a:rPr lang="en-GB" sz="2400" dirty="0"/>
                  <a:t>Get </a:t>
                </a:r>
                <a14:m>
                  <m:oMath xmlns:m="http://schemas.openxmlformats.org/officeDocument/2006/math">
                    <m:r>
                      <a:rPr lang="en-GB" sz="2400" b="0" i="1" smtClean="0">
                        <a:latin typeface="Cambria Math" panose="02040503050406030204" pitchFamily="18" charset="0"/>
                      </a:rPr>
                      <m:t>𝑦</m:t>
                    </m:r>
                  </m:oMath>
                </a14:m>
                <a:r>
                  <a:rPr lang="en-GB" sz="2400" dirty="0"/>
                  <a:t> on to LHS by dividing (possibly factorising first).</a:t>
                </a:r>
              </a:p>
              <a:p>
                <a:pPr marL="285750" indent="-285750">
                  <a:buFont typeface="Arial" panose="020B0604020202020204" pitchFamily="34" charset="0"/>
                  <a:buChar char="•"/>
                </a:pPr>
                <a:r>
                  <a:rPr lang="en-GB" sz="2400" dirty="0"/>
                  <a:t>If after integrating you have </a:t>
                </a:r>
                <a14:m>
                  <m:oMath xmlns:m="http://schemas.openxmlformats.org/officeDocument/2006/math">
                    <m:r>
                      <a:rPr lang="en-GB" sz="2400" b="0" i="1" smtClean="0">
                        <a:latin typeface="Cambria Math" panose="02040503050406030204" pitchFamily="18" charset="0"/>
                      </a:rPr>
                      <m:t>𝑙𝑛</m:t>
                    </m:r>
                  </m:oMath>
                </a14:m>
                <a:r>
                  <a:rPr lang="en-GB" sz="2400" dirty="0"/>
                  <a:t> on the RHS, make your constant of integration </a:t>
                </a:r>
                <a14:m>
                  <m:oMath xmlns:m="http://schemas.openxmlformats.org/officeDocument/2006/math">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ln</m:t>
                        </m:r>
                      </m:fName>
                      <m:e>
                        <m:r>
                          <a:rPr lang="en-GB" sz="2400" b="0" i="1" smtClean="0">
                            <a:latin typeface="Cambria Math" panose="02040503050406030204" pitchFamily="18" charset="0"/>
                          </a:rPr>
                          <m:t>𝑘</m:t>
                        </m:r>
                      </m:e>
                    </m:func>
                  </m:oMath>
                </a14:m>
                <a:r>
                  <a:rPr lang="en-GB" sz="2400" dirty="0"/>
                  <a:t>.</a:t>
                </a:r>
              </a:p>
              <a:p>
                <a:pPr marL="285750" indent="-285750">
                  <a:buFont typeface="Arial" panose="020B0604020202020204" pitchFamily="34" charset="0"/>
                  <a:buChar char="•"/>
                </a:pPr>
                <a:r>
                  <a:rPr lang="en-GB" sz="2400" dirty="0"/>
                  <a:t>Be sure to combine all your </a:t>
                </a:r>
                <a14:m>
                  <m:oMath xmlns:m="http://schemas.openxmlformats.org/officeDocument/2006/math">
                    <m:r>
                      <a:rPr lang="en-GB" sz="2400" b="0" i="1" smtClean="0">
                        <a:latin typeface="Cambria Math" panose="02040503050406030204" pitchFamily="18" charset="0"/>
                      </a:rPr>
                      <m:t>𝑙𝑛</m:t>
                    </m:r>
                  </m:oMath>
                </a14:m>
                <a:r>
                  <a:rPr lang="en-GB" sz="2400" dirty="0"/>
                  <a:t>’s together just as you did in C2.</a:t>
                </a:r>
                <a:br>
                  <a:rPr lang="en-GB" sz="2400" dirty="0"/>
                </a:br>
                <a:r>
                  <a:rPr lang="en-GB" sz="2400" dirty="0"/>
                  <a:t>E.g.:</a:t>
                </a:r>
                <a:br>
                  <a:rPr lang="en-GB" sz="2400" dirty="0"/>
                </a:br>
                <a14:m>
                  <m:oMath xmlns:m="http://schemas.openxmlformats.org/officeDocument/2006/math">
                    <m:r>
                      <a:rPr lang="en-GB" sz="2400" b="0" i="1" smtClean="0">
                        <a:latin typeface="Cambria Math" panose="02040503050406030204" pitchFamily="18" charset="0"/>
                      </a:rPr>
                      <m:t>2</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ln</m:t>
                        </m:r>
                      </m:fName>
                      <m:e>
                        <m:d>
                          <m:dPr>
                            <m:begChr m:val="|"/>
                            <m:endChr m:val="|"/>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+1</m:t>
                            </m:r>
                          </m:e>
                        </m:d>
                      </m:e>
                    </m:func>
                    <m:r>
                      <a:rPr lang="en-GB" sz="2400" b="0" i="1" smtClean="0">
                        <a:latin typeface="Cambria Math" panose="02040503050406030204" pitchFamily="18" charset="0"/>
                      </a:rPr>
                      <m:t>−</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ln</m:t>
                        </m:r>
                      </m:fName>
                      <m:e>
                        <m:d>
                          <m:dPr>
                            <m:begChr m:val="|"/>
                            <m:endChr m:val="|"/>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e>
                    </m:func>
                    <m:r>
                      <a:rPr lang="en-GB" sz="2400" b="0" i="1" smtClean="0">
                        <a:latin typeface="Cambria Math" panose="02040503050406030204" pitchFamily="18" charset="0"/>
                      </a:rPr>
                      <m:t>     →  </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ln</m:t>
                        </m:r>
                      </m:fName>
                      <m:e>
                        <m:d>
                          <m:dPr>
                            <m:begChr m:val="|"/>
                            <m:endChr m:val="|"/>
                            <m:ctrlPr>
                              <a:rPr lang="en-GB" sz="2400" b="0" i="1" smtClean="0">
                                <a:latin typeface="Cambria Math" panose="02040503050406030204" pitchFamily="18" charset="0"/>
                              </a:rPr>
                            </m:ctrlPr>
                          </m:dPr>
                          <m:e>
                            <m:f>
                              <m:fPr>
                                <m:ctrlPr>
                                  <a:rPr lang="en-GB" sz="2400" b="0" i="1" smtClean="0">
                                    <a:latin typeface="Cambria Math" panose="02040503050406030204" pitchFamily="18" charset="0"/>
                                  </a:rPr>
                                </m:ctrlPr>
                              </m:fPr>
                              <m:num>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+1</m:t>
                                        </m:r>
                                      </m:e>
                                    </m:d>
                                  </m:e>
                                  <m:sup>
                                    <m:r>
                                      <a:rPr lang="en-GB" sz="2400" b="0" i="1" smtClean="0">
                                        <a:latin typeface="Cambria Math" panose="02040503050406030204" pitchFamily="18" charset="0"/>
                                      </a:rPr>
                                      <m:t>2</m:t>
                                    </m:r>
                                  </m:sup>
                                </m:sSup>
                              </m:num>
                              <m:den>
                                <m:r>
                                  <a:rPr lang="en-GB" sz="2400" b="0" i="1" smtClean="0">
                                    <a:latin typeface="Cambria Math" panose="02040503050406030204" pitchFamily="18" charset="0"/>
                                  </a:rPr>
                                  <m:t>𝑥</m:t>
                                </m:r>
                              </m:den>
                            </m:f>
                          </m:e>
                        </m:d>
                      </m:e>
                    </m:func>
                  </m:oMath>
                </a14:m>
                <a:r>
                  <a:rPr lang="en-GB" sz="2400" dirty="0"/>
                  <a:t/>
                </a:r>
                <a:br>
                  <a:rPr lang="en-GB" sz="2400" dirty="0"/>
                </a:br>
                <a:endParaRPr lang="en-GB" sz="2400" dirty="0"/>
              </a:p>
              <a:p>
                <a:pPr marL="285750" indent="-285750">
                  <a:buFont typeface="Arial" panose="020B0604020202020204" pitchFamily="34" charset="0"/>
                  <a:buChar char="•"/>
                </a:pPr>
                <a:r>
                  <a:rPr lang="en-GB" sz="2400" dirty="0"/>
                  <a:t>Sub in boundary conditions to work out your constant – better to do sooner rather than later.</a:t>
                </a:r>
              </a:p>
              <a:p>
                <a:pPr marL="285750" indent="-285750">
                  <a:buFont typeface="Arial" panose="020B0604020202020204" pitchFamily="34" charset="0"/>
                  <a:buChar char="•"/>
                </a:pPr>
                <a:r>
                  <a:rPr lang="en-GB" sz="2400" dirty="0"/>
                  <a:t>Exam questions </a:t>
                </a:r>
                <a:r>
                  <a:rPr lang="en-GB" sz="2400" dirty="0">
                    <a:sym typeface="Symbol" panose="05050102010706020507" pitchFamily="18" charset="2"/>
                  </a:rPr>
                  <a:t></a:t>
                </a:r>
                <a:r>
                  <a:rPr lang="en-GB" sz="2400" dirty="0"/>
                  <a:t> partial fractions combined with differential equations.</a:t>
                </a:r>
              </a:p>
            </p:txBody>
          </p:sp>
        </mc:Choice>
        <mc:Fallback xmlns="">
          <p:sp>
            <p:nvSpPr>
              <p:cNvPr id="5" name="TextBox 4"/>
              <p:cNvSpPr txBox="1">
                <a:spLocks noRot="1" noChangeAspect="1" noMove="1" noResize="1" noEditPoints="1" noAdjustHandles="1" noChangeArrowheads="1" noChangeShapeType="1" noTextEdit="1"/>
              </p:cNvSpPr>
              <p:nvPr/>
            </p:nvSpPr>
            <p:spPr>
              <a:xfrm>
                <a:off x="683568" y="908720"/>
                <a:ext cx="8136904" cy="4249625"/>
              </a:xfrm>
              <a:prstGeom prst="rect">
                <a:avLst/>
              </a:prstGeom>
              <a:blipFill>
                <a:blip r:embed="rId2"/>
                <a:stretch>
                  <a:fillRect l="-974" t="-1148" r="-1124" b="-2296"/>
                </a:stretch>
              </a:blipFill>
            </p:spPr>
            <p:txBody>
              <a:bodyPr/>
              <a:lstStyle/>
              <a:p>
                <a:r>
                  <a:rPr lang="en-GB">
                    <a:noFill/>
                  </a:rPr>
                  <a:t> </a:t>
                </a:r>
              </a:p>
            </p:txBody>
          </p:sp>
        </mc:Fallback>
      </mc:AlternateContent>
      <p:sp>
        <p:nvSpPr>
          <p:cNvPr id="6" name="Rectangle 5"/>
          <p:cNvSpPr/>
          <p:nvPr/>
        </p:nvSpPr>
        <p:spPr>
          <a:xfrm>
            <a:off x="5364088" y="2708919"/>
            <a:ext cx="2088232" cy="90949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029752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11J</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8" name="TextBox 27">
            <a:extLst>
              <a:ext uri="{FF2B5EF4-FFF2-40B4-BE49-F238E27FC236}">
                <a16:creationId xmlns:a16="http://schemas.microsoft.com/office/drawing/2014/main" id="{AB409FA8-34C4-4FDD-966B-EFA5D58ECFF6}"/>
              </a:ext>
            </a:extLst>
          </p:cNvPr>
          <p:cNvSpPr txBox="1"/>
          <p:nvPr/>
        </p:nvSpPr>
        <p:spPr>
          <a:xfrm>
            <a:off x="395536" y="725840"/>
            <a:ext cx="7920880" cy="830997"/>
          </a:xfrm>
          <a:prstGeom prst="rect">
            <a:avLst/>
          </a:prstGeom>
          <a:noFill/>
        </p:spPr>
        <p:txBody>
          <a:bodyPr wrap="square" rtlCol="0">
            <a:spAutoFit/>
          </a:bodyPr>
          <a:lstStyle/>
          <a:p>
            <a:r>
              <a:rPr lang="en-GB" sz="2400" dirty="0"/>
              <a:t>Pearson Pure Mathematics Year 2/AS</a:t>
            </a:r>
          </a:p>
          <a:p>
            <a:r>
              <a:rPr lang="en-GB" sz="2400" dirty="0"/>
              <a:t>Pages 324-326</a:t>
            </a:r>
          </a:p>
        </p:txBody>
      </p:sp>
      <p:cxnSp>
        <p:nvCxnSpPr>
          <p:cNvPr id="29" name="Straight Connector 28">
            <a:extLst>
              <a:ext uri="{FF2B5EF4-FFF2-40B4-BE49-F238E27FC236}">
                <a16:creationId xmlns:a16="http://schemas.microsoft.com/office/drawing/2014/main" id="{07B3D4EB-D2A9-4BCC-B402-8AAEDE7CB1A1}"/>
              </a:ext>
            </a:extLst>
          </p:cNvPr>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93070792-982B-43DC-B3F0-C3F8AB041DB2}"/>
              </a:ext>
            </a:extLst>
          </p:cNvPr>
          <p:cNvSpPr txBox="1"/>
          <p:nvPr/>
        </p:nvSpPr>
        <p:spPr>
          <a:xfrm>
            <a:off x="374452" y="1806848"/>
            <a:ext cx="1944216" cy="369332"/>
          </a:xfrm>
          <a:prstGeom prst="rect">
            <a:avLst/>
          </a:prstGeom>
          <a:noFill/>
        </p:spPr>
        <p:txBody>
          <a:bodyPr wrap="square" rtlCol="0">
            <a:spAutoFit/>
          </a:bodyPr>
          <a:lstStyle/>
          <a:p>
            <a:r>
              <a:rPr lang="en-GB" b="1" dirty="0"/>
              <a:t>Extension:</a:t>
            </a:r>
          </a:p>
        </p:txBody>
      </p:sp>
      <p:pic>
        <p:nvPicPr>
          <p:cNvPr id="7" name="Picture 6">
            <a:extLst>
              <a:ext uri="{FF2B5EF4-FFF2-40B4-BE49-F238E27FC236}">
                <a16:creationId xmlns:a16="http://schemas.microsoft.com/office/drawing/2014/main" id="{0619A6DF-5FA7-4158-833F-7A66FB0F780C}"/>
              </a:ext>
            </a:extLst>
          </p:cNvPr>
          <p:cNvPicPr>
            <a:picLocks noChangeAspect="1"/>
          </p:cNvPicPr>
          <p:nvPr/>
        </p:nvPicPr>
        <p:blipFill>
          <a:blip r:embed="rId2"/>
          <a:stretch>
            <a:fillRect/>
          </a:stretch>
        </p:blipFill>
        <p:spPr>
          <a:xfrm>
            <a:off x="369887" y="2205037"/>
            <a:ext cx="6524625" cy="4581525"/>
          </a:xfrm>
          <a:prstGeom prst="rect">
            <a:avLst/>
          </a:prstGeom>
        </p:spPr>
      </p:pic>
      <p:sp>
        <p:nvSpPr>
          <p:cNvPr id="10" name="Rectangle 9">
            <a:extLst>
              <a:ext uri="{FF2B5EF4-FFF2-40B4-BE49-F238E27FC236}">
                <a16:creationId xmlns:a16="http://schemas.microsoft.com/office/drawing/2014/main" id="{62A7CBB8-6B3A-40FD-9067-12ECB49B4BCB}"/>
              </a:ext>
            </a:extLst>
          </p:cNvPr>
          <p:cNvSpPr/>
          <p:nvPr/>
        </p:nvSpPr>
        <p:spPr>
          <a:xfrm>
            <a:off x="1109588" y="6426200"/>
            <a:ext cx="2217812" cy="3545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9218163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Forming differential equations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780976" y="1517259"/>
                <a:ext cx="7920880" cy="101566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The rate of increase of a rabbit population (with population </a:t>
                </a:r>
                <a14:m>
                  <m:oMath xmlns:m="http://schemas.openxmlformats.org/officeDocument/2006/math">
                    <m:r>
                      <a:rPr lang="en-GB" sz="2000" b="0" i="1" smtClean="0">
                        <a:latin typeface="Cambria Math" panose="02040503050406030204" pitchFamily="18" charset="0"/>
                      </a:rPr>
                      <m:t>𝑃</m:t>
                    </m:r>
                  </m:oMath>
                </a14:m>
                <a:r>
                  <a:rPr lang="en-GB" sz="2000" dirty="0"/>
                  <a:t>, where time is </a:t>
                </a:r>
                <a14:m>
                  <m:oMath xmlns:m="http://schemas.openxmlformats.org/officeDocument/2006/math">
                    <m:r>
                      <a:rPr lang="en-GB" sz="2000" b="0" i="1" smtClean="0">
                        <a:latin typeface="Cambria Math" panose="02040503050406030204" pitchFamily="18" charset="0"/>
                      </a:rPr>
                      <m:t>𝑡</m:t>
                    </m:r>
                  </m:oMath>
                </a14:m>
                <a:r>
                  <a:rPr lang="en-GB" sz="2000" dirty="0"/>
                  <a:t>) is </a:t>
                </a:r>
                <a:r>
                  <a:rPr lang="en-GB" sz="2000" b="1" dirty="0"/>
                  <a:t>proportional to </a:t>
                </a:r>
                <a:r>
                  <a:rPr lang="en-GB" sz="2000" dirty="0"/>
                  <a:t>the current population.</a:t>
                </a:r>
              </a:p>
              <a:p>
                <a:r>
                  <a:rPr lang="en-GB" sz="2000" dirty="0"/>
                  <a:t>Form a differential equation, and find its general solution.</a:t>
                </a:r>
              </a:p>
            </p:txBody>
          </p:sp>
        </mc:Choice>
        <mc:Fallback xmlns="">
          <p:sp>
            <p:nvSpPr>
              <p:cNvPr id="5" name="TextBox 4"/>
              <p:cNvSpPr txBox="1">
                <a:spLocks noRot="1" noChangeAspect="1" noMove="1" noResize="1" noEditPoints="1" noAdjustHandles="1" noChangeArrowheads="1" noChangeShapeType="1" noTextEdit="1"/>
              </p:cNvSpPr>
              <p:nvPr/>
            </p:nvSpPr>
            <p:spPr>
              <a:xfrm>
                <a:off x="780976" y="1517259"/>
                <a:ext cx="7920880" cy="1015663"/>
              </a:xfrm>
              <a:prstGeom prst="rect">
                <a:avLst/>
              </a:prstGeom>
              <a:blipFill>
                <a:blip r:embed="rId2"/>
                <a:stretch>
                  <a:fillRect b="-1554"/>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Rectangle 5"/>
          <p:cNvSpPr/>
          <p:nvPr/>
        </p:nvSpPr>
        <p:spPr>
          <a:xfrm>
            <a:off x="348928" y="1505427"/>
            <a:ext cx="432048" cy="102749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p>
        </p:txBody>
      </p:sp>
      <p:pic>
        <p:nvPicPr>
          <p:cNvPr id="7" name="Picture 6"/>
          <p:cNvPicPr>
            <a:picLocks noChangeAspect="1"/>
          </p:cNvPicPr>
          <p:nvPr/>
        </p:nvPicPr>
        <p:blipFill>
          <a:blip r:embed="rId3"/>
          <a:stretch>
            <a:fillRect/>
          </a:stretch>
        </p:blipFill>
        <p:spPr>
          <a:xfrm>
            <a:off x="179512" y="4424196"/>
            <a:ext cx="2543212" cy="2444583"/>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2627784" y="2899172"/>
                <a:ext cx="4248472" cy="25732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𝑑𝑃</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r>
                        <a:rPr lang="en-GB" b="0" i="1" smtClean="0">
                          <a:latin typeface="Cambria Math" panose="02040503050406030204" pitchFamily="18" charset="0"/>
                        </a:rPr>
                        <m:t>𝑃</m:t>
                      </m:r>
                      <m:r>
                        <a:rPr lang="en-GB" b="0" i="1" smtClean="0">
                          <a:latin typeface="Cambria Math" panose="02040503050406030204" pitchFamily="18" charset="0"/>
                        </a:rPr>
                        <m:t>    ∴  </m:t>
                      </m:r>
                      <m:f>
                        <m:fPr>
                          <m:ctrlPr>
                            <a:rPr lang="en-GB" b="0" i="1" smtClean="0">
                              <a:latin typeface="Cambria Math" panose="02040503050406030204" pitchFamily="18" charset="0"/>
                            </a:rPr>
                          </m:ctrlPr>
                        </m:fPr>
                        <m:num>
                          <m:r>
                            <a:rPr lang="en-GB" b="0" i="1" smtClean="0">
                              <a:latin typeface="Cambria Math" panose="02040503050406030204" pitchFamily="18" charset="0"/>
                            </a:rPr>
                            <m:t>𝑑𝑃</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r>
                        <a:rPr lang="en-GB" b="0" i="1" smtClean="0">
                          <a:latin typeface="Cambria Math" panose="02040503050406030204" pitchFamily="18" charset="0"/>
                        </a:rPr>
                        <m:t>𝑘𝑃</m:t>
                      </m:r>
                    </m:oMath>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𝑃</m:t>
                          </m:r>
                        </m:den>
                      </m:f>
                      <m:f>
                        <m:fPr>
                          <m:ctrlPr>
                            <a:rPr lang="en-GB" b="0" i="1" smtClean="0">
                              <a:latin typeface="Cambria Math" panose="02040503050406030204" pitchFamily="18" charset="0"/>
                            </a:rPr>
                          </m:ctrlPr>
                        </m:fPr>
                        <m:num>
                          <m:r>
                            <a:rPr lang="en-GB" b="0" i="1" smtClean="0">
                              <a:latin typeface="Cambria Math" panose="02040503050406030204" pitchFamily="18" charset="0"/>
                            </a:rPr>
                            <m:t>𝑑𝑃</m:t>
                          </m:r>
                        </m:num>
                        <m:den>
                          <m:r>
                            <a:rPr lang="en-GB" b="0" i="1" smtClean="0">
                              <a:latin typeface="Cambria Math" panose="02040503050406030204" pitchFamily="18" charset="0"/>
                            </a:rPr>
                            <m:t>𝑑𝑡</m:t>
                          </m:r>
                        </m:den>
                      </m:f>
                      <m:r>
                        <a:rPr lang="en-GB" b="0" i="1" smtClean="0">
                          <a:latin typeface="Cambria Math" panose="02040503050406030204" pitchFamily="18" charset="0"/>
                        </a:rPr>
                        <m:t>=</m:t>
                      </m:r>
                      <m:r>
                        <a:rPr lang="en-GB" b="0" i="1" smtClean="0">
                          <a:latin typeface="Cambria Math" panose="02040503050406030204" pitchFamily="18" charset="0"/>
                        </a:rPr>
                        <m:t>𝑘</m:t>
                      </m:r>
                    </m:oMath>
                    <m:oMath xmlns:m="http://schemas.openxmlformats.org/officeDocument/2006/math">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𝑃</m:t>
                              </m:r>
                            </m:den>
                          </m:f>
                          <m:r>
                            <a:rPr lang="en-GB" b="0" i="1" smtClean="0">
                              <a:latin typeface="Cambria Math" panose="02040503050406030204" pitchFamily="18" charset="0"/>
                            </a:rPr>
                            <m:t> </m:t>
                          </m:r>
                          <m:r>
                            <a:rPr lang="en-GB" b="0" i="1" smtClean="0">
                              <a:latin typeface="Cambria Math" panose="02040503050406030204" pitchFamily="18" charset="0"/>
                            </a:rPr>
                            <m:t>𝑑𝑃</m:t>
                          </m:r>
                        </m:e>
                      </m:nary>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𝑘</m:t>
                          </m:r>
                          <m:r>
                            <a:rPr lang="en-GB" b="0" i="1" smtClean="0">
                              <a:latin typeface="Cambria Math" panose="02040503050406030204" pitchFamily="18" charset="0"/>
                            </a:rPr>
                            <m:t> </m:t>
                          </m:r>
                          <m:r>
                            <a:rPr lang="en-GB" b="0" i="1" smtClean="0">
                              <a:latin typeface="Cambria Math" panose="02040503050406030204" pitchFamily="18" charset="0"/>
                            </a:rPr>
                            <m:t>𝑑𝑡</m:t>
                          </m:r>
                        </m:e>
                      </m:nary>
                    </m:oMath>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𝑃</m:t>
                              </m:r>
                            </m:e>
                          </m:d>
                        </m:e>
                      </m:func>
                      <m:r>
                        <a:rPr lang="en-GB" b="0" i="1" smtClean="0">
                          <a:latin typeface="Cambria Math" panose="02040503050406030204" pitchFamily="18" charset="0"/>
                        </a:rPr>
                        <m:t>=</m:t>
                      </m:r>
                      <m:r>
                        <a:rPr lang="en-GB" b="0" i="1" smtClean="0">
                          <a:latin typeface="Cambria Math" panose="02040503050406030204" pitchFamily="18" charset="0"/>
                        </a:rPr>
                        <m:t>𝑘𝑡</m:t>
                      </m:r>
                      <m:r>
                        <a:rPr lang="en-GB" b="0" i="1" smtClean="0">
                          <a:latin typeface="Cambria Math" panose="02040503050406030204" pitchFamily="18" charset="0"/>
                        </a:rPr>
                        <m:t>+</m:t>
                      </m:r>
                      <m:r>
                        <a:rPr lang="en-GB" b="0" i="1" smtClean="0">
                          <a:latin typeface="Cambria Math" panose="02040503050406030204" pitchFamily="18" charset="0"/>
                        </a:rPr>
                        <m:t>𝐶</m:t>
                      </m:r>
                    </m:oMath>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𝑘𝑡</m:t>
                          </m:r>
                          <m:r>
                            <a:rPr lang="en-GB" b="0" i="1" smtClean="0">
                              <a:latin typeface="Cambria Math" panose="02040503050406030204" pitchFamily="18" charset="0"/>
                            </a:rPr>
                            <m:t>+</m:t>
                          </m:r>
                          <m:r>
                            <a:rPr lang="en-GB" b="0" i="1" smtClean="0">
                              <a:latin typeface="Cambria Math" panose="02040503050406030204" pitchFamily="18" charset="0"/>
                            </a:rPr>
                            <m:t>𝐶</m:t>
                          </m:r>
                        </m:sup>
                      </m:sSup>
                    </m:oMath>
                    <m:oMath xmlns:m="http://schemas.openxmlformats.org/officeDocument/2006/math">
                      <m:r>
                        <a:rPr lang="en-GB" b="0" i="1" smtClean="0">
                          <a:latin typeface="Cambria Math" panose="02040503050406030204" pitchFamily="18" charset="0"/>
                        </a:rPr>
                        <m:t>𝑃</m:t>
                      </m:r>
                      <m:r>
                        <a:rPr lang="en-GB" b="1" i="1" smtClean="0">
                          <a:latin typeface="Cambria Math" panose="02040503050406030204" pitchFamily="18" charset="0"/>
                        </a:rPr>
                        <m:t>=</m:t>
                      </m:r>
                      <m:r>
                        <a:rPr lang="en-GB" b="1" i="1" smtClean="0">
                          <a:latin typeface="Cambria Math" panose="02040503050406030204" pitchFamily="18" charset="0"/>
                        </a:rPr>
                        <m:t>𝑨</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𝒆</m:t>
                          </m:r>
                        </m:e>
                        <m:sup>
                          <m:r>
                            <a:rPr lang="en-GB" b="1" i="1" smtClean="0">
                              <a:latin typeface="Cambria Math" panose="02040503050406030204" pitchFamily="18" charset="0"/>
                            </a:rPr>
                            <m:t>𝒌𝒕</m:t>
                          </m:r>
                        </m:sup>
                      </m:sSup>
                      <m:r>
                        <a:rPr lang="en-GB" b="0" i="1" smtClean="0">
                          <a:latin typeface="Cambria Math" panose="02040503050406030204" pitchFamily="18" charset="0"/>
                        </a:rPr>
                        <m:t>   (</m:t>
                      </m:r>
                      <m:r>
                        <a:rPr lang="en-GB" b="0" i="1" smtClean="0">
                          <a:latin typeface="Cambria Math" panose="02040503050406030204" pitchFamily="18" charset="0"/>
                        </a:rPr>
                        <m:t>𝑤h𝑒𝑟𝑒</m:t>
                      </m:r>
                      <m:r>
                        <a:rPr lang="en-GB" b="0" i="1" smtClean="0">
                          <a:latin typeface="Cambria Math" panose="02040503050406030204" pitchFamily="18" charset="0"/>
                        </a:rPr>
                        <m:t> </m:t>
                      </m:r>
                      <m:r>
                        <a:rPr lang="en-GB" b="0" i="1" smtClean="0">
                          <a:latin typeface="Cambria Math" panose="02040503050406030204" pitchFamily="18" charset="0"/>
                        </a:rPr>
                        <m:t>𝐴</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𝐶</m:t>
                          </m:r>
                        </m:sup>
                      </m:sSup>
                      <m:r>
                        <a:rPr lang="en-GB" b="0" i="1" smtClean="0">
                          <a:latin typeface="Cambria Math" panose="02040503050406030204" pitchFamily="18" charset="0"/>
                        </a:rPr>
                        <m:t>)</m:t>
                      </m:r>
                    </m:oMath>
                  </m:oMathPara>
                </a14:m>
                <a:endParaRPr lang="en-GB" b="0" dirty="0"/>
              </a:p>
            </p:txBody>
          </p:sp>
        </mc:Choice>
        <mc:Fallback xmlns="">
          <p:sp>
            <p:nvSpPr>
              <p:cNvPr id="8" name="TextBox 7"/>
              <p:cNvSpPr txBox="1">
                <a:spLocks noRot="1" noChangeAspect="1" noMove="1" noResize="1" noEditPoints="1" noAdjustHandles="1" noChangeArrowheads="1" noChangeShapeType="1" noTextEdit="1"/>
              </p:cNvSpPr>
              <p:nvPr/>
            </p:nvSpPr>
            <p:spPr>
              <a:xfrm>
                <a:off x="2627784" y="2899172"/>
                <a:ext cx="4248472" cy="2573269"/>
              </a:xfrm>
              <a:prstGeom prst="rect">
                <a:avLst/>
              </a:prstGeom>
              <a:blipFill>
                <a:blip r:embed="rId4"/>
                <a:stretch>
                  <a:fillRect b="-948"/>
                </a:stretch>
              </a:blipFill>
            </p:spPr>
            <p:txBody>
              <a:bodyPr/>
              <a:lstStyle/>
              <a:p>
                <a:r>
                  <a:rPr lang="en-GB">
                    <a:noFill/>
                  </a:rPr>
                  <a:t> </a:t>
                </a:r>
              </a:p>
            </p:txBody>
          </p:sp>
        </mc:Fallback>
      </mc:AlternateContent>
      <p:sp>
        <p:nvSpPr>
          <p:cNvPr id="9" name="Rectangle 8"/>
          <p:cNvSpPr/>
          <p:nvPr/>
        </p:nvSpPr>
        <p:spPr>
          <a:xfrm>
            <a:off x="3013732" y="3497943"/>
            <a:ext cx="4623408" cy="21857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Solve it</a:t>
            </a:r>
          </a:p>
        </p:txBody>
      </p:sp>
      <mc:AlternateContent xmlns:mc="http://schemas.openxmlformats.org/markup-compatibility/2006" xmlns:a14="http://schemas.microsoft.com/office/drawing/2010/main">
        <mc:Choice Requires="a14">
          <p:sp>
            <p:nvSpPr>
              <p:cNvPr id="10" name="TextBox 9"/>
              <p:cNvSpPr txBox="1"/>
              <p:nvPr/>
            </p:nvSpPr>
            <p:spPr>
              <a:xfrm>
                <a:off x="2987824" y="5733256"/>
                <a:ext cx="4824536" cy="1025537"/>
              </a:xfrm>
              <a:prstGeom prst="rect">
                <a:avLst/>
              </a:prstGeom>
              <a:noFill/>
            </p:spPr>
            <p:txBody>
              <a:bodyPr wrap="square" rtlCol="0">
                <a:spAutoFit/>
              </a:bodyPr>
              <a:lstStyle/>
              <a:p>
                <a:r>
                  <a:rPr lang="en-GB" sz="1400" dirty="0"/>
                  <a:t>(Notice by the way that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𝑒</m:t>
                        </m:r>
                      </m:e>
                      <m:sup>
                        <m:r>
                          <a:rPr lang="en-GB" sz="1400" b="0" i="1" smtClean="0">
                            <a:latin typeface="Cambria Math" panose="02040503050406030204" pitchFamily="18" charset="0"/>
                          </a:rPr>
                          <m:t>𝑘𝑡</m:t>
                        </m:r>
                      </m:sup>
                    </m:sSup>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𝑒</m:t>
                                </m:r>
                              </m:e>
                              <m:sup>
                                <m:r>
                                  <a:rPr lang="en-GB" sz="1400" b="0" i="1" smtClean="0">
                                    <a:latin typeface="Cambria Math" panose="02040503050406030204" pitchFamily="18" charset="0"/>
                                  </a:rPr>
                                  <m:t>𝑘</m:t>
                                </m:r>
                              </m:sup>
                            </m:sSup>
                          </m:e>
                        </m:d>
                      </m:e>
                      <m:sup>
                        <m:r>
                          <a:rPr lang="en-GB" sz="1400" b="0" i="1" smtClean="0">
                            <a:latin typeface="Cambria Math" panose="02040503050406030204" pitchFamily="18" charset="0"/>
                          </a:rPr>
                          <m:t>𝑡</m:t>
                        </m:r>
                      </m:sup>
                    </m:sSup>
                  </m:oMath>
                </a14:m>
                <a:r>
                  <a:rPr lang="en-GB" sz="1400" dirty="0"/>
                  <a:t>, and since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𝑒</m:t>
                        </m:r>
                      </m:e>
                      <m:sup>
                        <m:r>
                          <a:rPr lang="en-GB" sz="1400" b="0" i="1" smtClean="0">
                            <a:latin typeface="Cambria Math" panose="02040503050406030204" pitchFamily="18" charset="0"/>
                          </a:rPr>
                          <m:t>𝑘</m:t>
                        </m:r>
                      </m:sup>
                    </m:sSup>
                  </m:oMath>
                </a14:m>
                <a:r>
                  <a:rPr lang="en-GB" sz="1400" dirty="0"/>
                  <a:t> is a constant, we could always write </a:t>
                </a:r>
                <a14:m>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m:t>
                    </m:r>
                    <m:r>
                      <a:rPr lang="en-GB" sz="1400" b="0" i="1" smtClean="0">
                        <a:latin typeface="Cambria Math" panose="02040503050406030204" pitchFamily="18" charset="0"/>
                      </a:rPr>
                      <m:t>𝐴</m:t>
                    </m:r>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𝐵</m:t>
                        </m:r>
                      </m:e>
                      <m:sup>
                        <m:r>
                          <a:rPr lang="en-GB" sz="1400" b="0" i="1" smtClean="0">
                            <a:latin typeface="Cambria Math" panose="02040503050406030204" pitchFamily="18" charset="0"/>
                          </a:rPr>
                          <m:t>𝑥</m:t>
                        </m:r>
                      </m:sup>
                    </m:sSup>
                  </m:oMath>
                </a14:m>
                <a:r>
                  <a:rPr lang="en-GB" sz="1400" dirty="0"/>
                  <a:t>. i.e. The general solution is ‘any generic exponential function’, not just restricted to those with </a:t>
                </a:r>
                <a14:m>
                  <m:oMath xmlns:m="http://schemas.openxmlformats.org/officeDocument/2006/math">
                    <m:r>
                      <a:rPr lang="en-GB" sz="1400" b="0" i="1" smtClean="0">
                        <a:latin typeface="Cambria Math" panose="02040503050406030204" pitchFamily="18" charset="0"/>
                      </a:rPr>
                      <m:t>𝑒</m:t>
                    </m:r>
                  </m:oMath>
                </a14:m>
                <a:r>
                  <a:rPr lang="en-GB" sz="1400" dirty="0"/>
                  <a:t> as the base. However it is customary to write </a:t>
                </a:r>
                <a14:m>
                  <m:oMath xmlns:m="http://schemas.openxmlformats.org/officeDocument/2006/math">
                    <m:r>
                      <a:rPr lang="en-GB" sz="1400" b="0" i="1" smtClean="0">
                        <a:latin typeface="Cambria Math" panose="02040503050406030204" pitchFamily="18" charset="0"/>
                      </a:rPr>
                      <m:t>𝐴</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𝑒</m:t>
                        </m:r>
                      </m:e>
                      <m:sup>
                        <m:r>
                          <a:rPr lang="en-GB" sz="1400" b="0" i="1" smtClean="0">
                            <a:latin typeface="Cambria Math" panose="02040503050406030204" pitchFamily="18" charset="0"/>
                          </a:rPr>
                          <m:t>𝑘𝑡</m:t>
                        </m:r>
                      </m:sup>
                    </m:sSup>
                  </m:oMath>
                </a14:m>
                <a:r>
                  <a:rPr lang="en-GB" sz="1400" dirty="0"/>
                  <a:t>)</a:t>
                </a:r>
              </a:p>
            </p:txBody>
          </p:sp>
        </mc:Choice>
        <mc:Fallback xmlns="">
          <p:sp>
            <p:nvSpPr>
              <p:cNvPr id="10" name="TextBox 9"/>
              <p:cNvSpPr txBox="1">
                <a:spLocks noRot="1" noChangeAspect="1" noMove="1" noResize="1" noEditPoints="1" noAdjustHandles="1" noChangeArrowheads="1" noChangeShapeType="1" noTextEdit="1"/>
              </p:cNvSpPr>
              <p:nvPr/>
            </p:nvSpPr>
            <p:spPr>
              <a:xfrm>
                <a:off x="2987824" y="5733256"/>
                <a:ext cx="4824536" cy="1025537"/>
              </a:xfrm>
              <a:prstGeom prst="rect">
                <a:avLst/>
              </a:prstGeom>
              <a:blipFill>
                <a:blip r:embed="rId5"/>
                <a:stretch>
                  <a:fillRect l="-379" r="-253" b="-53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29BFBC4-ABD6-4D19-90BF-C2A329997073}"/>
                  </a:ext>
                </a:extLst>
              </p:cNvPr>
              <p:cNvSpPr txBox="1"/>
              <p:nvPr/>
            </p:nvSpPr>
            <p:spPr>
              <a:xfrm>
                <a:off x="5999708" y="2687898"/>
                <a:ext cx="2232248" cy="461665"/>
              </a:xfrm>
              <a:prstGeom prst="rect">
                <a:avLst/>
              </a:prstGeom>
              <a:noFill/>
            </p:spPr>
            <p:txBody>
              <a:bodyPr wrap="square" rtlCol="0">
                <a:spAutoFit/>
              </a:bodyPr>
              <a:lstStyle/>
              <a:p>
                <a:r>
                  <a:rPr lang="en-GB" sz="1200" dirty="0"/>
                  <a:t>Recall from GCSE that </a:t>
                </a:r>
                <a14:m>
                  <m:oMath xmlns:m="http://schemas.openxmlformats.org/officeDocument/2006/math">
                    <m:r>
                      <a:rPr lang="en-GB" sz="1200" b="0" i="1" smtClean="0">
                        <a:latin typeface="Cambria Math" panose="02040503050406030204" pitchFamily="18" charset="0"/>
                      </a:rPr>
                      <m:t>𝑘</m:t>
                    </m:r>
                  </m:oMath>
                </a14:m>
                <a:r>
                  <a:rPr lang="en-GB" sz="1200" dirty="0"/>
                  <a:t> is the ‘constant of proportionality’.</a:t>
                </a:r>
              </a:p>
            </p:txBody>
          </p:sp>
        </mc:Choice>
        <mc:Fallback xmlns="">
          <p:sp>
            <p:nvSpPr>
              <p:cNvPr id="13" name="TextBox 12">
                <a:extLst>
                  <a:ext uri="{FF2B5EF4-FFF2-40B4-BE49-F238E27FC236}">
                    <a16:creationId xmlns:a16="http://schemas.microsoft.com/office/drawing/2014/main" id="{329BFBC4-ABD6-4D19-90BF-C2A329997073}"/>
                  </a:ext>
                </a:extLst>
              </p:cNvPr>
              <p:cNvSpPr txBox="1">
                <a:spLocks noRot="1" noChangeAspect="1" noMove="1" noResize="1" noEditPoints="1" noAdjustHandles="1" noChangeArrowheads="1" noChangeShapeType="1" noTextEdit="1"/>
              </p:cNvSpPr>
              <p:nvPr/>
            </p:nvSpPr>
            <p:spPr>
              <a:xfrm>
                <a:off x="5999708" y="2687898"/>
                <a:ext cx="2232248" cy="461665"/>
              </a:xfrm>
              <a:prstGeom prst="rect">
                <a:avLst/>
              </a:prstGeom>
              <a:blipFill>
                <a:blip r:embed="rId6"/>
                <a:stretch>
                  <a:fillRect t="-1316" b="-9211"/>
                </a:stretch>
              </a:blipFill>
            </p:spPr>
            <p:txBody>
              <a:bodyPr/>
              <a:lstStyle/>
              <a:p>
                <a:r>
                  <a:rPr lang="en-GB">
                    <a:noFill/>
                  </a:rPr>
                  <a:t> </a:t>
                </a:r>
              </a:p>
            </p:txBody>
          </p:sp>
        </mc:Fallback>
      </mc:AlternateContent>
      <p:cxnSp>
        <p:nvCxnSpPr>
          <p:cNvPr id="15" name="Straight Arrow Connector 14">
            <a:extLst>
              <a:ext uri="{FF2B5EF4-FFF2-40B4-BE49-F238E27FC236}">
                <a16:creationId xmlns:a16="http://schemas.microsoft.com/office/drawing/2014/main" id="{B579870E-A8D1-43E9-A719-E395B6A5E98A}"/>
              </a:ext>
            </a:extLst>
          </p:cNvPr>
          <p:cNvCxnSpPr>
            <a:stCxn id="13" idx="1"/>
          </p:cNvCxnSpPr>
          <p:nvPr/>
        </p:nvCxnSpPr>
        <p:spPr>
          <a:xfrm flipH="1">
            <a:off x="5552263" y="2918731"/>
            <a:ext cx="447445" cy="1366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0A19C579-6505-4458-8414-2A7BF0117541}"/>
              </a:ext>
            </a:extLst>
          </p:cNvPr>
          <p:cNvSpPr/>
          <p:nvPr/>
        </p:nvSpPr>
        <p:spPr>
          <a:xfrm>
            <a:off x="1866900" y="2630491"/>
            <a:ext cx="6223000" cy="8674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Form equation</a:t>
            </a:r>
          </a:p>
        </p:txBody>
      </p:sp>
      <p:sp>
        <p:nvSpPr>
          <p:cNvPr id="16" name="TextBox 15">
            <a:extLst>
              <a:ext uri="{FF2B5EF4-FFF2-40B4-BE49-F238E27FC236}">
                <a16:creationId xmlns:a16="http://schemas.microsoft.com/office/drawing/2014/main" id="{84566B8A-1500-44DA-A9C3-E3691D0E8983}"/>
              </a:ext>
            </a:extLst>
          </p:cNvPr>
          <p:cNvSpPr txBox="1"/>
          <p:nvPr/>
        </p:nvSpPr>
        <p:spPr>
          <a:xfrm>
            <a:off x="271736" y="639068"/>
            <a:ext cx="8280920" cy="830997"/>
          </a:xfrm>
          <a:prstGeom prst="rect">
            <a:avLst/>
          </a:prstGeom>
          <a:noFill/>
        </p:spPr>
        <p:txBody>
          <a:bodyPr wrap="square" rtlCol="0">
            <a:spAutoFit/>
          </a:bodyPr>
          <a:lstStyle/>
          <a:p>
            <a:r>
              <a:rPr lang="en-GB" sz="1600" dirty="0"/>
              <a:t>Differential equations are useful because regularly in real-life, the rate of change of a variable is based on its current value. For example in Year 1, we saw a property of exponential growth is that the </a:t>
            </a:r>
            <a:r>
              <a:rPr lang="en-GB" sz="1600" b="1" dirty="0"/>
              <a:t>rate of change is proportional to the current value</a:t>
            </a:r>
            <a:r>
              <a:rPr lang="en-GB" sz="1600" dirty="0"/>
              <a:t>:</a:t>
            </a:r>
          </a:p>
        </p:txBody>
      </p:sp>
    </p:spTree>
    <p:extLst>
      <p:ext uri="{BB962C8B-B14F-4D97-AF65-F5344CB8AC3E}">
        <p14:creationId xmlns:p14="http://schemas.microsoft.com/office/powerpoint/2010/main" val="19337448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nextCondLst>
                <p:cond evt="onClick" delay="0">
                  <p:tgtEl>
                    <p:spTgt spid="9"/>
                  </p:tgtEl>
                </p:cond>
              </p:nextCondLst>
            </p:seq>
            <p:seq concurrent="1" nextAc="seek">
              <p:cTn id="11" restart="whenNotActive" fill="hold" evtFilter="cancelBubble" nodeType="interactiveSeq">
                <p:stCondLst>
                  <p:cond evt="onClick" delay="0">
                    <p:tgtEl>
                      <p:spTgt spid="12"/>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9" grpId="0" animBg="1"/>
      <p:bldP spid="10" grpId="0"/>
      <p:bldP spid="1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7C5F811-2B79-43E5-AAB4-A3DD3D474206}"/>
              </a:ext>
            </a:extLst>
          </p:cNvPr>
          <p:cNvGrpSpPr/>
          <p:nvPr/>
        </p:nvGrpSpPr>
        <p:grpSpPr>
          <a:xfrm>
            <a:off x="0" y="0"/>
            <a:ext cx="9144000" cy="599127"/>
            <a:chOff x="0" y="13335"/>
            <a:chExt cx="9144218" cy="599127"/>
          </a:xfrm>
        </p:grpSpPr>
        <p:sp>
          <p:nvSpPr>
            <p:cNvPr id="3" name="TextBox 32">
              <a:extLst>
                <a:ext uri="{FF2B5EF4-FFF2-40B4-BE49-F238E27FC236}">
                  <a16:creationId xmlns:a16="http://schemas.microsoft.com/office/drawing/2014/main" id="{1D2F0247-FD5E-47D5-B30B-D8DA4965A041}"/>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Further Example</a:t>
              </a:r>
            </a:p>
          </p:txBody>
        </p:sp>
        <p:cxnSp>
          <p:nvCxnSpPr>
            <p:cNvPr id="4" name="Straight Connector 3">
              <a:extLst>
                <a:ext uri="{FF2B5EF4-FFF2-40B4-BE49-F238E27FC236}">
                  <a16:creationId xmlns:a16="http://schemas.microsoft.com/office/drawing/2014/main" id="{15370936-2938-46BA-80A6-7CEAC2202FFF}"/>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95101D5-1E59-46C2-81E6-B38C19C9C4EA}"/>
                  </a:ext>
                </a:extLst>
              </p:cNvPr>
              <p:cNvSpPr txBox="1"/>
              <p:nvPr/>
            </p:nvSpPr>
            <p:spPr>
              <a:xfrm>
                <a:off x="272728" y="705520"/>
                <a:ext cx="8488436" cy="250722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Water in a manufacturing plant is held in a large cylindrical tank of diameter 20m. Water flows out of the bottom of the tank through a tap at a rate proportional to the cube root of the volume.</a:t>
                </a:r>
              </a:p>
              <a:p>
                <a:pPr marL="342900" indent="-342900">
                  <a:buAutoNum type="alphaLcParenBoth"/>
                </a:pPr>
                <a:r>
                  <a:rPr lang="en-GB" sz="1600" dirty="0"/>
                  <a:t>Show that </a:t>
                </a:r>
                <a14:m>
                  <m:oMath xmlns:m="http://schemas.openxmlformats.org/officeDocument/2006/math">
                    <m:r>
                      <a:rPr lang="en-GB" sz="1600" b="0" i="1" smtClean="0">
                        <a:latin typeface="Cambria Math" panose="02040503050406030204" pitchFamily="18" charset="0"/>
                      </a:rPr>
                      <m:t>𝑡</m:t>
                    </m:r>
                  </m:oMath>
                </a14:m>
                <a:r>
                  <a:rPr lang="en-GB" sz="1600" dirty="0"/>
                  <a:t> minutes after the tap is opened,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𝑑h</m:t>
                        </m:r>
                      </m:num>
                      <m:den>
                        <m:r>
                          <a:rPr lang="en-GB" sz="1600" b="0" i="1" smtClean="0">
                            <a:latin typeface="Cambria Math" panose="02040503050406030204" pitchFamily="18" charset="0"/>
                          </a:rPr>
                          <m:t>𝑑𝑡</m:t>
                        </m:r>
                      </m:den>
                    </m:f>
                    <m:r>
                      <a:rPr lang="en-GB" sz="1600" b="0" i="1" smtClean="0">
                        <a:latin typeface="Cambria Math" panose="02040503050406030204" pitchFamily="18" charset="0"/>
                      </a:rPr>
                      <m:t>=−</m:t>
                    </m:r>
                    <m:r>
                      <a:rPr lang="en-GB" sz="1600" b="0" i="1" smtClean="0">
                        <a:latin typeface="Cambria Math" panose="02040503050406030204" pitchFamily="18" charset="0"/>
                      </a:rPr>
                      <m:t>𝑘</m:t>
                    </m:r>
                    <m:rad>
                      <m:radPr>
                        <m:ctrlPr>
                          <a:rPr lang="en-GB" sz="1600" b="0" i="1" smtClean="0">
                            <a:latin typeface="Cambria Math" panose="02040503050406030204" pitchFamily="18" charset="0"/>
                          </a:rPr>
                        </m:ctrlPr>
                      </m:radPr>
                      <m:deg>
                        <m:r>
                          <a:rPr lang="en-GB" sz="1600" b="0" i="1" smtClean="0">
                            <a:latin typeface="Cambria Math" panose="02040503050406030204" pitchFamily="18" charset="0"/>
                          </a:rPr>
                          <m:t>3</m:t>
                        </m:r>
                      </m:deg>
                      <m:e>
                        <m:r>
                          <a:rPr lang="en-GB" sz="1600" b="0" i="1" smtClean="0">
                            <a:latin typeface="Cambria Math" panose="02040503050406030204" pitchFamily="18" charset="0"/>
                          </a:rPr>
                          <m:t>h</m:t>
                        </m:r>
                      </m:e>
                    </m:rad>
                  </m:oMath>
                </a14:m>
                <a:r>
                  <a:rPr lang="en-GB" sz="1600" dirty="0"/>
                  <a:t> for some constant </a:t>
                </a:r>
                <a14:m>
                  <m:oMath xmlns:m="http://schemas.openxmlformats.org/officeDocument/2006/math">
                    <m:r>
                      <a:rPr lang="en-GB" sz="1600" b="0" i="1" smtClean="0">
                        <a:latin typeface="Cambria Math" panose="02040503050406030204" pitchFamily="18" charset="0"/>
                      </a:rPr>
                      <m:t>𝑘</m:t>
                    </m:r>
                  </m:oMath>
                </a14:m>
                <a:r>
                  <a:rPr lang="en-GB" sz="1600" dirty="0"/>
                  <a:t>.</a:t>
                </a:r>
              </a:p>
              <a:p>
                <a:pPr marL="342900" indent="-342900">
                  <a:buAutoNum type="alphaLcParenBoth"/>
                </a:pPr>
                <a:r>
                  <a:rPr lang="en-GB" sz="1600" dirty="0"/>
                  <a:t>Show that the general solution of this differential equation may be written </a:t>
                </a:r>
                <a14:m>
                  <m:oMath xmlns:m="http://schemas.openxmlformats.org/officeDocument/2006/math">
                    <m:r>
                      <a:rPr lang="en-GB" sz="1600" b="0" i="1" smtClean="0">
                        <a:latin typeface="Cambria Math" panose="02040503050406030204" pitchFamily="18" charset="0"/>
                      </a:rPr>
                      <m:t>h</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𝑃</m:t>
                            </m:r>
                            <m:r>
                              <a:rPr lang="en-GB" sz="1600" b="0" i="1" smtClean="0">
                                <a:latin typeface="Cambria Math" panose="02040503050406030204" pitchFamily="18" charset="0"/>
                              </a:rPr>
                              <m:t>−</m:t>
                            </m:r>
                            <m:r>
                              <a:rPr lang="en-GB" sz="1600" b="0" i="1" smtClean="0">
                                <a:latin typeface="Cambria Math" panose="02040503050406030204" pitchFamily="18" charset="0"/>
                              </a:rPr>
                              <m:t>𝑄𝑡</m:t>
                            </m:r>
                          </m:e>
                        </m:d>
                      </m:e>
                      <m:sup>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2</m:t>
                            </m:r>
                          </m:den>
                        </m:f>
                      </m:sup>
                    </m:sSup>
                  </m:oMath>
                </a14:m>
                <a:r>
                  <a:rPr lang="en-GB" sz="1600" dirty="0"/>
                  <a:t>, where </a:t>
                </a:r>
                <a14:m>
                  <m:oMath xmlns:m="http://schemas.openxmlformats.org/officeDocument/2006/math">
                    <m:r>
                      <a:rPr lang="en-GB" sz="1600" b="0" i="1" smtClean="0">
                        <a:latin typeface="Cambria Math" panose="02040503050406030204" pitchFamily="18" charset="0"/>
                      </a:rPr>
                      <m:t>𝑃</m:t>
                    </m:r>
                  </m:oMath>
                </a14:m>
                <a:r>
                  <a:rPr lang="en-GB" sz="1600" dirty="0"/>
                  <a:t> and </a:t>
                </a:r>
                <a14:m>
                  <m:oMath xmlns:m="http://schemas.openxmlformats.org/officeDocument/2006/math">
                    <m:r>
                      <a:rPr lang="en-GB" sz="1600" b="0" i="1" smtClean="0">
                        <a:latin typeface="Cambria Math" panose="02040503050406030204" pitchFamily="18" charset="0"/>
                      </a:rPr>
                      <m:t>𝑄</m:t>
                    </m:r>
                  </m:oMath>
                </a14:m>
                <a:r>
                  <a:rPr lang="en-GB" sz="1600" dirty="0"/>
                  <a:t> are constants.</a:t>
                </a:r>
              </a:p>
              <a:p>
                <a:r>
                  <a:rPr lang="en-GB" sz="1600" dirty="0"/>
                  <a:t>Initially the height of the water is 27m. 10 minutes later, the height is 8m.</a:t>
                </a:r>
              </a:p>
              <a:p>
                <a:r>
                  <a:rPr lang="en-GB" sz="1600" dirty="0"/>
                  <a:t>(c) Find the values of the constants </a:t>
                </a:r>
                <a14:m>
                  <m:oMath xmlns:m="http://schemas.openxmlformats.org/officeDocument/2006/math">
                    <m:r>
                      <a:rPr lang="en-GB" sz="1600" b="0" i="1" smtClean="0">
                        <a:latin typeface="Cambria Math" panose="02040503050406030204" pitchFamily="18" charset="0"/>
                      </a:rPr>
                      <m:t>𝑃</m:t>
                    </m:r>
                  </m:oMath>
                </a14:m>
                <a:r>
                  <a:rPr lang="en-GB" sz="1600" dirty="0"/>
                  <a:t> and </a:t>
                </a:r>
                <a14:m>
                  <m:oMath xmlns:m="http://schemas.openxmlformats.org/officeDocument/2006/math">
                    <m:r>
                      <a:rPr lang="en-GB" sz="1600" b="0" i="1" smtClean="0">
                        <a:latin typeface="Cambria Math" panose="02040503050406030204" pitchFamily="18" charset="0"/>
                      </a:rPr>
                      <m:t>𝑄</m:t>
                    </m:r>
                  </m:oMath>
                </a14:m>
                <a:r>
                  <a:rPr lang="en-GB" sz="1600" dirty="0"/>
                  <a:t>.</a:t>
                </a:r>
              </a:p>
              <a:p>
                <a:r>
                  <a:rPr lang="en-GB" sz="1600" dirty="0"/>
                  <a:t>(d) Find the time in minutes when the water is at a depth of 1m.</a:t>
                </a:r>
              </a:p>
            </p:txBody>
          </p:sp>
        </mc:Choice>
        <mc:Fallback xmlns="">
          <p:sp>
            <p:nvSpPr>
              <p:cNvPr id="5" name="TextBox 4">
                <a:extLst>
                  <a:ext uri="{FF2B5EF4-FFF2-40B4-BE49-F238E27FC236}">
                    <a16:creationId xmlns:a16="http://schemas.microsoft.com/office/drawing/2014/main" id="{795101D5-1E59-46C2-81E6-B38C19C9C4EA}"/>
                  </a:ext>
                </a:extLst>
              </p:cNvPr>
              <p:cNvSpPr txBox="1">
                <a:spLocks noRot="1" noChangeAspect="1" noMove="1" noResize="1" noEditPoints="1" noAdjustHandles="1" noChangeArrowheads="1" noChangeShapeType="1" noTextEdit="1"/>
              </p:cNvSpPr>
              <p:nvPr/>
            </p:nvSpPr>
            <p:spPr>
              <a:xfrm>
                <a:off x="272728" y="705520"/>
                <a:ext cx="8488436" cy="2507225"/>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9" name="Cylinder 8">
            <a:extLst>
              <a:ext uri="{FF2B5EF4-FFF2-40B4-BE49-F238E27FC236}">
                <a16:creationId xmlns:a16="http://schemas.microsoft.com/office/drawing/2014/main" id="{4726AA8F-0F49-4282-AEE2-E5A685877341}"/>
              </a:ext>
            </a:extLst>
          </p:cNvPr>
          <p:cNvSpPr/>
          <p:nvPr/>
        </p:nvSpPr>
        <p:spPr>
          <a:xfrm>
            <a:off x="7154006" y="3130550"/>
            <a:ext cx="1157610" cy="712986"/>
          </a:xfrm>
          <a:prstGeom prst="can">
            <a:avLst>
              <a:gd name="adj" fmla="val 428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ylinder 7">
            <a:extLst>
              <a:ext uri="{FF2B5EF4-FFF2-40B4-BE49-F238E27FC236}">
                <a16:creationId xmlns:a16="http://schemas.microsoft.com/office/drawing/2014/main" id="{99B2BA48-80B0-47F6-AAE2-2401CD99E1CF}"/>
              </a:ext>
            </a:extLst>
          </p:cNvPr>
          <p:cNvSpPr/>
          <p:nvPr/>
        </p:nvSpPr>
        <p:spPr>
          <a:xfrm>
            <a:off x="7154540" y="2616200"/>
            <a:ext cx="1157610" cy="1219200"/>
          </a:xfrm>
          <a:prstGeom prst="can">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D4402428-AF16-4A4E-BEEB-3CD8384BFA83}"/>
              </a:ext>
            </a:extLst>
          </p:cNvPr>
          <p:cNvCxnSpPr/>
          <p:nvPr/>
        </p:nvCxnSpPr>
        <p:spPr>
          <a:xfrm flipH="1" flipV="1">
            <a:off x="8388350" y="3244850"/>
            <a:ext cx="74" cy="47218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B8E5DA5-AA3E-4E7F-B5C5-0E8A27B71FF0}"/>
                  </a:ext>
                </a:extLst>
              </p:cNvPr>
              <p:cNvSpPr txBox="1"/>
              <p:nvPr/>
            </p:nvSpPr>
            <p:spPr>
              <a:xfrm>
                <a:off x="8356066" y="3331838"/>
                <a:ext cx="25453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h</m:t>
                      </m:r>
                    </m:oMath>
                  </m:oMathPara>
                </a14:m>
                <a:endParaRPr lang="en-GB" sz="1200" dirty="0"/>
              </a:p>
            </p:txBody>
          </p:sp>
        </mc:Choice>
        <mc:Fallback xmlns="">
          <p:sp>
            <p:nvSpPr>
              <p:cNvPr id="12" name="TextBox 11">
                <a:extLst>
                  <a:ext uri="{FF2B5EF4-FFF2-40B4-BE49-F238E27FC236}">
                    <a16:creationId xmlns:a16="http://schemas.microsoft.com/office/drawing/2014/main" id="{FB8E5DA5-AA3E-4E7F-B5C5-0E8A27B71FF0}"/>
                  </a:ext>
                </a:extLst>
              </p:cNvPr>
              <p:cNvSpPr txBox="1">
                <a:spLocks noRot="1" noChangeAspect="1" noMove="1" noResize="1" noEditPoints="1" noAdjustHandles="1" noChangeArrowheads="1" noChangeShapeType="1" noTextEdit="1"/>
              </p:cNvSpPr>
              <p:nvPr/>
            </p:nvSpPr>
            <p:spPr>
              <a:xfrm>
                <a:off x="8356066" y="3331838"/>
                <a:ext cx="254534" cy="276999"/>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7F6429C-5448-41D3-AB4B-74B0C2F34EFD}"/>
                  </a:ext>
                </a:extLst>
              </p:cNvPr>
              <p:cNvSpPr txBox="1"/>
              <p:nvPr/>
            </p:nvSpPr>
            <p:spPr>
              <a:xfrm>
                <a:off x="7482160" y="3851923"/>
                <a:ext cx="5442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20</m:t>
                      </m:r>
                      <m:r>
                        <a:rPr lang="en-GB" sz="1200" b="0" i="1" smtClean="0">
                          <a:latin typeface="Cambria Math" panose="02040503050406030204" pitchFamily="18" charset="0"/>
                        </a:rPr>
                        <m:t>𝑚</m:t>
                      </m:r>
                    </m:oMath>
                  </m:oMathPara>
                </a14:m>
                <a:endParaRPr lang="en-GB" sz="1200" dirty="0"/>
              </a:p>
            </p:txBody>
          </p:sp>
        </mc:Choice>
        <mc:Fallback xmlns="">
          <p:sp>
            <p:nvSpPr>
              <p:cNvPr id="13" name="TextBox 12">
                <a:extLst>
                  <a:ext uri="{FF2B5EF4-FFF2-40B4-BE49-F238E27FC236}">
                    <a16:creationId xmlns:a16="http://schemas.microsoft.com/office/drawing/2014/main" id="{67F6429C-5448-41D3-AB4B-74B0C2F34EFD}"/>
                  </a:ext>
                </a:extLst>
              </p:cNvPr>
              <p:cNvSpPr txBox="1">
                <a:spLocks noRot="1" noChangeAspect="1" noMove="1" noResize="1" noEditPoints="1" noAdjustHandles="1" noChangeArrowheads="1" noChangeShapeType="1" noTextEdit="1"/>
              </p:cNvSpPr>
              <p:nvPr/>
            </p:nvSpPr>
            <p:spPr>
              <a:xfrm>
                <a:off x="7482160" y="3851923"/>
                <a:ext cx="544240" cy="276999"/>
              </a:xfrm>
              <a:prstGeom prst="rect">
                <a:avLst/>
              </a:prstGeom>
              <a:blipFill>
                <a:blip r:embed="rId4"/>
                <a:stretch>
                  <a:fillRect/>
                </a:stretch>
              </a:blipFill>
            </p:spPr>
            <p:txBody>
              <a:bodyPr/>
              <a:lstStyle/>
              <a:p>
                <a:r>
                  <a:rPr lang="en-GB">
                    <a:noFill/>
                  </a:rPr>
                  <a:t> </a:t>
                </a:r>
              </a:p>
            </p:txBody>
          </p:sp>
        </mc:Fallback>
      </mc:AlternateContent>
      <p:cxnSp>
        <p:nvCxnSpPr>
          <p:cNvPr id="14" name="Straight Arrow Connector 13">
            <a:extLst>
              <a:ext uri="{FF2B5EF4-FFF2-40B4-BE49-F238E27FC236}">
                <a16:creationId xmlns:a16="http://schemas.microsoft.com/office/drawing/2014/main" id="{CC0B0544-2C81-4891-9EB0-AADDD5CDB556}"/>
              </a:ext>
            </a:extLst>
          </p:cNvPr>
          <p:cNvCxnSpPr>
            <a:cxnSpLocks/>
          </p:cNvCxnSpPr>
          <p:nvPr/>
        </p:nvCxnSpPr>
        <p:spPr>
          <a:xfrm flipH="1">
            <a:off x="7159822" y="3892550"/>
            <a:ext cx="1171378" cy="382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2646BEA-5B08-475D-B7C2-199E1D13654B}"/>
                  </a:ext>
                </a:extLst>
              </p:cNvPr>
              <p:cNvSpPr txBox="1"/>
              <p:nvPr/>
            </p:nvSpPr>
            <p:spPr>
              <a:xfrm>
                <a:off x="265814" y="3470308"/>
                <a:ext cx="3232298" cy="21395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𝑉</m:t>
                      </m:r>
                      <m:r>
                        <a:rPr lang="en-GB" sz="1400" b="0" i="1" smtClean="0">
                          <a:latin typeface="Cambria Math" panose="02040503050406030204" pitchFamily="18" charset="0"/>
                        </a:rPr>
                        <m:t>=</m:t>
                      </m:r>
                      <m:r>
                        <a:rPr lang="en-GB" sz="1400" b="0" i="1" smtClean="0">
                          <a:latin typeface="Cambria Math" panose="02040503050406030204" pitchFamily="18" charset="0"/>
                        </a:rPr>
                        <m:t>𝜋</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𝑟</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h</m:t>
                      </m:r>
                      <m:r>
                        <a:rPr lang="en-GB" sz="1400" b="0" i="1" smtClean="0">
                          <a:latin typeface="Cambria Math" panose="02040503050406030204" pitchFamily="18" charset="0"/>
                        </a:rPr>
                        <m:t>=100</m:t>
                      </m:r>
                      <m:r>
                        <a:rPr lang="en-GB" sz="1400" b="0" i="1" smtClean="0">
                          <a:latin typeface="Cambria Math" panose="02040503050406030204" pitchFamily="18" charset="0"/>
                        </a:rPr>
                        <m:t>𝜋</m:t>
                      </m:r>
                      <m:r>
                        <a:rPr lang="en-GB" sz="1400" b="0" i="1" smtClean="0">
                          <a:latin typeface="Cambria Math" panose="02040503050406030204" pitchFamily="18" charset="0"/>
                        </a:rPr>
                        <m:t>h</m:t>
                      </m:r>
                    </m:oMath>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𝑑𝑉</m:t>
                          </m:r>
                        </m:num>
                        <m:den>
                          <m:r>
                            <a:rPr lang="en-GB" sz="1400" b="0" i="1" smtClean="0">
                              <a:latin typeface="Cambria Math" panose="02040503050406030204" pitchFamily="18" charset="0"/>
                            </a:rPr>
                            <m:t>𝑑h</m:t>
                          </m:r>
                        </m:den>
                      </m:f>
                      <m:r>
                        <a:rPr lang="en-GB" sz="1400" b="0" i="1" smtClean="0">
                          <a:latin typeface="Cambria Math" panose="02040503050406030204" pitchFamily="18" charset="0"/>
                        </a:rPr>
                        <m:t>=100</m:t>
                      </m:r>
                      <m:r>
                        <a:rPr lang="en-GB" sz="1400" b="0" i="1" smtClean="0">
                          <a:latin typeface="Cambria Math" panose="02040503050406030204" pitchFamily="18" charset="0"/>
                        </a:rPr>
                        <m:t>𝜋</m:t>
                      </m:r>
                    </m:oMath>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𝑑𝑉</m:t>
                          </m:r>
                        </m:num>
                        <m:den>
                          <m:r>
                            <a:rPr lang="en-GB" sz="1400" b="0" i="1" smtClean="0">
                              <a:latin typeface="Cambria Math" panose="02040503050406030204" pitchFamily="18" charset="0"/>
                            </a:rPr>
                            <m:t>𝑑𝑡</m:t>
                          </m:r>
                        </m:den>
                      </m:f>
                      <m:r>
                        <a:rPr lang="en-GB" sz="1400" b="0" i="1" smtClean="0">
                          <a:latin typeface="Cambria Math" panose="02040503050406030204" pitchFamily="18" charset="0"/>
                        </a:rPr>
                        <m:t>=−</m:t>
                      </m:r>
                      <m:r>
                        <a:rPr lang="en-GB" sz="1400" b="0" i="1" smtClean="0">
                          <a:latin typeface="Cambria Math" panose="02040503050406030204" pitchFamily="18" charset="0"/>
                        </a:rPr>
                        <m:t>𝑐</m:t>
                      </m:r>
                      <m:rad>
                        <m:radPr>
                          <m:ctrlPr>
                            <a:rPr lang="en-GB" sz="1400" b="0" i="1" smtClean="0">
                              <a:latin typeface="Cambria Math" panose="02040503050406030204" pitchFamily="18" charset="0"/>
                            </a:rPr>
                          </m:ctrlPr>
                        </m:radPr>
                        <m:deg>
                          <m:r>
                            <a:rPr lang="en-GB" sz="1400" b="0" i="1" smtClean="0">
                              <a:latin typeface="Cambria Math" panose="02040503050406030204" pitchFamily="18" charset="0"/>
                            </a:rPr>
                            <m:t>3</m:t>
                          </m:r>
                        </m:deg>
                        <m:e>
                          <m:r>
                            <a:rPr lang="en-GB" sz="1400" b="0" i="1" smtClean="0">
                              <a:latin typeface="Cambria Math" panose="02040503050406030204" pitchFamily="18" charset="0"/>
                            </a:rPr>
                            <m:t>𝑉</m:t>
                          </m:r>
                        </m:e>
                      </m:rad>
                    </m:oMath>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𝑐</m:t>
                      </m:r>
                      <m:rad>
                        <m:radPr>
                          <m:ctrlPr>
                            <a:rPr lang="en-GB" sz="1400" b="0" i="1" smtClean="0">
                              <a:latin typeface="Cambria Math" panose="02040503050406030204" pitchFamily="18" charset="0"/>
                            </a:rPr>
                          </m:ctrlPr>
                        </m:radPr>
                        <m:deg>
                          <m:r>
                            <a:rPr lang="en-GB" sz="1400" b="0" i="1" smtClean="0">
                              <a:latin typeface="Cambria Math" panose="02040503050406030204" pitchFamily="18" charset="0"/>
                            </a:rPr>
                            <m:t>3</m:t>
                          </m:r>
                        </m:deg>
                        <m:e>
                          <m:r>
                            <a:rPr lang="en-GB" sz="1400" b="0" i="1" smtClean="0">
                              <a:latin typeface="Cambria Math" panose="02040503050406030204" pitchFamily="18" charset="0"/>
                            </a:rPr>
                            <m:t>100</m:t>
                          </m:r>
                          <m:r>
                            <a:rPr lang="en-GB" sz="1400" b="0" i="1" smtClean="0">
                              <a:latin typeface="Cambria Math" panose="02040503050406030204" pitchFamily="18" charset="0"/>
                            </a:rPr>
                            <m:t>𝜋</m:t>
                          </m:r>
                          <m:r>
                            <a:rPr lang="en-GB" sz="1400" b="0" i="1" smtClean="0">
                              <a:latin typeface="Cambria Math" panose="02040503050406030204" pitchFamily="18" charset="0"/>
                            </a:rPr>
                            <m:t>h</m:t>
                          </m:r>
                        </m:e>
                      </m:rad>
                    </m:oMath>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𝑑h</m:t>
                          </m:r>
                        </m:num>
                        <m:den>
                          <m:r>
                            <a:rPr lang="en-GB" sz="1400" b="0" i="1" smtClean="0">
                              <a:latin typeface="Cambria Math" panose="02040503050406030204" pitchFamily="18" charset="0"/>
                            </a:rPr>
                            <m:t>𝑑𝑡</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𝑑h</m:t>
                          </m:r>
                        </m:num>
                        <m:den>
                          <m:r>
                            <a:rPr lang="en-GB" sz="1400" b="0" i="1" smtClean="0">
                              <a:latin typeface="Cambria Math" panose="02040503050406030204" pitchFamily="18" charset="0"/>
                            </a:rPr>
                            <m:t>𝑑𝑉</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𝑑𝑉</m:t>
                          </m:r>
                        </m:num>
                        <m:den>
                          <m:r>
                            <a:rPr lang="en-GB" sz="1400" b="0" i="1" smtClean="0">
                              <a:latin typeface="Cambria Math" panose="02040503050406030204" pitchFamily="18" charset="0"/>
                            </a:rPr>
                            <m:t>𝑑𝑡</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100</m:t>
                          </m:r>
                          <m:r>
                            <a:rPr lang="en-GB" sz="1400" b="0" i="1" smtClean="0">
                              <a:latin typeface="Cambria Math" panose="02040503050406030204" pitchFamily="18" charset="0"/>
                            </a:rPr>
                            <m:t>𝜋</m:t>
                          </m:r>
                        </m:den>
                      </m:f>
                      <m:r>
                        <a:rPr lang="en-GB" sz="1400" b="0" i="1" smtClean="0">
                          <a:latin typeface="Cambria Math" panose="02040503050406030204" pitchFamily="18" charset="0"/>
                        </a:rPr>
                        <m:t>×</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m:t>
                          </m:r>
                          <m:r>
                            <a:rPr lang="en-GB" sz="1400" b="0" i="1" smtClean="0">
                              <a:latin typeface="Cambria Math" panose="02040503050406030204" pitchFamily="18" charset="0"/>
                            </a:rPr>
                            <m:t>𝑐</m:t>
                          </m:r>
                          <m:rad>
                            <m:radPr>
                              <m:ctrlPr>
                                <a:rPr lang="en-GB" sz="1400" b="0" i="1" smtClean="0">
                                  <a:latin typeface="Cambria Math" panose="02040503050406030204" pitchFamily="18" charset="0"/>
                                </a:rPr>
                              </m:ctrlPr>
                            </m:radPr>
                            <m:deg>
                              <m:r>
                                <a:rPr lang="en-GB" sz="1400" b="0" i="1" smtClean="0">
                                  <a:latin typeface="Cambria Math" panose="02040503050406030204" pitchFamily="18" charset="0"/>
                                </a:rPr>
                                <m:t>3</m:t>
                              </m:r>
                            </m:deg>
                            <m:e>
                              <m:r>
                                <a:rPr lang="en-GB" sz="1400" b="0" i="1" smtClean="0">
                                  <a:latin typeface="Cambria Math" panose="02040503050406030204" pitchFamily="18" charset="0"/>
                                </a:rPr>
                                <m:t>100</m:t>
                              </m:r>
                              <m:r>
                                <a:rPr lang="en-GB" sz="1400" b="0" i="1" smtClean="0">
                                  <a:latin typeface="Cambria Math" panose="02040503050406030204" pitchFamily="18" charset="0"/>
                                </a:rPr>
                                <m:t>𝜋</m:t>
                              </m:r>
                              <m:r>
                                <a:rPr lang="en-GB" sz="1400" b="0" i="1" smtClean="0">
                                  <a:latin typeface="Cambria Math" panose="02040503050406030204" pitchFamily="18" charset="0"/>
                                </a:rPr>
                                <m:t>h</m:t>
                              </m:r>
                            </m:e>
                          </m:rad>
                        </m:e>
                      </m:d>
                    </m:oMath>
                  </m:oMathPara>
                </a14:m>
                <a:r>
                  <a:rPr lang="en-GB" sz="1400" b="0" dirty="0"/>
                  <a:t/>
                </a:r>
                <a:br>
                  <a:rPr lang="en-GB" sz="1400" b="0" dirty="0"/>
                </a:br>
                <a14:m>
                  <m:oMath xmlns:m="http://schemas.openxmlformats.org/officeDocument/2006/math">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𝑑h</m:t>
                        </m:r>
                      </m:num>
                      <m:den>
                        <m:r>
                          <a:rPr lang="en-GB" sz="1400" b="0" i="1" smtClean="0">
                            <a:latin typeface="Cambria Math" panose="02040503050406030204" pitchFamily="18" charset="0"/>
                          </a:rPr>
                          <m:t>𝑑𝑡</m:t>
                        </m:r>
                      </m:den>
                    </m:f>
                    <m:r>
                      <a:rPr lang="en-GB" sz="1400" b="0" i="1" smtClean="0">
                        <a:latin typeface="Cambria Math" panose="02040503050406030204" pitchFamily="18" charset="0"/>
                      </a:rPr>
                      <m:t>=−</m:t>
                    </m:r>
                    <m:r>
                      <a:rPr lang="en-GB" sz="1400" b="0" i="1" smtClean="0">
                        <a:latin typeface="Cambria Math" panose="02040503050406030204" pitchFamily="18" charset="0"/>
                      </a:rPr>
                      <m:t>𝑘</m:t>
                    </m:r>
                    <m:rad>
                      <m:radPr>
                        <m:ctrlPr>
                          <a:rPr lang="en-GB" sz="1400" b="0" i="1" smtClean="0">
                            <a:latin typeface="Cambria Math" panose="02040503050406030204" pitchFamily="18" charset="0"/>
                          </a:rPr>
                        </m:ctrlPr>
                      </m:radPr>
                      <m:deg>
                        <m:r>
                          <a:rPr lang="en-GB" sz="1400" b="0" i="1" smtClean="0">
                            <a:latin typeface="Cambria Math" panose="02040503050406030204" pitchFamily="18" charset="0"/>
                          </a:rPr>
                          <m:t>3</m:t>
                        </m:r>
                      </m:deg>
                      <m:e>
                        <m:r>
                          <a:rPr lang="en-GB" sz="1400" b="0" i="1" smtClean="0">
                            <a:latin typeface="Cambria Math" panose="02040503050406030204" pitchFamily="18" charset="0"/>
                          </a:rPr>
                          <m:t>h</m:t>
                        </m:r>
                      </m:e>
                    </m:rad>
                  </m:oMath>
                </a14:m>
                <a:r>
                  <a:rPr lang="en-GB" sz="1400" dirty="0"/>
                  <a:t> where </a:t>
                </a:r>
                <a14:m>
                  <m:oMath xmlns:m="http://schemas.openxmlformats.org/officeDocument/2006/math">
                    <m:r>
                      <a:rPr lang="en-GB" sz="1400" b="0" i="1" smtClean="0">
                        <a:latin typeface="Cambria Math" panose="02040503050406030204" pitchFamily="18" charset="0"/>
                      </a:rPr>
                      <m:t>𝑘</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𝑐</m:t>
                        </m:r>
                        <m:rad>
                          <m:radPr>
                            <m:ctrlPr>
                              <a:rPr lang="en-GB" sz="1400" b="0" i="1" smtClean="0">
                                <a:latin typeface="Cambria Math" panose="02040503050406030204" pitchFamily="18" charset="0"/>
                              </a:rPr>
                            </m:ctrlPr>
                          </m:radPr>
                          <m:deg>
                            <m:r>
                              <a:rPr lang="en-GB" sz="1400" b="0" i="1" smtClean="0">
                                <a:latin typeface="Cambria Math" panose="02040503050406030204" pitchFamily="18" charset="0"/>
                              </a:rPr>
                              <m:t>3</m:t>
                            </m:r>
                          </m:deg>
                          <m:e>
                            <m:r>
                              <a:rPr lang="en-GB" sz="1400" b="0" i="1" smtClean="0">
                                <a:latin typeface="Cambria Math" panose="02040503050406030204" pitchFamily="18" charset="0"/>
                              </a:rPr>
                              <m:t>100</m:t>
                            </m:r>
                            <m:r>
                              <a:rPr lang="en-GB" sz="1400" b="0" i="1" smtClean="0">
                                <a:latin typeface="Cambria Math" panose="02040503050406030204" pitchFamily="18" charset="0"/>
                              </a:rPr>
                              <m:t>𝜋</m:t>
                            </m:r>
                          </m:e>
                        </m:rad>
                      </m:num>
                      <m:den>
                        <m:r>
                          <a:rPr lang="en-GB" sz="1400" b="0" i="1" smtClean="0">
                            <a:latin typeface="Cambria Math" panose="02040503050406030204" pitchFamily="18" charset="0"/>
                          </a:rPr>
                          <m:t>100</m:t>
                        </m:r>
                        <m:r>
                          <a:rPr lang="en-GB" sz="1400" b="0" i="1" smtClean="0">
                            <a:latin typeface="Cambria Math" panose="02040503050406030204" pitchFamily="18" charset="0"/>
                          </a:rPr>
                          <m:t>𝜋</m:t>
                        </m:r>
                      </m:den>
                    </m:f>
                  </m:oMath>
                </a14:m>
                <a:endParaRPr lang="en-GB" sz="1400" dirty="0"/>
              </a:p>
            </p:txBody>
          </p:sp>
        </mc:Choice>
        <mc:Fallback xmlns="">
          <p:sp>
            <p:nvSpPr>
              <p:cNvPr id="16" name="TextBox 15">
                <a:extLst>
                  <a:ext uri="{FF2B5EF4-FFF2-40B4-BE49-F238E27FC236}">
                    <a16:creationId xmlns:a16="http://schemas.microsoft.com/office/drawing/2014/main" id="{D2646BEA-5B08-475D-B7C2-199E1D13654B}"/>
                  </a:ext>
                </a:extLst>
              </p:cNvPr>
              <p:cNvSpPr txBox="1">
                <a:spLocks noRot="1" noChangeAspect="1" noMove="1" noResize="1" noEditPoints="1" noAdjustHandles="1" noChangeArrowheads="1" noChangeShapeType="1" noTextEdit="1"/>
              </p:cNvSpPr>
              <p:nvPr/>
            </p:nvSpPr>
            <p:spPr>
              <a:xfrm>
                <a:off x="265814" y="3470308"/>
                <a:ext cx="3232298" cy="2139560"/>
              </a:xfrm>
              <a:prstGeom prst="rect">
                <a:avLst/>
              </a:prstGeom>
              <a:blipFill>
                <a:blip r:embed="rId5"/>
                <a:stretch>
                  <a:fillRect/>
                </a:stretch>
              </a:blipFill>
            </p:spPr>
            <p:txBody>
              <a:bodyPr/>
              <a:lstStyle/>
              <a:p>
                <a:r>
                  <a:rPr lang="en-GB">
                    <a:noFill/>
                  </a:rPr>
                  <a:t> </a:t>
                </a:r>
              </a:p>
            </p:txBody>
          </p:sp>
        </mc:Fallback>
      </mc:AlternateContent>
      <p:sp>
        <p:nvSpPr>
          <p:cNvPr id="17" name="TextBox 16">
            <a:extLst>
              <a:ext uri="{FF2B5EF4-FFF2-40B4-BE49-F238E27FC236}">
                <a16:creationId xmlns:a16="http://schemas.microsoft.com/office/drawing/2014/main" id="{51F2D808-1466-4527-AD6D-E108EA88A8E2}"/>
              </a:ext>
            </a:extLst>
          </p:cNvPr>
          <p:cNvSpPr txBox="1"/>
          <p:nvPr/>
        </p:nvSpPr>
        <p:spPr>
          <a:xfrm>
            <a:off x="2641789" y="4030774"/>
            <a:ext cx="1872208" cy="430887"/>
          </a:xfrm>
          <a:prstGeom prst="rect">
            <a:avLst/>
          </a:prstGeom>
          <a:noFill/>
        </p:spPr>
        <p:txBody>
          <a:bodyPr wrap="square" rtlCol="0">
            <a:spAutoFit/>
          </a:bodyPr>
          <a:lstStyle/>
          <a:p>
            <a:r>
              <a:rPr lang="en-GB" sz="1100" dirty="0"/>
              <a:t>If water is flowing out, the rate of change is negative.</a:t>
            </a:r>
          </a:p>
        </p:txBody>
      </p:sp>
      <p:cxnSp>
        <p:nvCxnSpPr>
          <p:cNvPr id="19" name="Straight Arrow Connector 18">
            <a:extLst>
              <a:ext uri="{FF2B5EF4-FFF2-40B4-BE49-F238E27FC236}">
                <a16:creationId xmlns:a16="http://schemas.microsoft.com/office/drawing/2014/main" id="{1157B06D-1F9B-43DC-99E6-64474DAF8566}"/>
              </a:ext>
            </a:extLst>
          </p:cNvPr>
          <p:cNvCxnSpPr>
            <a:cxnSpLocks/>
            <a:stCxn id="17" idx="1"/>
          </p:cNvCxnSpPr>
          <p:nvPr/>
        </p:nvCxnSpPr>
        <p:spPr>
          <a:xfrm flipH="1">
            <a:off x="2062716" y="4246218"/>
            <a:ext cx="579073" cy="1450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884ADE53-C50A-4BCF-A1A7-CAC93837B2A4}"/>
              </a:ext>
            </a:extLst>
          </p:cNvPr>
          <p:cNvSpPr txBox="1"/>
          <p:nvPr/>
        </p:nvSpPr>
        <p:spPr>
          <a:xfrm>
            <a:off x="2631110" y="3283589"/>
            <a:ext cx="2594755" cy="600164"/>
          </a:xfrm>
          <a:prstGeom prst="rect">
            <a:avLst/>
          </a:prstGeom>
          <a:noFill/>
        </p:spPr>
        <p:txBody>
          <a:bodyPr wrap="square" rtlCol="0">
            <a:spAutoFit/>
          </a:bodyPr>
          <a:lstStyle/>
          <a:p>
            <a:r>
              <a:rPr lang="en-GB" sz="1100" dirty="0"/>
              <a:t>(a) is a ‘connected rate of change’ question in the style we saw in Chapter 9. Model the fact we have a cylinder.</a:t>
            </a:r>
          </a:p>
        </p:txBody>
      </p:sp>
      <p:cxnSp>
        <p:nvCxnSpPr>
          <p:cNvPr id="22" name="Straight Arrow Connector 21">
            <a:extLst>
              <a:ext uri="{FF2B5EF4-FFF2-40B4-BE49-F238E27FC236}">
                <a16:creationId xmlns:a16="http://schemas.microsoft.com/office/drawing/2014/main" id="{3648DA65-4B41-4313-BB45-D1A49527931E}"/>
              </a:ext>
            </a:extLst>
          </p:cNvPr>
          <p:cNvCxnSpPr>
            <a:cxnSpLocks/>
          </p:cNvCxnSpPr>
          <p:nvPr/>
        </p:nvCxnSpPr>
        <p:spPr>
          <a:xfrm flipH="1">
            <a:off x="2498651" y="3600059"/>
            <a:ext cx="143139" cy="256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F8F249D0-E3C7-4866-B7F4-06E48465257B}"/>
              </a:ext>
            </a:extLst>
          </p:cNvPr>
          <p:cNvSpPr txBox="1"/>
          <p:nvPr/>
        </p:nvSpPr>
        <p:spPr>
          <a:xfrm>
            <a:off x="3131840" y="4569015"/>
            <a:ext cx="1872208" cy="261610"/>
          </a:xfrm>
          <a:prstGeom prst="rect">
            <a:avLst/>
          </a:prstGeom>
          <a:noFill/>
        </p:spPr>
        <p:txBody>
          <a:bodyPr wrap="square" rtlCol="0">
            <a:spAutoFit/>
          </a:bodyPr>
          <a:lstStyle/>
          <a:p>
            <a:r>
              <a:rPr lang="en-GB" sz="1100" dirty="0"/>
              <a:t>Use chain rule.</a:t>
            </a:r>
          </a:p>
        </p:txBody>
      </p:sp>
      <p:cxnSp>
        <p:nvCxnSpPr>
          <p:cNvPr id="25" name="Straight Arrow Connector 24">
            <a:extLst>
              <a:ext uri="{FF2B5EF4-FFF2-40B4-BE49-F238E27FC236}">
                <a16:creationId xmlns:a16="http://schemas.microsoft.com/office/drawing/2014/main" id="{22C2838B-DFAC-49DE-9F2F-7B0A1CE1EA91}"/>
              </a:ext>
            </a:extLst>
          </p:cNvPr>
          <p:cNvCxnSpPr>
            <a:cxnSpLocks/>
          </p:cNvCxnSpPr>
          <p:nvPr/>
        </p:nvCxnSpPr>
        <p:spPr>
          <a:xfrm flipH="1">
            <a:off x="2392326" y="4648380"/>
            <a:ext cx="569067" cy="1362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3BB0479-583D-47A3-B552-2EF0C9BBD336}"/>
                  </a:ext>
                </a:extLst>
              </p:cNvPr>
              <p:cNvSpPr txBox="1"/>
              <p:nvPr/>
            </p:nvSpPr>
            <p:spPr>
              <a:xfrm>
                <a:off x="148568" y="5616298"/>
                <a:ext cx="2275655" cy="11684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𝑑h</m:t>
                          </m:r>
                        </m:num>
                        <m:den>
                          <m:r>
                            <a:rPr lang="en-GB" sz="1200" b="0" i="1" smtClean="0">
                              <a:latin typeface="Cambria Math" panose="02040503050406030204" pitchFamily="18" charset="0"/>
                            </a:rPr>
                            <m:t>𝑑𝑡</m:t>
                          </m:r>
                        </m:den>
                      </m:f>
                      <m:r>
                        <a:rPr lang="en-GB" sz="1200" b="0" i="1" smtClean="0">
                          <a:latin typeface="Cambria Math" panose="02040503050406030204" pitchFamily="18" charset="0"/>
                        </a:rPr>
                        <m:t>=−</m:t>
                      </m:r>
                      <m:r>
                        <a:rPr lang="en-GB" sz="1200" b="0" i="1" smtClean="0">
                          <a:latin typeface="Cambria Math" panose="02040503050406030204" pitchFamily="18" charset="0"/>
                        </a:rPr>
                        <m:t>𝑘</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h</m:t>
                          </m:r>
                        </m:e>
                        <m:sup>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3</m:t>
                              </m:r>
                            </m:den>
                          </m:f>
                        </m:sup>
                      </m:sSup>
                      <m:r>
                        <a:rPr lang="en-GB" sz="1200" b="0" i="1" smtClean="0">
                          <a:latin typeface="Cambria Math" panose="02040503050406030204" pitchFamily="18" charset="0"/>
                        </a:rPr>
                        <m:t>  →   </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h</m:t>
                          </m:r>
                        </m:e>
                        <m:sup>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3</m:t>
                              </m:r>
                            </m:den>
                          </m:f>
                        </m:sup>
                      </m:sSup>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𝑑h</m:t>
                          </m:r>
                        </m:num>
                        <m:den>
                          <m:r>
                            <a:rPr lang="en-GB" sz="1200" b="0" i="1" smtClean="0">
                              <a:latin typeface="Cambria Math" panose="02040503050406030204" pitchFamily="18" charset="0"/>
                            </a:rPr>
                            <m:t>𝑑𝑡</m:t>
                          </m:r>
                        </m:den>
                      </m:f>
                      <m:r>
                        <a:rPr lang="en-GB" sz="1200" b="0" i="1" smtClean="0">
                          <a:latin typeface="Cambria Math" panose="02040503050406030204" pitchFamily="18" charset="0"/>
                        </a:rPr>
                        <m:t>=−</m:t>
                      </m:r>
                      <m:r>
                        <a:rPr lang="en-GB" sz="1200" b="0" i="1" smtClean="0">
                          <a:latin typeface="Cambria Math" panose="02040503050406030204" pitchFamily="18" charset="0"/>
                        </a:rPr>
                        <m:t>𝑘</m:t>
                      </m:r>
                    </m:oMath>
                    <m:oMath xmlns:m="http://schemas.openxmlformats.org/officeDocument/2006/math">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h</m:t>
                          </m:r>
                        </m:e>
                        <m:sup>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3</m:t>
                              </m:r>
                            </m:den>
                          </m:f>
                        </m:sup>
                      </m:sSup>
                      <m:r>
                        <a:rPr lang="en-GB" sz="1200" b="0" i="1" smtClean="0">
                          <a:latin typeface="Cambria Math" panose="02040503050406030204" pitchFamily="18" charset="0"/>
                        </a:rPr>
                        <m:t>𝑑h</m:t>
                      </m:r>
                      <m:r>
                        <a:rPr lang="en-GB" sz="1200" b="0" i="1" smtClean="0">
                          <a:latin typeface="Cambria Math" panose="02040503050406030204" pitchFamily="18" charset="0"/>
                        </a:rPr>
                        <m:t>=</m:t>
                      </m:r>
                      <m:nary>
                        <m:naryPr>
                          <m:subHide m:val="on"/>
                          <m:supHide m:val="on"/>
                          <m:ctrlPr>
                            <a:rPr lang="en-GB" sz="1200" b="0" i="1" smtClean="0">
                              <a:latin typeface="Cambria Math" panose="02040503050406030204" pitchFamily="18" charset="0"/>
                            </a:rPr>
                          </m:ctrlPr>
                        </m:naryPr>
                        <m:sub/>
                        <m:sup/>
                        <m:e>
                          <m:r>
                            <a:rPr lang="en-GB" sz="1200" b="0" i="1" smtClean="0">
                              <a:latin typeface="Cambria Math" panose="02040503050406030204" pitchFamily="18" charset="0"/>
                            </a:rPr>
                            <m:t>−</m:t>
                          </m:r>
                          <m:r>
                            <a:rPr lang="en-GB" sz="1200" b="0" i="1" smtClean="0">
                              <a:latin typeface="Cambria Math" panose="02040503050406030204" pitchFamily="18" charset="0"/>
                            </a:rPr>
                            <m:t>𝑘</m:t>
                          </m:r>
                          <m:r>
                            <a:rPr lang="en-GB" sz="1200" b="0" i="1" smtClean="0">
                              <a:latin typeface="Cambria Math" panose="02040503050406030204" pitchFamily="18" charset="0"/>
                            </a:rPr>
                            <m:t> </m:t>
                          </m:r>
                          <m:r>
                            <a:rPr lang="en-GB" sz="1200" b="0" i="1" smtClean="0">
                              <a:latin typeface="Cambria Math" panose="02040503050406030204" pitchFamily="18" charset="0"/>
                            </a:rPr>
                            <m:t>𝑑𝑡</m:t>
                          </m:r>
                        </m:e>
                      </m:nary>
                    </m:oMath>
                  </m:oMathPara>
                </a14:m>
                <a:endParaRPr lang="en-GB" sz="1200" dirty="0"/>
              </a:p>
              <a:p>
                <a:pPr/>
                <a14:m>
                  <m:oMathPara xmlns:m="http://schemas.openxmlformats.org/officeDocument/2006/math">
                    <m:oMathParaPr>
                      <m:jc m:val="centerGroup"/>
                    </m:oMathParaPr>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3</m:t>
                          </m:r>
                        </m:num>
                        <m:den>
                          <m:r>
                            <a:rPr lang="en-GB" sz="1200" b="0" i="1" smtClean="0">
                              <a:latin typeface="Cambria Math" panose="02040503050406030204" pitchFamily="18" charset="0"/>
                            </a:rPr>
                            <m:t>2</m:t>
                          </m:r>
                        </m:den>
                      </m:f>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h</m:t>
                          </m:r>
                        </m:e>
                        <m:sup>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m:t>
                              </m:r>
                            </m:num>
                            <m:den>
                              <m:r>
                                <a:rPr lang="en-GB" sz="1200" b="0" i="1" smtClean="0">
                                  <a:latin typeface="Cambria Math" panose="02040503050406030204" pitchFamily="18" charset="0"/>
                                </a:rPr>
                                <m:t>3</m:t>
                              </m:r>
                            </m:den>
                          </m:f>
                        </m:sup>
                      </m:sSup>
                      <m:r>
                        <a:rPr lang="en-GB" sz="1200" b="0" i="1" smtClean="0">
                          <a:latin typeface="Cambria Math" panose="02040503050406030204" pitchFamily="18" charset="0"/>
                        </a:rPr>
                        <m:t>=−</m:t>
                      </m:r>
                      <m:r>
                        <a:rPr lang="en-GB" sz="1200" b="0" i="1" smtClean="0">
                          <a:latin typeface="Cambria Math" panose="02040503050406030204" pitchFamily="18" charset="0"/>
                        </a:rPr>
                        <m:t>𝑘𝑡</m:t>
                      </m:r>
                      <m:r>
                        <a:rPr lang="en-GB" sz="1200" b="0" i="1" smtClean="0">
                          <a:latin typeface="Cambria Math" panose="02040503050406030204" pitchFamily="18" charset="0"/>
                        </a:rPr>
                        <m:t>+</m:t>
                      </m:r>
                      <m:r>
                        <a:rPr lang="en-GB" sz="1200" b="0" i="1" smtClean="0">
                          <a:latin typeface="Cambria Math" panose="02040503050406030204" pitchFamily="18" charset="0"/>
                        </a:rPr>
                        <m:t>𝑐</m:t>
                      </m:r>
                    </m:oMath>
                  </m:oMathPara>
                </a14:m>
                <a:endParaRPr lang="en-GB" sz="1200" dirty="0"/>
              </a:p>
            </p:txBody>
          </p:sp>
        </mc:Choice>
        <mc:Fallback xmlns="">
          <p:sp>
            <p:nvSpPr>
              <p:cNvPr id="27" name="TextBox 26">
                <a:extLst>
                  <a:ext uri="{FF2B5EF4-FFF2-40B4-BE49-F238E27FC236}">
                    <a16:creationId xmlns:a16="http://schemas.microsoft.com/office/drawing/2014/main" id="{93BB0479-583D-47A3-B552-2EF0C9BBD336}"/>
                  </a:ext>
                </a:extLst>
              </p:cNvPr>
              <p:cNvSpPr txBox="1">
                <a:spLocks noRot="1" noChangeAspect="1" noMove="1" noResize="1" noEditPoints="1" noAdjustHandles="1" noChangeArrowheads="1" noChangeShapeType="1" noTextEdit="1"/>
              </p:cNvSpPr>
              <p:nvPr/>
            </p:nvSpPr>
            <p:spPr>
              <a:xfrm>
                <a:off x="148568" y="5616298"/>
                <a:ext cx="2275655" cy="1168461"/>
              </a:xfrm>
              <a:prstGeom prst="rect">
                <a:avLst/>
              </a:prstGeom>
              <a:blipFill>
                <a:blip r:embed="rId6"/>
                <a:stretch>
                  <a:fillRect t="-34896" b="-6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210F6C2-1A92-4F05-808B-EDC1E3174174}"/>
                  </a:ext>
                </a:extLst>
              </p:cNvPr>
              <p:cNvSpPr txBox="1"/>
              <p:nvPr/>
            </p:nvSpPr>
            <p:spPr>
              <a:xfrm>
                <a:off x="2386607" y="5582358"/>
                <a:ext cx="2275655" cy="12243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h</m:t>
                          </m:r>
                        </m:e>
                        <m:sup>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m:t>
                              </m:r>
                            </m:num>
                            <m:den>
                              <m:r>
                                <a:rPr lang="en-GB" sz="1200" b="0" i="1" smtClean="0">
                                  <a:latin typeface="Cambria Math" panose="02040503050406030204" pitchFamily="18" charset="0"/>
                                </a:rPr>
                                <m:t>3</m:t>
                              </m:r>
                            </m:den>
                          </m:f>
                        </m:sup>
                      </m:sSup>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m:t>
                          </m:r>
                        </m:num>
                        <m:den>
                          <m:r>
                            <a:rPr lang="en-GB" sz="1200" b="0" i="1" smtClean="0">
                              <a:latin typeface="Cambria Math" panose="02040503050406030204" pitchFamily="18" charset="0"/>
                            </a:rPr>
                            <m:t>3</m:t>
                          </m:r>
                        </m:den>
                      </m:f>
                      <m:r>
                        <a:rPr lang="en-GB" sz="1200" b="0" i="1" smtClean="0">
                          <a:latin typeface="Cambria Math" panose="02040503050406030204" pitchFamily="18" charset="0"/>
                        </a:rPr>
                        <m:t>𝑘𝑡</m:t>
                      </m:r>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m:t>
                          </m:r>
                        </m:num>
                        <m:den>
                          <m:r>
                            <a:rPr lang="en-GB" sz="1200" b="0" i="1" smtClean="0">
                              <a:latin typeface="Cambria Math" panose="02040503050406030204" pitchFamily="18" charset="0"/>
                            </a:rPr>
                            <m:t>3</m:t>
                          </m:r>
                        </m:den>
                      </m:f>
                      <m:r>
                        <a:rPr lang="en-GB" sz="1200" b="0" i="1" smtClean="0">
                          <a:latin typeface="Cambria Math" panose="02040503050406030204" pitchFamily="18" charset="0"/>
                        </a:rPr>
                        <m:t>𝑐</m:t>
                      </m:r>
                    </m:oMath>
                    <m:oMath xmlns:m="http://schemas.openxmlformats.org/officeDocument/2006/math">
                      <m:r>
                        <a:rPr lang="en-GB" sz="1200" b="0" i="1" smtClean="0">
                          <a:latin typeface="Cambria Math" panose="02040503050406030204" pitchFamily="18" charset="0"/>
                        </a:rPr>
                        <m:t>h</m:t>
                      </m:r>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m:t>
                                  </m:r>
                                </m:num>
                                <m:den>
                                  <m:r>
                                    <a:rPr lang="en-GB" sz="1200" b="0" i="1" smtClean="0">
                                      <a:latin typeface="Cambria Math" panose="02040503050406030204" pitchFamily="18" charset="0"/>
                                    </a:rPr>
                                    <m:t>3</m:t>
                                  </m:r>
                                </m:den>
                              </m:f>
                              <m:r>
                                <a:rPr lang="en-GB" sz="1200" b="0" i="1" smtClean="0">
                                  <a:latin typeface="Cambria Math" panose="02040503050406030204" pitchFamily="18" charset="0"/>
                                </a:rPr>
                                <m:t>𝑘𝑡</m:t>
                              </m:r>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m:t>
                                  </m:r>
                                </m:num>
                                <m:den>
                                  <m:r>
                                    <a:rPr lang="en-GB" sz="1200" b="0" i="1" smtClean="0">
                                      <a:latin typeface="Cambria Math" panose="02040503050406030204" pitchFamily="18" charset="0"/>
                                    </a:rPr>
                                    <m:t>3</m:t>
                                  </m:r>
                                </m:den>
                              </m:f>
                              <m:r>
                                <a:rPr lang="en-GB" sz="1200" b="0" i="1" smtClean="0">
                                  <a:latin typeface="Cambria Math" panose="02040503050406030204" pitchFamily="18" charset="0"/>
                                </a:rPr>
                                <m:t>𝑐</m:t>
                              </m:r>
                            </m:e>
                          </m:d>
                        </m:e>
                        <m:sup>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3</m:t>
                              </m:r>
                            </m:num>
                            <m:den>
                              <m:r>
                                <a:rPr lang="en-GB" sz="1200" b="0" i="1" smtClean="0">
                                  <a:latin typeface="Cambria Math" panose="02040503050406030204" pitchFamily="18" charset="0"/>
                                </a:rPr>
                                <m:t>2</m:t>
                              </m:r>
                            </m:den>
                          </m:f>
                        </m:sup>
                      </m:sSup>
                    </m:oMath>
                    <m:oMath xmlns:m="http://schemas.openxmlformats.org/officeDocument/2006/math">
                      <m:r>
                        <a:rPr lang="en-GB" sz="1200" b="0" i="1" smtClean="0">
                          <a:latin typeface="Cambria Math" panose="02040503050406030204" pitchFamily="18" charset="0"/>
                        </a:rPr>
                        <m:t>h</m:t>
                      </m:r>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𝑃</m:t>
                              </m:r>
                              <m:r>
                                <a:rPr lang="en-GB" sz="1200" b="0" i="1" smtClean="0">
                                  <a:latin typeface="Cambria Math" panose="02040503050406030204" pitchFamily="18" charset="0"/>
                                </a:rPr>
                                <m:t>−</m:t>
                              </m:r>
                              <m:r>
                                <a:rPr lang="en-GB" sz="1200" b="0" i="1" smtClean="0">
                                  <a:latin typeface="Cambria Math" panose="02040503050406030204" pitchFamily="18" charset="0"/>
                                </a:rPr>
                                <m:t>𝑄𝑡</m:t>
                              </m:r>
                            </m:e>
                          </m:d>
                        </m:e>
                        <m:sup>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3</m:t>
                              </m:r>
                            </m:num>
                            <m:den>
                              <m:r>
                                <a:rPr lang="en-GB" sz="1200" b="0" i="1" smtClean="0">
                                  <a:latin typeface="Cambria Math" panose="02040503050406030204" pitchFamily="18" charset="0"/>
                                </a:rPr>
                                <m:t>2</m:t>
                              </m:r>
                            </m:den>
                          </m:f>
                        </m:sup>
                      </m:sSup>
                    </m:oMath>
                  </m:oMathPara>
                </a14:m>
                <a:endParaRPr lang="en-GB" sz="1200" dirty="0"/>
              </a:p>
            </p:txBody>
          </p:sp>
        </mc:Choice>
        <mc:Fallback xmlns="">
          <p:sp>
            <p:nvSpPr>
              <p:cNvPr id="28" name="TextBox 27">
                <a:extLst>
                  <a:ext uri="{FF2B5EF4-FFF2-40B4-BE49-F238E27FC236}">
                    <a16:creationId xmlns:a16="http://schemas.microsoft.com/office/drawing/2014/main" id="{A210F6C2-1A92-4F05-808B-EDC1E3174174}"/>
                  </a:ext>
                </a:extLst>
              </p:cNvPr>
              <p:cNvSpPr txBox="1">
                <a:spLocks noRot="1" noChangeAspect="1" noMove="1" noResize="1" noEditPoints="1" noAdjustHandles="1" noChangeArrowheads="1" noChangeShapeType="1" noTextEdit="1"/>
              </p:cNvSpPr>
              <p:nvPr/>
            </p:nvSpPr>
            <p:spPr>
              <a:xfrm>
                <a:off x="2386607" y="5582358"/>
                <a:ext cx="2275655" cy="1224310"/>
              </a:xfrm>
              <a:prstGeom prst="rect">
                <a:avLst/>
              </a:prstGeom>
              <a:blipFill>
                <a:blip r:embed="rId7"/>
                <a:stretch>
                  <a:fillRect/>
                </a:stretch>
              </a:blipFill>
            </p:spPr>
            <p:txBody>
              <a:bodyPr/>
              <a:lstStyle/>
              <a:p>
                <a:r>
                  <a:rPr lang="en-GB">
                    <a:noFill/>
                  </a:rPr>
                  <a:t> </a:t>
                </a:r>
              </a:p>
            </p:txBody>
          </p:sp>
        </mc:Fallback>
      </mc:AlternateContent>
      <p:cxnSp>
        <p:nvCxnSpPr>
          <p:cNvPr id="30" name="Straight Connector 29">
            <a:extLst>
              <a:ext uri="{FF2B5EF4-FFF2-40B4-BE49-F238E27FC236}">
                <a16:creationId xmlns:a16="http://schemas.microsoft.com/office/drawing/2014/main" id="{8DAD830E-C88E-4CFC-9E71-DC7829FF4081}"/>
              </a:ext>
            </a:extLst>
          </p:cNvPr>
          <p:cNvCxnSpPr/>
          <p:nvPr/>
        </p:nvCxnSpPr>
        <p:spPr>
          <a:xfrm>
            <a:off x="2570220" y="5733256"/>
            <a:ext cx="0" cy="936104"/>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E2F1910-2BB5-4F57-9445-919E2E68489E}"/>
                  </a:ext>
                </a:extLst>
              </p:cNvPr>
              <p:cNvSpPr txBox="1"/>
              <p:nvPr/>
            </p:nvSpPr>
            <p:spPr>
              <a:xfrm>
                <a:off x="5162070" y="3689498"/>
                <a:ext cx="2154158" cy="20437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=0, </m:t>
                      </m:r>
                      <m:r>
                        <a:rPr lang="en-GB" sz="1400" b="0" i="1" smtClean="0">
                          <a:latin typeface="Cambria Math" panose="02040503050406030204" pitchFamily="18" charset="0"/>
                        </a:rPr>
                        <m:t>h</m:t>
                      </m:r>
                      <m:r>
                        <a:rPr lang="en-GB" sz="1400" b="0" i="1" smtClean="0">
                          <a:latin typeface="Cambria Math" panose="02040503050406030204" pitchFamily="18" charset="0"/>
                        </a:rPr>
                        <m:t>=27</m:t>
                      </m:r>
                    </m:oMath>
                    <m:oMath xmlns:m="http://schemas.openxmlformats.org/officeDocument/2006/math">
                      <m:r>
                        <a:rPr lang="en-GB" sz="1400" b="0" i="1" smtClean="0">
                          <a:latin typeface="Cambria Math" panose="02040503050406030204" pitchFamily="18" charset="0"/>
                        </a:rPr>
                        <m:t>27=</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𝑃</m:t>
                          </m:r>
                        </m:e>
                        <m:sup>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num>
                            <m:den>
                              <m:r>
                                <a:rPr lang="en-GB" sz="1400" b="0" i="1" smtClean="0">
                                  <a:latin typeface="Cambria Math" panose="02040503050406030204" pitchFamily="18" charset="0"/>
                                </a:rPr>
                                <m:t>2</m:t>
                              </m:r>
                            </m:den>
                          </m:f>
                        </m:sup>
                      </m:sSup>
                      <m:r>
                        <a:rPr lang="en-GB" sz="1400" b="0" i="1" smtClean="0">
                          <a:latin typeface="Cambria Math" panose="02040503050406030204" pitchFamily="18" charset="0"/>
                        </a:rPr>
                        <m:t>  ⇒  </m:t>
                      </m:r>
                      <m:r>
                        <a:rPr lang="en-GB" sz="1400" b="0" i="1" smtClean="0">
                          <a:latin typeface="Cambria Math" panose="02040503050406030204" pitchFamily="18" charset="0"/>
                        </a:rPr>
                        <m:t>𝑃</m:t>
                      </m:r>
                      <m:r>
                        <a:rPr lang="en-GB" sz="1400" b="0" i="1" smtClean="0">
                          <a:latin typeface="Cambria Math" panose="02040503050406030204" pitchFamily="18" charset="0"/>
                        </a:rPr>
                        <m:t>=9</m:t>
                      </m:r>
                    </m:oMath>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=10, </m:t>
                      </m:r>
                      <m:r>
                        <a:rPr lang="en-GB" sz="1400" b="0" i="1" smtClean="0">
                          <a:latin typeface="Cambria Math" panose="02040503050406030204" pitchFamily="18" charset="0"/>
                        </a:rPr>
                        <m:t>h</m:t>
                      </m:r>
                      <m:r>
                        <a:rPr lang="en-GB" sz="1400" b="0" i="1" smtClean="0">
                          <a:latin typeface="Cambria Math" panose="02040503050406030204" pitchFamily="18" charset="0"/>
                        </a:rPr>
                        <m:t>=8</m:t>
                      </m:r>
                    </m:oMath>
                    <m:oMath xmlns:m="http://schemas.openxmlformats.org/officeDocument/2006/math">
                      <m:r>
                        <a:rPr lang="en-GB" sz="1400" b="0" i="1" smtClean="0">
                          <a:latin typeface="Cambria Math" panose="02040503050406030204" pitchFamily="18" charset="0"/>
                        </a:rPr>
                        <m:t>8=</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9−10</m:t>
                              </m:r>
                              <m:r>
                                <a:rPr lang="en-GB" sz="1400" b="0" i="1" smtClean="0">
                                  <a:latin typeface="Cambria Math" panose="02040503050406030204" pitchFamily="18" charset="0"/>
                                </a:rPr>
                                <m:t>𝑄</m:t>
                              </m:r>
                            </m:e>
                          </m:d>
                        </m:e>
                        <m:sup>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num>
                            <m:den>
                              <m:r>
                                <a:rPr lang="en-GB" sz="1400" b="0" i="1" smtClean="0">
                                  <a:latin typeface="Cambria Math" panose="02040503050406030204" pitchFamily="18" charset="0"/>
                                </a:rPr>
                                <m:t>2</m:t>
                              </m:r>
                            </m:den>
                          </m:f>
                        </m:sup>
                      </m:sSup>
                    </m:oMath>
                    <m:oMath xmlns:m="http://schemas.openxmlformats.org/officeDocument/2006/math">
                      <m:r>
                        <a:rPr lang="en-GB" sz="1400" b="0" i="1" smtClean="0">
                          <a:latin typeface="Cambria Math" panose="02040503050406030204" pitchFamily="18" charset="0"/>
                        </a:rPr>
                        <m:t>4=9−10</m:t>
                      </m:r>
                      <m:r>
                        <a:rPr lang="en-GB" sz="1400" b="0" i="1" smtClean="0">
                          <a:latin typeface="Cambria Math" panose="02040503050406030204" pitchFamily="18" charset="0"/>
                        </a:rPr>
                        <m:t>𝑄</m:t>
                      </m:r>
                    </m:oMath>
                    <m:oMath xmlns:m="http://schemas.openxmlformats.org/officeDocument/2006/math">
                      <m:r>
                        <a:rPr lang="en-GB" sz="1400" b="0" i="1" smtClean="0">
                          <a:latin typeface="Cambria Math" panose="02040503050406030204" pitchFamily="18" charset="0"/>
                        </a:rPr>
                        <m:t>𝑄</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oMath>
                  </m:oMathPara>
                </a14:m>
                <a:endParaRPr lang="en-GB" sz="1400" dirty="0"/>
              </a:p>
              <a:p>
                <a:endParaRPr lang="en-GB" dirty="0"/>
              </a:p>
            </p:txBody>
          </p:sp>
        </mc:Choice>
        <mc:Fallback xmlns="">
          <p:sp>
            <p:nvSpPr>
              <p:cNvPr id="31" name="TextBox 30">
                <a:extLst>
                  <a:ext uri="{FF2B5EF4-FFF2-40B4-BE49-F238E27FC236}">
                    <a16:creationId xmlns:a16="http://schemas.microsoft.com/office/drawing/2014/main" id="{4E2F1910-2BB5-4F57-9445-919E2E68489E}"/>
                  </a:ext>
                </a:extLst>
              </p:cNvPr>
              <p:cNvSpPr txBox="1">
                <a:spLocks noRot="1" noChangeAspect="1" noMove="1" noResize="1" noEditPoints="1" noAdjustHandles="1" noChangeArrowheads="1" noChangeShapeType="1" noTextEdit="1"/>
              </p:cNvSpPr>
              <p:nvPr/>
            </p:nvSpPr>
            <p:spPr>
              <a:xfrm>
                <a:off x="5162070" y="3689498"/>
                <a:ext cx="2154158" cy="2043765"/>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CDD031A7-A44E-4489-8E20-985502AAFB60}"/>
                  </a:ext>
                </a:extLst>
              </p:cNvPr>
              <p:cNvSpPr txBox="1"/>
              <p:nvPr/>
            </p:nvSpPr>
            <p:spPr>
              <a:xfrm>
                <a:off x="7373024" y="5177943"/>
                <a:ext cx="2154158" cy="157568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h</m:t>
                      </m:r>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9−</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b="0" i="1" smtClean="0">
                                  <a:latin typeface="Cambria Math" panose="02040503050406030204" pitchFamily="18" charset="0"/>
                                </a:rPr>
                                <m:t>𝑡</m:t>
                              </m:r>
                            </m:e>
                          </m:d>
                        </m:e>
                        <m:sup>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num>
                            <m:den>
                              <m:r>
                                <a:rPr lang="en-GB" sz="1400" b="0" i="1" smtClean="0">
                                  <a:latin typeface="Cambria Math" panose="02040503050406030204" pitchFamily="18" charset="0"/>
                                </a:rPr>
                                <m:t>2</m:t>
                              </m:r>
                            </m:den>
                          </m:f>
                        </m:sup>
                      </m:sSup>
                    </m:oMath>
                    <m:oMath xmlns:m="http://schemas.openxmlformats.org/officeDocument/2006/math">
                      <m:r>
                        <a:rPr lang="en-GB" sz="1400" b="0" i="1" smtClean="0">
                          <a:latin typeface="Cambria Math" panose="02040503050406030204" pitchFamily="18" charset="0"/>
                        </a:rPr>
                        <m:t>1=</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9−</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b="0" i="1" smtClean="0">
                                  <a:latin typeface="Cambria Math" panose="02040503050406030204" pitchFamily="18" charset="0"/>
                                </a:rPr>
                                <m:t>𝑡</m:t>
                              </m:r>
                            </m:e>
                          </m:d>
                        </m:e>
                        <m:sup>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num>
                            <m:den>
                              <m:r>
                                <a:rPr lang="en-GB" sz="1400" b="0" i="1" smtClean="0">
                                  <a:latin typeface="Cambria Math" panose="02040503050406030204" pitchFamily="18" charset="0"/>
                                </a:rPr>
                                <m:t>2</m:t>
                              </m:r>
                            </m:den>
                          </m:f>
                        </m:sup>
                      </m:sSup>
                    </m:oMath>
                  </m:oMathPara>
                </a14:m>
                <a:r>
                  <a:rPr lang="en-GB" sz="1400" b="0" dirty="0"/>
                  <a:t/>
                </a:r>
                <a:br>
                  <a:rPr lang="en-GB" sz="1400" b="0" dirty="0"/>
                </a:b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=16</m:t>
                    </m:r>
                  </m:oMath>
                </a14:m>
                <a:r>
                  <a:rPr lang="en-GB" dirty="0"/>
                  <a:t> minutes</a:t>
                </a:r>
              </a:p>
            </p:txBody>
          </p:sp>
        </mc:Choice>
        <mc:Fallback xmlns="">
          <p:sp>
            <p:nvSpPr>
              <p:cNvPr id="32" name="TextBox 31">
                <a:extLst>
                  <a:ext uri="{FF2B5EF4-FFF2-40B4-BE49-F238E27FC236}">
                    <a16:creationId xmlns:a16="http://schemas.microsoft.com/office/drawing/2014/main" id="{CDD031A7-A44E-4489-8E20-985502AAFB60}"/>
                  </a:ext>
                </a:extLst>
              </p:cNvPr>
              <p:cNvSpPr txBox="1">
                <a:spLocks noRot="1" noChangeAspect="1" noMove="1" noResize="1" noEditPoints="1" noAdjustHandles="1" noChangeArrowheads="1" noChangeShapeType="1" noTextEdit="1"/>
              </p:cNvSpPr>
              <p:nvPr/>
            </p:nvSpPr>
            <p:spPr>
              <a:xfrm>
                <a:off x="7373024" y="5177943"/>
                <a:ext cx="2154158" cy="1575688"/>
              </a:xfrm>
              <a:prstGeom prst="rect">
                <a:avLst/>
              </a:prstGeom>
              <a:blipFill>
                <a:blip r:embed="rId9"/>
                <a:stretch>
                  <a:fillRect b="-5019"/>
                </a:stretch>
              </a:blipFill>
            </p:spPr>
            <p:txBody>
              <a:bodyPr/>
              <a:lstStyle/>
              <a:p>
                <a:r>
                  <a:rPr lang="en-GB">
                    <a:noFill/>
                  </a:rPr>
                  <a:t> </a:t>
                </a:r>
              </a:p>
            </p:txBody>
          </p:sp>
        </mc:Fallback>
      </mc:AlternateContent>
      <p:sp>
        <p:nvSpPr>
          <p:cNvPr id="33" name="Rectangle 32">
            <a:extLst>
              <a:ext uri="{FF2B5EF4-FFF2-40B4-BE49-F238E27FC236}">
                <a16:creationId xmlns:a16="http://schemas.microsoft.com/office/drawing/2014/main" id="{72871ECB-7319-4823-A82D-78D1C0C5ED47}"/>
              </a:ext>
            </a:extLst>
          </p:cNvPr>
          <p:cNvSpPr/>
          <p:nvPr/>
        </p:nvSpPr>
        <p:spPr>
          <a:xfrm>
            <a:off x="106038" y="3498610"/>
            <a:ext cx="194332" cy="2009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34" name="Rectangle 33">
            <a:extLst>
              <a:ext uri="{FF2B5EF4-FFF2-40B4-BE49-F238E27FC236}">
                <a16:creationId xmlns:a16="http://schemas.microsoft.com/office/drawing/2014/main" id="{F8FAC66C-3C66-4E54-81AF-ACD4668FA34E}"/>
              </a:ext>
            </a:extLst>
          </p:cNvPr>
          <p:cNvSpPr/>
          <p:nvPr/>
        </p:nvSpPr>
        <p:spPr>
          <a:xfrm>
            <a:off x="18119" y="5723122"/>
            <a:ext cx="194332" cy="2009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35" name="Rectangle 34">
            <a:extLst>
              <a:ext uri="{FF2B5EF4-FFF2-40B4-BE49-F238E27FC236}">
                <a16:creationId xmlns:a16="http://schemas.microsoft.com/office/drawing/2014/main" id="{0D482771-8B66-416B-A235-05CE33EA60EF}"/>
              </a:ext>
            </a:extLst>
          </p:cNvPr>
          <p:cNvSpPr/>
          <p:nvPr/>
        </p:nvSpPr>
        <p:spPr>
          <a:xfrm>
            <a:off x="5197177" y="3753668"/>
            <a:ext cx="194332" cy="2009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36" name="Rectangle 35">
            <a:extLst>
              <a:ext uri="{FF2B5EF4-FFF2-40B4-BE49-F238E27FC236}">
                <a16:creationId xmlns:a16="http://schemas.microsoft.com/office/drawing/2014/main" id="{34082A89-1590-44BC-825B-CF7C6ED58A42}"/>
              </a:ext>
            </a:extLst>
          </p:cNvPr>
          <p:cNvSpPr/>
          <p:nvPr/>
        </p:nvSpPr>
        <p:spPr>
          <a:xfrm>
            <a:off x="7093632" y="5062452"/>
            <a:ext cx="194332" cy="2009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d</a:t>
            </a:r>
          </a:p>
        </p:txBody>
      </p:sp>
      <p:sp>
        <p:nvSpPr>
          <p:cNvPr id="37" name="Rectangle 36">
            <a:extLst>
              <a:ext uri="{FF2B5EF4-FFF2-40B4-BE49-F238E27FC236}">
                <a16:creationId xmlns:a16="http://schemas.microsoft.com/office/drawing/2014/main" id="{7F04C8AC-FBFC-438B-A9E7-9E98614FD463}"/>
              </a:ext>
            </a:extLst>
          </p:cNvPr>
          <p:cNvSpPr/>
          <p:nvPr/>
        </p:nvSpPr>
        <p:spPr>
          <a:xfrm>
            <a:off x="307920" y="3390728"/>
            <a:ext cx="4758107" cy="22352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8" name="Rectangle 37">
            <a:extLst>
              <a:ext uri="{FF2B5EF4-FFF2-40B4-BE49-F238E27FC236}">
                <a16:creationId xmlns:a16="http://schemas.microsoft.com/office/drawing/2014/main" id="{ED55DCE5-8DE4-48A4-B4E2-C84E7AF3C50E}"/>
              </a:ext>
            </a:extLst>
          </p:cNvPr>
          <p:cNvSpPr/>
          <p:nvPr/>
        </p:nvSpPr>
        <p:spPr>
          <a:xfrm>
            <a:off x="313622" y="5642031"/>
            <a:ext cx="4758107" cy="11622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9" name="Rectangle 38">
            <a:extLst>
              <a:ext uri="{FF2B5EF4-FFF2-40B4-BE49-F238E27FC236}">
                <a16:creationId xmlns:a16="http://schemas.microsoft.com/office/drawing/2014/main" id="{3B570017-1F9A-4772-B4A9-E493A4A06DBD}"/>
              </a:ext>
            </a:extLst>
          </p:cNvPr>
          <p:cNvSpPr/>
          <p:nvPr/>
        </p:nvSpPr>
        <p:spPr>
          <a:xfrm>
            <a:off x="5392792" y="3737629"/>
            <a:ext cx="1645961" cy="16637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0" name="Rectangle 39">
            <a:extLst>
              <a:ext uri="{FF2B5EF4-FFF2-40B4-BE49-F238E27FC236}">
                <a16:creationId xmlns:a16="http://schemas.microsoft.com/office/drawing/2014/main" id="{AF3A9321-E1AE-476C-A17D-AD83AD14ACF2}"/>
              </a:ext>
            </a:extLst>
          </p:cNvPr>
          <p:cNvSpPr/>
          <p:nvPr/>
        </p:nvSpPr>
        <p:spPr>
          <a:xfrm>
            <a:off x="7269116" y="5055465"/>
            <a:ext cx="1645961" cy="16637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7221092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8" restart="whenNotActive" fill="hold" evtFilter="cancelBubble" nodeType="interactiveSeq">
                <p:stCondLst>
                  <p:cond evt="onClick" delay="0">
                    <p:tgtEl>
                      <p:spTgt spid="3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8"/>
                                        </p:tgtEl>
                                      </p:cBhvr>
                                    </p:animEffect>
                                    <p:set>
                                      <p:cBhvr>
                                        <p:cTn id="13"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4" restart="whenNotActive" fill="hold" evtFilter="cancelBubble" nodeType="interactiveSeq">
                <p:stCondLst>
                  <p:cond evt="onClick" delay="0">
                    <p:tgtEl>
                      <p:spTgt spid="3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9"/>
                                        </p:tgtEl>
                                      </p:cBhvr>
                                    </p:animEffect>
                                    <p:set>
                                      <p:cBhvr>
                                        <p:cTn id="19"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20" restart="whenNotActive" fill="hold" evtFilter="cancelBubble" nodeType="interactiveSeq">
                <p:stCondLst>
                  <p:cond evt="onClick" delay="0">
                    <p:tgtEl>
                      <p:spTgt spid="4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40"/>
                                        </p:tgtEl>
                                      </p:cBhvr>
                                    </p:animEffect>
                                    <p:set>
                                      <p:cBhvr>
                                        <p:cTn id="25"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bldLst>
      <p:bldP spid="37" grpId="0" animBg="1"/>
      <p:bldP spid="38" grpId="0" animBg="1"/>
      <p:bldP spid="39" grpId="0" animBg="1"/>
      <p:bldP spid="4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11F4FF8-EF46-43E1-8734-364022BBD924}"/>
              </a:ext>
            </a:extLst>
          </p:cNvPr>
          <p:cNvGrpSpPr/>
          <p:nvPr/>
        </p:nvGrpSpPr>
        <p:grpSpPr>
          <a:xfrm>
            <a:off x="0" y="0"/>
            <a:ext cx="9144000" cy="599127"/>
            <a:chOff x="0" y="13335"/>
            <a:chExt cx="9144218" cy="599127"/>
          </a:xfrm>
        </p:grpSpPr>
        <p:sp>
          <p:nvSpPr>
            <p:cNvPr id="3" name="TextBox 32">
              <a:extLst>
                <a:ext uri="{FF2B5EF4-FFF2-40B4-BE49-F238E27FC236}">
                  <a16:creationId xmlns:a16="http://schemas.microsoft.com/office/drawing/2014/main" id="{E8A835FC-737D-4FEE-9F81-4A65C543FF93}"/>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7CC82587-AC92-4E70-8F29-2A6B5979FC4A}"/>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a:extLst>
              <a:ext uri="{FF2B5EF4-FFF2-40B4-BE49-F238E27FC236}">
                <a16:creationId xmlns:a16="http://schemas.microsoft.com/office/drawing/2014/main" id="{4F2AC5C4-3A27-4432-B021-30E5B1BB06EB}"/>
              </a:ext>
            </a:extLst>
          </p:cNvPr>
          <p:cNvPicPr>
            <a:picLocks noChangeAspect="1"/>
          </p:cNvPicPr>
          <p:nvPr/>
        </p:nvPicPr>
        <p:blipFill>
          <a:blip r:embed="rId2"/>
          <a:stretch>
            <a:fillRect/>
          </a:stretch>
        </p:blipFill>
        <p:spPr>
          <a:xfrm>
            <a:off x="177940" y="1016287"/>
            <a:ext cx="5690203" cy="3430859"/>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46C29D51-0AA1-4680-B881-42DFA6CADB84}"/>
              </a:ext>
            </a:extLst>
          </p:cNvPr>
          <p:cNvSpPr txBox="1"/>
          <p:nvPr/>
        </p:nvSpPr>
        <p:spPr>
          <a:xfrm>
            <a:off x="110232" y="644533"/>
            <a:ext cx="2520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C4 June 2005 Q8</a:t>
            </a:r>
          </a:p>
        </p:txBody>
      </p:sp>
      <p:pic>
        <p:nvPicPr>
          <p:cNvPr id="7" name="Picture 6">
            <a:extLst>
              <a:ext uri="{FF2B5EF4-FFF2-40B4-BE49-F238E27FC236}">
                <a16:creationId xmlns:a16="http://schemas.microsoft.com/office/drawing/2014/main" id="{635CDF56-C143-401E-A90C-C408182EE85F}"/>
              </a:ext>
            </a:extLst>
          </p:cNvPr>
          <p:cNvPicPr>
            <a:picLocks noChangeAspect="1"/>
          </p:cNvPicPr>
          <p:nvPr/>
        </p:nvPicPr>
        <p:blipFill>
          <a:blip r:embed="rId3"/>
          <a:stretch>
            <a:fillRect/>
          </a:stretch>
        </p:blipFill>
        <p:spPr>
          <a:xfrm>
            <a:off x="3940765" y="1943064"/>
            <a:ext cx="5190536" cy="1092236"/>
          </a:xfrm>
          <a:prstGeom prst="rect">
            <a:avLst/>
          </a:prstGeom>
        </p:spPr>
      </p:pic>
      <p:pic>
        <p:nvPicPr>
          <p:cNvPr id="8" name="Picture 7">
            <a:extLst>
              <a:ext uri="{FF2B5EF4-FFF2-40B4-BE49-F238E27FC236}">
                <a16:creationId xmlns:a16="http://schemas.microsoft.com/office/drawing/2014/main" id="{A8B59E89-B883-4C83-BD73-F71FAE2DBCC6}"/>
              </a:ext>
            </a:extLst>
          </p:cNvPr>
          <p:cNvPicPr>
            <a:picLocks noChangeAspect="1"/>
          </p:cNvPicPr>
          <p:nvPr/>
        </p:nvPicPr>
        <p:blipFill>
          <a:blip r:embed="rId4"/>
          <a:stretch>
            <a:fillRect/>
          </a:stretch>
        </p:blipFill>
        <p:spPr>
          <a:xfrm>
            <a:off x="4582632" y="5182203"/>
            <a:ext cx="4561367" cy="881751"/>
          </a:xfrm>
          <a:prstGeom prst="rect">
            <a:avLst/>
          </a:prstGeom>
        </p:spPr>
      </p:pic>
      <p:sp>
        <p:nvSpPr>
          <p:cNvPr id="10" name="Rectangle 9">
            <a:extLst>
              <a:ext uri="{FF2B5EF4-FFF2-40B4-BE49-F238E27FC236}">
                <a16:creationId xmlns:a16="http://schemas.microsoft.com/office/drawing/2014/main" id="{CB282A2F-2DF4-49D9-B6AD-1D8CB79FC9C1}"/>
              </a:ext>
            </a:extLst>
          </p:cNvPr>
          <p:cNvSpPr/>
          <p:nvPr/>
        </p:nvSpPr>
        <p:spPr>
          <a:xfrm>
            <a:off x="4335379" y="1862062"/>
            <a:ext cx="4783221" cy="12113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E996E767-79E4-44F2-A7DB-96165CE93C56}"/>
              </a:ext>
            </a:extLst>
          </p:cNvPr>
          <p:cNvSpPr/>
          <p:nvPr/>
        </p:nvSpPr>
        <p:spPr>
          <a:xfrm>
            <a:off x="4846143" y="4965405"/>
            <a:ext cx="4282721" cy="16413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pic>
        <p:nvPicPr>
          <p:cNvPr id="12" name="Picture 11">
            <a:extLst>
              <a:ext uri="{FF2B5EF4-FFF2-40B4-BE49-F238E27FC236}">
                <a16:creationId xmlns:a16="http://schemas.microsoft.com/office/drawing/2014/main" id="{8F354463-28F5-4A6C-B29D-F8842E0E8B14}"/>
              </a:ext>
            </a:extLst>
          </p:cNvPr>
          <p:cNvPicPr>
            <a:picLocks noChangeAspect="1"/>
          </p:cNvPicPr>
          <p:nvPr/>
        </p:nvPicPr>
        <p:blipFill>
          <a:blip r:embed="rId5"/>
          <a:stretch>
            <a:fillRect/>
          </a:stretch>
        </p:blipFill>
        <p:spPr>
          <a:xfrm>
            <a:off x="0" y="4809838"/>
            <a:ext cx="4736575" cy="1896394"/>
          </a:xfrm>
          <a:prstGeom prst="rect">
            <a:avLst/>
          </a:prstGeom>
        </p:spPr>
      </p:pic>
      <p:sp>
        <p:nvSpPr>
          <p:cNvPr id="14" name="Rectangle 13">
            <a:extLst>
              <a:ext uri="{FF2B5EF4-FFF2-40B4-BE49-F238E27FC236}">
                <a16:creationId xmlns:a16="http://schemas.microsoft.com/office/drawing/2014/main" id="{EB544497-CB42-49CC-95A9-039E9AD2DD0E}"/>
              </a:ext>
            </a:extLst>
          </p:cNvPr>
          <p:cNvSpPr/>
          <p:nvPr/>
        </p:nvSpPr>
        <p:spPr>
          <a:xfrm>
            <a:off x="274315" y="4784650"/>
            <a:ext cx="4212625" cy="1967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TextBox 14">
            <a:extLst>
              <a:ext uri="{FF2B5EF4-FFF2-40B4-BE49-F238E27FC236}">
                <a16:creationId xmlns:a16="http://schemas.microsoft.com/office/drawing/2014/main" id="{3FBBE12A-E284-469B-8E5E-33B5A6E317F1}"/>
              </a:ext>
            </a:extLst>
          </p:cNvPr>
          <p:cNvSpPr txBox="1"/>
          <p:nvPr/>
        </p:nvSpPr>
        <p:spPr>
          <a:xfrm>
            <a:off x="6407413" y="3333009"/>
            <a:ext cx="2286374"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Teachers/Students</a:t>
            </a:r>
            <a:r>
              <a:rPr lang="en-GB" sz="1400" dirty="0"/>
              <a:t>: I recommend also looking at Edexcel Jan 2008 Q8 which has a part (a) similar to the previous example.</a:t>
            </a:r>
          </a:p>
        </p:txBody>
      </p:sp>
    </p:spTree>
    <p:extLst>
      <p:ext uri="{BB962C8B-B14F-4D97-AF65-F5344CB8AC3E}">
        <p14:creationId xmlns:p14="http://schemas.microsoft.com/office/powerpoint/2010/main" val="28390452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0" grpId="0" animBg="1"/>
      <p:bldP spid="11" grpId="0" animBg="1"/>
      <p:bldP spid="1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11K</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8" name="TextBox 27">
            <a:extLst>
              <a:ext uri="{FF2B5EF4-FFF2-40B4-BE49-F238E27FC236}">
                <a16:creationId xmlns:a16="http://schemas.microsoft.com/office/drawing/2014/main" id="{AB409FA8-34C4-4FDD-966B-EFA5D58ECFF6}"/>
              </a:ext>
            </a:extLst>
          </p:cNvPr>
          <p:cNvSpPr txBox="1"/>
          <p:nvPr/>
        </p:nvSpPr>
        <p:spPr>
          <a:xfrm>
            <a:off x="395536" y="725840"/>
            <a:ext cx="7920880" cy="830997"/>
          </a:xfrm>
          <a:prstGeom prst="rect">
            <a:avLst/>
          </a:prstGeom>
          <a:noFill/>
        </p:spPr>
        <p:txBody>
          <a:bodyPr wrap="square" rtlCol="0">
            <a:spAutoFit/>
          </a:bodyPr>
          <a:lstStyle/>
          <a:p>
            <a:r>
              <a:rPr lang="en-GB" sz="2400" dirty="0"/>
              <a:t>Pearson Pure Mathematics Year 2/AS</a:t>
            </a:r>
          </a:p>
          <a:p>
            <a:r>
              <a:rPr lang="en-GB" sz="2400" dirty="0"/>
              <a:t>Pages 328-329</a:t>
            </a:r>
          </a:p>
        </p:txBody>
      </p:sp>
      <p:cxnSp>
        <p:nvCxnSpPr>
          <p:cNvPr id="29" name="Straight Connector 28">
            <a:extLst>
              <a:ext uri="{FF2B5EF4-FFF2-40B4-BE49-F238E27FC236}">
                <a16:creationId xmlns:a16="http://schemas.microsoft.com/office/drawing/2014/main" id="{07B3D4EB-D2A9-4BCC-B402-8AAEDE7CB1A1}"/>
              </a:ext>
            </a:extLst>
          </p:cNvPr>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93070792-982B-43DC-B3F0-C3F8AB041DB2}"/>
              </a:ext>
            </a:extLst>
          </p:cNvPr>
          <p:cNvSpPr txBox="1"/>
          <p:nvPr/>
        </p:nvSpPr>
        <p:spPr>
          <a:xfrm>
            <a:off x="374452" y="1806848"/>
            <a:ext cx="1944216" cy="646331"/>
          </a:xfrm>
          <a:prstGeom prst="rect">
            <a:avLst/>
          </a:prstGeom>
          <a:noFill/>
        </p:spPr>
        <p:txBody>
          <a:bodyPr wrap="square" rtlCol="0">
            <a:spAutoFit/>
          </a:bodyPr>
          <a:lstStyle/>
          <a:p>
            <a:r>
              <a:rPr lang="en-GB" b="1" dirty="0"/>
              <a:t>Extension:</a:t>
            </a:r>
          </a:p>
          <a:p>
            <a:r>
              <a:rPr lang="en-GB" i="1" dirty="0"/>
              <a:t>[STEP 2011 Q7]</a:t>
            </a:r>
          </a:p>
        </p:txBody>
      </p:sp>
      <p:pic>
        <p:nvPicPr>
          <p:cNvPr id="8" name="Picture 7">
            <a:extLst>
              <a:ext uri="{FF2B5EF4-FFF2-40B4-BE49-F238E27FC236}">
                <a16:creationId xmlns:a16="http://schemas.microsoft.com/office/drawing/2014/main" id="{428FDEC5-51AF-43D4-A4FF-2D0758A72793}"/>
              </a:ext>
            </a:extLst>
          </p:cNvPr>
          <p:cNvPicPr>
            <a:picLocks noChangeAspect="1"/>
          </p:cNvPicPr>
          <p:nvPr/>
        </p:nvPicPr>
        <p:blipFill>
          <a:blip r:embed="rId2"/>
          <a:stretch>
            <a:fillRect/>
          </a:stretch>
        </p:blipFill>
        <p:spPr>
          <a:xfrm>
            <a:off x="2195736" y="1922148"/>
            <a:ext cx="6454778" cy="4777848"/>
          </a:xfrm>
          <a:prstGeom prst="rect">
            <a:avLst/>
          </a:prstGeom>
        </p:spPr>
      </p:pic>
    </p:spTree>
    <p:extLst>
      <p:ext uri="{BB962C8B-B14F-4D97-AF65-F5344CB8AC3E}">
        <p14:creationId xmlns:p14="http://schemas.microsoft.com/office/powerpoint/2010/main" val="2312403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err="1"/>
                <a:t>Quickfire</a:t>
              </a:r>
              <a:r>
                <a:rPr lang="en-GB" sz="3200" dirty="0"/>
                <a:t> Questions (without cheating!)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707904" y="1135527"/>
                <a:ext cx="4788024" cy="1222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2800" i="1" smtClean="0">
                              <a:latin typeface="Cambria Math" panose="02040503050406030204" pitchFamily="18" charset="0"/>
                            </a:rPr>
                          </m:ctrlPr>
                        </m:naryPr>
                        <m:sub/>
                        <m:sup/>
                        <m:e>
                          <m:func>
                            <m:funcPr>
                              <m:ctrlPr>
                                <a:rPr lang="en-GB" sz="2800" b="0" i="1" smtClean="0">
                                  <a:latin typeface="Cambria Math" panose="02040503050406030204" pitchFamily="18" charset="0"/>
                                </a:rPr>
                              </m:ctrlPr>
                            </m:funcPr>
                            <m:fName>
                              <m:sSup>
                                <m:sSupPr>
                                  <m:ctrlPr>
                                    <a:rPr lang="en-GB" sz="2800" b="0" i="1" smtClean="0">
                                      <a:latin typeface="Cambria Math" panose="02040503050406030204" pitchFamily="18" charset="0"/>
                                    </a:rPr>
                                  </m:ctrlPr>
                                </m:sSupPr>
                                <m:e>
                                  <m:r>
                                    <m:rPr>
                                      <m:sty m:val="p"/>
                                    </m:rPr>
                                    <a:rPr lang="en-GB" sz="2800" b="0" i="0" smtClean="0">
                                      <a:latin typeface="Cambria Math" panose="02040503050406030204" pitchFamily="18" charset="0"/>
                                    </a:rPr>
                                    <m:t>sec</m:t>
                                  </m:r>
                                </m:e>
                                <m:sup>
                                  <m:r>
                                    <a:rPr lang="en-GB" sz="2800" b="0" i="1" smtClean="0">
                                      <a:latin typeface="Cambria Math" panose="02040503050406030204" pitchFamily="18" charset="0"/>
                                    </a:rPr>
                                    <m:t>2</m:t>
                                  </m:r>
                                </m:sup>
                              </m:sSup>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tan</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m:t>
                      </m:r>
                      <m:r>
                        <a:rPr lang="en-GB" sz="2800" b="0" i="1" smtClean="0">
                          <a:latin typeface="Cambria Math" panose="02040503050406030204" pitchFamily="18" charset="0"/>
                        </a:rPr>
                        <m:t>𝐶</m:t>
                      </m:r>
                    </m:oMath>
                  </m:oMathPara>
                </a14:m>
                <a:endParaRPr lang="en-GB"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3707904" y="1135527"/>
                <a:ext cx="4788024" cy="1222514"/>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87524" y="2569637"/>
                <a:ext cx="6408712" cy="1222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2800" i="1" smtClean="0">
                              <a:latin typeface="Cambria Math" panose="02040503050406030204" pitchFamily="18" charset="0"/>
                            </a:rPr>
                          </m:ctrlPr>
                        </m:naryPr>
                        <m:sub/>
                        <m:sup/>
                        <m:e>
                          <m:r>
                            <a:rPr lang="en-GB" sz="2800" b="0" i="1" smtClean="0">
                              <a:latin typeface="Cambria Math" panose="02040503050406030204" pitchFamily="18" charset="0"/>
                            </a:rPr>
                            <m:t>𝑐𝑜𝑠𝑒𝑐</m:t>
                          </m:r>
                          <m:r>
                            <a:rPr lang="en-GB" sz="2800" b="0" i="1" smtClean="0">
                              <a:latin typeface="Cambria Math" panose="02040503050406030204" pitchFamily="18" charset="0"/>
                            </a:rPr>
                            <m:t> </m:t>
                          </m:r>
                          <m:r>
                            <a:rPr lang="en-GB" sz="2800" b="0" i="1" smtClean="0">
                              <a:latin typeface="Cambria Math" panose="02040503050406030204" pitchFamily="18" charset="0"/>
                            </a:rPr>
                            <m:t>𝑥</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cot</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r>
                        <a:rPr lang="en-GB" sz="2800" b="0" i="1" smtClean="0">
                          <a:latin typeface="Cambria Math" panose="02040503050406030204" pitchFamily="18" charset="0"/>
                        </a:rPr>
                        <m:t>𝑐𝑜𝑠𝑒𝑐</m:t>
                      </m:r>
                      <m:r>
                        <a:rPr lang="en-GB" sz="2800" b="0" i="1" smtClean="0">
                          <a:latin typeface="Cambria Math" panose="02040503050406030204" pitchFamily="18" charset="0"/>
                        </a:rPr>
                        <m:t> </m:t>
                      </m:r>
                      <m:r>
                        <a:rPr lang="en-GB" sz="2800" b="0" i="1" smtClean="0">
                          <a:latin typeface="Cambria Math" panose="02040503050406030204" pitchFamily="18" charset="0"/>
                        </a:rPr>
                        <m:t>𝑥</m:t>
                      </m:r>
                      <m:r>
                        <a:rPr lang="en-GB" sz="2800" b="0" i="1" smtClean="0">
                          <a:latin typeface="Cambria Math" panose="02040503050406030204" pitchFamily="18" charset="0"/>
                        </a:rPr>
                        <m:t>+</m:t>
                      </m:r>
                      <m:r>
                        <a:rPr lang="en-GB" sz="2800" b="0" i="1" smtClean="0">
                          <a:latin typeface="Cambria Math" panose="02040503050406030204" pitchFamily="18" charset="0"/>
                        </a:rPr>
                        <m:t>𝐶</m:t>
                      </m:r>
                    </m:oMath>
                  </m:oMathPara>
                </a14:m>
                <a:endParaRPr lang="en-GB"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287524" y="2569637"/>
                <a:ext cx="6408712" cy="1222514"/>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491880" y="3973951"/>
                <a:ext cx="4788024" cy="1222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2800" i="1" smtClean="0">
                              <a:latin typeface="Cambria Math" panose="02040503050406030204" pitchFamily="18" charset="0"/>
                            </a:rPr>
                          </m:ctrlPr>
                        </m:naryPr>
                        <m:sub/>
                        <m:sup/>
                        <m:e>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𝑥</m:t>
                              </m:r>
                            </m:den>
                          </m:f>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ln</m:t>
                          </m:r>
                        </m:fName>
                        <m:e>
                          <m:r>
                            <a:rPr lang="en-GB" sz="2800" b="0" i="1" smtClean="0">
                              <a:latin typeface="Cambria Math" panose="02040503050406030204" pitchFamily="18" charset="0"/>
                            </a:rPr>
                            <m:t>|</m:t>
                          </m:r>
                          <m:r>
                            <a:rPr lang="en-GB" sz="2800" b="0" i="1" smtClean="0">
                              <a:latin typeface="Cambria Math" panose="02040503050406030204" pitchFamily="18" charset="0"/>
                            </a:rPr>
                            <m:t>𝑥</m:t>
                          </m:r>
                          <m:r>
                            <a:rPr lang="en-GB" sz="2800" b="0" i="1" smtClean="0">
                              <a:latin typeface="Cambria Math" panose="02040503050406030204" pitchFamily="18" charset="0"/>
                            </a:rPr>
                            <m:t>|</m:t>
                          </m:r>
                        </m:e>
                      </m:func>
                      <m:r>
                        <a:rPr lang="en-GB" sz="2800" b="0" i="1" smtClean="0">
                          <a:latin typeface="Cambria Math" panose="02040503050406030204" pitchFamily="18" charset="0"/>
                        </a:rPr>
                        <m:t>+</m:t>
                      </m:r>
                      <m:r>
                        <a:rPr lang="en-GB" sz="2800" b="0" i="1" smtClean="0">
                          <a:latin typeface="Cambria Math" panose="02040503050406030204" pitchFamily="18" charset="0"/>
                        </a:rPr>
                        <m:t>𝐶</m:t>
                      </m:r>
                    </m:oMath>
                  </m:oMathPara>
                </a14:m>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3491880" y="3973951"/>
                <a:ext cx="4788024" cy="1222514"/>
              </a:xfrm>
              <a:prstGeom prst="rect">
                <a:avLst/>
              </a:prstGeom>
              <a:blipFill rotWithShape="0">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313892" y="5324738"/>
                <a:ext cx="4788024" cy="1222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2800" i="1" smtClean="0">
                              <a:latin typeface="Cambria Math" panose="02040503050406030204" pitchFamily="18" charset="0"/>
                            </a:rPr>
                          </m:ctrlPr>
                        </m:naryPr>
                        <m:sub/>
                        <m:sup/>
                        <m:e>
                          <m:r>
                            <a:rPr lang="en-GB" sz="2800" b="0" i="1" smtClean="0">
                              <a:latin typeface="Cambria Math" panose="02040503050406030204" pitchFamily="18" charset="0"/>
                            </a:rPr>
                            <m:t>−</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sin</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cos</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m:t>
                      </m:r>
                      <m:r>
                        <a:rPr lang="en-GB" sz="2800" b="0" i="1" smtClean="0">
                          <a:latin typeface="Cambria Math" panose="02040503050406030204" pitchFamily="18" charset="0"/>
                        </a:rPr>
                        <m:t>𝐶</m:t>
                      </m:r>
                    </m:oMath>
                  </m:oMathPara>
                </a14:m>
                <a:endParaRPr lang="en-GB"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1313892" y="5324738"/>
                <a:ext cx="4788024" cy="1222514"/>
              </a:xfrm>
              <a:prstGeom prst="rect">
                <a:avLst/>
              </a:prstGeom>
              <a:blipFill rotWithShape="0">
                <a:blip r:embed="rId9"/>
                <a:stretch>
                  <a:fillRect/>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C2DF56AF-DA9A-4FB4-B401-AA9A4039789E}"/>
              </a:ext>
            </a:extLst>
          </p:cNvPr>
          <p:cNvSpPr/>
          <p:nvPr/>
        </p:nvSpPr>
        <p:spPr>
          <a:xfrm>
            <a:off x="6514480" y="1366793"/>
            <a:ext cx="1677020" cy="5636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a:extLst>
              <a:ext uri="{FF2B5EF4-FFF2-40B4-BE49-F238E27FC236}">
                <a16:creationId xmlns:a16="http://schemas.microsoft.com/office/drawing/2014/main" id="{08C08813-85E0-435D-9BE2-E36392EFD040}"/>
              </a:ext>
            </a:extLst>
          </p:cNvPr>
          <p:cNvSpPr/>
          <p:nvPr/>
        </p:nvSpPr>
        <p:spPr>
          <a:xfrm>
            <a:off x="4055864" y="2761132"/>
            <a:ext cx="2185764" cy="6873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615D52DD-98A0-4020-8A31-DF707178962A}"/>
              </a:ext>
            </a:extLst>
          </p:cNvPr>
          <p:cNvSpPr/>
          <p:nvPr/>
        </p:nvSpPr>
        <p:spPr>
          <a:xfrm>
            <a:off x="5909270" y="4214771"/>
            <a:ext cx="2046052" cy="6873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a:extLst>
              <a:ext uri="{FF2B5EF4-FFF2-40B4-BE49-F238E27FC236}">
                <a16:creationId xmlns:a16="http://schemas.microsoft.com/office/drawing/2014/main" id="{7F6CF0E9-9AA4-439D-8643-2EA5A5B3EF2A}"/>
              </a:ext>
            </a:extLst>
          </p:cNvPr>
          <p:cNvSpPr/>
          <p:nvPr/>
        </p:nvSpPr>
        <p:spPr>
          <a:xfrm>
            <a:off x="4195576" y="5528822"/>
            <a:ext cx="2046052" cy="6873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8707410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1" grpId="0" animBg="1"/>
      <p:bldP spid="1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1965059405"/>
                  </p:ext>
                </p:extLst>
              </p:nvPr>
            </p:nvGraphicFramePr>
            <p:xfrm>
              <a:off x="675184" y="709712"/>
              <a:ext cx="7506653" cy="6146976"/>
            </p:xfrm>
            <a:graphic>
              <a:graphicData uri="http://schemas.openxmlformats.org/drawingml/2006/table">
                <a:tbl>
                  <a:tblPr firstRow="1" bandRow="1">
                    <a:tableStyleId>{073A0DAA-6AF3-43AB-8588-CEC1D06C72B9}</a:tableStyleId>
                  </a:tblPr>
                  <a:tblGrid>
                    <a:gridCol w="1168676">
                      <a:extLst>
                        <a:ext uri="{9D8B030D-6E8A-4147-A177-3AD203B41FA5}">
                          <a16:colId xmlns:a16="http://schemas.microsoft.com/office/drawing/2014/main" val="20000"/>
                        </a:ext>
                      </a:extLst>
                    </a:gridCol>
                    <a:gridCol w="2817330">
                      <a:extLst>
                        <a:ext uri="{9D8B030D-6E8A-4147-A177-3AD203B41FA5}">
                          <a16:colId xmlns:a16="http://schemas.microsoft.com/office/drawing/2014/main" val="20001"/>
                        </a:ext>
                      </a:extLst>
                    </a:gridCol>
                    <a:gridCol w="1879303">
                      <a:extLst>
                        <a:ext uri="{9D8B030D-6E8A-4147-A177-3AD203B41FA5}">
                          <a16:colId xmlns:a16="http://schemas.microsoft.com/office/drawing/2014/main" val="20002"/>
                        </a:ext>
                      </a:extLst>
                    </a:gridCol>
                    <a:gridCol w="1641344">
                      <a:extLst>
                        <a:ext uri="{9D8B030D-6E8A-4147-A177-3AD203B41FA5}">
                          <a16:colId xmlns:a16="http://schemas.microsoft.com/office/drawing/2014/main" val="20003"/>
                        </a:ext>
                      </a:extLst>
                    </a:gridCol>
                  </a:tblGrid>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a:rPr>
                                  <m:t>𝒇</m:t>
                                </m:r>
                                <m:r>
                                  <a:rPr lang="en-GB" sz="1400">
                                    <a:effectLst/>
                                    <a:latin typeface="Cambria Math"/>
                                  </a:rPr>
                                  <m:t>(</m:t>
                                </m:r>
                                <m:r>
                                  <a:rPr lang="en-GB" sz="1400">
                                    <a:effectLst/>
                                    <a:latin typeface="Cambria Math"/>
                                  </a:rPr>
                                  <m:t>𝒙</m:t>
                                </m:r>
                                <m:r>
                                  <a:rPr lang="en-GB" sz="1400">
                                    <a:effectLst/>
                                    <a:latin typeface="Cambria Math"/>
                                  </a:rPr>
                                  <m:t>)</m:t>
                                </m:r>
                              </m:oMath>
                            </m:oMathPara>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How to deal with it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 xmlns:m="http://schemas.openxmlformats.org/officeDocument/2006/math">
                              <m:nary>
                                <m:naryPr>
                                  <m:subHide m:val="on"/>
                                  <m:supHide m:val="on"/>
                                  <m:ctrlPr>
                                    <a:rPr lang="en-GB" sz="1400" i="1">
                                      <a:effectLst/>
                                      <a:latin typeface="Cambria Math" panose="02040503050406030204" pitchFamily="18" charset="0"/>
                                    </a:rPr>
                                  </m:ctrlPr>
                                </m:naryPr>
                                <m:sub/>
                                <m:sup/>
                                <m:e>
                                  <m:r>
                                    <a:rPr lang="en-GB" sz="1400">
                                      <a:effectLst/>
                                      <a:latin typeface="Cambria Math"/>
                                    </a:rPr>
                                    <m:t>𝒇</m:t>
                                  </m:r>
                                  <m:d>
                                    <m:dPr>
                                      <m:ctrlPr>
                                        <a:rPr lang="en-GB" sz="1400" i="1">
                                          <a:effectLst/>
                                          <a:latin typeface="Cambria Math" panose="02040503050406030204" pitchFamily="18" charset="0"/>
                                        </a:rPr>
                                      </m:ctrlPr>
                                    </m:dPr>
                                    <m:e>
                                      <m:r>
                                        <a:rPr lang="en-GB" sz="1400">
                                          <a:effectLst/>
                                          <a:latin typeface="Cambria Math"/>
                                        </a:rPr>
                                        <m:t>𝒙</m:t>
                                      </m:r>
                                    </m:e>
                                  </m:d>
                                  <m:r>
                                    <a:rPr lang="en-GB" sz="1400">
                                      <a:effectLst/>
                                      <a:latin typeface="Cambria Math"/>
                                    </a:rPr>
                                    <m:t>𝒅𝒙</m:t>
                                  </m:r>
                                </m:e>
                              </m:nary>
                            </m:oMath>
                          </a14:m>
                          <a:r>
                            <a:rPr lang="en-GB" sz="1400">
                              <a:effectLst/>
                            </a:rPr>
                            <a:t> (+constant)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Formula booklet?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8442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a:rPr>
                                  <m:t>𝒔𝒊𝒏</m:t>
                                </m:r>
                                <m:r>
                                  <a:rPr lang="en-GB" sz="1400">
                                    <a:effectLst/>
                                    <a:latin typeface="Cambria Math"/>
                                  </a:rPr>
                                  <m:t> </m:t>
                                </m:r>
                                <m:r>
                                  <a:rPr lang="en-GB" sz="1400">
                                    <a:effectLst/>
                                    <a:latin typeface="Cambria Math"/>
                                  </a:rPr>
                                  <m:t>𝒙</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Standard result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a:rPr>
                                  <m:t>−</m:t>
                                </m:r>
                                <m:func>
                                  <m:funcPr>
                                    <m:ctrlPr>
                                      <a:rPr lang="en-GB" sz="1400" i="1">
                                        <a:effectLst/>
                                        <a:latin typeface="Cambria Math" panose="02040503050406030204" pitchFamily="18" charset="0"/>
                                      </a:rPr>
                                    </m:ctrlPr>
                                  </m:funcPr>
                                  <m:fName>
                                    <m:r>
                                      <m:rPr>
                                        <m:sty m:val="p"/>
                                      </m:rPr>
                                      <a:rPr lang="en-GB" sz="1400">
                                        <a:effectLst/>
                                        <a:latin typeface="Cambria Math"/>
                                      </a:rPr>
                                      <m:t>cos</m:t>
                                    </m:r>
                                  </m:fName>
                                  <m:e>
                                    <m:r>
                                      <a:rPr lang="en-GB" sz="1400">
                                        <a:effectLst/>
                                        <a:latin typeface="Cambria Math"/>
                                      </a:rPr>
                                      <m:t>𝑥</m:t>
                                    </m:r>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No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04056">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a:rPr>
                                  <m:t>𝒄𝒐𝒔</m:t>
                                </m:r>
                                <m:r>
                                  <a:rPr lang="en-GB" sz="1400">
                                    <a:effectLst/>
                                    <a:latin typeface="Cambria Math"/>
                                  </a:rPr>
                                  <m:t> </m:t>
                                </m:r>
                                <m:r>
                                  <a:rPr lang="en-GB" sz="1400">
                                    <a:effectLst/>
                                    <a:latin typeface="Cambria Math"/>
                                  </a:rPr>
                                  <m:t>𝒙</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Standard result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unc>
                                  <m:funcPr>
                                    <m:ctrlPr>
                                      <a:rPr lang="en-GB" sz="1400" i="1">
                                        <a:effectLst/>
                                        <a:latin typeface="Cambria Math" panose="02040503050406030204" pitchFamily="18" charset="0"/>
                                      </a:rPr>
                                    </m:ctrlPr>
                                  </m:funcPr>
                                  <m:fName>
                                    <m:r>
                                      <m:rPr>
                                        <m:sty m:val="p"/>
                                      </m:rPr>
                                      <a:rPr lang="en-GB" sz="1400">
                                        <a:effectLst/>
                                        <a:latin typeface="Cambria Math"/>
                                      </a:rPr>
                                      <m:t>sin</m:t>
                                    </m:r>
                                  </m:fName>
                                  <m:e>
                                    <m:r>
                                      <a:rPr lang="en-GB" sz="1400">
                                        <a:effectLst/>
                                        <a:latin typeface="Cambria Math"/>
                                      </a:rPr>
                                      <m:t>𝑥</m:t>
                                    </m:r>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No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a:rPr>
                                  <m:t>𝒕𝒂𝒏</m:t>
                                </m:r>
                                <m:r>
                                  <a:rPr lang="en-GB" sz="1400">
                                    <a:effectLst/>
                                    <a:latin typeface="Cambria Math"/>
                                  </a:rPr>
                                  <m:t> </m:t>
                                </m:r>
                                <m:r>
                                  <a:rPr lang="en-GB" sz="1400">
                                    <a:effectLst/>
                                    <a:latin typeface="Cambria Math"/>
                                  </a:rPr>
                                  <m:t>𝒙</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In formula booklet, but use </a:t>
                          </a:r>
                          <a14:m>
                            <m:oMath xmlns:m="http://schemas.openxmlformats.org/officeDocument/2006/math">
                              <m:nary>
                                <m:naryPr>
                                  <m:subHide m:val="on"/>
                                  <m:supHide m:val="on"/>
                                  <m:ctrlPr>
                                    <a:rPr lang="en-GB" sz="1400" i="1">
                                      <a:effectLst/>
                                      <a:latin typeface="Cambria Math" panose="02040503050406030204" pitchFamily="18" charset="0"/>
                                    </a:rPr>
                                  </m:ctrlPr>
                                </m:naryPr>
                                <m:sub/>
                                <m:sup/>
                                <m:e>
                                  <m:f>
                                    <m:fPr>
                                      <m:ctrlPr>
                                        <a:rPr lang="en-GB" sz="1400" i="1">
                                          <a:effectLst/>
                                          <a:latin typeface="Cambria Math" panose="02040503050406030204" pitchFamily="18" charset="0"/>
                                        </a:rPr>
                                      </m:ctrlPr>
                                    </m:fPr>
                                    <m:num>
                                      <m:func>
                                        <m:funcPr>
                                          <m:ctrlPr>
                                            <a:rPr lang="en-GB" sz="1400" i="1">
                                              <a:effectLst/>
                                              <a:latin typeface="Cambria Math" panose="02040503050406030204" pitchFamily="18" charset="0"/>
                                            </a:rPr>
                                          </m:ctrlPr>
                                        </m:funcPr>
                                        <m:fName>
                                          <m:r>
                                            <m:rPr>
                                              <m:sty m:val="p"/>
                                            </m:rPr>
                                            <a:rPr lang="en-GB" sz="1400">
                                              <a:effectLst/>
                                              <a:latin typeface="Cambria Math"/>
                                            </a:rPr>
                                            <m:t>sin</m:t>
                                          </m:r>
                                        </m:fName>
                                        <m:e>
                                          <m:r>
                                            <a:rPr lang="en-GB" sz="1400">
                                              <a:effectLst/>
                                              <a:latin typeface="Cambria Math"/>
                                            </a:rPr>
                                            <m:t>𝑥</m:t>
                                          </m:r>
                                        </m:e>
                                      </m:func>
                                    </m:num>
                                    <m:den>
                                      <m:func>
                                        <m:funcPr>
                                          <m:ctrlPr>
                                            <a:rPr lang="en-GB" sz="1400" i="1">
                                              <a:effectLst/>
                                              <a:latin typeface="Cambria Math" panose="02040503050406030204" pitchFamily="18" charset="0"/>
                                            </a:rPr>
                                          </m:ctrlPr>
                                        </m:funcPr>
                                        <m:fName>
                                          <m:r>
                                            <m:rPr>
                                              <m:sty m:val="p"/>
                                            </m:rPr>
                                            <a:rPr lang="en-GB" sz="1400">
                                              <a:effectLst/>
                                              <a:latin typeface="Cambria Math"/>
                                            </a:rPr>
                                            <m:t>cos</m:t>
                                          </m:r>
                                        </m:fName>
                                        <m:e>
                                          <m:r>
                                            <a:rPr lang="en-GB" sz="1400">
                                              <a:effectLst/>
                                              <a:latin typeface="Cambria Math"/>
                                            </a:rPr>
                                            <m:t>𝑥</m:t>
                                          </m:r>
                                        </m:e>
                                      </m:func>
                                    </m:den>
                                  </m:f>
                                  <m:r>
                                    <a:rPr lang="en-GB" sz="1400">
                                      <a:effectLst/>
                                      <a:latin typeface="Cambria Math"/>
                                    </a:rPr>
                                    <m:t>𝑑𝑥</m:t>
                                  </m:r>
                                </m:e>
                              </m:nary>
                            </m:oMath>
                          </a14:m>
                          <a:r>
                            <a:rPr lang="en-GB" sz="1400" dirty="0">
                              <a:effectLst/>
                            </a:rPr>
                            <a:t> which is of the form </a:t>
                          </a:r>
                          <a14:m>
                            <m:oMath xmlns:m="http://schemas.openxmlformats.org/officeDocument/2006/math">
                              <m:nary>
                                <m:naryPr>
                                  <m:subHide m:val="on"/>
                                  <m:supHide m:val="on"/>
                                  <m:ctrlPr>
                                    <a:rPr lang="en-GB" sz="1400" i="1">
                                      <a:effectLst/>
                                      <a:latin typeface="Cambria Math" panose="02040503050406030204" pitchFamily="18" charset="0"/>
                                    </a:rPr>
                                  </m:ctrlPr>
                                </m:naryPr>
                                <m:sub/>
                                <m:sup/>
                                <m:e>
                                  <m:f>
                                    <m:fPr>
                                      <m:ctrlPr>
                                        <a:rPr lang="en-GB" sz="1400" i="1">
                                          <a:effectLst/>
                                          <a:latin typeface="Cambria Math" panose="02040503050406030204" pitchFamily="18" charset="0"/>
                                        </a:rPr>
                                      </m:ctrlPr>
                                    </m:fPr>
                                    <m:num>
                                      <m:r>
                                        <a:rPr lang="en-GB" sz="1400">
                                          <a:effectLst/>
                                          <a:latin typeface="Cambria Math"/>
                                        </a:rPr>
                                        <m:t>𝑘</m:t>
                                      </m:r>
                                      <m:sSup>
                                        <m:sSupPr>
                                          <m:ctrlPr>
                                            <a:rPr lang="en-GB" sz="1400" i="1">
                                              <a:effectLst/>
                                              <a:latin typeface="Cambria Math" panose="02040503050406030204" pitchFamily="18" charset="0"/>
                                            </a:rPr>
                                          </m:ctrlPr>
                                        </m:sSupPr>
                                        <m:e>
                                          <m:r>
                                            <a:rPr lang="en-GB" sz="1400">
                                              <a:effectLst/>
                                              <a:latin typeface="Cambria Math"/>
                                            </a:rPr>
                                            <m:t>𝑓</m:t>
                                          </m:r>
                                        </m:e>
                                        <m:sup>
                                          <m:r>
                                            <a:rPr lang="en-GB" sz="1400">
                                              <a:effectLst/>
                                              <a:latin typeface="Cambria Math"/>
                                            </a:rPr>
                                            <m:t>′</m:t>
                                          </m:r>
                                        </m:sup>
                                      </m:sSup>
                                      <m:d>
                                        <m:dPr>
                                          <m:ctrlPr>
                                            <a:rPr lang="en-GB" sz="1400" i="1">
                                              <a:effectLst/>
                                              <a:latin typeface="Cambria Math" panose="02040503050406030204" pitchFamily="18" charset="0"/>
                                            </a:rPr>
                                          </m:ctrlPr>
                                        </m:dPr>
                                        <m:e>
                                          <m:r>
                                            <a:rPr lang="en-GB" sz="1400">
                                              <a:effectLst/>
                                              <a:latin typeface="Cambria Math"/>
                                            </a:rPr>
                                            <m:t>𝑥</m:t>
                                          </m:r>
                                        </m:e>
                                      </m:d>
                                    </m:num>
                                    <m:den>
                                      <m:r>
                                        <a:rPr lang="en-GB" sz="1400">
                                          <a:effectLst/>
                                          <a:latin typeface="Cambria Math"/>
                                        </a:rPr>
                                        <m:t>𝑓</m:t>
                                      </m:r>
                                      <m:d>
                                        <m:dPr>
                                          <m:ctrlPr>
                                            <a:rPr lang="en-GB" sz="1400" i="1">
                                              <a:effectLst/>
                                              <a:latin typeface="Cambria Math" panose="02040503050406030204" pitchFamily="18" charset="0"/>
                                            </a:rPr>
                                          </m:ctrlPr>
                                        </m:dPr>
                                        <m:e>
                                          <m:r>
                                            <a:rPr lang="en-GB" sz="1400">
                                              <a:effectLst/>
                                              <a:latin typeface="Cambria Math"/>
                                            </a:rPr>
                                            <m:t>𝑥</m:t>
                                          </m:r>
                                        </m:e>
                                      </m:d>
                                    </m:den>
                                  </m:f>
                                </m:e>
                              </m:nary>
                              <m:r>
                                <a:rPr lang="en-GB" sz="1400">
                                  <a:effectLst/>
                                  <a:latin typeface="Cambria Math"/>
                                </a:rPr>
                                <m:t>𝑑𝑥</m:t>
                              </m:r>
                            </m:oMath>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unc>
                                  <m:funcPr>
                                    <m:ctrlPr>
                                      <a:rPr lang="en-GB" sz="1400" i="1">
                                        <a:effectLst/>
                                        <a:latin typeface="Cambria Math" panose="02040503050406030204" pitchFamily="18" charset="0"/>
                                      </a:rPr>
                                    </m:ctrlPr>
                                  </m:funcPr>
                                  <m:fName>
                                    <m:r>
                                      <m:rPr>
                                        <m:sty m:val="p"/>
                                      </m:rPr>
                                      <a:rPr lang="en-GB" sz="1400">
                                        <a:effectLst/>
                                        <a:latin typeface="Cambria Math"/>
                                      </a:rPr>
                                      <m:t>ln</m:t>
                                    </m:r>
                                  </m:fName>
                                  <m:e>
                                    <m:d>
                                      <m:dPr>
                                        <m:begChr m:val="|"/>
                                        <m:endChr m:val="|"/>
                                        <m:ctrlPr>
                                          <a:rPr lang="en-GB" sz="1400" i="1">
                                            <a:effectLst/>
                                            <a:latin typeface="Cambria Math" panose="02040503050406030204" pitchFamily="18" charset="0"/>
                                          </a:rPr>
                                        </m:ctrlPr>
                                      </m:dPr>
                                      <m:e>
                                        <m:func>
                                          <m:funcPr>
                                            <m:ctrlPr>
                                              <a:rPr lang="en-GB" sz="1400" i="1">
                                                <a:effectLst/>
                                                <a:latin typeface="Cambria Math" panose="02040503050406030204" pitchFamily="18" charset="0"/>
                                              </a:rPr>
                                            </m:ctrlPr>
                                          </m:funcPr>
                                          <m:fName>
                                            <m:r>
                                              <m:rPr>
                                                <m:sty m:val="p"/>
                                              </m:rPr>
                                              <a:rPr lang="en-GB" sz="1400">
                                                <a:effectLst/>
                                                <a:latin typeface="Cambria Math"/>
                                              </a:rPr>
                                              <m:t>sec</m:t>
                                            </m:r>
                                          </m:fName>
                                          <m:e>
                                            <m:r>
                                              <a:rPr lang="en-GB" sz="1400">
                                                <a:effectLst/>
                                                <a:latin typeface="Cambria Math"/>
                                              </a:rPr>
                                              <m:t>𝑥</m:t>
                                            </m:r>
                                          </m:e>
                                        </m:func>
                                      </m:e>
                                    </m:d>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Yes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a:rPr>
                                  <m:t>𝒔𝒊</m:t>
                                </m:r>
                                <m:sSup>
                                  <m:sSupPr>
                                    <m:ctrlPr>
                                      <a:rPr lang="en-GB" sz="1400" i="1">
                                        <a:effectLst/>
                                        <a:latin typeface="Cambria Math" panose="02040503050406030204" pitchFamily="18" charset="0"/>
                                      </a:rPr>
                                    </m:ctrlPr>
                                  </m:sSupPr>
                                  <m:e>
                                    <m:r>
                                      <a:rPr lang="en-GB" sz="1400">
                                        <a:effectLst/>
                                        <a:latin typeface="Cambria Math"/>
                                      </a:rPr>
                                      <m:t>𝒏</m:t>
                                    </m:r>
                                  </m:e>
                                  <m:sup>
                                    <m:r>
                                      <a:rPr lang="en-GB" sz="1400">
                                        <a:effectLst/>
                                        <a:latin typeface="Cambria Math"/>
                                      </a:rPr>
                                      <m:t>𝟐</m:t>
                                    </m:r>
                                  </m:sup>
                                </m:sSup>
                                <m:r>
                                  <a:rPr lang="en-GB" sz="1400">
                                    <a:effectLst/>
                                    <a:latin typeface="Cambria Math"/>
                                  </a:rPr>
                                  <m:t> </m:t>
                                </m:r>
                                <m:r>
                                  <a:rPr lang="en-GB" sz="1400">
                                    <a:effectLst/>
                                    <a:latin typeface="Cambria Math"/>
                                  </a:rPr>
                                  <m:t>𝒙</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For both </a:t>
                          </a:r>
                          <a14:m>
                            <m:oMath xmlns:m="http://schemas.openxmlformats.org/officeDocument/2006/math">
                              <m:func>
                                <m:funcPr>
                                  <m:ctrlPr>
                                    <a:rPr lang="en-GB" sz="1400" i="1">
                                      <a:effectLst/>
                                      <a:latin typeface="Cambria Math" panose="02040503050406030204" pitchFamily="18" charset="0"/>
                                    </a:rPr>
                                  </m:ctrlPr>
                                </m:funcPr>
                                <m:fName>
                                  <m:sSup>
                                    <m:sSupPr>
                                      <m:ctrlPr>
                                        <a:rPr lang="en-GB" sz="1400" i="1">
                                          <a:effectLst/>
                                          <a:latin typeface="Cambria Math" panose="02040503050406030204" pitchFamily="18" charset="0"/>
                                        </a:rPr>
                                      </m:ctrlPr>
                                    </m:sSupPr>
                                    <m:e>
                                      <m:r>
                                        <m:rPr>
                                          <m:sty m:val="p"/>
                                        </m:rPr>
                                        <a:rPr lang="en-GB" sz="1400">
                                          <a:effectLst/>
                                          <a:latin typeface="Cambria Math"/>
                                        </a:rPr>
                                        <m:t>sin</m:t>
                                      </m:r>
                                    </m:e>
                                    <m:sup>
                                      <m:r>
                                        <a:rPr lang="en-GB" sz="1400">
                                          <a:effectLst/>
                                          <a:latin typeface="Cambria Math"/>
                                        </a:rPr>
                                        <m:t>2</m:t>
                                      </m:r>
                                    </m:sup>
                                  </m:sSup>
                                </m:fName>
                                <m:e>
                                  <m:r>
                                    <a:rPr lang="en-GB" sz="1400">
                                      <a:effectLst/>
                                      <a:latin typeface="Cambria Math"/>
                                    </a:rPr>
                                    <m:t>𝑥</m:t>
                                  </m:r>
                                </m:e>
                              </m:func>
                              <m:r>
                                <a:rPr lang="en-GB" sz="1400">
                                  <a:effectLst/>
                                  <a:latin typeface="Cambria Math"/>
                                </a:rPr>
                                <m:t> </m:t>
                              </m:r>
                            </m:oMath>
                          </a14:m>
                          <a:r>
                            <a:rPr lang="en-GB" sz="1400" dirty="0">
                              <a:effectLst/>
                            </a:rPr>
                            <a:t>and </a:t>
                          </a:r>
                          <a14:m>
                            <m:oMath xmlns:m="http://schemas.openxmlformats.org/officeDocument/2006/math">
                              <m:func>
                                <m:funcPr>
                                  <m:ctrlPr>
                                    <a:rPr lang="en-GB" sz="1400" i="1">
                                      <a:effectLst/>
                                      <a:latin typeface="Cambria Math" panose="02040503050406030204" pitchFamily="18" charset="0"/>
                                    </a:rPr>
                                  </m:ctrlPr>
                                </m:funcPr>
                                <m:fName>
                                  <m:sSup>
                                    <m:sSupPr>
                                      <m:ctrlPr>
                                        <a:rPr lang="en-GB" sz="1400" i="1">
                                          <a:effectLst/>
                                          <a:latin typeface="Cambria Math" panose="02040503050406030204" pitchFamily="18" charset="0"/>
                                        </a:rPr>
                                      </m:ctrlPr>
                                    </m:sSupPr>
                                    <m:e>
                                      <m:r>
                                        <m:rPr>
                                          <m:sty m:val="p"/>
                                        </m:rPr>
                                        <a:rPr lang="en-GB" sz="1400">
                                          <a:effectLst/>
                                          <a:latin typeface="Cambria Math"/>
                                        </a:rPr>
                                        <m:t>cos</m:t>
                                      </m:r>
                                    </m:e>
                                    <m:sup>
                                      <m:r>
                                        <a:rPr lang="en-GB" sz="1400">
                                          <a:effectLst/>
                                          <a:latin typeface="Cambria Math"/>
                                        </a:rPr>
                                        <m:t>2</m:t>
                                      </m:r>
                                    </m:sup>
                                  </m:sSup>
                                </m:fName>
                                <m:e>
                                  <m:r>
                                    <a:rPr lang="en-GB" sz="1400">
                                      <a:effectLst/>
                                      <a:latin typeface="Cambria Math"/>
                                    </a:rPr>
                                    <m:t>𝑥</m:t>
                                  </m:r>
                                </m:e>
                              </m:func>
                            </m:oMath>
                          </a14:m>
                          <a:r>
                            <a:rPr lang="en-GB" sz="1400" dirty="0">
                              <a:effectLst/>
                            </a:rPr>
                            <a:t> use identities for </a:t>
                          </a:r>
                          <a14:m>
                            <m:oMath xmlns:m="http://schemas.openxmlformats.org/officeDocument/2006/math">
                              <m:func>
                                <m:funcPr>
                                  <m:ctrlPr>
                                    <a:rPr lang="en-GB" sz="1400" i="1">
                                      <a:effectLst/>
                                      <a:latin typeface="Cambria Math" panose="02040503050406030204" pitchFamily="18" charset="0"/>
                                    </a:rPr>
                                  </m:ctrlPr>
                                </m:funcPr>
                                <m:fName>
                                  <m:r>
                                    <m:rPr>
                                      <m:sty m:val="p"/>
                                    </m:rPr>
                                    <a:rPr lang="en-GB" sz="1400">
                                      <a:effectLst/>
                                      <a:latin typeface="Cambria Math"/>
                                    </a:rPr>
                                    <m:t>cos</m:t>
                                  </m:r>
                                </m:fName>
                                <m:e>
                                  <m:r>
                                    <a:rPr lang="en-GB" sz="1400">
                                      <a:effectLst/>
                                      <a:latin typeface="Cambria Math"/>
                                    </a:rPr>
                                    <m:t>2</m:t>
                                  </m:r>
                                  <m:r>
                                    <a:rPr lang="en-GB" sz="1400">
                                      <a:effectLst/>
                                      <a:latin typeface="Cambria Math"/>
                                    </a:rPr>
                                    <m:t>𝑥</m:t>
                                  </m:r>
                                </m:e>
                              </m:func>
                            </m:oMath>
                          </a14:m>
                          <a:endParaRPr lang="en-GB" sz="1800" dirty="0">
                            <a:effectLst/>
                          </a:endParaRPr>
                        </a:p>
                        <a:p>
                          <a:pPr>
                            <a:lnSpc>
                              <a:spcPct val="107000"/>
                            </a:lnSpc>
                            <a:spcAft>
                              <a:spcPts val="0"/>
                            </a:spcAft>
                          </a:pPr>
                          <a14:m>
                            <m:oMathPara xmlns:m="http://schemas.openxmlformats.org/officeDocument/2006/math">
                              <m:oMathParaPr>
                                <m:jc m:val="centerGroup"/>
                              </m:oMathParaPr>
                              <m:oMath xmlns:m="http://schemas.openxmlformats.org/officeDocument/2006/math">
                                <m:func>
                                  <m:funcPr>
                                    <m:ctrlPr>
                                      <a:rPr lang="en-GB" sz="1400" i="1">
                                        <a:effectLst/>
                                        <a:latin typeface="Cambria Math" panose="02040503050406030204" pitchFamily="18" charset="0"/>
                                      </a:rPr>
                                    </m:ctrlPr>
                                  </m:funcPr>
                                  <m:fName>
                                    <m:r>
                                      <m:rPr>
                                        <m:sty m:val="p"/>
                                      </m:rPr>
                                      <a:rPr lang="en-GB" sz="1400">
                                        <a:effectLst/>
                                        <a:latin typeface="Cambria Math"/>
                                      </a:rPr>
                                      <m:t>cos</m:t>
                                    </m:r>
                                  </m:fName>
                                  <m:e>
                                    <m:r>
                                      <a:rPr lang="en-GB" sz="1400">
                                        <a:effectLst/>
                                        <a:latin typeface="Cambria Math"/>
                                      </a:rPr>
                                      <m:t>2</m:t>
                                    </m:r>
                                    <m:r>
                                      <a:rPr lang="en-GB" sz="1400">
                                        <a:effectLst/>
                                        <a:latin typeface="Cambria Math"/>
                                      </a:rPr>
                                      <m:t>𝑥</m:t>
                                    </m:r>
                                  </m:e>
                                </m:func>
                                <m:r>
                                  <a:rPr lang="en-GB" sz="1400">
                                    <a:effectLst/>
                                    <a:latin typeface="Cambria Math"/>
                                  </a:rPr>
                                  <m:t>=1−2</m:t>
                                </m:r>
                                <m:func>
                                  <m:funcPr>
                                    <m:ctrlPr>
                                      <a:rPr lang="en-GB" sz="1400" i="1">
                                        <a:effectLst/>
                                        <a:latin typeface="Cambria Math" panose="02040503050406030204" pitchFamily="18" charset="0"/>
                                      </a:rPr>
                                    </m:ctrlPr>
                                  </m:funcPr>
                                  <m:fName>
                                    <m:sSup>
                                      <m:sSupPr>
                                        <m:ctrlPr>
                                          <a:rPr lang="en-GB" sz="1400" i="1">
                                            <a:effectLst/>
                                            <a:latin typeface="Cambria Math" panose="02040503050406030204" pitchFamily="18" charset="0"/>
                                          </a:rPr>
                                        </m:ctrlPr>
                                      </m:sSupPr>
                                      <m:e>
                                        <m:r>
                                          <m:rPr>
                                            <m:sty m:val="p"/>
                                          </m:rPr>
                                          <a:rPr lang="en-GB" sz="1400">
                                            <a:effectLst/>
                                            <a:latin typeface="Cambria Math"/>
                                          </a:rPr>
                                          <m:t>sin</m:t>
                                        </m:r>
                                      </m:e>
                                      <m:sup>
                                        <m:r>
                                          <a:rPr lang="en-GB" sz="1400">
                                            <a:effectLst/>
                                            <a:latin typeface="Cambria Math"/>
                                          </a:rPr>
                                          <m:t>2</m:t>
                                        </m:r>
                                      </m:sup>
                                    </m:sSup>
                                  </m:fName>
                                  <m:e>
                                    <m:r>
                                      <a:rPr lang="en-GB" sz="1400">
                                        <a:effectLst/>
                                        <a:latin typeface="Cambria Math"/>
                                      </a:rPr>
                                      <m:t>𝑥</m:t>
                                    </m:r>
                                  </m:e>
                                </m:func>
                              </m:oMath>
                              <m:oMath xmlns:m="http://schemas.openxmlformats.org/officeDocument/2006/math">
                                <m:func>
                                  <m:funcPr>
                                    <m:ctrlPr>
                                      <a:rPr lang="en-GB" sz="1400" i="1">
                                        <a:effectLst/>
                                        <a:latin typeface="Cambria Math" panose="02040503050406030204" pitchFamily="18" charset="0"/>
                                      </a:rPr>
                                    </m:ctrlPr>
                                  </m:funcPr>
                                  <m:fName>
                                    <m:sSup>
                                      <m:sSupPr>
                                        <m:ctrlPr>
                                          <a:rPr lang="en-GB" sz="1400" i="1">
                                            <a:effectLst/>
                                            <a:latin typeface="Cambria Math" panose="02040503050406030204" pitchFamily="18" charset="0"/>
                                          </a:rPr>
                                        </m:ctrlPr>
                                      </m:sSupPr>
                                      <m:e>
                                        <m:r>
                                          <m:rPr>
                                            <m:sty m:val="p"/>
                                          </m:rPr>
                                          <a:rPr lang="en-GB" sz="1400">
                                            <a:effectLst/>
                                            <a:latin typeface="Cambria Math"/>
                                          </a:rPr>
                                          <m:t>sin</m:t>
                                        </m:r>
                                      </m:e>
                                      <m:sup>
                                        <m:r>
                                          <a:rPr lang="en-GB" sz="1400">
                                            <a:effectLst/>
                                            <a:latin typeface="Cambria Math"/>
                                          </a:rPr>
                                          <m:t>2</m:t>
                                        </m:r>
                                      </m:sup>
                                    </m:sSup>
                                  </m:fName>
                                  <m:e>
                                    <m:r>
                                      <a:rPr lang="en-GB" sz="1400">
                                        <a:effectLst/>
                                        <a:latin typeface="Cambria Math"/>
                                      </a:rPr>
                                      <m:t>𝑥</m:t>
                                    </m:r>
                                  </m:e>
                                </m:func>
                                <m:r>
                                  <a:rPr lang="en-GB" sz="1400">
                                    <a:effectLst/>
                                    <a:latin typeface="Cambria Math"/>
                                  </a:rPr>
                                  <m:t>=</m:t>
                                </m:r>
                                <m:f>
                                  <m:fPr>
                                    <m:ctrlPr>
                                      <a:rPr lang="en-GB" sz="1400" i="1">
                                        <a:effectLst/>
                                        <a:latin typeface="Cambria Math" panose="02040503050406030204" pitchFamily="18" charset="0"/>
                                      </a:rPr>
                                    </m:ctrlPr>
                                  </m:fPr>
                                  <m:num>
                                    <m:r>
                                      <a:rPr lang="en-GB" sz="1400">
                                        <a:effectLst/>
                                        <a:latin typeface="Cambria Math"/>
                                      </a:rPr>
                                      <m:t>1</m:t>
                                    </m:r>
                                  </m:num>
                                  <m:den>
                                    <m:r>
                                      <a:rPr lang="en-GB" sz="1400">
                                        <a:effectLst/>
                                        <a:latin typeface="Cambria Math"/>
                                      </a:rPr>
                                      <m:t>2</m:t>
                                    </m:r>
                                  </m:den>
                                </m:f>
                                <m:r>
                                  <a:rPr lang="en-GB" sz="1400">
                                    <a:effectLst/>
                                    <a:latin typeface="Cambria Math"/>
                                  </a:rPr>
                                  <m:t>−</m:t>
                                </m:r>
                                <m:f>
                                  <m:fPr>
                                    <m:ctrlPr>
                                      <a:rPr lang="en-GB" sz="1400" i="1">
                                        <a:effectLst/>
                                        <a:latin typeface="Cambria Math" panose="02040503050406030204" pitchFamily="18" charset="0"/>
                                      </a:rPr>
                                    </m:ctrlPr>
                                  </m:fPr>
                                  <m:num>
                                    <m:r>
                                      <a:rPr lang="en-GB" sz="1400">
                                        <a:effectLst/>
                                        <a:latin typeface="Cambria Math"/>
                                      </a:rPr>
                                      <m:t>1</m:t>
                                    </m:r>
                                  </m:num>
                                  <m:den>
                                    <m:r>
                                      <a:rPr lang="en-GB" sz="1400">
                                        <a:effectLst/>
                                        <a:latin typeface="Cambria Math"/>
                                      </a:rPr>
                                      <m:t>2</m:t>
                                    </m:r>
                                  </m:den>
                                </m:f>
                                <m:func>
                                  <m:funcPr>
                                    <m:ctrlPr>
                                      <a:rPr lang="en-GB" sz="1400" i="1">
                                        <a:effectLst/>
                                        <a:latin typeface="Cambria Math" panose="02040503050406030204" pitchFamily="18" charset="0"/>
                                      </a:rPr>
                                    </m:ctrlPr>
                                  </m:funcPr>
                                  <m:fName>
                                    <m:r>
                                      <m:rPr>
                                        <m:sty m:val="p"/>
                                      </m:rPr>
                                      <a:rPr lang="en-GB" sz="1400">
                                        <a:effectLst/>
                                        <a:latin typeface="Cambria Math"/>
                                      </a:rPr>
                                      <m:t>cos</m:t>
                                    </m:r>
                                  </m:fName>
                                  <m:e>
                                    <m:r>
                                      <a:rPr lang="en-GB" sz="1400">
                                        <a:effectLst/>
                                        <a:latin typeface="Cambria Math"/>
                                      </a:rPr>
                                      <m:t>2</m:t>
                                    </m:r>
                                    <m:r>
                                      <a:rPr lang="en-GB" sz="1400">
                                        <a:effectLst/>
                                        <a:latin typeface="Cambria Math"/>
                                      </a:rPr>
                                      <m:t>𝑥</m:t>
                                    </m:r>
                                  </m:e>
                                </m:func>
                              </m:oMath>
                            </m:oMathPara>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
                                  <m:fPr>
                                    <m:ctrlPr>
                                      <a:rPr lang="en-GB" sz="1400" i="1">
                                        <a:effectLst/>
                                        <a:latin typeface="Cambria Math" panose="02040503050406030204" pitchFamily="18" charset="0"/>
                                      </a:rPr>
                                    </m:ctrlPr>
                                  </m:fPr>
                                  <m:num>
                                    <m:r>
                                      <a:rPr lang="en-GB" sz="1400">
                                        <a:effectLst/>
                                        <a:latin typeface="Cambria Math"/>
                                      </a:rPr>
                                      <m:t>1</m:t>
                                    </m:r>
                                  </m:num>
                                  <m:den>
                                    <m:r>
                                      <a:rPr lang="en-GB" sz="1400">
                                        <a:effectLst/>
                                        <a:latin typeface="Cambria Math"/>
                                      </a:rPr>
                                      <m:t>2</m:t>
                                    </m:r>
                                  </m:den>
                                </m:f>
                                <m:r>
                                  <a:rPr lang="en-GB" sz="1400">
                                    <a:effectLst/>
                                    <a:latin typeface="Cambria Math"/>
                                  </a:rPr>
                                  <m:t>𝑥</m:t>
                                </m:r>
                                <m:r>
                                  <a:rPr lang="en-GB" sz="1400">
                                    <a:effectLst/>
                                    <a:latin typeface="Cambria Math"/>
                                  </a:rPr>
                                  <m:t>−</m:t>
                                </m:r>
                                <m:f>
                                  <m:fPr>
                                    <m:ctrlPr>
                                      <a:rPr lang="en-GB" sz="1400" i="1">
                                        <a:effectLst/>
                                        <a:latin typeface="Cambria Math" panose="02040503050406030204" pitchFamily="18" charset="0"/>
                                      </a:rPr>
                                    </m:ctrlPr>
                                  </m:fPr>
                                  <m:num>
                                    <m:r>
                                      <a:rPr lang="en-GB" sz="1400">
                                        <a:effectLst/>
                                        <a:latin typeface="Cambria Math"/>
                                      </a:rPr>
                                      <m:t>1</m:t>
                                    </m:r>
                                  </m:num>
                                  <m:den>
                                    <m:r>
                                      <a:rPr lang="en-GB" sz="1400">
                                        <a:effectLst/>
                                        <a:latin typeface="Cambria Math"/>
                                      </a:rPr>
                                      <m:t>4</m:t>
                                    </m:r>
                                  </m:den>
                                </m:f>
                                <m:func>
                                  <m:funcPr>
                                    <m:ctrlPr>
                                      <a:rPr lang="en-GB" sz="1400" i="1">
                                        <a:effectLst/>
                                        <a:latin typeface="Cambria Math" panose="02040503050406030204" pitchFamily="18" charset="0"/>
                                      </a:rPr>
                                    </m:ctrlPr>
                                  </m:funcPr>
                                  <m:fName>
                                    <m:r>
                                      <m:rPr>
                                        <m:sty m:val="p"/>
                                      </m:rPr>
                                      <a:rPr lang="en-GB" sz="1400">
                                        <a:effectLst/>
                                        <a:latin typeface="Cambria Math"/>
                                      </a:rPr>
                                      <m:t>sin</m:t>
                                    </m:r>
                                  </m:fName>
                                  <m:e>
                                    <m:r>
                                      <a:rPr lang="en-GB" sz="1400">
                                        <a:effectLst/>
                                        <a:latin typeface="Cambria Math"/>
                                      </a:rPr>
                                      <m:t>2</m:t>
                                    </m:r>
                                    <m:r>
                                      <a:rPr lang="en-GB" sz="1400">
                                        <a:effectLst/>
                                        <a:latin typeface="Cambria Math"/>
                                      </a:rPr>
                                      <m:t>𝑥</m:t>
                                    </m:r>
                                  </m:e>
                                </m:func>
                              </m:oMath>
                            </m:oMathPara>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No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a:rPr>
                                  <m:t>𝒄𝒐</m:t>
                                </m:r>
                                <m:sSup>
                                  <m:sSupPr>
                                    <m:ctrlPr>
                                      <a:rPr lang="en-GB" sz="1400" i="1">
                                        <a:effectLst/>
                                        <a:latin typeface="Cambria Math" panose="02040503050406030204" pitchFamily="18" charset="0"/>
                                      </a:rPr>
                                    </m:ctrlPr>
                                  </m:sSupPr>
                                  <m:e>
                                    <m:r>
                                      <a:rPr lang="en-GB" sz="1400">
                                        <a:effectLst/>
                                        <a:latin typeface="Cambria Math"/>
                                      </a:rPr>
                                      <m:t>𝒔</m:t>
                                    </m:r>
                                  </m:e>
                                  <m:sup>
                                    <m:r>
                                      <a:rPr lang="en-GB" sz="1400">
                                        <a:effectLst/>
                                        <a:latin typeface="Cambria Math"/>
                                      </a:rPr>
                                      <m:t>𝟐</m:t>
                                    </m:r>
                                  </m:sup>
                                </m:sSup>
                                <m:r>
                                  <a:rPr lang="en-GB" sz="1400">
                                    <a:effectLst/>
                                    <a:latin typeface="Cambria Math"/>
                                  </a:rPr>
                                  <m:t> </m:t>
                                </m:r>
                                <m:r>
                                  <a:rPr lang="en-GB" sz="1400">
                                    <a:effectLst/>
                                    <a:latin typeface="Cambria Math"/>
                                  </a:rPr>
                                  <m:t>𝒙</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unc>
                                  <m:funcPr>
                                    <m:ctrlPr>
                                      <a:rPr lang="en-GB" sz="1400" i="1">
                                        <a:effectLst/>
                                        <a:latin typeface="Cambria Math" panose="02040503050406030204" pitchFamily="18" charset="0"/>
                                      </a:rPr>
                                    </m:ctrlPr>
                                  </m:funcPr>
                                  <m:fName>
                                    <m:r>
                                      <m:rPr>
                                        <m:sty m:val="p"/>
                                      </m:rPr>
                                      <a:rPr lang="en-GB" sz="1400">
                                        <a:effectLst/>
                                        <a:latin typeface="Cambria Math"/>
                                      </a:rPr>
                                      <m:t>cos</m:t>
                                    </m:r>
                                  </m:fName>
                                  <m:e>
                                    <m:r>
                                      <a:rPr lang="en-GB" sz="1400">
                                        <a:effectLst/>
                                        <a:latin typeface="Cambria Math"/>
                                      </a:rPr>
                                      <m:t>2</m:t>
                                    </m:r>
                                    <m:r>
                                      <a:rPr lang="en-GB" sz="1400">
                                        <a:effectLst/>
                                        <a:latin typeface="Cambria Math"/>
                                      </a:rPr>
                                      <m:t>𝑥</m:t>
                                    </m:r>
                                  </m:e>
                                </m:func>
                                <m:r>
                                  <a:rPr lang="en-GB" sz="1400">
                                    <a:effectLst/>
                                    <a:latin typeface="Cambria Math"/>
                                  </a:rPr>
                                  <m:t>=2</m:t>
                                </m:r>
                                <m:func>
                                  <m:funcPr>
                                    <m:ctrlPr>
                                      <a:rPr lang="en-GB" sz="1400" i="1">
                                        <a:effectLst/>
                                        <a:latin typeface="Cambria Math" panose="02040503050406030204" pitchFamily="18" charset="0"/>
                                      </a:rPr>
                                    </m:ctrlPr>
                                  </m:funcPr>
                                  <m:fName>
                                    <m:sSup>
                                      <m:sSupPr>
                                        <m:ctrlPr>
                                          <a:rPr lang="en-GB" sz="1400" i="1">
                                            <a:effectLst/>
                                            <a:latin typeface="Cambria Math" panose="02040503050406030204" pitchFamily="18" charset="0"/>
                                          </a:rPr>
                                        </m:ctrlPr>
                                      </m:sSupPr>
                                      <m:e>
                                        <m:r>
                                          <m:rPr>
                                            <m:sty m:val="p"/>
                                          </m:rPr>
                                          <a:rPr lang="en-GB" sz="1400">
                                            <a:effectLst/>
                                            <a:latin typeface="Cambria Math"/>
                                          </a:rPr>
                                          <m:t>cos</m:t>
                                        </m:r>
                                      </m:e>
                                      <m:sup>
                                        <m:r>
                                          <a:rPr lang="en-GB" sz="1400">
                                            <a:effectLst/>
                                            <a:latin typeface="Cambria Math"/>
                                          </a:rPr>
                                          <m:t>2</m:t>
                                        </m:r>
                                      </m:sup>
                                    </m:sSup>
                                  </m:fName>
                                  <m:e>
                                    <m:r>
                                      <a:rPr lang="en-GB" sz="1400">
                                        <a:effectLst/>
                                        <a:latin typeface="Cambria Math"/>
                                      </a:rPr>
                                      <m:t>𝑥</m:t>
                                    </m:r>
                                  </m:e>
                                </m:func>
                                <m:r>
                                  <a:rPr lang="en-GB" sz="1400">
                                    <a:effectLst/>
                                    <a:latin typeface="Cambria Math"/>
                                  </a:rPr>
                                  <m:t>−1</m:t>
                                </m:r>
                              </m:oMath>
                              <m:oMath xmlns:m="http://schemas.openxmlformats.org/officeDocument/2006/math">
                                <m:func>
                                  <m:funcPr>
                                    <m:ctrlPr>
                                      <a:rPr lang="en-GB" sz="1400" i="1">
                                        <a:effectLst/>
                                        <a:latin typeface="Cambria Math" panose="02040503050406030204" pitchFamily="18" charset="0"/>
                                      </a:rPr>
                                    </m:ctrlPr>
                                  </m:funcPr>
                                  <m:fName>
                                    <m:sSup>
                                      <m:sSupPr>
                                        <m:ctrlPr>
                                          <a:rPr lang="en-GB" sz="1400" i="1">
                                            <a:effectLst/>
                                            <a:latin typeface="Cambria Math" panose="02040503050406030204" pitchFamily="18" charset="0"/>
                                          </a:rPr>
                                        </m:ctrlPr>
                                      </m:sSupPr>
                                      <m:e>
                                        <m:r>
                                          <m:rPr>
                                            <m:sty m:val="p"/>
                                          </m:rPr>
                                          <a:rPr lang="en-GB" sz="1400">
                                            <a:effectLst/>
                                            <a:latin typeface="Cambria Math"/>
                                          </a:rPr>
                                          <m:t>cos</m:t>
                                        </m:r>
                                      </m:e>
                                      <m:sup>
                                        <m:r>
                                          <a:rPr lang="en-GB" sz="1400">
                                            <a:effectLst/>
                                            <a:latin typeface="Cambria Math"/>
                                          </a:rPr>
                                          <m:t>2</m:t>
                                        </m:r>
                                      </m:sup>
                                    </m:sSup>
                                  </m:fName>
                                  <m:e>
                                    <m:r>
                                      <a:rPr lang="en-GB" sz="1400">
                                        <a:effectLst/>
                                        <a:latin typeface="Cambria Math"/>
                                      </a:rPr>
                                      <m:t>𝑥</m:t>
                                    </m:r>
                                  </m:e>
                                </m:func>
                                <m:r>
                                  <a:rPr lang="en-GB" sz="1400">
                                    <a:effectLst/>
                                    <a:latin typeface="Cambria Math"/>
                                  </a:rPr>
                                  <m:t>=</m:t>
                                </m:r>
                                <m:f>
                                  <m:fPr>
                                    <m:ctrlPr>
                                      <a:rPr lang="en-GB" sz="1400" i="1">
                                        <a:effectLst/>
                                        <a:latin typeface="Cambria Math" panose="02040503050406030204" pitchFamily="18" charset="0"/>
                                      </a:rPr>
                                    </m:ctrlPr>
                                  </m:fPr>
                                  <m:num>
                                    <m:r>
                                      <a:rPr lang="en-GB" sz="1400">
                                        <a:effectLst/>
                                        <a:latin typeface="Cambria Math"/>
                                      </a:rPr>
                                      <m:t>1</m:t>
                                    </m:r>
                                  </m:num>
                                  <m:den>
                                    <m:r>
                                      <a:rPr lang="en-GB" sz="1400">
                                        <a:effectLst/>
                                        <a:latin typeface="Cambria Math"/>
                                      </a:rPr>
                                      <m:t>2</m:t>
                                    </m:r>
                                  </m:den>
                                </m:f>
                                <m:r>
                                  <a:rPr lang="en-GB" sz="1400">
                                    <a:effectLst/>
                                    <a:latin typeface="Cambria Math"/>
                                  </a:rPr>
                                  <m:t>+</m:t>
                                </m:r>
                                <m:f>
                                  <m:fPr>
                                    <m:ctrlPr>
                                      <a:rPr lang="en-GB" sz="1400" i="1">
                                        <a:effectLst/>
                                        <a:latin typeface="Cambria Math" panose="02040503050406030204" pitchFamily="18" charset="0"/>
                                      </a:rPr>
                                    </m:ctrlPr>
                                  </m:fPr>
                                  <m:num>
                                    <m:r>
                                      <a:rPr lang="en-GB" sz="1400">
                                        <a:effectLst/>
                                        <a:latin typeface="Cambria Math"/>
                                      </a:rPr>
                                      <m:t>1</m:t>
                                    </m:r>
                                  </m:num>
                                  <m:den>
                                    <m:r>
                                      <a:rPr lang="en-GB" sz="1400">
                                        <a:effectLst/>
                                        <a:latin typeface="Cambria Math"/>
                                      </a:rPr>
                                      <m:t>2</m:t>
                                    </m:r>
                                  </m:den>
                                </m:f>
                                <m:func>
                                  <m:funcPr>
                                    <m:ctrlPr>
                                      <a:rPr lang="en-GB" sz="1400" i="1">
                                        <a:effectLst/>
                                        <a:latin typeface="Cambria Math" panose="02040503050406030204" pitchFamily="18" charset="0"/>
                                      </a:rPr>
                                    </m:ctrlPr>
                                  </m:funcPr>
                                  <m:fName>
                                    <m:r>
                                      <m:rPr>
                                        <m:sty m:val="p"/>
                                      </m:rPr>
                                      <a:rPr lang="en-GB" sz="1400">
                                        <a:effectLst/>
                                        <a:latin typeface="Cambria Math"/>
                                      </a:rPr>
                                      <m:t>cos</m:t>
                                    </m:r>
                                  </m:fName>
                                  <m:e>
                                    <m:r>
                                      <a:rPr lang="en-GB" sz="1400">
                                        <a:effectLst/>
                                        <a:latin typeface="Cambria Math"/>
                                      </a:rPr>
                                      <m:t>2</m:t>
                                    </m:r>
                                    <m:r>
                                      <a:rPr lang="en-GB" sz="1400">
                                        <a:effectLst/>
                                        <a:latin typeface="Cambria Math"/>
                                      </a:rPr>
                                      <m:t>𝑥</m:t>
                                    </m:r>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
                                  <m:fPr>
                                    <m:ctrlPr>
                                      <a:rPr lang="en-GB" sz="1400" i="1">
                                        <a:effectLst/>
                                        <a:latin typeface="Cambria Math" panose="02040503050406030204" pitchFamily="18" charset="0"/>
                                      </a:rPr>
                                    </m:ctrlPr>
                                  </m:fPr>
                                  <m:num>
                                    <m:r>
                                      <a:rPr lang="en-GB" sz="1400">
                                        <a:effectLst/>
                                        <a:latin typeface="Cambria Math"/>
                                      </a:rPr>
                                      <m:t>1</m:t>
                                    </m:r>
                                  </m:num>
                                  <m:den>
                                    <m:r>
                                      <a:rPr lang="en-GB" sz="1400">
                                        <a:effectLst/>
                                        <a:latin typeface="Cambria Math"/>
                                      </a:rPr>
                                      <m:t>2</m:t>
                                    </m:r>
                                  </m:den>
                                </m:f>
                                <m:r>
                                  <a:rPr lang="en-GB" sz="1400">
                                    <a:effectLst/>
                                    <a:latin typeface="Cambria Math"/>
                                  </a:rPr>
                                  <m:t>𝑥</m:t>
                                </m:r>
                                <m:r>
                                  <a:rPr lang="en-GB" sz="1400">
                                    <a:effectLst/>
                                    <a:latin typeface="Cambria Math"/>
                                  </a:rPr>
                                  <m:t>+</m:t>
                                </m:r>
                                <m:f>
                                  <m:fPr>
                                    <m:ctrlPr>
                                      <a:rPr lang="en-GB" sz="1400" i="1">
                                        <a:effectLst/>
                                        <a:latin typeface="Cambria Math" panose="02040503050406030204" pitchFamily="18" charset="0"/>
                                      </a:rPr>
                                    </m:ctrlPr>
                                  </m:fPr>
                                  <m:num>
                                    <m:r>
                                      <a:rPr lang="en-GB" sz="1400">
                                        <a:effectLst/>
                                        <a:latin typeface="Cambria Math"/>
                                      </a:rPr>
                                      <m:t>1</m:t>
                                    </m:r>
                                  </m:num>
                                  <m:den>
                                    <m:r>
                                      <a:rPr lang="en-GB" sz="1400">
                                        <a:effectLst/>
                                        <a:latin typeface="Cambria Math"/>
                                      </a:rPr>
                                      <m:t>4</m:t>
                                    </m:r>
                                  </m:den>
                                </m:f>
                                <m:func>
                                  <m:funcPr>
                                    <m:ctrlPr>
                                      <a:rPr lang="en-GB" sz="1400" i="1">
                                        <a:effectLst/>
                                        <a:latin typeface="Cambria Math" panose="02040503050406030204" pitchFamily="18" charset="0"/>
                                      </a:rPr>
                                    </m:ctrlPr>
                                  </m:funcPr>
                                  <m:fName>
                                    <m:r>
                                      <m:rPr>
                                        <m:sty m:val="p"/>
                                      </m:rPr>
                                      <a:rPr lang="en-GB" sz="1400">
                                        <a:effectLst/>
                                        <a:latin typeface="Cambria Math"/>
                                      </a:rPr>
                                      <m:t>sin</m:t>
                                    </m:r>
                                  </m:fName>
                                  <m:e>
                                    <m:r>
                                      <a:rPr lang="en-GB" sz="1400">
                                        <a:effectLst/>
                                        <a:latin typeface="Cambria Math"/>
                                      </a:rPr>
                                      <m:t>2</m:t>
                                    </m:r>
                                    <m:r>
                                      <a:rPr lang="en-GB" sz="1400">
                                        <a:effectLst/>
                                        <a:latin typeface="Cambria Math"/>
                                      </a:rPr>
                                      <m:t>𝑥</m:t>
                                    </m:r>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No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a:rPr>
                                  <m:t>𝒕𝒂</m:t>
                                </m:r>
                                <m:sSup>
                                  <m:sSupPr>
                                    <m:ctrlPr>
                                      <a:rPr lang="en-GB" sz="1400" i="1">
                                        <a:effectLst/>
                                        <a:latin typeface="Cambria Math" panose="02040503050406030204" pitchFamily="18" charset="0"/>
                                      </a:rPr>
                                    </m:ctrlPr>
                                  </m:sSupPr>
                                  <m:e>
                                    <m:r>
                                      <a:rPr lang="en-GB" sz="1400">
                                        <a:effectLst/>
                                        <a:latin typeface="Cambria Math"/>
                                      </a:rPr>
                                      <m:t>𝒏</m:t>
                                    </m:r>
                                  </m:e>
                                  <m:sup>
                                    <m:r>
                                      <a:rPr lang="en-GB" sz="1400">
                                        <a:effectLst/>
                                        <a:latin typeface="Cambria Math"/>
                                      </a:rPr>
                                      <m:t>𝟐</m:t>
                                    </m:r>
                                  </m:sup>
                                </m:sSup>
                                <m:r>
                                  <a:rPr lang="en-GB" sz="1400">
                                    <a:effectLst/>
                                    <a:latin typeface="Cambria Math"/>
                                  </a:rPr>
                                  <m:t>𝒙</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a:rPr>
                                  <m:t>1+</m:t>
                                </m:r>
                                <m:func>
                                  <m:funcPr>
                                    <m:ctrlPr>
                                      <a:rPr lang="en-GB" sz="1400" i="1">
                                        <a:effectLst/>
                                        <a:latin typeface="Cambria Math" panose="02040503050406030204" pitchFamily="18" charset="0"/>
                                      </a:rPr>
                                    </m:ctrlPr>
                                  </m:funcPr>
                                  <m:fName>
                                    <m:sSup>
                                      <m:sSupPr>
                                        <m:ctrlPr>
                                          <a:rPr lang="en-GB" sz="1400" i="1">
                                            <a:effectLst/>
                                            <a:latin typeface="Cambria Math" panose="02040503050406030204" pitchFamily="18" charset="0"/>
                                          </a:rPr>
                                        </m:ctrlPr>
                                      </m:sSupPr>
                                      <m:e>
                                        <m:r>
                                          <m:rPr>
                                            <m:sty m:val="p"/>
                                          </m:rPr>
                                          <a:rPr lang="en-GB" sz="1400">
                                            <a:effectLst/>
                                            <a:latin typeface="Cambria Math"/>
                                          </a:rPr>
                                          <m:t>tan</m:t>
                                        </m:r>
                                      </m:e>
                                      <m:sup>
                                        <m:r>
                                          <a:rPr lang="en-GB" sz="1400">
                                            <a:effectLst/>
                                            <a:latin typeface="Cambria Math"/>
                                          </a:rPr>
                                          <m:t>2</m:t>
                                        </m:r>
                                      </m:sup>
                                    </m:sSup>
                                  </m:fName>
                                  <m:e>
                                    <m:r>
                                      <a:rPr lang="en-GB" sz="1400">
                                        <a:effectLst/>
                                        <a:latin typeface="Cambria Math"/>
                                      </a:rPr>
                                      <m:t>𝑥</m:t>
                                    </m:r>
                                  </m:e>
                                </m:func>
                                <m:r>
                                  <a:rPr lang="en-GB" sz="1400">
                                    <a:effectLst/>
                                    <a:latin typeface="Cambria Math"/>
                                  </a:rPr>
                                  <m:t>≡</m:t>
                                </m:r>
                                <m:func>
                                  <m:funcPr>
                                    <m:ctrlPr>
                                      <a:rPr lang="en-GB" sz="1400" i="1">
                                        <a:effectLst/>
                                        <a:latin typeface="Cambria Math" panose="02040503050406030204" pitchFamily="18" charset="0"/>
                                      </a:rPr>
                                    </m:ctrlPr>
                                  </m:funcPr>
                                  <m:fName>
                                    <m:sSup>
                                      <m:sSupPr>
                                        <m:ctrlPr>
                                          <a:rPr lang="en-GB" sz="1400" i="1">
                                            <a:effectLst/>
                                            <a:latin typeface="Cambria Math" panose="02040503050406030204" pitchFamily="18" charset="0"/>
                                          </a:rPr>
                                        </m:ctrlPr>
                                      </m:sSupPr>
                                      <m:e>
                                        <m:r>
                                          <m:rPr>
                                            <m:sty m:val="p"/>
                                          </m:rPr>
                                          <a:rPr lang="en-GB" sz="1400">
                                            <a:effectLst/>
                                            <a:latin typeface="Cambria Math"/>
                                          </a:rPr>
                                          <m:t>sec</m:t>
                                        </m:r>
                                      </m:e>
                                      <m:sup>
                                        <m:r>
                                          <a:rPr lang="en-GB" sz="1400">
                                            <a:effectLst/>
                                            <a:latin typeface="Cambria Math"/>
                                          </a:rPr>
                                          <m:t>2</m:t>
                                        </m:r>
                                      </m:sup>
                                    </m:sSup>
                                  </m:fName>
                                  <m:e>
                                    <m:r>
                                      <a:rPr lang="en-GB" sz="1400">
                                        <a:effectLst/>
                                        <a:latin typeface="Cambria Math"/>
                                      </a:rPr>
                                      <m:t>𝑥</m:t>
                                    </m:r>
                                  </m:e>
                                </m:func>
                              </m:oMath>
                              <m:oMath xmlns:m="http://schemas.openxmlformats.org/officeDocument/2006/math">
                                <m:func>
                                  <m:funcPr>
                                    <m:ctrlPr>
                                      <a:rPr lang="en-GB" sz="1400" i="1">
                                        <a:effectLst/>
                                        <a:latin typeface="Cambria Math" panose="02040503050406030204" pitchFamily="18" charset="0"/>
                                      </a:rPr>
                                    </m:ctrlPr>
                                  </m:funcPr>
                                  <m:fName>
                                    <m:sSup>
                                      <m:sSupPr>
                                        <m:ctrlPr>
                                          <a:rPr lang="en-GB" sz="1400" i="1">
                                            <a:effectLst/>
                                            <a:latin typeface="Cambria Math" panose="02040503050406030204" pitchFamily="18" charset="0"/>
                                          </a:rPr>
                                        </m:ctrlPr>
                                      </m:sSupPr>
                                      <m:e>
                                        <m:r>
                                          <m:rPr>
                                            <m:sty m:val="p"/>
                                          </m:rPr>
                                          <a:rPr lang="en-GB" sz="1400">
                                            <a:effectLst/>
                                            <a:latin typeface="Cambria Math"/>
                                          </a:rPr>
                                          <m:t>tan</m:t>
                                        </m:r>
                                      </m:e>
                                      <m:sup>
                                        <m:r>
                                          <a:rPr lang="en-GB" sz="1400">
                                            <a:effectLst/>
                                            <a:latin typeface="Cambria Math"/>
                                          </a:rPr>
                                          <m:t>2</m:t>
                                        </m:r>
                                      </m:sup>
                                    </m:sSup>
                                  </m:fName>
                                  <m:e>
                                    <m:r>
                                      <a:rPr lang="en-GB" sz="1400">
                                        <a:effectLst/>
                                        <a:latin typeface="Cambria Math"/>
                                      </a:rPr>
                                      <m:t>𝑥</m:t>
                                    </m:r>
                                  </m:e>
                                </m:func>
                                <m:r>
                                  <a:rPr lang="en-GB" sz="1400">
                                    <a:effectLst/>
                                    <a:latin typeface="Cambria Math"/>
                                  </a:rPr>
                                  <m:t>≡</m:t>
                                </m:r>
                                <m:func>
                                  <m:funcPr>
                                    <m:ctrlPr>
                                      <a:rPr lang="en-GB" sz="1400" i="1">
                                        <a:effectLst/>
                                        <a:latin typeface="Cambria Math" panose="02040503050406030204" pitchFamily="18" charset="0"/>
                                      </a:rPr>
                                    </m:ctrlPr>
                                  </m:funcPr>
                                  <m:fName>
                                    <m:sSup>
                                      <m:sSupPr>
                                        <m:ctrlPr>
                                          <a:rPr lang="en-GB" sz="1400" i="1">
                                            <a:effectLst/>
                                            <a:latin typeface="Cambria Math" panose="02040503050406030204" pitchFamily="18" charset="0"/>
                                          </a:rPr>
                                        </m:ctrlPr>
                                      </m:sSupPr>
                                      <m:e>
                                        <m:r>
                                          <m:rPr>
                                            <m:sty m:val="p"/>
                                          </m:rPr>
                                          <a:rPr lang="en-GB" sz="1400">
                                            <a:effectLst/>
                                            <a:latin typeface="Cambria Math"/>
                                          </a:rPr>
                                          <m:t>sec</m:t>
                                        </m:r>
                                      </m:e>
                                      <m:sup>
                                        <m:r>
                                          <a:rPr lang="en-GB" sz="1400">
                                            <a:effectLst/>
                                            <a:latin typeface="Cambria Math"/>
                                          </a:rPr>
                                          <m:t>2</m:t>
                                        </m:r>
                                      </m:sup>
                                    </m:sSup>
                                  </m:fName>
                                  <m:e>
                                    <m:r>
                                      <a:rPr lang="en-GB" sz="1400">
                                        <a:effectLst/>
                                        <a:latin typeface="Cambria Math"/>
                                      </a:rPr>
                                      <m:t>𝑥</m:t>
                                    </m:r>
                                  </m:e>
                                </m:func>
                                <m:r>
                                  <a:rPr lang="en-GB" sz="1400">
                                    <a:effectLst/>
                                    <a:latin typeface="Cambria Math"/>
                                  </a:rPr>
                                  <m:t>−1</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unc>
                                  <m:funcPr>
                                    <m:ctrlPr>
                                      <a:rPr lang="en-GB" sz="1400" i="1">
                                        <a:effectLst/>
                                        <a:latin typeface="Cambria Math" panose="02040503050406030204" pitchFamily="18" charset="0"/>
                                      </a:rPr>
                                    </m:ctrlPr>
                                  </m:funcPr>
                                  <m:fName>
                                    <m:r>
                                      <m:rPr>
                                        <m:sty m:val="p"/>
                                      </m:rPr>
                                      <a:rPr lang="en-GB" sz="1400">
                                        <a:effectLst/>
                                        <a:latin typeface="Cambria Math"/>
                                      </a:rPr>
                                      <m:t>tan</m:t>
                                    </m:r>
                                  </m:fName>
                                  <m:e>
                                    <m:r>
                                      <a:rPr lang="en-GB" sz="1400">
                                        <a:effectLst/>
                                        <a:latin typeface="Cambria Math"/>
                                      </a:rPr>
                                      <m:t>𝑥</m:t>
                                    </m:r>
                                  </m:e>
                                </m:func>
                                <m:r>
                                  <a:rPr lang="en-GB" sz="1400">
                                    <a:effectLst/>
                                    <a:latin typeface="Cambria Math"/>
                                  </a:rPr>
                                  <m:t>−</m:t>
                                </m:r>
                                <m:r>
                                  <a:rPr lang="en-GB" sz="1400">
                                    <a:effectLst/>
                                    <a:latin typeface="Cambria Math"/>
                                  </a:rPr>
                                  <m:t>𝑥</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No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a:rPr>
                                  <m:t>𝒄𝒐𝒔𝒆𝒄</m:t>
                                </m:r>
                                <m:r>
                                  <a:rPr lang="en-GB" sz="1400">
                                    <a:effectLst/>
                                    <a:latin typeface="Cambria Math"/>
                                  </a:rPr>
                                  <m:t> </m:t>
                                </m:r>
                                <m:r>
                                  <a:rPr lang="en-GB" sz="1400">
                                    <a:effectLst/>
                                    <a:latin typeface="Cambria Math"/>
                                  </a:rPr>
                                  <m:t>𝒙</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Would use substitution </a:t>
                          </a:r>
                          <a14:m>
                            <m:oMath xmlns:m="http://schemas.openxmlformats.org/officeDocument/2006/math">
                              <m:r>
                                <a:rPr lang="en-GB" sz="1400">
                                  <a:effectLst/>
                                  <a:latin typeface="Cambria Math"/>
                                </a:rPr>
                                <m:t>𝑢</m:t>
                              </m:r>
                              <m:r>
                                <a:rPr lang="en-GB" sz="1400">
                                  <a:effectLst/>
                                  <a:latin typeface="Cambria Math"/>
                                </a:rPr>
                                <m:t>=</m:t>
                              </m:r>
                              <m:r>
                                <a:rPr lang="en-GB" sz="1400">
                                  <a:effectLst/>
                                  <a:latin typeface="Cambria Math"/>
                                </a:rPr>
                                <m:t>𝑐𝑜𝑠𝑒𝑐</m:t>
                              </m:r>
                              <m:r>
                                <a:rPr lang="en-GB" sz="1400">
                                  <a:effectLst/>
                                  <a:latin typeface="Cambria Math"/>
                                </a:rPr>
                                <m:t> </m:t>
                              </m:r>
                              <m:r>
                                <a:rPr lang="en-GB" sz="1400">
                                  <a:effectLst/>
                                  <a:latin typeface="Cambria Math"/>
                                </a:rPr>
                                <m:t>𝑥</m:t>
                              </m:r>
                              <m:r>
                                <a:rPr lang="en-GB" sz="1400">
                                  <a:effectLst/>
                                  <a:latin typeface="Cambria Math"/>
                                </a:rPr>
                                <m:t>+</m:t>
                              </m:r>
                              <m:func>
                                <m:funcPr>
                                  <m:ctrlPr>
                                    <a:rPr lang="en-GB" sz="1400" i="1">
                                      <a:effectLst/>
                                      <a:latin typeface="Cambria Math" panose="02040503050406030204" pitchFamily="18" charset="0"/>
                                    </a:rPr>
                                  </m:ctrlPr>
                                </m:funcPr>
                                <m:fName>
                                  <m:r>
                                    <m:rPr>
                                      <m:sty m:val="p"/>
                                    </m:rPr>
                                    <a:rPr lang="en-GB" sz="1400">
                                      <a:effectLst/>
                                      <a:latin typeface="Cambria Math"/>
                                    </a:rPr>
                                    <m:t>cot</m:t>
                                  </m:r>
                                </m:fName>
                                <m:e>
                                  <m:r>
                                    <a:rPr lang="en-GB" sz="1400">
                                      <a:effectLst/>
                                      <a:latin typeface="Cambria Math"/>
                                    </a:rPr>
                                    <m:t>𝑥</m:t>
                                  </m:r>
                                </m:e>
                              </m:func>
                            </m:oMath>
                          </a14:m>
                          <a:r>
                            <a:rPr lang="en-GB" sz="1400">
                              <a:effectLst/>
                            </a:rPr>
                            <a:t>, but too hard for exam.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unc>
                                  <m:funcPr>
                                    <m:ctrlPr>
                                      <a:rPr lang="en-GB" sz="1400" i="1">
                                        <a:effectLst/>
                                        <a:latin typeface="Cambria Math" panose="02040503050406030204" pitchFamily="18" charset="0"/>
                                      </a:rPr>
                                    </m:ctrlPr>
                                  </m:funcPr>
                                  <m:fName>
                                    <m:r>
                                      <a:rPr lang="en-GB" sz="1400">
                                        <a:effectLst/>
                                        <a:latin typeface="Cambria Math"/>
                                      </a:rPr>
                                      <m:t>−</m:t>
                                    </m:r>
                                    <m:r>
                                      <m:rPr>
                                        <m:sty m:val="p"/>
                                      </m:rPr>
                                      <a:rPr lang="en-GB" sz="1400">
                                        <a:effectLst/>
                                        <a:latin typeface="Cambria Math"/>
                                      </a:rPr>
                                      <m:t>ln</m:t>
                                    </m:r>
                                  </m:fName>
                                  <m:e>
                                    <m:d>
                                      <m:dPr>
                                        <m:begChr m:val="|"/>
                                        <m:endChr m:val="|"/>
                                        <m:ctrlPr>
                                          <a:rPr lang="en-GB" sz="1400" i="1">
                                            <a:effectLst/>
                                            <a:latin typeface="Cambria Math" panose="02040503050406030204" pitchFamily="18" charset="0"/>
                                          </a:rPr>
                                        </m:ctrlPr>
                                      </m:dPr>
                                      <m:e>
                                        <m:r>
                                          <a:rPr lang="en-GB" sz="1400">
                                            <a:effectLst/>
                                            <a:latin typeface="Cambria Math"/>
                                          </a:rPr>
                                          <m:t>𝑐𝑜𝑠𝑒𝑐</m:t>
                                        </m:r>
                                        <m:r>
                                          <a:rPr lang="en-GB" sz="1400">
                                            <a:effectLst/>
                                            <a:latin typeface="Cambria Math"/>
                                          </a:rPr>
                                          <m:t> </m:t>
                                        </m:r>
                                        <m:r>
                                          <a:rPr lang="en-GB" sz="1400">
                                            <a:effectLst/>
                                            <a:latin typeface="Cambria Math"/>
                                          </a:rPr>
                                          <m:t>𝑥</m:t>
                                        </m:r>
                                        <m:r>
                                          <a:rPr lang="en-GB" sz="1400">
                                            <a:effectLst/>
                                            <a:latin typeface="Cambria Math"/>
                                          </a:rPr>
                                          <m:t>+</m:t>
                                        </m:r>
                                        <m:func>
                                          <m:funcPr>
                                            <m:ctrlPr>
                                              <a:rPr lang="en-GB" sz="1400" i="1">
                                                <a:effectLst/>
                                                <a:latin typeface="Cambria Math" panose="02040503050406030204" pitchFamily="18" charset="0"/>
                                              </a:rPr>
                                            </m:ctrlPr>
                                          </m:funcPr>
                                          <m:fName>
                                            <m:r>
                                              <m:rPr>
                                                <m:sty m:val="p"/>
                                              </m:rPr>
                                              <a:rPr lang="en-GB" sz="1400">
                                                <a:effectLst/>
                                                <a:latin typeface="Cambria Math"/>
                                              </a:rPr>
                                              <m:t>cot</m:t>
                                            </m:r>
                                          </m:fName>
                                          <m:e>
                                            <m:r>
                                              <a:rPr lang="en-GB" sz="1400">
                                                <a:effectLst/>
                                                <a:latin typeface="Cambria Math"/>
                                              </a:rPr>
                                              <m:t>𝑥</m:t>
                                            </m:r>
                                          </m:e>
                                        </m:func>
                                      </m:e>
                                    </m:d>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Yes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a:rPr>
                                  <m:t>𝒔𝒆𝒄</m:t>
                                </m:r>
                                <m:r>
                                  <a:rPr lang="en-GB" sz="1400">
                                    <a:effectLst/>
                                    <a:latin typeface="Cambria Math"/>
                                  </a:rPr>
                                  <m:t> </m:t>
                                </m:r>
                                <m:r>
                                  <a:rPr lang="en-GB" sz="1400">
                                    <a:effectLst/>
                                    <a:latin typeface="Cambria Math"/>
                                  </a:rPr>
                                  <m:t>𝒙</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Would use substitution </a:t>
                          </a:r>
                          <a14:m>
                            <m:oMath xmlns:m="http://schemas.openxmlformats.org/officeDocument/2006/math">
                              <m:r>
                                <a:rPr lang="en-GB" sz="1400">
                                  <a:effectLst/>
                                  <a:latin typeface="Cambria Math"/>
                                </a:rPr>
                                <m:t>𝑢</m:t>
                              </m:r>
                              <m:r>
                                <a:rPr lang="en-GB" sz="1400">
                                  <a:effectLst/>
                                  <a:latin typeface="Cambria Math"/>
                                </a:rPr>
                                <m:t>=</m:t>
                              </m:r>
                              <m:func>
                                <m:funcPr>
                                  <m:ctrlPr>
                                    <a:rPr lang="en-GB" sz="1400" i="1">
                                      <a:effectLst/>
                                      <a:latin typeface="Cambria Math" panose="02040503050406030204" pitchFamily="18" charset="0"/>
                                    </a:rPr>
                                  </m:ctrlPr>
                                </m:funcPr>
                                <m:fName>
                                  <m:r>
                                    <m:rPr>
                                      <m:sty m:val="p"/>
                                    </m:rPr>
                                    <a:rPr lang="en-GB" sz="1400">
                                      <a:effectLst/>
                                      <a:latin typeface="Cambria Math"/>
                                    </a:rPr>
                                    <m:t>sec</m:t>
                                  </m:r>
                                </m:fName>
                                <m:e>
                                  <m:r>
                                    <a:rPr lang="en-GB" sz="1400">
                                      <a:effectLst/>
                                      <a:latin typeface="Cambria Math"/>
                                    </a:rPr>
                                    <m:t>𝑥</m:t>
                                  </m:r>
                                </m:e>
                              </m:func>
                              <m:r>
                                <a:rPr lang="en-GB" sz="1400">
                                  <a:effectLst/>
                                  <a:latin typeface="Cambria Math"/>
                                </a:rPr>
                                <m:t>+</m:t>
                              </m:r>
                              <m:func>
                                <m:funcPr>
                                  <m:ctrlPr>
                                    <a:rPr lang="en-GB" sz="1400" i="1">
                                      <a:effectLst/>
                                      <a:latin typeface="Cambria Math" panose="02040503050406030204" pitchFamily="18" charset="0"/>
                                    </a:rPr>
                                  </m:ctrlPr>
                                </m:funcPr>
                                <m:fName>
                                  <m:r>
                                    <m:rPr>
                                      <m:sty m:val="p"/>
                                    </m:rPr>
                                    <a:rPr lang="en-GB" sz="1400">
                                      <a:effectLst/>
                                      <a:latin typeface="Cambria Math"/>
                                    </a:rPr>
                                    <m:t>tan</m:t>
                                  </m:r>
                                </m:fName>
                                <m:e>
                                  <m:r>
                                    <a:rPr lang="en-GB" sz="1400">
                                      <a:effectLst/>
                                      <a:latin typeface="Cambria Math"/>
                                    </a:rPr>
                                    <m:t>𝑥</m:t>
                                  </m:r>
                                </m:e>
                              </m:func>
                            </m:oMath>
                          </a14:m>
                          <a:r>
                            <a:rPr lang="en-GB" sz="1400">
                              <a:effectLst/>
                            </a:rPr>
                            <a:t>, but too hard for exam.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unc>
                                  <m:funcPr>
                                    <m:ctrlPr>
                                      <a:rPr lang="en-GB" sz="1400" i="1">
                                        <a:effectLst/>
                                        <a:latin typeface="Cambria Math" panose="02040503050406030204" pitchFamily="18" charset="0"/>
                                      </a:rPr>
                                    </m:ctrlPr>
                                  </m:funcPr>
                                  <m:fName>
                                    <m:r>
                                      <m:rPr>
                                        <m:sty m:val="p"/>
                                      </m:rPr>
                                      <a:rPr lang="en-GB" sz="1400">
                                        <a:effectLst/>
                                        <a:latin typeface="Cambria Math"/>
                                      </a:rPr>
                                      <m:t>ln</m:t>
                                    </m:r>
                                  </m:fName>
                                  <m:e>
                                    <m:d>
                                      <m:dPr>
                                        <m:begChr m:val="|"/>
                                        <m:endChr m:val="|"/>
                                        <m:ctrlPr>
                                          <a:rPr lang="en-GB" sz="1400" i="1">
                                            <a:effectLst/>
                                            <a:latin typeface="Cambria Math" panose="02040503050406030204" pitchFamily="18" charset="0"/>
                                          </a:rPr>
                                        </m:ctrlPr>
                                      </m:dPr>
                                      <m:e>
                                        <m:func>
                                          <m:funcPr>
                                            <m:ctrlPr>
                                              <a:rPr lang="en-GB" sz="1400" i="1">
                                                <a:effectLst/>
                                                <a:latin typeface="Cambria Math" panose="02040503050406030204" pitchFamily="18" charset="0"/>
                                              </a:rPr>
                                            </m:ctrlPr>
                                          </m:funcPr>
                                          <m:fName>
                                            <m:r>
                                              <m:rPr>
                                                <m:sty m:val="p"/>
                                              </m:rPr>
                                              <a:rPr lang="en-GB" sz="1400">
                                                <a:effectLst/>
                                                <a:latin typeface="Cambria Math"/>
                                              </a:rPr>
                                              <m:t>sec</m:t>
                                            </m:r>
                                          </m:fName>
                                          <m:e>
                                            <m:r>
                                              <a:rPr lang="en-GB" sz="1400">
                                                <a:effectLst/>
                                                <a:latin typeface="Cambria Math"/>
                                              </a:rPr>
                                              <m:t>𝑥</m:t>
                                            </m:r>
                                          </m:e>
                                        </m:func>
                                        <m:r>
                                          <a:rPr lang="en-GB" sz="1400">
                                            <a:effectLst/>
                                            <a:latin typeface="Cambria Math"/>
                                          </a:rPr>
                                          <m:t>+</m:t>
                                        </m:r>
                                        <m:func>
                                          <m:funcPr>
                                            <m:ctrlPr>
                                              <a:rPr lang="en-GB" sz="1400" i="1">
                                                <a:effectLst/>
                                                <a:latin typeface="Cambria Math" panose="02040503050406030204" pitchFamily="18" charset="0"/>
                                              </a:rPr>
                                            </m:ctrlPr>
                                          </m:funcPr>
                                          <m:fName>
                                            <m:r>
                                              <m:rPr>
                                                <m:sty m:val="p"/>
                                              </m:rPr>
                                              <a:rPr lang="en-GB" sz="1400">
                                                <a:effectLst/>
                                                <a:latin typeface="Cambria Math"/>
                                              </a:rPr>
                                              <m:t>tan</m:t>
                                            </m:r>
                                          </m:fName>
                                          <m:e>
                                            <m:r>
                                              <a:rPr lang="en-GB" sz="1400">
                                                <a:effectLst/>
                                                <a:latin typeface="Cambria Math"/>
                                              </a:rPr>
                                              <m:t>𝑥</m:t>
                                            </m:r>
                                          </m:e>
                                        </m:func>
                                      </m:e>
                                    </m:d>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Yes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a:rPr>
                                  <m:t>𝒄𝒐𝒕</m:t>
                                </m:r>
                                <m:r>
                                  <a:rPr lang="en-GB" sz="1400">
                                    <a:effectLst/>
                                    <a:latin typeface="Cambria Math"/>
                                  </a:rPr>
                                  <m:t> </m:t>
                                </m:r>
                                <m:r>
                                  <a:rPr lang="en-GB" sz="1400">
                                    <a:effectLst/>
                                    <a:latin typeface="Cambria Math"/>
                                  </a:rPr>
                                  <m:t>𝒙</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 xmlns:m="http://schemas.openxmlformats.org/officeDocument/2006/math">
                              <m:nary>
                                <m:naryPr>
                                  <m:subHide m:val="on"/>
                                  <m:supHide m:val="on"/>
                                  <m:ctrlPr>
                                    <a:rPr lang="en-GB" sz="1400" i="1">
                                      <a:effectLst/>
                                      <a:latin typeface="Cambria Math" panose="02040503050406030204" pitchFamily="18" charset="0"/>
                                    </a:rPr>
                                  </m:ctrlPr>
                                </m:naryPr>
                                <m:sub/>
                                <m:sup/>
                                <m:e>
                                  <m:f>
                                    <m:fPr>
                                      <m:ctrlPr>
                                        <a:rPr lang="en-GB" sz="1400" i="1">
                                          <a:effectLst/>
                                          <a:latin typeface="Cambria Math" panose="02040503050406030204" pitchFamily="18" charset="0"/>
                                        </a:rPr>
                                      </m:ctrlPr>
                                    </m:fPr>
                                    <m:num>
                                      <m:func>
                                        <m:funcPr>
                                          <m:ctrlPr>
                                            <a:rPr lang="en-GB" sz="1400" i="1">
                                              <a:effectLst/>
                                              <a:latin typeface="Cambria Math" panose="02040503050406030204" pitchFamily="18" charset="0"/>
                                            </a:rPr>
                                          </m:ctrlPr>
                                        </m:funcPr>
                                        <m:fName>
                                          <m:r>
                                            <m:rPr>
                                              <m:sty m:val="p"/>
                                            </m:rPr>
                                            <a:rPr lang="en-GB" sz="1400">
                                              <a:effectLst/>
                                              <a:latin typeface="Cambria Math"/>
                                            </a:rPr>
                                            <m:t>cos</m:t>
                                          </m:r>
                                        </m:fName>
                                        <m:e>
                                          <m:r>
                                            <a:rPr lang="en-GB" sz="1400">
                                              <a:effectLst/>
                                              <a:latin typeface="Cambria Math"/>
                                            </a:rPr>
                                            <m:t>𝑥</m:t>
                                          </m:r>
                                        </m:e>
                                      </m:func>
                                    </m:num>
                                    <m:den>
                                      <m:func>
                                        <m:funcPr>
                                          <m:ctrlPr>
                                            <a:rPr lang="en-GB" sz="1400" i="1">
                                              <a:effectLst/>
                                              <a:latin typeface="Cambria Math" panose="02040503050406030204" pitchFamily="18" charset="0"/>
                                            </a:rPr>
                                          </m:ctrlPr>
                                        </m:funcPr>
                                        <m:fName>
                                          <m:r>
                                            <m:rPr>
                                              <m:sty m:val="p"/>
                                            </m:rPr>
                                            <a:rPr lang="en-GB" sz="1400">
                                              <a:effectLst/>
                                              <a:latin typeface="Cambria Math"/>
                                            </a:rPr>
                                            <m:t>sin</m:t>
                                          </m:r>
                                        </m:fName>
                                        <m:e>
                                          <m:r>
                                            <a:rPr lang="en-GB" sz="1400">
                                              <a:effectLst/>
                                              <a:latin typeface="Cambria Math"/>
                                            </a:rPr>
                                            <m:t>𝑥</m:t>
                                          </m:r>
                                        </m:e>
                                      </m:func>
                                    </m:den>
                                  </m:f>
                                  <m:r>
                                    <a:rPr lang="en-GB" sz="1400">
                                      <a:effectLst/>
                                      <a:latin typeface="Cambria Math"/>
                                    </a:rPr>
                                    <m:t>𝑑𝑥</m:t>
                                  </m:r>
                                </m:e>
                              </m:nary>
                            </m:oMath>
                          </a14:m>
                          <a:r>
                            <a:rPr lang="en-GB" sz="1400">
                              <a:effectLst/>
                            </a:rPr>
                            <a:t> which is of the form </a:t>
                          </a:r>
                          <a14:m>
                            <m:oMath xmlns:m="http://schemas.openxmlformats.org/officeDocument/2006/math">
                              <m:nary>
                                <m:naryPr>
                                  <m:subHide m:val="on"/>
                                  <m:supHide m:val="on"/>
                                  <m:ctrlPr>
                                    <a:rPr lang="en-GB" sz="1400" i="1">
                                      <a:effectLst/>
                                      <a:latin typeface="Cambria Math" panose="02040503050406030204" pitchFamily="18" charset="0"/>
                                    </a:rPr>
                                  </m:ctrlPr>
                                </m:naryPr>
                                <m:sub/>
                                <m:sup/>
                                <m:e>
                                  <m:f>
                                    <m:fPr>
                                      <m:ctrlPr>
                                        <a:rPr lang="en-GB" sz="1400" i="1">
                                          <a:effectLst/>
                                          <a:latin typeface="Cambria Math" panose="02040503050406030204" pitchFamily="18" charset="0"/>
                                        </a:rPr>
                                      </m:ctrlPr>
                                    </m:fPr>
                                    <m:num>
                                      <m:sSup>
                                        <m:sSupPr>
                                          <m:ctrlPr>
                                            <a:rPr lang="en-GB" sz="1400" i="1">
                                              <a:effectLst/>
                                              <a:latin typeface="Cambria Math" panose="02040503050406030204" pitchFamily="18" charset="0"/>
                                            </a:rPr>
                                          </m:ctrlPr>
                                        </m:sSupPr>
                                        <m:e>
                                          <m:r>
                                            <a:rPr lang="en-GB" sz="1400">
                                              <a:effectLst/>
                                              <a:latin typeface="Cambria Math"/>
                                            </a:rPr>
                                            <m:t>𝑓</m:t>
                                          </m:r>
                                        </m:e>
                                        <m:sup>
                                          <m:r>
                                            <a:rPr lang="en-GB" sz="1400">
                                              <a:effectLst/>
                                              <a:latin typeface="Cambria Math"/>
                                            </a:rPr>
                                            <m:t>′</m:t>
                                          </m:r>
                                        </m:sup>
                                      </m:sSup>
                                      <m:d>
                                        <m:dPr>
                                          <m:ctrlPr>
                                            <a:rPr lang="en-GB" sz="1400" i="1">
                                              <a:effectLst/>
                                              <a:latin typeface="Cambria Math" panose="02040503050406030204" pitchFamily="18" charset="0"/>
                                            </a:rPr>
                                          </m:ctrlPr>
                                        </m:dPr>
                                        <m:e>
                                          <m:r>
                                            <a:rPr lang="en-GB" sz="1400">
                                              <a:effectLst/>
                                              <a:latin typeface="Cambria Math"/>
                                            </a:rPr>
                                            <m:t>𝑥</m:t>
                                          </m:r>
                                        </m:e>
                                      </m:d>
                                    </m:num>
                                    <m:den>
                                      <m:r>
                                        <a:rPr lang="en-GB" sz="1400">
                                          <a:effectLst/>
                                          <a:latin typeface="Cambria Math"/>
                                        </a:rPr>
                                        <m:t>𝑓</m:t>
                                      </m:r>
                                      <m:d>
                                        <m:dPr>
                                          <m:ctrlPr>
                                            <a:rPr lang="en-GB" sz="1400" i="1">
                                              <a:effectLst/>
                                              <a:latin typeface="Cambria Math" panose="02040503050406030204" pitchFamily="18" charset="0"/>
                                            </a:rPr>
                                          </m:ctrlPr>
                                        </m:dPr>
                                        <m:e>
                                          <m:r>
                                            <a:rPr lang="en-GB" sz="1400">
                                              <a:effectLst/>
                                              <a:latin typeface="Cambria Math"/>
                                            </a:rPr>
                                            <m:t>𝑥</m:t>
                                          </m:r>
                                        </m:e>
                                      </m:d>
                                    </m:den>
                                  </m:f>
                                </m:e>
                              </m:nary>
                              <m:r>
                                <a:rPr lang="en-GB" sz="1400">
                                  <a:effectLst/>
                                  <a:latin typeface="Cambria Math"/>
                                </a:rPr>
                                <m:t>𝑑𝑥</m:t>
                              </m:r>
                            </m:oMath>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unc>
                                  <m:funcPr>
                                    <m:ctrlPr>
                                      <a:rPr lang="en-GB" sz="1400" i="1">
                                        <a:effectLst/>
                                        <a:latin typeface="Cambria Math" panose="02040503050406030204" pitchFamily="18" charset="0"/>
                                      </a:rPr>
                                    </m:ctrlPr>
                                  </m:funcPr>
                                  <m:fName>
                                    <m:r>
                                      <m:rPr>
                                        <m:sty m:val="p"/>
                                      </m:rPr>
                                      <a:rPr lang="en-GB" sz="1400">
                                        <a:effectLst/>
                                        <a:latin typeface="Cambria Math"/>
                                      </a:rPr>
                                      <m:t>ln</m:t>
                                    </m:r>
                                  </m:fName>
                                  <m:e>
                                    <m:d>
                                      <m:dPr>
                                        <m:begChr m:val="|"/>
                                        <m:endChr m:val="|"/>
                                        <m:ctrlPr>
                                          <a:rPr lang="en-GB" sz="1400" i="1">
                                            <a:effectLst/>
                                            <a:latin typeface="Cambria Math" panose="02040503050406030204" pitchFamily="18" charset="0"/>
                                          </a:rPr>
                                        </m:ctrlPr>
                                      </m:dPr>
                                      <m:e>
                                        <m:func>
                                          <m:funcPr>
                                            <m:ctrlPr>
                                              <a:rPr lang="en-GB" sz="1400" i="1">
                                                <a:effectLst/>
                                                <a:latin typeface="Cambria Math" panose="02040503050406030204" pitchFamily="18" charset="0"/>
                                              </a:rPr>
                                            </m:ctrlPr>
                                          </m:funcPr>
                                          <m:fName>
                                            <m:r>
                                              <a:rPr lang="en-GB" sz="1400">
                                                <a:effectLst/>
                                                <a:latin typeface="Cambria Math"/>
                                              </a:rPr>
                                              <m:t>𝑠𝑖𝑛</m:t>
                                            </m:r>
                                          </m:fName>
                                          <m:e>
                                            <m:r>
                                              <a:rPr lang="en-GB" sz="1400">
                                                <a:effectLst/>
                                                <a:latin typeface="Cambria Math"/>
                                              </a:rPr>
                                              <m:t>𝑥</m:t>
                                            </m:r>
                                          </m:e>
                                        </m:func>
                                      </m:e>
                                    </m:d>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Yes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1965059405"/>
                  </p:ext>
                </p:extLst>
              </p:nvPr>
            </p:nvGraphicFramePr>
            <p:xfrm>
              <a:off x="675184" y="709712"/>
              <a:ext cx="7506653" cy="6126211"/>
            </p:xfrm>
            <a:graphic>
              <a:graphicData uri="http://schemas.openxmlformats.org/drawingml/2006/table">
                <a:tbl>
                  <a:tblPr firstRow="1" bandRow="1">
                    <a:tableStyleId>{073A0DAA-6AF3-43AB-8588-CEC1D06C72B9}</a:tableStyleId>
                  </a:tblPr>
                  <a:tblGrid>
                    <a:gridCol w="1168676">
                      <a:extLst>
                        <a:ext uri="{9D8B030D-6E8A-4147-A177-3AD203B41FA5}">
                          <a16:colId xmlns:a16="http://schemas.microsoft.com/office/drawing/2014/main" val="20000"/>
                        </a:ext>
                      </a:extLst>
                    </a:gridCol>
                    <a:gridCol w="2817330">
                      <a:extLst>
                        <a:ext uri="{9D8B030D-6E8A-4147-A177-3AD203B41FA5}">
                          <a16:colId xmlns:a16="http://schemas.microsoft.com/office/drawing/2014/main" val="20001"/>
                        </a:ext>
                      </a:extLst>
                    </a:gridCol>
                    <a:gridCol w="1879303">
                      <a:extLst>
                        <a:ext uri="{9D8B030D-6E8A-4147-A177-3AD203B41FA5}">
                          <a16:colId xmlns:a16="http://schemas.microsoft.com/office/drawing/2014/main" val="20002"/>
                        </a:ext>
                      </a:extLst>
                    </a:gridCol>
                    <a:gridCol w="1641344">
                      <a:extLst>
                        <a:ext uri="{9D8B030D-6E8A-4147-A177-3AD203B41FA5}">
                          <a16:colId xmlns:a16="http://schemas.microsoft.com/office/drawing/2014/main" val="20003"/>
                        </a:ext>
                      </a:extLst>
                    </a:gridCol>
                  </a:tblGrid>
                  <a:tr h="263652">
                    <a:tc>
                      <a:txBody>
                        <a:bodyPr/>
                        <a:lstStyle/>
                        <a:p>
                          <a:endParaRPr lang="en-US"/>
                        </a:p>
                      </a:txBody>
                      <a:tcPr marL="68580" marR="68580" marT="0" marB="0">
                        <a:blipFill>
                          <a:blip r:embed="rId2"/>
                          <a:stretch>
                            <a:fillRect l="-521" t="-160465" r="-544271" b="-2467442"/>
                          </a:stretch>
                        </a:blipFill>
                      </a:tcPr>
                    </a:tc>
                    <a:tc>
                      <a:txBody>
                        <a:bodyPr/>
                        <a:lstStyle/>
                        <a:p>
                          <a:pPr>
                            <a:lnSpc>
                              <a:spcPct val="107000"/>
                            </a:lnSpc>
                            <a:spcAft>
                              <a:spcPts val="0"/>
                            </a:spcAft>
                          </a:pPr>
                          <a:r>
                            <a:rPr lang="en-GB" sz="1400" dirty="0">
                              <a:effectLst/>
                            </a:rPr>
                            <a:t>How to deal with it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212987" t="-160465" r="-88961" b="-2467442"/>
                          </a:stretch>
                        </a:blipFill>
                      </a:tcPr>
                    </a:tc>
                    <a:tc>
                      <a:txBody>
                        <a:bodyPr/>
                        <a:lstStyle/>
                        <a:p>
                          <a:pPr>
                            <a:lnSpc>
                              <a:spcPct val="107000"/>
                            </a:lnSpc>
                            <a:spcAft>
                              <a:spcPts val="0"/>
                            </a:spcAft>
                          </a:pPr>
                          <a:r>
                            <a:rPr lang="en-GB" sz="1400" dirty="0">
                              <a:effectLst/>
                            </a:rPr>
                            <a:t>Formula booklet?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84420">
                    <a:tc>
                      <a:txBody>
                        <a:bodyPr/>
                        <a:lstStyle/>
                        <a:p>
                          <a:endParaRPr lang="en-US"/>
                        </a:p>
                      </a:txBody>
                      <a:tcPr marL="68580" marR="68580" marT="0" marB="0">
                        <a:blipFill>
                          <a:blip r:embed="rId2"/>
                          <a:stretch>
                            <a:fillRect l="-521" t="-177778" r="-544271" b="-1584127"/>
                          </a:stretch>
                        </a:blipFill>
                      </a:tcPr>
                    </a:tc>
                    <a:tc>
                      <a:txBody>
                        <a:bodyPr/>
                        <a:lstStyle/>
                        <a:p>
                          <a:pPr>
                            <a:lnSpc>
                              <a:spcPct val="107000"/>
                            </a:lnSpc>
                            <a:spcAft>
                              <a:spcPts val="0"/>
                            </a:spcAft>
                          </a:pPr>
                          <a:r>
                            <a:rPr lang="en-GB" sz="1400">
                              <a:effectLst/>
                            </a:rPr>
                            <a:t>Standard result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212987" t="-177778" r="-88961" b="-1584127"/>
                          </a:stretch>
                        </a:blipFill>
                      </a:tcPr>
                    </a:tc>
                    <a:tc>
                      <a:txBody>
                        <a:bodyPr/>
                        <a:lstStyle/>
                        <a:p>
                          <a:pPr>
                            <a:lnSpc>
                              <a:spcPct val="107000"/>
                            </a:lnSpc>
                            <a:spcAft>
                              <a:spcPts val="0"/>
                            </a:spcAft>
                          </a:pPr>
                          <a:r>
                            <a:rPr lang="en-GB" sz="1400">
                              <a:effectLst/>
                            </a:rPr>
                            <a:t>No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04056">
                    <a:tc>
                      <a:txBody>
                        <a:bodyPr/>
                        <a:lstStyle/>
                        <a:p>
                          <a:endParaRPr lang="en-US"/>
                        </a:p>
                      </a:txBody>
                      <a:tcPr marL="68580" marR="68580" marT="0" marB="0">
                        <a:blipFill>
                          <a:blip r:embed="rId2"/>
                          <a:stretch>
                            <a:fillRect l="-521" t="-210843" r="-544271" b="-1102410"/>
                          </a:stretch>
                        </a:blipFill>
                      </a:tcPr>
                    </a:tc>
                    <a:tc>
                      <a:txBody>
                        <a:bodyPr/>
                        <a:lstStyle/>
                        <a:p>
                          <a:pPr>
                            <a:lnSpc>
                              <a:spcPct val="107000"/>
                            </a:lnSpc>
                            <a:spcAft>
                              <a:spcPts val="0"/>
                            </a:spcAft>
                          </a:pPr>
                          <a:r>
                            <a:rPr lang="en-GB" sz="1400" dirty="0">
                              <a:effectLst/>
                            </a:rPr>
                            <a:t>Standard result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212987" t="-210843" r="-88961" b="-1102410"/>
                          </a:stretch>
                        </a:blipFill>
                      </a:tcPr>
                    </a:tc>
                    <a:tc>
                      <a:txBody>
                        <a:bodyPr/>
                        <a:lstStyle/>
                        <a:p>
                          <a:pPr>
                            <a:lnSpc>
                              <a:spcPct val="107000"/>
                            </a:lnSpc>
                            <a:spcAft>
                              <a:spcPts val="0"/>
                            </a:spcAft>
                          </a:pPr>
                          <a:r>
                            <a:rPr lang="en-GB" sz="1400">
                              <a:effectLst/>
                            </a:rPr>
                            <a:t>No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941959">
                    <a:tc>
                      <a:txBody>
                        <a:bodyPr/>
                        <a:lstStyle/>
                        <a:p>
                          <a:endParaRPr lang="en-US"/>
                        </a:p>
                      </a:txBody>
                      <a:tcPr marL="68580" marR="68580" marT="0" marB="0">
                        <a:blipFill>
                          <a:blip r:embed="rId2"/>
                          <a:stretch>
                            <a:fillRect l="-521" t="-166452" r="-544271" b="-490323"/>
                          </a:stretch>
                        </a:blipFill>
                      </a:tcPr>
                    </a:tc>
                    <a:tc>
                      <a:txBody>
                        <a:bodyPr/>
                        <a:lstStyle/>
                        <a:p>
                          <a:endParaRPr lang="en-US"/>
                        </a:p>
                      </a:txBody>
                      <a:tcPr marL="68580" marR="68580" marT="0" marB="0">
                        <a:blipFill>
                          <a:blip r:embed="rId2"/>
                          <a:stretch>
                            <a:fillRect l="-41685" t="-166452" r="-125702" b="-490323"/>
                          </a:stretch>
                        </a:blipFill>
                      </a:tcPr>
                    </a:tc>
                    <a:tc>
                      <a:txBody>
                        <a:bodyPr/>
                        <a:lstStyle/>
                        <a:p>
                          <a:endParaRPr lang="en-US"/>
                        </a:p>
                      </a:txBody>
                      <a:tcPr marL="68580" marR="68580" marT="0" marB="0">
                        <a:blipFill>
                          <a:blip r:embed="rId2"/>
                          <a:stretch>
                            <a:fillRect l="-212987" t="-166452" r="-88961" b="-490323"/>
                          </a:stretch>
                        </a:blipFill>
                      </a:tcPr>
                    </a:tc>
                    <a:tc>
                      <a:txBody>
                        <a:bodyPr/>
                        <a:lstStyle/>
                        <a:p>
                          <a:pPr>
                            <a:lnSpc>
                              <a:spcPct val="107000"/>
                            </a:lnSpc>
                            <a:spcAft>
                              <a:spcPts val="0"/>
                            </a:spcAft>
                          </a:pPr>
                          <a:r>
                            <a:rPr lang="en-GB" sz="1400">
                              <a:effectLst/>
                            </a:rPr>
                            <a:t>Yes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112203">
                    <a:tc>
                      <a:txBody>
                        <a:bodyPr/>
                        <a:lstStyle/>
                        <a:p>
                          <a:endParaRPr lang="en-US"/>
                        </a:p>
                      </a:txBody>
                      <a:tcPr marL="68580" marR="68580" marT="0" marB="0">
                        <a:blipFill>
                          <a:blip r:embed="rId2"/>
                          <a:stretch>
                            <a:fillRect l="-521" t="-225683" r="-544271" b="-315301"/>
                          </a:stretch>
                        </a:blipFill>
                      </a:tcPr>
                    </a:tc>
                    <a:tc>
                      <a:txBody>
                        <a:bodyPr/>
                        <a:lstStyle/>
                        <a:p>
                          <a:endParaRPr lang="en-US"/>
                        </a:p>
                      </a:txBody>
                      <a:tcPr marL="68580" marR="68580" marT="0" marB="0">
                        <a:blipFill>
                          <a:blip r:embed="rId2"/>
                          <a:stretch>
                            <a:fillRect l="-41685" t="-225683" r="-125702" b="-315301"/>
                          </a:stretch>
                        </a:blipFill>
                      </a:tcPr>
                    </a:tc>
                    <a:tc>
                      <a:txBody>
                        <a:bodyPr/>
                        <a:lstStyle/>
                        <a:p>
                          <a:endParaRPr lang="en-US"/>
                        </a:p>
                      </a:txBody>
                      <a:tcPr marL="68580" marR="68580" marT="0" marB="0">
                        <a:blipFill>
                          <a:blip r:embed="rId2"/>
                          <a:stretch>
                            <a:fillRect l="-212987" t="-225683" r="-88961" b="-315301"/>
                          </a:stretch>
                        </a:blipFill>
                      </a:tcPr>
                    </a:tc>
                    <a:tc>
                      <a:txBody>
                        <a:bodyPr/>
                        <a:lstStyle/>
                        <a:p>
                          <a:pPr>
                            <a:lnSpc>
                              <a:spcPct val="107000"/>
                            </a:lnSpc>
                            <a:spcAft>
                              <a:spcPts val="0"/>
                            </a:spcAft>
                          </a:pPr>
                          <a:r>
                            <a:rPr lang="en-GB" sz="1400">
                              <a:effectLst/>
                            </a:rPr>
                            <a:t>No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655638">
                    <a:tc>
                      <a:txBody>
                        <a:bodyPr/>
                        <a:lstStyle/>
                        <a:p>
                          <a:endParaRPr lang="en-US"/>
                        </a:p>
                      </a:txBody>
                      <a:tcPr marL="68580" marR="68580" marT="0" marB="0">
                        <a:blipFill>
                          <a:blip r:embed="rId2"/>
                          <a:stretch>
                            <a:fillRect l="-521" t="-557009" r="-544271" b="-439252"/>
                          </a:stretch>
                        </a:blipFill>
                      </a:tcPr>
                    </a:tc>
                    <a:tc>
                      <a:txBody>
                        <a:bodyPr/>
                        <a:lstStyle/>
                        <a:p>
                          <a:endParaRPr lang="en-US"/>
                        </a:p>
                      </a:txBody>
                      <a:tcPr marL="68580" marR="68580" marT="0" marB="0">
                        <a:blipFill>
                          <a:blip r:embed="rId2"/>
                          <a:stretch>
                            <a:fillRect l="-41685" t="-557009" r="-125702" b="-439252"/>
                          </a:stretch>
                        </a:blipFill>
                      </a:tcPr>
                    </a:tc>
                    <a:tc>
                      <a:txBody>
                        <a:bodyPr/>
                        <a:lstStyle/>
                        <a:p>
                          <a:endParaRPr lang="en-US"/>
                        </a:p>
                      </a:txBody>
                      <a:tcPr marL="68580" marR="68580" marT="0" marB="0">
                        <a:blipFill>
                          <a:blip r:embed="rId2"/>
                          <a:stretch>
                            <a:fillRect l="-212987" t="-557009" r="-88961" b="-439252"/>
                          </a:stretch>
                        </a:blipFill>
                      </a:tcPr>
                    </a:tc>
                    <a:tc>
                      <a:txBody>
                        <a:bodyPr/>
                        <a:lstStyle/>
                        <a:p>
                          <a:pPr>
                            <a:lnSpc>
                              <a:spcPct val="107000"/>
                            </a:lnSpc>
                            <a:spcAft>
                              <a:spcPts val="0"/>
                            </a:spcAft>
                          </a:pPr>
                          <a:r>
                            <a:rPr lang="en-GB" sz="1400" dirty="0">
                              <a:effectLst/>
                            </a:rPr>
                            <a:t>No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56565">
                    <a:tc>
                      <a:txBody>
                        <a:bodyPr/>
                        <a:lstStyle/>
                        <a:p>
                          <a:endParaRPr lang="en-US"/>
                        </a:p>
                      </a:txBody>
                      <a:tcPr marL="68580" marR="68580" marT="0" marB="0">
                        <a:blipFill>
                          <a:blip r:embed="rId2"/>
                          <a:stretch>
                            <a:fillRect l="-521" t="-937333" r="-544271" b="-526667"/>
                          </a:stretch>
                        </a:blipFill>
                      </a:tcPr>
                    </a:tc>
                    <a:tc>
                      <a:txBody>
                        <a:bodyPr/>
                        <a:lstStyle/>
                        <a:p>
                          <a:endParaRPr lang="en-US"/>
                        </a:p>
                      </a:txBody>
                      <a:tcPr marL="68580" marR="68580" marT="0" marB="0">
                        <a:blipFill>
                          <a:blip r:embed="rId2"/>
                          <a:stretch>
                            <a:fillRect l="-41685" t="-937333" r="-125702" b="-526667"/>
                          </a:stretch>
                        </a:blipFill>
                      </a:tcPr>
                    </a:tc>
                    <a:tc>
                      <a:txBody>
                        <a:bodyPr/>
                        <a:lstStyle/>
                        <a:p>
                          <a:endParaRPr lang="en-US"/>
                        </a:p>
                      </a:txBody>
                      <a:tcPr marL="68580" marR="68580" marT="0" marB="0">
                        <a:blipFill>
                          <a:blip r:embed="rId2"/>
                          <a:stretch>
                            <a:fillRect l="-212987" t="-937333" r="-88961" b="-526667"/>
                          </a:stretch>
                        </a:blipFill>
                      </a:tcPr>
                    </a:tc>
                    <a:tc>
                      <a:txBody>
                        <a:bodyPr/>
                        <a:lstStyle/>
                        <a:p>
                          <a:pPr>
                            <a:lnSpc>
                              <a:spcPct val="107000"/>
                            </a:lnSpc>
                            <a:spcAft>
                              <a:spcPts val="0"/>
                            </a:spcAft>
                          </a:pPr>
                          <a:r>
                            <a:rPr lang="en-GB" sz="1400" dirty="0">
                              <a:effectLst/>
                            </a:rPr>
                            <a:t>No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674751">
                    <a:tc>
                      <a:txBody>
                        <a:bodyPr/>
                        <a:lstStyle/>
                        <a:p>
                          <a:endParaRPr lang="en-US"/>
                        </a:p>
                      </a:txBody>
                      <a:tcPr marL="68580" marR="68580" marT="0" marB="0">
                        <a:blipFill>
                          <a:blip r:embed="rId2"/>
                          <a:stretch>
                            <a:fillRect l="-521" t="-700901" r="-544271" b="-255856"/>
                          </a:stretch>
                        </a:blipFill>
                      </a:tcPr>
                    </a:tc>
                    <a:tc>
                      <a:txBody>
                        <a:bodyPr/>
                        <a:lstStyle/>
                        <a:p>
                          <a:endParaRPr lang="en-US"/>
                        </a:p>
                      </a:txBody>
                      <a:tcPr marL="68580" marR="68580" marT="0" marB="0">
                        <a:blipFill>
                          <a:blip r:embed="rId2"/>
                          <a:stretch>
                            <a:fillRect l="-41685" t="-700901" r="-125702" b="-255856"/>
                          </a:stretch>
                        </a:blipFill>
                      </a:tcPr>
                    </a:tc>
                    <a:tc>
                      <a:txBody>
                        <a:bodyPr/>
                        <a:lstStyle/>
                        <a:p>
                          <a:endParaRPr lang="en-US"/>
                        </a:p>
                      </a:txBody>
                      <a:tcPr marL="68580" marR="68580" marT="0" marB="0">
                        <a:blipFill>
                          <a:blip r:embed="rId2"/>
                          <a:stretch>
                            <a:fillRect l="-212987" t="-700901" r="-88961" b="-255856"/>
                          </a:stretch>
                        </a:blipFill>
                      </a:tcPr>
                    </a:tc>
                    <a:tc>
                      <a:txBody>
                        <a:bodyPr/>
                        <a:lstStyle/>
                        <a:p>
                          <a:pPr>
                            <a:lnSpc>
                              <a:spcPct val="107000"/>
                            </a:lnSpc>
                            <a:spcAft>
                              <a:spcPts val="0"/>
                            </a:spcAft>
                          </a:pPr>
                          <a:r>
                            <a:rPr lang="en-GB" sz="1400" dirty="0">
                              <a:effectLst/>
                            </a:rPr>
                            <a:t>Yes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445897">
                    <a:tc>
                      <a:txBody>
                        <a:bodyPr/>
                        <a:lstStyle/>
                        <a:p>
                          <a:endParaRPr lang="en-US"/>
                        </a:p>
                      </a:txBody>
                      <a:tcPr marL="68580" marR="68580" marT="0" marB="0">
                        <a:blipFill>
                          <a:blip r:embed="rId2"/>
                          <a:stretch>
                            <a:fillRect l="-521" t="-1217808" r="-544271" b="-289041"/>
                          </a:stretch>
                        </a:blipFill>
                      </a:tcPr>
                    </a:tc>
                    <a:tc>
                      <a:txBody>
                        <a:bodyPr/>
                        <a:lstStyle/>
                        <a:p>
                          <a:endParaRPr lang="en-US"/>
                        </a:p>
                      </a:txBody>
                      <a:tcPr marL="68580" marR="68580" marT="0" marB="0">
                        <a:blipFill>
                          <a:blip r:embed="rId2"/>
                          <a:stretch>
                            <a:fillRect l="-41685" t="-1217808" r="-125702" b="-289041"/>
                          </a:stretch>
                        </a:blipFill>
                      </a:tcPr>
                    </a:tc>
                    <a:tc>
                      <a:txBody>
                        <a:bodyPr/>
                        <a:lstStyle/>
                        <a:p>
                          <a:endParaRPr lang="en-US"/>
                        </a:p>
                      </a:txBody>
                      <a:tcPr marL="68580" marR="68580" marT="0" marB="0">
                        <a:blipFill>
                          <a:blip r:embed="rId2"/>
                          <a:stretch>
                            <a:fillRect l="-212987" t="-1217808" r="-88961" b="-289041"/>
                          </a:stretch>
                        </a:blipFill>
                      </a:tcPr>
                    </a:tc>
                    <a:tc>
                      <a:txBody>
                        <a:bodyPr/>
                        <a:lstStyle/>
                        <a:p>
                          <a:pPr>
                            <a:lnSpc>
                              <a:spcPct val="107000"/>
                            </a:lnSpc>
                            <a:spcAft>
                              <a:spcPts val="0"/>
                            </a:spcAft>
                          </a:pPr>
                          <a:r>
                            <a:rPr lang="en-GB" sz="1400" dirty="0">
                              <a:effectLst/>
                            </a:rPr>
                            <a:t>Yes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687070">
                    <a:tc>
                      <a:txBody>
                        <a:bodyPr/>
                        <a:lstStyle/>
                        <a:p>
                          <a:endParaRPr lang="en-US"/>
                        </a:p>
                      </a:txBody>
                      <a:tcPr marL="68580" marR="68580" marT="0" marB="0">
                        <a:blipFill>
                          <a:blip r:embed="rId2"/>
                          <a:stretch>
                            <a:fillRect l="-521" t="-851327" r="-544271" b="-86726"/>
                          </a:stretch>
                        </a:blipFill>
                      </a:tcPr>
                    </a:tc>
                    <a:tc>
                      <a:txBody>
                        <a:bodyPr/>
                        <a:lstStyle/>
                        <a:p>
                          <a:endParaRPr lang="en-US"/>
                        </a:p>
                      </a:txBody>
                      <a:tcPr marL="68580" marR="68580" marT="0" marB="0">
                        <a:blipFill>
                          <a:blip r:embed="rId2"/>
                          <a:stretch>
                            <a:fillRect l="-41685" t="-851327" r="-125702" b="-86726"/>
                          </a:stretch>
                        </a:blipFill>
                      </a:tcPr>
                    </a:tc>
                    <a:tc>
                      <a:txBody>
                        <a:bodyPr/>
                        <a:lstStyle/>
                        <a:p>
                          <a:endParaRPr lang="en-US"/>
                        </a:p>
                      </a:txBody>
                      <a:tcPr marL="68580" marR="68580" marT="0" marB="0">
                        <a:blipFill>
                          <a:blip r:embed="rId2"/>
                          <a:stretch>
                            <a:fillRect l="-212987" t="-851327" r="-88961" b="-86726"/>
                          </a:stretch>
                        </a:blipFill>
                      </a:tcPr>
                    </a:tc>
                    <a:tc>
                      <a:txBody>
                        <a:bodyPr/>
                        <a:lstStyle/>
                        <a:p>
                          <a:pPr>
                            <a:lnSpc>
                              <a:spcPct val="107000"/>
                            </a:lnSpc>
                            <a:spcAft>
                              <a:spcPts val="0"/>
                            </a:spcAft>
                          </a:pPr>
                          <a:r>
                            <a:rPr lang="en-GB" sz="1400" dirty="0">
                              <a:effectLst/>
                            </a:rPr>
                            <a:t>Yes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bl>
              </a:graphicData>
            </a:graphic>
          </p:graphicFrame>
        </mc:Fallback>
      </mc:AlternateContent>
      <p:grpSp>
        <p:nvGrpSpPr>
          <p:cNvPr id="3" name="Group 2"/>
          <p:cNvGrpSpPr/>
          <p:nvPr/>
        </p:nvGrpSpPr>
        <p:grpSpPr>
          <a:xfrm>
            <a:off x="0" y="0"/>
            <a:ext cx="9144000"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Summary of Functions</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Rectangle 5"/>
          <p:cNvSpPr/>
          <p:nvPr/>
        </p:nvSpPr>
        <p:spPr>
          <a:xfrm>
            <a:off x="1827312" y="964332"/>
            <a:ext cx="4725888" cy="3818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Rectangle 6"/>
          <p:cNvSpPr/>
          <p:nvPr/>
        </p:nvSpPr>
        <p:spPr>
          <a:xfrm>
            <a:off x="1827312" y="1346199"/>
            <a:ext cx="4725888" cy="5357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1827312" y="1881962"/>
            <a:ext cx="4725888" cy="8989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1827312" y="2780927"/>
            <a:ext cx="4725888" cy="11318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1827312" y="3912780"/>
            <a:ext cx="4725888" cy="6477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1827312" y="4560481"/>
            <a:ext cx="4725888" cy="4793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1827312" y="5039832"/>
            <a:ext cx="4725888" cy="6592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1827312" y="5699050"/>
            <a:ext cx="4725888" cy="4678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1827312" y="6166883"/>
            <a:ext cx="4725888" cy="6690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2100676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13"/>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0" restart="whenNotActive" fill="hold" evtFilter="cancelBubble" nodeType="interactiveSeq">
                <p:stCondLst>
                  <p:cond evt="onClick" delay="0">
                    <p:tgtEl>
                      <p:spTgt spid="14"/>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14"/>
                                        </p:tgtEl>
                                      </p:cBhvr>
                                    </p:animEffect>
                                    <p:set>
                                      <p:cBhvr>
                                        <p:cTn id="5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Summary of Functions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179512" y="764704"/>
              <a:ext cx="8784976" cy="6012945"/>
            </p:xfrm>
            <a:graphic>
              <a:graphicData uri="http://schemas.openxmlformats.org/drawingml/2006/table">
                <a:tbl>
                  <a:tblPr firstRow="1" bandRow="1">
                    <a:tableStyleId>{073A0DAA-6AF3-43AB-8588-CEC1D06C72B9}</a:tableStyleId>
                  </a:tblPr>
                  <a:tblGrid>
                    <a:gridCol w="1367692">
                      <a:extLst>
                        <a:ext uri="{9D8B030D-6E8A-4147-A177-3AD203B41FA5}">
                          <a16:colId xmlns:a16="http://schemas.microsoft.com/office/drawing/2014/main" val="20000"/>
                        </a:ext>
                      </a:extLst>
                    </a:gridCol>
                    <a:gridCol w="3297098">
                      <a:extLst>
                        <a:ext uri="{9D8B030D-6E8A-4147-A177-3AD203B41FA5}">
                          <a16:colId xmlns:a16="http://schemas.microsoft.com/office/drawing/2014/main" val="20001"/>
                        </a:ext>
                      </a:extLst>
                    </a:gridCol>
                    <a:gridCol w="2199334">
                      <a:extLst>
                        <a:ext uri="{9D8B030D-6E8A-4147-A177-3AD203B41FA5}">
                          <a16:colId xmlns:a16="http://schemas.microsoft.com/office/drawing/2014/main" val="20002"/>
                        </a:ext>
                      </a:extLst>
                    </a:gridCol>
                    <a:gridCol w="1920852">
                      <a:extLst>
                        <a:ext uri="{9D8B030D-6E8A-4147-A177-3AD203B41FA5}">
                          <a16:colId xmlns:a16="http://schemas.microsoft.com/office/drawing/2014/main" val="20003"/>
                        </a:ext>
                      </a:extLst>
                    </a:gridCol>
                  </a:tblGrid>
                  <a:tr h="18734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800">
                                    <a:effectLst/>
                                    <a:latin typeface="Cambria Math"/>
                                  </a:rPr>
                                  <m:t>𝒇</m:t>
                                </m:r>
                                <m:r>
                                  <a:rPr lang="en-GB" sz="1800">
                                    <a:effectLst/>
                                    <a:latin typeface="Cambria Math"/>
                                  </a:rPr>
                                  <m:t>(</m:t>
                                </m:r>
                                <m:r>
                                  <a:rPr lang="en-GB" sz="1800">
                                    <a:effectLst/>
                                    <a:latin typeface="Cambria Math"/>
                                  </a:rPr>
                                  <m:t>𝒙</m:t>
                                </m:r>
                                <m:r>
                                  <a:rPr lang="en-GB" sz="1800">
                                    <a:effectLst/>
                                    <a:latin typeface="Cambria Math"/>
                                  </a:rPr>
                                  <m:t>)</m:t>
                                </m:r>
                              </m:oMath>
                            </m:oMathPara>
                          </a14:m>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How to deal with it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 xmlns:m="http://schemas.openxmlformats.org/officeDocument/2006/math">
                              <m:nary>
                                <m:naryPr>
                                  <m:subHide m:val="on"/>
                                  <m:supHide m:val="on"/>
                                  <m:ctrlPr>
                                    <a:rPr lang="en-GB" sz="1800" i="1">
                                      <a:effectLst/>
                                      <a:latin typeface="Cambria Math" panose="02040503050406030204" pitchFamily="18" charset="0"/>
                                    </a:rPr>
                                  </m:ctrlPr>
                                </m:naryPr>
                                <m:sub/>
                                <m:sup/>
                                <m:e>
                                  <m:r>
                                    <a:rPr lang="en-GB" sz="1800">
                                      <a:effectLst/>
                                      <a:latin typeface="Cambria Math"/>
                                    </a:rPr>
                                    <m:t>𝒇</m:t>
                                  </m:r>
                                  <m:d>
                                    <m:dPr>
                                      <m:ctrlPr>
                                        <a:rPr lang="en-GB" sz="1800" i="1">
                                          <a:effectLst/>
                                          <a:latin typeface="Cambria Math" panose="02040503050406030204" pitchFamily="18" charset="0"/>
                                        </a:rPr>
                                      </m:ctrlPr>
                                    </m:dPr>
                                    <m:e>
                                      <m:r>
                                        <a:rPr lang="en-GB" sz="1800">
                                          <a:effectLst/>
                                          <a:latin typeface="Cambria Math"/>
                                        </a:rPr>
                                        <m:t>𝒙</m:t>
                                      </m:r>
                                    </m:e>
                                  </m:d>
                                  <m:r>
                                    <a:rPr lang="en-GB" sz="1800">
                                      <a:effectLst/>
                                      <a:latin typeface="Cambria Math"/>
                                    </a:rPr>
                                    <m:t>𝒅𝒙</m:t>
                                  </m:r>
                                </m:e>
                              </m:nary>
                            </m:oMath>
                          </a14:m>
                          <a:r>
                            <a:rPr lang="en-GB" sz="1800" dirty="0">
                              <a:effectLst/>
                            </a:rPr>
                            <a:t> (+constant)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Formula booklet?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12288">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600">
                                    <a:effectLst/>
                                    <a:latin typeface="Cambria Math"/>
                                  </a:rPr>
                                  <m:t>𝒄𝒐𝒔𝒆</m:t>
                                </m:r>
                                <m:sSup>
                                  <m:sSupPr>
                                    <m:ctrlPr>
                                      <a:rPr lang="en-GB" sz="1600" i="1">
                                        <a:effectLst/>
                                        <a:latin typeface="Cambria Math" panose="02040503050406030204" pitchFamily="18" charset="0"/>
                                      </a:rPr>
                                    </m:ctrlPr>
                                  </m:sSupPr>
                                  <m:e>
                                    <m:r>
                                      <a:rPr lang="en-GB" sz="1600">
                                        <a:effectLst/>
                                        <a:latin typeface="Cambria Math"/>
                                      </a:rPr>
                                      <m:t>𝒄</m:t>
                                    </m:r>
                                  </m:e>
                                  <m:sup>
                                    <m:r>
                                      <a:rPr lang="en-GB" sz="1600">
                                        <a:effectLst/>
                                        <a:latin typeface="Cambria Math"/>
                                      </a:rPr>
                                      <m:t>𝟐</m:t>
                                    </m:r>
                                  </m:sup>
                                </m:sSup>
                                <m:r>
                                  <a:rPr lang="en-GB" sz="1600">
                                    <a:effectLst/>
                                    <a:latin typeface="Cambria Math"/>
                                  </a:rPr>
                                  <m:t>𝒙</m:t>
                                </m:r>
                              </m:oMath>
                            </m:oMathPara>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600">
                              <a:effectLst/>
                            </a:rPr>
                            <a:t>By observation.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600">
                                    <a:effectLst/>
                                    <a:latin typeface="Cambria Math"/>
                                  </a:rPr>
                                  <m:t>−</m:t>
                                </m:r>
                                <m:func>
                                  <m:funcPr>
                                    <m:ctrlPr>
                                      <a:rPr lang="en-GB" sz="1600" i="1">
                                        <a:effectLst/>
                                        <a:latin typeface="Cambria Math" panose="02040503050406030204" pitchFamily="18" charset="0"/>
                                      </a:rPr>
                                    </m:ctrlPr>
                                  </m:funcPr>
                                  <m:fName>
                                    <m:r>
                                      <a:rPr lang="en-GB" sz="1600">
                                        <a:effectLst/>
                                        <a:latin typeface="Cambria Math"/>
                                      </a:rPr>
                                      <m:t>𝐜𝐨𝐭</m:t>
                                    </m:r>
                                  </m:fName>
                                  <m:e>
                                    <m:r>
                                      <a:rPr lang="en-GB" sz="1600">
                                        <a:effectLst/>
                                        <a:latin typeface="Cambria Math"/>
                                      </a:rPr>
                                      <m:t>𝒙</m:t>
                                    </m:r>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600" dirty="0">
                              <a:effectLst/>
                            </a:rPr>
                            <a:t>No!</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extLst>
                      <a:ext uri="{0D108BD9-81ED-4DB2-BD59-A6C34878D82A}">
                        <a16:rowId xmlns:a16="http://schemas.microsoft.com/office/drawing/2014/main" val="10001"/>
                      </a:ext>
                    </a:extLst>
                  </a:tr>
                  <a:tr h="18734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600">
                                    <a:effectLst/>
                                    <a:latin typeface="Cambria Math"/>
                                  </a:rPr>
                                  <m:t>𝒔𝒆</m:t>
                                </m:r>
                                <m:sSup>
                                  <m:sSupPr>
                                    <m:ctrlPr>
                                      <a:rPr lang="en-GB" sz="1600" i="1">
                                        <a:effectLst/>
                                        <a:latin typeface="Cambria Math" panose="02040503050406030204" pitchFamily="18" charset="0"/>
                                      </a:rPr>
                                    </m:ctrlPr>
                                  </m:sSupPr>
                                  <m:e>
                                    <m:r>
                                      <a:rPr lang="en-GB" sz="1600">
                                        <a:effectLst/>
                                        <a:latin typeface="Cambria Math"/>
                                      </a:rPr>
                                      <m:t>𝒄</m:t>
                                    </m:r>
                                  </m:e>
                                  <m:sup>
                                    <m:r>
                                      <a:rPr lang="en-GB" sz="1600">
                                        <a:effectLst/>
                                        <a:latin typeface="Cambria Math"/>
                                      </a:rPr>
                                      <m:t>𝟐</m:t>
                                    </m:r>
                                  </m:sup>
                                </m:sSup>
                                <m:r>
                                  <a:rPr lang="en-GB" sz="1600">
                                    <a:effectLst/>
                                    <a:latin typeface="Cambria Math"/>
                                  </a:rPr>
                                  <m:t>𝒙</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600" dirty="0">
                              <a:effectLst/>
                            </a:rPr>
                            <a:t>By observation.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unc>
                                  <m:funcPr>
                                    <m:ctrlPr>
                                      <a:rPr lang="en-GB" sz="1600" i="1">
                                        <a:effectLst/>
                                        <a:latin typeface="Cambria Math" panose="02040503050406030204" pitchFamily="18" charset="0"/>
                                      </a:rPr>
                                    </m:ctrlPr>
                                  </m:funcPr>
                                  <m:fName>
                                    <m:r>
                                      <m:rPr>
                                        <m:sty m:val="p"/>
                                      </m:rPr>
                                      <a:rPr lang="en-GB" sz="1600">
                                        <a:effectLst/>
                                        <a:latin typeface="Cambria Math"/>
                                      </a:rPr>
                                      <m:t>tan</m:t>
                                    </m:r>
                                  </m:fName>
                                  <m:e>
                                    <m:r>
                                      <a:rPr lang="en-GB" sz="1600">
                                        <a:effectLst/>
                                        <a:latin typeface="Cambria Math"/>
                                      </a:rPr>
                                      <m:t>𝑥</m:t>
                                    </m:r>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600" dirty="0">
                              <a:effectLst/>
                            </a:rPr>
                            <a:t>Yes </a:t>
                          </a:r>
                        </a:p>
                        <a:p>
                          <a:pPr>
                            <a:lnSpc>
                              <a:spcPct val="107000"/>
                            </a:lnSpc>
                            <a:spcAft>
                              <a:spcPts val="0"/>
                            </a:spcAft>
                          </a:pPr>
                          <a:r>
                            <a:rPr lang="en-GB" sz="1600" dirty="0">
                              <a:effectLst/>
                            </a:rPr>
                            <a:t>(but memorise)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extLst>
                      <a:ext uri="{0D108BD9-81ED-4DB2-BD59-A6C34878D82A}">
                        <a16:rowId xmlns:a16="http://schemas.microsoft.com/office/drawing/2014/main" val="10002"/>
                      </a:ext>
                    </a:extLst>
                  </a:tr>
                  <a:tr h="18734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600">
                                    <a:effectLst/>
                                    <a:latin typeface="Cambria Math"/>
                                  </a:rPr>
                                  <m:t>𝒄𝒐</m:t>
                                </m:r>
                                <m:sSup>
                                  <m:sSupPr>
                                    <m:ctrlPr>
                                      <a:rPr lang="en-GB" sz="1600" i="1">
                                        <a:effectLst/>
                                        <a:latin typeface="Cambria Math" panose="02040503050406030204" pitchFamily="18" charset="0"/>
                                      </a:rPr>
                                    </m:ctrlPr>
                                  </m:sSupPr>
                                  <m:e>
                                    <m:r>
                                      <a:rPr lang="en-GB" sz="1600">
                                        <a:effectLst/>
                                        <a:latin typeface="Cambria Math"/>
                                      </a:rPr>
                                      <m:t>𝒕</m:t>
                                    </m:r>
                                  </m:e>
                                  <m:sup>
                                    <m:r>
                                      <a:rPr lang="en-GB" sz="1600">
                                        <a:effectLst/>
                                        <a:latin typeface="Cambria Math"/>
                                      </a:rPr>
                                      <m:t>𝟐</m:t>
                                    </m:r>
                                  </m:sup>
                                </m:sSup>
                                <m:r>
                                  <a:rPr lang="en-GB" sz="1600">
                                    <a:effectLst/>
                                    <a:latin typeface="Cambria Math"/>
                                  </a:rPr>
                                  <m:t>𝒙</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600">
                                    <a:effectLst/>
                                    <a:latin typeface="Cambria Math"/>
                                  </a:rPr>
                                  <m:t>1+</m:t>
                                </m:r>
                                <m:func>
                                  <m:funcPr>
                                    <m:ctrlPr>
                                      <a:rPr lang="en-GB" sz="1600" i="1">
                                        <a:effectLst/>
                                        <a:latin typeface="Cambria Math" panose="02040503050406030204" pitchFamily="18" charset="0"/>
                                      </a:rPr>
                                    </m:ctrlPr>
                                  </m:funcPr>
                                  <m:fName>
                                    <m:sSup>
                                      <m:sSupPr>
                                        <m:ctrlPr>
                                          <a:rPr lang="en-GB" sz="1600" i="1">
                                            <a:effectLst/>
                                            <a:latin typeface="Cambria Math" panose="02040503050406030204" pitchFamily="18" charset="0"/>
                                          </a:rPr>
                                        </m:ctrlPr>
                                      </m:sSupPr>
                                      <m:e>
                                        <m:r>
                                          <m:rPr>
                                            <m:sty m:val="p"/>
                                          </m:rPr>
                                          <a:rPr lang="en-GB" sz="1600">
                                            <a:effectLst/>
                                            <a:latin typeface="Cambria Math"/>
                                          </a:rPr>
                                          <m:t>cot</m:t>
                                        </m:r>
                                      </m:e>
                                      <m:sup>
                                        <m:r>
                                          <a:rPr lang="en-GB" sz="1600">
                                            <a:effectLst/>
                                            <a:latin typeface="Cambria Math"/>
                                          </a:rPr>
                                          <m:t>2</m:t>
                                        </m:r>
                                      </m:sup>
                                    </m:sSup>
                                  </m:fName>
                                  <m:e>
                                    <m:r>
                                      <a:rPr lang="en-GB" sz="1600">
                                        <a:effectLst/>
                                        <a:latin typeface="Cambria Math"/>
                                      </a:rPr>
                                      <m:t>𝑥</m:t>
                                    </m:r>
                                  </m:e>
                                </m:func>
                                <m:r>
                                  <a:rPr lang="en-GB" sz="1600">
                                    <a:effectLst/>
                                    <a:latin typeface="Cambria Math"/>
                                  </a:rPr>
                                  <m:t>≡</m:t>
                                </m:r>
                                <m:r>
                                  <a:rPr lang="en-GB" sz="1600">
                                    <a:effectLst/>
                                    <a:latin typeface="Cambria Math"/>
                                  </a:rPr>
                                  <m:t>𝑐𝑜𝑠𝑒</m:t>
                                </m:r>
                                <m:sSup>
                                  <m:sSupPr>
                                    <m:ctrlPr>
                                      <a:rPr lang="en-GB" sz="1600" i="1">
                                        <a:effectLst/>
                                        <a:latin typeface="Cambria Math" panose="02040503050406030204" pitchFamily="18" charset="0"/>
                                      </a:rPr>
                                    </m:ctrlPr>
                                  </m:sSupPr>
                                  <m:e>
                                    <m:r>
                                      <a:rPr lang="en-GB" sz="1600">
                                        <a:effectLst/>
                                        <a:latin typeface="Cambria Math"/>
                                      </a:rPr>
                                      <m:t>𝑐</m:t>
                                    </m:r>
                                  </m:e>
                                  <m:sup>
                                    <m:r>
                                      <a:rPr lang="en-GB" sz="1600">
                                        <a:effectLst/>
                                        <a:latin typeface="Cambria Math"/>
                                      </a:rPr>
                                      <m:t>2</m:t>
                                    </m:r>
                                  </m:sup>
                                </m:sSup>
                                <m:r>
                                  <a:rPr lang="en-GB" sz="1600">
                                    <a:effectLst/>
                                    <a:latin typeface="Cambria Math"/>
                                  </a:rPr>
                                  <m:t>𝑥</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600">
                                    <a:effectLst/>
                                    <a:latin typeface="Cambria Math"/>
                                  </a:rPr>
                                  <m:t>−</m:t>
                                </m:r>
                                <m:func>
                                  <m:funcPr>
                                    <m:ctrlPr>
                                      <a:rPr lang="en-GB" sz="1600" i="1">
                                        <a:effectLst/>
                                        <a:latin typeface="Cambria Math" panose="02040503050406030204" pitchFamily="18" charset="0"/>
                                      </a:rPr>
                                    </m:ctrlPr>
                                  </m:funcPr>
                                  <m:fName>
                                    <m:r>
                                      <m:rPr>
                                        <m:sty m:val="p"/>
                                      </m:rPr>
                                      <a:rPr lang="en-GB" sz="1600">
                                        <a:effectLst/>
                                        <a:latin typeface="Cambria Math"/>
                                      </a:rPr>
                                      <m:t>cot</m:t>
                                    </m:r>
                                  </m:fName>
                                  <m:e>
                                    <m:r>
                                      <a:rPr lang="en-GB" sz="1600">
                                        <a:effectLst/>
                                        <a:latin typeface="Cambria Math"/>
                                      </a:rPr>
                                      <m:t>𝑥</m:t>
                                    </m:r>
                                  </m:e>
                                </m:func>
                                <m:r>
                                  <a:rPr lang="en-GB" sz="1600">
                                    <a:effectLst/>
                                    <a:latin typeface="Cambria Math"/>
                                  </a:rPr>
                                  <m:t>−</m:t>
                                </m:r>
                                <m:r>
                                  <a:rPr lang="en-GB" sz="1600">
                                    <a:effectLst/>
                                    <a:latin typeface="Cambria Math"/>
                                  </a:rPr>
                                  <m:t>𝑥</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600" dirty="0">
                              <a:effectLst/>
                            </a:rPr>
                            <a:t>No</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extLst>
                      <a:ext uri="{0D108BD9-81ED-4DB2-BD59-A6C34878D82A}">
                        <a16:rowId xmlns:a16="http://schemas.microsoft.com/office/drawing/2014/main" val="10003"/>
                      </a:ext>
                    </a:extLst>
                  </a:tr>
                  <a:tr h="70948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600">
                                    <a:effectLst/>
                                    <a:latin typeface="Cambria Math"/>
                                  </a:rPr>
                                  <m:t>𝒔𝒊𝒏</m:t>
                                </m:r>
                                <m:r>
                                  <a:rPr lang="en-GB" sz="1600">
                                    <a:effectLst/>
                                    <a:latin typeface="Cambria Math"/>
                                  </a:rPr>
                                  <m:t> </m:t>
                                </m:r>
                                <m:r>
                                  <a:rPr lang="en-GB" sz="1600">
                                    <a:effectLst/>
                                    <a:latin typeface="Cambria Math"/>
                                  </a:rPr>
                                  <m:t>𝟐</m:t>
                                </m:r>
                                <m:r>
                                  <a:rPr lang="en-GB" sz="1600">
                                    <a:effectLst/>
                                    <a:latin typeface="Cambria Math"/>
                                  </a:rPr>
                                  <m:t>𝒙</m:t>
                                </m:r>
                                <m:r>
                                  <a:rPr lang="en-GB" sz="1600">
                                    <a:effectLst/>
                                    <a:latin typeface="Cambria Math"/>
                                  </a:rPr>
                                  <m:t> </m:t>
                                </m:r>
                                <m:r>
                                  <a:rPr lang="en-GB" sz="1600">
                                    <a:effectLst/>
                                    <a:latin typeface="Cambria Math"/>
                                  </a:rPr>
                                  <m:t>𝒄𝒐𝒔</m:t>
                                </m:r>
                                <m:r>
                                  <a:rPr lang="en-GB" sz="1600">
                                    <a:effectLst/>
                                    <a:latin typeface="Cambria Math"/>
                                  </a:rPr>
                                  <m:t> </m:t>
                                </m:r>
                                <m:r>
                                  <a:rPr lang="en-GB" sz="1600">
                                    <a:effectLst/>
                                    <a:latin typeface="Cambria Math"/>
                                  </a:rPr>
                                  <m:t>𝟐</m:t>
                                </m:r>
                                <m:r>
                                  <a:rPr lang="en-GB" sz="1600">
                                    <a:effectLst/>
                                    <a:latin typeface="Cambria Math"/>
                                  </a:rPr>
                                  <m:t>𝒙</m:t>
                                </m:r>
                              </m:oMath>
                            </m:oMathPara>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600">
                              <a:effectLst/>
                            </a:rPr>
                            <a:t>For any product of sin and cos with same coefficient of </a:t>
                          </a:r>
                          <a14:m>
                            <m:oMath xmlns:m="http://schemas.openxmlformats.org/officeDocument/2006/math">
                              <m:r>
                                <a:rPr lang="en-GB" sz="1600">
                                  <a:effectLst/>
                                  <a:latin typeface="Cambria Math"/>
                                </a:rPr>
                                <m:t>𝑥</m:t>
                              </m:r>
                            </m:oMath>
                          </a14:m>
                          <a:r>
                            <a:rPr lang="en-GB" sz="1600">
                              <a:effectLst/>
                            </a:rPr>
                            <a:t>, use double angle.</a:t>
                          </a:r>
                          <a:endParaRPr lang="en-GB" sz="1800">
                            <a:effectLst/>
                          </a:endParaRPr>
                        </a:p>
                        <a:p>
                          <a:pPr>
                            <a:lnSpc>
                              <a:spcPct val="107000"/>
                            </a:lnSpc>
                            <a:spcAft>
                              <a:spcPts val="0"/>
                            </a:spcAft>
                          </a:pPr>
                          <a14:m>
                            <m:oMathPara xmlns:m="http://schemas.openxmlformats.org/officeDocument/2006/math">
                              <m:oMathParaPr>
                                <m:jc m:val="centerGroup"/>
                              </m:oMathParaPr>
                              <m:oMath xmlns:m="http://schemas.openxmlformats.org/officeDocument/2006/math">
                                <m:func>
                                  <m:funcPr>
                                    <m:ctrlPr>
                                      <a:rPr lang="en-GB" sz="1600" i="1">
                                        <a:effectLst/>
                                        <a:latin typeface="Cambria Math" panose="02040503050406030204" pitchFamily="18" charset="0"/>
                                      </a:rPr>
                                    </m:ctrlPr>
                                  </m:funcPr>
                                  <m:fName>
                                    <m:r>
                                      <m:rPr>
                                        <m:sty m:val="p"/>
                                      </m:rPr>
                                      <a:rPr lang="en-GB" sz="1600">
                                        <a:effectLst/>
                                        <a:latin typeface="Cambria Math"/>
                                      </a:rPr>
                                      <m:t>sin</m:t>
                                    </m:r>
                                  </m:fName>
                                  <m:e>
                                    <m:r>
                                      <a:rPr lang="en-GB" sz="1600">
                                        <a:effectLst/>
                                        <a:latin typeface="Cambria Math"/>
                                      </a:rPr>
                                      <m:t>2</m:t>
                                    </m:r>
                                    <m:r>
                                      <a:rPr lang="en-GB" sz="1600">
                                        <a:effectLst/>
                                        <a:latin typeface="Cambria Math"/>
                                      </a:rPr>
                                      <m:t>𝑥</m:t>
                                    </m:r>
                                  </m:e>
                                </m:func>
                                <m:func>
                                  <m:funcPr>
                                    <m:ctrlPr>
                                      <a:rPr lang="en-GB" sz="1600" i="1">
                                        <a:effectLst/>
                                        <a:latin typeface="Cambria Math" panose="02040503050406030204" pitchFamily="18" charset="0"/>
                                      </a:rPr>
                                    </m:ctrlPr>
                                  </m:funcPr>
                                  <m:fName>
                                    <m:r>
                                      <m:rPr>
                                        <m:sty m:val="p"/>
                                      </m:rPr>
                                      <a:rPr lang="en-GB" sz="1600">
                                        <a:effectLst/>
                                        <a:latin typeface="Cambria Math"/>
                                      </a:rPr>
                                      <m:t>cos</m:t>
                                    </m:r>
                                  </m:fName>
                                  <m:e>
                                    <m:r>
                                      <a:rPr lang="en-GB" sz="1600">
                                        <a:effectLst/>
                                        <a:latin typeface="Cambria Math"/>
                                      </a:rPr>
                                      <m:t>2</m:t>
                                    </m:r>
                                    <m:r>
                                      <a:rPr lang="en-GB" sz="1600">
                                        <a:effectLst/>
                                        <a:latin typeface="Cambria Math"/>
                                      </a:rPr>
                                      <m:t>𝑥</m:t>
                                    </m:r>
                                  </m:e>
                                </m:func>
                                <m:r>
                                  <a:rPr lang="en-GB" sz="1600">
                                    <a:effectLst/>
                                    <a:latin typeface="Cambria Math"/>
                                  </a:rPr>
                                  <m:t>≡</m:t>
                                </m:r>
                                <m:f>
                                  <m:fPr>
                                    <m:ctrlPr>
                                      <a:rPr lang="en-GB" sz="1600" i="1">
                                        <a:effectLst/>
                                        <a:latin typeface="Cambria Math" panose="02040503050406030204" pitchFamily="18" charset="0"/>
                                      </a:rPr>
                                    </m:ctrlPr>
                                  </m:fPr>
                                  <m:num>
                                    <m:r>
                                      <a:rPr lang="en-GB" sz="1600">
                                        <a:effectLst/>
                                        <a:latin typeface="Cambria Math"/>
                                      </a:rPr>
                                      <m:t>1</m:t>
                                    </m:r>
                                  </m:num>
                                  <m:den>
                                    <m:r>
                                      <a:rPr lang="en-GB" sz="1600">
                                        <a:effectLst/>
                                        <a:latin typeface="Cambria Math"/>
                                      </a:rPr>
                                      <m:t>2</m:t>
                                    </m:r>
                                  </m:den>
                                </m:f>
                                <m:func>
                                  <m:funcPr>
                                    <m:ctrlPr>
                                      <a:rPr lang="en-GB" sz="1600" i="1">
                                        <a:effectLst/>
                                        <a:latin typeface="Cambria Math" panose="02040503050406030204" pitchFamily="18" charset="0"/>
                                      </a:rPr>
                                    </m:ctrlPr>
                                  </m:funcPr>
                                  <m:fName>
                                    <m:r>
                                      <m:rPr>
                                        <m:sty m:val="p"/>
                                      </m:rPr>
                                      <a:rPr lang="en-GB" sz="1600">
                                        <a:effectLst/>
                                        <a:latin typeface="Cambria Math"/>
                                      </a:rPr>
                                      <m:t>sin</m:t>
                                    </m:r>
                                  </m:fName>
                                  <m:e>
                                    <m:r>
                                      <a:rPr lang="en-GB" sz="1600">
                                        <a:effectLst/>
                                        <a:latin typeface="Cambria Math"/>
                                      </a:rPr>
                                      <m:t>4</m:t>
                                    </m:r>
                                    <m:r>
                                      <a:rPr lang="en-GB" sz="1600">
                                        <a:effectLst/>
                                        <a:latin typeface="Cambria Math"/>
                                      </a:rPr>
                                      <m:t>𝑥</m:t>
                                    </m:r>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600">
                                    <a:effectLst/>
                                    <a:latin typeface="Cambria Math"/>
                                  </a:rPr>
                                  <m:t>−</m:t>
                                </m:r>
                                <m:f>
                                  <m:fPr>
                                    <m:ctrlPr>
                                      <a:rPr lang="en-GB" sz="1600" i="1">
                                        <a:effectLst/>
                                        <a:latin typeface="Cambria Math" panose="02040503050406030204" pitchFamily="18" charset="0"/>
                                      </a:rPr>
                                    </m:ctrlPr>
                                  </m:fPr>
                                  <m:num>
                                    <m:r>
                                      <a:rPr lang="en-GB" sz="1600">
                                        <a:effectLst/>
                                        <a:latin typeface="Cambria Math"/>
                                      </a:rPr>
                                      <m:t>1</m:t>
                                    </m:r>
                                  </m:num>
                                  <m:den>
                                    <m:r>
                                      <a:rPr lang="en-GB" sz="1600">
                                        <a:effectLst/>
                                        <a:latin typeface="Cambria Math"/>
                                      </a:rPr>
                                      <m:t>8</m:t>
                                    </m:r>
                                  </m:den>
                                </m:f>
                                <m:func>
                                  <m:funcPr>
                                    <m:ctrlPr>
                                      <a:rPr lang="en-GB" sz="1600" i="1">
                                        <a:effectLst/>
                                        <a:latin typeface="Cambria Math" panose="02040503050406030204" pitchFamily="18" charset="0"/>
                                      </a:rPr>
                                    </m:ctrlPr>
                                  </m:funcPr>
                                  <m:fName>
                                    <m:r>
                                      <m:rPr>
                                        <m:sty m:val="p"/>
                                      </m:rPr>
                                      <a:rPr lang="en-GB" sz="1600">
                                        <a:effectLst/>
                                        <a:latin typeface="Cambria Math"/>
                                      </a:rPr>
                                      <m:t>cos</m:t>
                                    </m:r>
                                  </m:fName>
                                  <m:e>
                                    <m:r>
                                      <a:rPr lang="en-GB" sz="1600">
                                        <a:effectLst/>
                                        <a:latin typeface="Cambria Math"/>
                                      </a:rPr>
                                      <m:t>4</m:t>
                                    </m:r>
                                    <m:r>
                                      <a:rPr lang="en-GB" sz="1600">
                                        <a:effectLst/>
                                        <a:latin typeface="Cambria Math"/>
                                      </a:rPr>
                                      <m:t>𝑥</m:t>
                                    </m:r>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600">
                              <a:effectLst/>
                            </a:rPr>
                            <a:t>No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extLst>
                      <a:ext uri="{0D108BD9-81ED-4DB2-BD59-A6C34878D82A}">
                        <a16:rowId xmlns:a16="http://schemas.microsoft.com/office/drawing/2014/main" val="10004"/>
                      </a:ext>
                    </a:extLst>
                  </a:tr>
                  <a:tr h="344288">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
                                  <m:fPr>
                                    <m:ctrlPr>
                                      <a:rPr lang="en-GB" sz="1600" i="1">
                                        <a:effectLst/>
                                        <a:latin typeface="Cambria Math" panose="02040503050406030204" pitchFamily="18" charset="0"/>
                                      </a:rPr>
                                    </m:ctrlPr>
                                  </m:fPr>
                                  <m:num>
                                    <m:r>
                                      <a:rPr lang="en-GB" sz="1600">
                                        <a:effectLst/>
                                        <a:latin typeface="Cambria Math"/>
                                      </a:rPr>
                                      <m:t>𝟏</m:t>
                                    </m:r>
                                  </m:num>
                                  <m:den>
                                    <m:r>
                                      <a:rPr lang="en-GB" sz="1600">
                                        <a:effectLst/>
                                        <a:latin typeface="Cambria Math"/>
                                      </a:rPr>
                                      <m:t>𝒙</m:t>
                                    </m:r>
                                  </m:den>
                                </m:f>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6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unc>
                                  <m:funcPr>
                                    <m:ctrlPr>
                                      <a:rPr lang="en-GB" sz="1600" i="1">
                                        <a:effectLst/>
                                        <a:latin typeface="Cambria Math" panose="02040503050406030204" pitchFamily="18" charset="0"/>
                                      </a:rPr>
                                    </m:ctrlPr>
                                  </m:funcPr>
                                  <m:fName>
                                    <m:r>
                                      <m:rPr>
                                        <m:sty m:val="p"/>
                                      </m:rPr>
                                      <a:rPr lang="en-GB" sz="1600">
                                        <a:effectLst/>
                                        <a:latin typeface="Cambria Math"/>
                                      </a:rPr>
                                      <m:t>ln</m:t>
                                    </m:r>
                                  </m:fName>
                                  <m:e>
                                    <m:r>
                                      <a:rPr lang="en-GB" sz="1600">
                                        <a:effectLst/>
                                        <a:latin typeface="Cambria Math"/>
                                      </a:rPr>
                                      <m:t>𝑥</m:t>
                                    </m:r>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600" dirty="0">
                              <a:effectLst/>
                            </a:rPr>
                            <a:t>No</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extLst>
                      <a:ext uri="{0D108BD9-81ED-4DB2-BD59-A6C34878D82A}">
                        <a16:rowId xmlns:a16="http://schemas.microsoft.com/office/drawing/2014/main" val="10005"/>
                      </a:ext>
                    </a:extLst>
                  </a:tr>
                  <a:tr h="263888">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unc>
                                  <m:funcPr>
                                    <m:ctrlPr>
                                      <a:rPr lang="en-GB" sz="1600" i="1">
                                        <a:effectLst/>
                                        <a:latin typeface="Cambria Math" panose="02040503050406030204" pitchFamily="18" charset="0"/>
                                      </a:rPr>
                                    </m:ctrlPr>
                                  </m:funcPr>
                                  <m:fName>
                                    <m:r>
                                      <a:rPr lang="en-GB" sz="1600">
                                        <a:effectLst/>
                                        <a:latin typeface="Cambria Math"/>
                                      </a:rPr>
                                      <m:t>𝐥𝐧</m:t>
                                    </m:r>
                                  </m:fName>
                                  <m:e>
                                    <m:r>
                                      <a:rPr lang="en-GB" sz="1600">
                                        <a:effectLst/>
                                        <a:latin typeface="Cambria Math"/>
                                      </a:rPr>
                                      <m:t>𝒙</m:t>
                                    </m:r>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600">
                              <a:effectLst/>
                            </a:rPr>
                            <a:t>Use IBP, where </a:t>
                          </a:r>
                          <a14:m>
                            <m:oMath xmlns:m="http://schemas.openxmlformats.org/officeDocument/2006/math">
                              <m:r>
                                <a:rPr lang="en-GB" sz="1600">
                                  <a:effectLst/>
                                  <a:latin typeface="Cambria Math"/>
                                </a:rPr>
                                <m:t>𝑢</m:t>
                              </m:r>
                              <m:r>
                                <a:rPr lang="en-GB" sz="1600">
                                  <a:effectLst/>
                                  <a:latin typeface="Cambria Math"/>
                                </a:rPr>
                                <m:t>=</m:t>
                              </m:r>
                              <m:func>
                                <m:funcPr>
                                  <m:ctrlPr>
                                    <a:rPr lang="en-GB" sz="1600" i="1">
                                      <a:effectLst/>
                                      <a:latin typeface="Cambria Math" panose="02040503050406030204" pitchFamily="18" charset="0"/>
                                    </a:rPr>
                                  </m:ctrlPr>
                                </m:funcPr>
                                <m:fName>
                                  <m:r>
                                    <m:rPr>
                                      <m:sty m:val="p"/>
                                    </m:rPr>
                                    <a:rPr lang="en-GB" sz="1600">
                                      <a:effectLst/>
                                      <a:latin typeface="Cambria Math"/>
                                    </a:rPr>
                                    <m:t>ln</m:t>
                                  </m:r>
                                </m:fName>
                                <m:e>
                                  <m:r>
                                    <a:rPr lang="en-GB" sz="1600">
                                      <a:effectLst/>
                                      <a:latin typeface="Cambria Math"/>
                                    </a:rPr>
                                    <m:t>𝑥</m:t>
                                  </m:r>
                                </m:e>
                              </m:func>
                              <m:r>
                                <a:rPr lang="en-GB" sz="1600">
                                  <a:effectLst/>
                                  <a:latin typeface="Cambria Math"/>
                                </a:rPr>
                                <m:t>,</m:t>
                              </m:r>
                              <m:f>
                                <m:fPr>
                                  <m:ctrlPr>
                                    <a:rPr lang="en-GB" sz="1600" i="1">
                                      <a:effectLst/>
                                      <a:latin typeface="Cambria Math" panose="02040503050406030204" pitchFamily="18" charset="0"/>
                                    </a:rPr>
                                  </m:ctrlPr>
                                </m:fPr>
                                <m:num>
                                  <m:r>
                                    <a:rPr lang="en-GB" sz="1600">
                                      <a:effectLst/>
                                      <a:latin typeface="Cambria Math"/>
                                    </a:rPr>
                                    <m:t>𝑑𝑣</m:t>
                                  </m:r>
                                </m:num>
                                <m:den>
                                  <m:r>
                                    <a:rPr lang="en-GB" sz="1600">
                                      <a:effectLst/>
                                      <a:latin typeface="Cambria Math"/>
                                    </a:rPr>
                                    <m:t>𝑑𝑥</m:t>
                                  </m:r>
                                </m:den>
                              </m:f>
                              <m:r>
                                <a:rPr lang="en-GB" sz="1600">
                                  <a:effectLst/>
                                  <a:latin typeface="Cambria Math"/>
                                </a:rPr>
                                <m:t>=</m:t>
                              </m:r>
                              <m:func>
                                <m:funcPr>
                                  <m:ctrlPr>
                                    <a:rPr lang="en-GB" sz="1600" i="1">
                                      <a:effectLst/>
                                      <a:latin typeface="Cambria Math" panose="02040503050406030204" pitchFamily="18" charset="0"/>
                                    </a:rPr>
                                  </m:ctrlPr>
                                </m:funcPr>
                                <m:fName>
                                  <m:r>
                                    <m:rPr>
                                      <m:sty m:val="p"/>
                                    </m:rPr>
                                    <a:rPr lang="en-GB" sz="1600">
                                      <a:effectLst/>
                                      <a:latin typeface="Cambria Math"/>
                                    </a:rPr>
                                    <m:t>ln</m:t>
                                  </m:r>
                                </m:fName>
                                <m:e>
                                  <m:r>
                                    <a:rPr lang="en-GB" sz="1600">
                                      <a:effectLst/>
                                      <a:latin typeface="Cambria Math"/>
                                    </a:rPr>
                                    <m:t>𝑥</m:t>
                                  </m:r>
                                </m:e>
                              </m:func>
                            </m:oMath>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600">
                                    <a:effectLst/>
                                    <a:latin typeface="Cambria Math"/>
                                  </a:rPr>
                                  <m:t>𝑥</m:t>
                                </m:r>
                                <m:func>
                                  <m:funcPr>
                                    <m:ctrlPr>
                                      <a:rPr lang="en-GB" sz="1600" i="1">
                                        <a:effectLst/>
                                        <a:latin typeface="Cambria Math" panose="02040503050406030204" pitchFamily="18" charset="0"/>
                                      </a:rPr>
                                    </m:ctrlPr>
                                  </m:funcPr>
                                  <m:fName>
                                    <m:r>
                                      <m:rPr>
                                        <m:sty m:val="p"/>
                                      </m:rPr>
                                      <a:rPr lang="en-GB" sz="1600">
                                        <a:effectLst/>
                                        <a:latin typeface="Cambria Math"/>
                                      </a:rPr>
                                      <m:t>ln</m:t>
                                    </m:r>
                                  </m:fName>
                                  <m:e>
                                    <m:r>
                                      <a:rPr lang="en-GB" sz="1600">
                                        <a:effectLst/>
                                        <a:latin typeface="Cambria Math"/>
                                      </a:rPr>
                                      <m:t>𝑥</m:t>
                                    </m:r>
                                  </m:e>
                                </m:func>
                                <m:r>
                                  <a:rPr lang="en-GB" sz="1600">
                                    <a:effectLst/>
                                    <a:latin typeface="Cambria Math"/>
                                  </a:rPr>
                                  <m:t>−</m:t>
                                </m:r>
                                <m:r>
                                  <a:rPr lang="en-GB" sz="1600">
                                    <a:effectLst/>
                                    <a:latin typeface="Cambria Math"/>
                                  </a:rPr>
                                  <m:t>𝑥</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600" dirty="0">
                              <a:effectLst/>
                            </a:rPr>
                            <a:t>No</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extLst>
                      <a:ext uri="{0D108BD9-81ED-4DB2-BD59-A6C34878D82A}">
                        <a16:rowId xmlns:a16="http://schemas.microsoft.com/office/drawing/2014/main" val="10006"/>
                      </a:ext>
                    </a:extLst>
                  </a:tr>
                  <a:tr h="386933">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
                                  <m:fPr>
                                    <m:ctrlPr>
                                      <a:rPr lang="en-GB" sz="1600" i="1">
                                        <a:effectLst/>
                                        <a:latin typeface="Cambria Math" panose="02040503050406030204" pitchFamily="18" charset="0"/>
                                      </a:rPr>
                                    </m:ctrlPr>
                                  </m:fPr>
                                  <m:num>
                                    <m:r>
                                      <a:rPr lang="en-GB" sz="1600">
                                        <a:effectLst/>
                                        <a:latin typeface="Cambria Math"/>
                                      </a:rPr>
                                      <m:t>𝒙</m:t>
                                    </m:r>
                                  </m:num>
                                  <m:den>
                                    <m:r>
                                      <a:rPr lang="en-GB" sz="1600">
                                        <a:effectLst/>
                                        <a:latin typeface="Cambria Math"/>
                                      </a:rPr>
                                      <m:t>𝒙</m:t>
                                    </m:r>
                                    <m:r>
                                      <a:rPr lang="en-GB" sz="1600">
                                        <a:effectLst/>
                                        <a:latin typeface="Cambria Math"/>
                                      </a:rPr>
                                      <m:t>+</m:t>
                                    </m:r>
                                    <m:r>
                                      <a:rPr lang="en-GB" sz="1600">
                                        <a:effectLst/>
                                        <a:latin typeface="Cambria Math"/>
                                      </a:rPr>
                                      <m:t>𝟏</m:t>
                                    </m:r>
                                  </m:den>
                                </m:f>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600" dirty="0">
                              <a:effectLst/>
                            </a:rPr>
                            <a:t>Use algebraic division.</a:t>
                          </a:r>
                          <a14:m>
                            <m:oMath xmlns:m="http://schemas.openxmlformats.org/officeDocument/2006/math">
                              <m:r>
                                <a:rPr lang="en-GB" sz="1600" b="0" i="0" smtClean="0">
                                  <a:effectLst/>
                                  <a:latin typeface="Cambria Math" panose="02040503050406030204" pitchFamily="18" charset="0"/>
                                </a:rPr>
                                <m:t> </m:t>
                              </m:r>
                              <m:f>
                                <m:fPr>
                                  <m:ctrlPr>
                                    <a:rPr lang="en-GB" sz="1600" i="1">
                                      <a:effectLst/>
                                      <a:latin typeface="Cambria Math" panose="02040503050406030204" pitchFamily="18" charset="0"/>
                                    </a:rPr>
                                  </m:ctrlPr>
                                </m:fPr>
                                <m:num>
                                  <m:r>
                                    <a:rPr lang="en-GB" sz="1600">
                                      <a:effectLst/>
                                      <a:latin typeface="Cambria Math"/>
                                    </a:rPr>
                                    <m:t>𝑥</m:t>
                                  </m:r>
                                </m:num>
                                <m:den>
                                  <m:r>
                                    <a:rPr lang="en-GB" sz="1600">
                                      <a:effectLst/>
                                      <a:latin typeface="Cambria Math"/>
                                    </a:rPr>
                                    <m:t>𝑥</m:t>
                                  </m:r>
                                  <m:r>
                                    <a:rPr lang="en-GB" sz="1600">
                                      <a:effectLst/>
                                      <a:latin typeface="Cambria Math"/>
                                    </a:rPr>
                                    <m:t>+1</m:t>
                                  </m:r>
                                </m:den>
                              </m:f>
                              <m:r>
                                <a:rPr lang="en-GB" sz="1600">
                                  <a:effectLst/>
                                  <a:latin typeface="Cambria Math"/>
                                </a:rPr>
                                <m:t>≡1−</m:t>
                              </m:r>
                              <m:f>
                                <m:fPr>
                                  <m:ctrlPr>
                                    <a:rPr lang="en-GB" sz="1600" i="1">
                                      <a:effectLst/>
                                      <a:latin typeface="Cambria Math" panose="02040503050406030204" pitchFamily="18" charset="0"/>
                                    </a:rPr>
                                  </m:ctrlPr>
                                </m:fPr>
                                <m:num>
                                  <m:r>
                                    <a:rPr lang="en-GB" sz="1600">
                                      <a:effectLst/>
                                      <a:latin typeface="Cambria Math"/>
                                    </a:rPr>
                                    <m:t>1</m:t>
                                  </m:r>
                                </m:num>
                                <m:den>
                                  <m:r>
                                    <a:rPr lang="en-GB" sz="1600">
                                      <a:effectLst/>
                                      <a:latin typeface="Cambria Math"/>
                                    </a:rPr>
                                    <m:t>𝑥</m:t>
                                  </m:r>
                                  <m:r>
                                    <a:rPr lang="en-GB" sz="1600">
                                      <a:effectLst/>
                                      <a:latin typeface="Cambria Math"/>
                                    </a:rPr>
                                    <m:t>+1</m:t>
                                  </m:r>
                                </m:den>
                              </m:f>
                            </m:oMath>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600">
                                    <a:effectLst/>
                                    <a:latin typeface="Cambria Math"/>
                                  </a:rPr>
                                  <m:t>𝑥</m:t>
                                </m:r>
                                <m:r>
                                  <a:rPr lang="en-GB" sz="1600">
                                    <a:effectLst/>
                                    <a:latin typeface="Cambria Math"/>
                                  </a:rPr>
                                  <m:t>−</m:t>
                                </m:r>
                                <m:func>
                                  <m:funcPr>
                                    <m:ctrlPr>
                                      <a:rPr lang="en-GB" sz="1600" i="1">
                                        <a:effectLst/>
                                        <a:latin typeface="Cambria Math" panose="02040503050406030204" pitchFamily="18" charset="0"/>
                                      </a:rPr>
                                    </m:ctrlPr>
                                  </m:funcPr>
                                  <m:fName>
                                    <m:r>
                                      <m:rPr>
                                        <m:sty m:val="p"/>
                                      </m:rPr>
                                      <a:rPr lang="en-GB" sz="1600">
                                        <a:effectLst/>
                                        <a:latin typeface="Cambria Math"/>
                                      </a:rPr>
                                      <m:t>ln</m:t>
                                    </m:r>
                                  </m:fName>
                                  <m:e>
                                    <m:d>
                                      <m:dPr>
                                        <m:begChr m:val="|"/>
                                        <m:endChr m:val="|"/>
                                        <m:ctrlPr>
                                          <a:rPr lang="en-GB" sz="1600" i="1">
                                            <a:effectLst/>
                                            <a:latin typeface="Cambria Math" panose="02040503050406030204" pitchFamily="18" charset="0"/>
                                          </a:rPr>
                                        </m:ctrlPr>
                                      </m:dPr>
                                      <m:e>
                                        <m:r>
                                          <a:rPr lang="en-GB" sz="1600">
                                            <a:effectLst/>
                                            <a:latin typeface="Cambria Math"/>
                                          </a:rPr>
                                          <m:t>𝑥</m:t>
                                        </m:r>
                                        <m:r>
                                          <a:rPr lang="en-GB" sz="1600">
                                            <a:effectLst/>
                                            <a:latin typeface="Cambria Math"/>
                                          </a:rPr>
                                          <m:t>+1</m:t>
                                        </m:r>
                                      </m:e>
                                    </m:d>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600" dirty="0">
                              <a:effectLst/>
                            </a:rPr>
                            <a:t> </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extLst>
                      <a:ext uri="{0D108BD9-81ED-4DB2-BD59-A6C34878D82A}">
                        <a16:rowId xmlns:a16="http://schemas.microsoft.com/office/drawing/2014/main" val="10007"/>
                      </a:ext>
                    </a:extLst>
                  </a:tr>
                  <a:tr h="370257">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
                                  <m:fPr>
                                    <m:ctrlPr>
                                      <a:rPr lang="en-GB" sz="1600" i="1">
                                        <a:effectLst/>
                                        <a:latin typeface="Cambria Math" panose="02040503050406030204" pitchFamily="18" charset="0"/>
                                      </a:rPr>
                                    </m:ctrlPr>
                                  </m:fPr>
                                  <m:num>
                                    <m:r>
                                      <a:rPr lang="en-GB" sz="1600">
                                        <a:effectLst/>
                                        <a:latin typeface="Cambria Math"/>
                                      </a:rPr>
                                      <m:t>𝟏</m:t>
                                    </m:r>
                                  </m:num>
                                  <m:den>
                                    <m:r>
                                      <a:rPr lang="en-GB" sz="1600">
                                        <a:effectLst/>
                                        <a:latin typeface="Cambria Math"/>
                                      </a:rPr>
                                      <m:t>𝒙</m:t>
                                    </m:r>
                                    <m:d>
                                      <m:dPr>
                                        <m:ctrlPr>
                                          <a:rPr lang="en-GB" sz="1600" i="1">
                                            <a:effectLst/>
                                            <a:latin typeface="Cambria Math" panose="02040503050406030204" pitchFamily="18" charset="0"/>
                                          </a:rPr>
                                        </m:ctrlPr>
                                      </m:dPr>
                                      <m:e>
                                        <m:r>
                                          <a:rPr lang="en-GB" sz="1600">
                                            <a:effectLst/>
                                            <a:latin typeface="Cambria Math"/>
                                          </a:rPr>
                                          <m:t>𝒙</m:t>
                                        </m:r>
                                        <m:r>
                                          <a:rPr lang="en-GB" sz="1600">
                                            <a:effectLst/>
                                            <a:latin typeface="Cambria Math"/>
                                          </a:rPr>
                                          <m:t>+</m:t>
                                        </m:r>
                                        <m:r>
                                          <a:rPr lang="en-GB" sz="1600">
                                            <a:effectLst/>
                                            <a:latin typeface="Cambria Math"/>
                                          </a:rPr>
                                          <m:t>𝟏</m:t>
                                        </m:r>
                                      </m:e>
                                    </m:d>
                                  </m:den>
                                </m:f>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600">
                              <a:effectLst/>
                            </a:rPr>
                            <a:t>Use partial fractions.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unc>
                                  <m:funcPr>
                                    <m:ctrlPr>
                                      <a:rPr lang="en-GB" sz="1600" i="1">
                                        <a:effectLst/>
                                        <a:latin typeface="Cambria Math" panose="02040503050406030204" pitchFamily="18" charset="0"/>
                                      </a:rPr>
                                    </m:ctrlPr>
                                  </m:funcPr>
                                  <m:fName>
                                    <m:r>
                                      <m:rPr>
                                        <m:sty m:val="p"/>
                                      </m:rPr>
                                      <a:rPr lang="en-GB" sz="1600">
                                        <a:effectLst/>
                                        <a:latin typeface="Cambria Math"/>
                                      </a:rPr>
                                      <m:t>ln</m:t>
                                    </m:r>
                                  </m:fName>
                                  <m:e>
                                    <m:d>
                                      <m:dPr>
                                        <m:begChr m:val="|"/>
                                        <m:endChr m:val="|"/>
                                        <m:ctrlPr>
                                          <a:rPr lang="en-GB" sz="1600" i="1">
                                            <a:effectLst/>
                                            <a:latin typeface="Cambria Math" panose="02040503050406030204" pitchFamily="18" charset="0"/>
                                          </a:rPr>
                                        </m:ctrlPr>
                                      </m:dPr>
                                      <m:e>
                                        <m:r>
                                          <a:rPr lang="en-GB" sz="1600">
                                            <a:effectLst/>
                                            <a:latin typeface="Cambria Math"/>
                                          </a:rPr>
                                          <m:t>𝑥</m:t>
                                        </m:r>
                                      </m:e>
                                    </m:d>
                                  </m:e>
                                </m:func>
                                <m:r>
                                  <a:rPr lang="en-GB" sz="1600">
                                    <a:effectLst/>
                                    <a:latin typeface="Cambria Math"/>
                                  </a:rPr>
                                  <m:t>−</m:t>
                                </m:r>
                                <m:func>
                                  <m:funcPr>
                                    <m:ctrlPr>
                                      <a:rPr lang="en-GB" sz="1600" i="1">
                                        <a:effectLst/>
                                        <a:latin typeface="Cambria Math" panose="02040503050406030204" pitchFamily="18" charset="0"/>
                                      </a:rPr>
                                    </m:ctrlPr>
                                  </m:funcPr>
                                  <m:fName>
                                    <m:r>
                                      <m:rPr>
                                        <m:sty m:val="p"/>
                                      </m:rPr>
                                      <a:rPr lang="en-GB" sz="1600">
                                        <a:effectLst/>
                                        <a:latin typeface="Cambria Math"/>
                                      </a:rPr>
                                      <m:t>ln</m:t>
                                    </m:r>
                                  </m:fName>
                                  <m:e>
                                    <m:d>
                                      <m:dPr>
                                        <m:begChr m:val="|"/>
                                        <m:endChr m:val="|"/>
                                        <m:ctrlPr>
                                          <a:rPr lang="en-GB" sz="1600" i="1">
                                            <a:effectLst/>
                                            <a:latin typeface="Cambria Math" panose="02040503050406030204" pitchFamily="18" charset="0"/>
                                          </a:rPr>
                                        </m:ctrlPr>
                                      </m:dPr>
                                      <m:e>
                                        <m:r>
                                          <a:rPr lang="en-GB" sz="1600">
                                            <a:effectLst/>
                                            <a:latin typeface="Cambria Math"/>
                                          </a:rPr>
                                          <m:t>𝑥</m:t>
                                        </m:r>
                                        <m:r>
                                          <a:rPr lang="en-GB" sz="1600">
                                            <a:effectLst/>
                                            <a:latin typeface="Cambria Math"/>
                                          </a:rPr>
                                          <m:t>+1</m:t>
                                        </m:r>
                                      </m:e>
                                    </m:d>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600" dirty="0">
                              <a:effectLst/>
                            </a:rPr>
                            <a:t> </a:t>
                          </a:r>
                        </a:p>
                        <a:p>
                          <a:pPr>
                            <a:lnSpc>
                              <a:spcPct val="1070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extLst>
                      <a:ext uri="{0D108BD9-81ED-4DB2-BD59-A6C34878D82A}">
                        <a16:rowId xmlns:a16="http://schemas.microsoft.com/office/drawing/2014/main" val="10008"/>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4124100322"/>
                  </p:ext>
                </p:extLst>
              </p:nvPr>
            </p:nvGraphicFramePr>
            <p:xfrm>
              <a:off x="179512" y="764704"/>
              <a:ext cx="8784976" cy="5923218"/>
            </p:xfrm>
            <a:graphic>
              <a:graphicData uri="http://schemas.openxmlformats.org/drawingml/2006/table">
                <a:tbl>
                  <a:tblPr firstRow="1" bandRow="1">
                    <a:tableStyleId>{073A0DAA-6AF3-43AB-8588-CEC1D06C72B9}</a:tableStyleId>
                  </a:tblPr>
                  <a:tblGrid>
                    <a:gridCol w="1367692"/>
                    <a:gridCol w="3297098"/>
                    <a:gridCol w="2199334"/>
                    <a:gridCol w="1920852"/>
                  </a:tblGrid>
                  <a:tr h="338900">
                    <a:tc>
                      <a:txBody>
                        <a:bodyPr/>
                        <a:lstStyle/>
                        <a:p>
                          <a:endParaRPr lang="en-US"/>
                        </a:p>
                      </a:txBody>
                      <a:tcPr marL="68580" marR="68580" marT="0" marB="0">
                        <a:blipFill rotWithShape="0">
                          <a:blip r:embed="rId2"/>
                          <a:stretch>
                            <a:fillRect l="-446" t="-166071" r="-545536" b="-1641071"/>
                          </a:stretch>
                        </a:blipFill>
                      </a:tcPr>
                    </a:tc>
                    <a:tc>
                      <a:txBody>
                        <a:bodyPr/>
                        <a:lstStyle/>
                        <a:p>
                          <a:pPr>
                            <a:lnSpc>
                              <a:spcPct val="107000"/>
                            </a:lnSpc>
                            <a:spcAft>
                              <a:spcPts val="0"/>
                            </a:spcAft>
                          </a:pPr>
                          <a:r>
                            <a:rPr lang="en-GB" sz="1800" dirty="0">
                              <a:effectLst/>
                            </a:rPr>
                            <a:t>How to deal with it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rotWithShape="0">
                          <a:blip r:embed="rId2"/>
                          <a:stretch>
                            <a:fillRect l="-212465" t="-166071" r="-88366" b="-1641071"/>
                          </a:stretch>
                        </a:blipFill>
                      </a:tcPr>
                    </a:tc>
                    <a:tc>
                      <a:txBody>
                        <a:bodyPr/>
                        <a:lstStyle/>
                        <a:p>
                          <a:pPr>
                            <a:lnSpc>
                              <a:spcPct val="107000"/>
                            </a:lnSpc>
                            <a:spcAft>
                              <a:spcPts val="0"/>
                            </a:spcAft>
                          </a:pPr>
                          <a:r>
                            <a:rPr lang="en-GB" sz="1800" dirty="0">
                              <a:effectLst/>
                            </a:rPr>
                            <a:t>Formula booklet?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41401">
                    <a:tc>
                      <a:txBody>
                        <a:bodyPr/>
                        <a:lstStyle/>
                        <a:p>
                          <a:endParaRPr lang="en-US"/>
                        </a:p>
                      </a:txBody>
                      <a:tcPr marL="62671" marR="62671" marT="0" marB="0">
                        <a:blipFill rotWithShape="0">
                          <a:blip r:embed="rId2"/>
                          <a:stretch>
                            <a:fillRect l="-446" t="-167416" r="-545536" b="-932584"/>
                          </a:stretch>
                        </a:blipFill>
                      </a:tcPr>
                    </a:tc>
                    <a:tc>
                      <a:txBody>
                        <a:bodyPr/>
                        <a:lstStyle/>
                        <a:p>
                          <a:pPr>
                            <a:lnSpc>
                              <a:spcPct val="107000"/>
                            </a:lnSpc>
                            <a:spcAft>
                              <a:spcPts val="0"/>
                            </a:spcAft>
                          </a:pPr>
                          <a:r>
                            <a:rPr lang="en-GB" sz="1600">
                              <a:effectLst/>
                            </a:rPr>
                            <a:t>By observation.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endParaRPr lang="en-US"/>
                        </a:p>
                      </a:txBody>
                      <a:tcPr marL="62671" marR="62671" marT="0" marB="0">
                        <a:blipFill rotWithShape="0">
                          <a:blip r:embed="rId2"/>
                          <a:stretch>
                            <a:fillRect l="-212465" t="-167416" r="-88366" b="-932584"/>
                          </a:stretch>
                        </a:blipFill>
                      </a:tcPr>
                    </a:tc>
                    <a:tc>
                      <a:txBody>
                        <a:bodyPr/>
                        <a:lstStyle/>
                        <a:p>
                          <a:pPr>
                            <a:lnSpc>
                              <a:spcPct val="107000"/>
                            </a:lnSpc>
                            <a:spcAft>
                              <a:spcPts val="0"/>
                            </a:spcAft>
                          </a:pPr>
                          <a:r>
                            <a:rPr lang="en-GB" sz="1600" dirty="0">
                              <a:effectLst/>
                            </a:rPr>
                            <a:t>No</a:t>
                          </a:r>
                          <a:r>
                            <a:rPr lang="en-GB" sz="1600" dirty="0" smtClean="0">
                              <a:effectLst/>
                            </a:rPr>
                            <a:t>!</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r>
                  <a:tr h="510223">
                    <a:tc>
                      <a:txBody>
                        <a:bodyPr/>
                        <a:lstStyle/>
                        <a:p>
                          <a:endParaRPr lang="en-US"/>
                        </a:p>
                      </a:txBody>
                      <a:tcPr marL="62671" marR="62671" marT="0" marB="0">
                        <a:blipFill rotWithShape="0">
                          <a:blip r:embed="rId2"/>
                          <a:stretch>
                            <a:fillRect l="-446" t="-286747" r="-545536" b="-900000"/>
                          </a:stretch>
                        </a:blipFill>
                      </a:tcPr>
                    </a:tc>
                    <a:tc>
                      <a:txBody>
                        <a:bodyPr/>
                        <a:lstStyle/>
                        <a:p>
                          <a:pPr>
                            <a:lnSpc>
                              <a:spcPct val="107000"/>
                            </a:lnSpc>
                            <a:spcAft>
                              <a:spcPts val="0"/>
                            </a:spcAft>
                          </a:pPr>
                          <a:r>
                            <a:rPr lang="en-GB" sz="1600" dirty="0">
                              <a:effectLst/>
                            </a:rPr>
                            <a:t>By observation.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endParaRPr lang="en-US"/>
                        </a:p>
                      </a:txBody>
                      <a:tcPr marL="62671" marR="62671" marT="0" marB="0">
                        <a:blipFill rotWithShape="0">
                          <a:blip r:embed="rId2"/>
                          <a:stretch>
                            <a:fillRect l="-212465" t="-286747" r="-88366" b="-900000"/>
                          </a:stretch>
                        </a:blipFill>
                      </a:tcPr>
                    </a:tc>
                    <a:tc>
                      <a:txBody>
                        <a:bodyPr/>
                        <a:lstStyle/>
                        <a:p>
                          <a:pPr>
                            <a:lnSpc>
                              <a:spcPct val="107000"/>
                            </a:lnSpc>
                            <a:spcAft>
                              <a:spcPts val="0"/>
                            </a:spcAft>
                          </a:pPr>
                          <a:r>
                            <a:rPr lang="en-GB" sz="1600" dirty="0">
                              <a:effectLst/>
                            </a:rPr>
                            <a:t>Yes </a:t>
                          </a:r>
                          <a:endParaRPr lang="en-GB" sz="1600" dirty="0" smtClean="0">
                            <a:effectLst/>
                          </a:endParaRPr>
                        </a:p>
                        <a:p>
                          <a:pPr>
                            <a:lnSpc>
                              <a:spcPct val="107000"/>
                            </a:lnSpc>
                            <a:spcAft>
                              <a:spcPts val="0"/>
                            </a:spcAft>
                          </a:pPr>
                          <a:r>
                            <a:rPr lang="en-GB" sz="1600" dirty="0" smtClean="0">
                              <a:effectLst/>
                            </a:rPr>
                            <a:t>(</a:t>
                          </a:r>
                          <a:r>
                            <a:rPr lang="en-GB" sz="1600" dirty="0">
                              <a:effectLst/>
                            </a:rPr>
                            <a:t>but memorise)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r>
                  <a:tr h="541401">
                    <a:tc>
                      <a:txBody>
                        <a:bodyPr/>
                        <a:lstStyle/>
                        <a:p>
                          <a:endParaRPr lang="en-US"/>
                        </a:p>
                      </a:txBody>
                      <a:tcPr marL="62671" marR="62671" marT="0" marB="0">
                        <a:blipFill rotWithShape="0">
                          <a:blip r:embed="rId2"/>
                          <a:stretch>
                            <a:fillRect l="-446" t="-360674" r="-545536" b="-739326"/>
                          </a:stretch>
                        </a:blipFill>
                      </a:tcPr>
                    </a:tc>
                    <a:tc>
                      <a:txBody>
                        <a:bodyPr/>
                        <a:lstStyle/>
                        <a:p>
                          <a:endParaRPr lang="en-US"/>
                        </a:p>
                      </a:txBody>
                      <a:tcPr marL="62671" marR="62671" marT="0" marB="0">
                        <a:blipFill rotWithShape="0">
                          <a:blip r:embed="rId2"/>
                          <a:stretch>
                            <a:fillRect l="-41513" t="-360674" r="-125461" b="-739326"/>
                          </a:stretch>
                        </a:blipFill>
                      </a:tcPr>
                    </a:tc>
                    <a:tc>
                      <a:txBody>
                        <a:bodyPr/>
                        <a:lstStyle/>
                        <a:p>
                          <a:endParaRPr lang="en-US"/>
                        </a:p>
                      </a:txBody>
                      <a:tcPr marL="62671" marR="62671" marT="0" marB="0">
                        <a:blipFill rotWithShape="0">
                          <a:blip r:embed="rId2"/>
                          <a:stretch>
                            <a:fillRect l="-212465" t="-360674" r="-88366" b="-739326"/>
                          </a:stretch>
                        </a:blipFill>
                      </a:tcPr>
                    </a:tc>
                    <a:tc>
                      <a:txBody>
                        <a:bodyPr/>
                        <a:lstStyle/>
                        <a:p>
                          <a:pPr>
                            <a:lnSpc>
                              <a:spcPct val="107000"/>
                            </a:lnSpc>
                            <a:spcAft>
                              <a:spcPts val="0"/>
                            </a:spcAft>
                          </a:pPr>
                          <a:r>
                            <a:rPr lang="en-GB" sz="1600" dirty="0" smtClean="0">
                              <a:effectLst/>
                            </a:rPr>
                            <a:t>No</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r>
                  <a:tr h="1271270">
                    <a:tc>
                      <a:txBody>
                        <a:bodyPr/>
                        <a:lstStyle/>
                        <a:p>
                          <a:endParaRPr lang="en-US"/>
                        </a:p>
                      </a:txBody>
                      <a:tcPr marL="62671" marR="62671" marT="0" marB="0">
                        <a:blipFill rotWithShape="0">
                          <a:blip r:embed="rId2"/>
                          <a:stretch>
                            <a:fillRect l="-446" t="-196172" r="-545536" b="-214833"/>
                          </a:stretch>
                        </a:blipFill>
                      </a:tcPr>
                    </a:tc>
                    <a:tc>
                      <a:txBody>
                        <a:bodyPr/>
                        <a:lstStyle/>
                        <a:p>
                          <a:endParaRPr lang="en-US"/>
                        </a:p>
                      </a:txBody>
                      <a:tcPr marL="62671" marR="62671" marT="0" marB="0">
                        <a:blipFill rotWithShape="0">
                          <a:blip r:embed="rId2"/>
                          <a:stretch>
                            <a:fillRect l="-41513" t="-196172" r="-125461" b="-214833"/>
                          </a:stretch>
                        </a:blipFill>
                      </a:tcPr>
                    </a:tc>
                    <a:tc>
                      <a:txBody>
                        <a:bodyPr/>
                        <a:lstStyle/>
                        <a:p>
                          <a:endParaRPr lang="en-US"/>
                        </a:p>
                      </a:txBody>
                      <a:tcPr marL="62671" marR="62671" marT="0" marB="0">
                        <a:blipFill rotWithShape="0">
                          <a:blip r:embed="rId2"/>
                          <a:stretch>
                            <a:fillRect l="-212465" t="-196172" r="-88366" b="-214833"/>
                          </a:stretch>
                        </a:blipFill>
                      </a:tcPr>
                    </a:tc>
                    <a:tc>
                      <a:txBody>
                        <a:bodyPr/>
                        <a:lstStyle/>
                        <a:p>
                          <a:pPr>
                            <a:lnSpc>
                              <a:spcPct val="107000"/>
                            </a:lnSpc>
                            <a:spcAft>
                              <a:spcPts val="0"/>
                            </a:spcAft>
                          </a:pPr>
                          <a:r>
                            <a:rPr lang="en-GB" sz="1600">
                              <a:effectLst/>
                            </a:rPr>
                            <a:t>No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r>
                  <a:tr h="541401">
                    <a:tc>
                      <a:txBody>
                        <a:bodyPr/>
                        <a:lstStyle/>
                        <a:p>
                          <a:endParaRPr lang="en-US"/>
                        </a:p>
                      </a:txBody>
                      <a:tcPr marL="62671" marR="62671" marT="0" marB="0">
                        <a:blipFill rotWithShape="0">
                          <a:blip r:embed="rId2"/>
                          <a:stretch>
                            <a:fillRect l="-446" t="-695506" r="-545536" b="-404494"/>
                          </a:stretch>
                        </a:blipFill>
                      </a:tcPr>
                    </a:tc>
                    <a:tc>
                      <a:txBody>
                        <a:bodyPr/>
                        <a:lstStyle/>
                        <a:p>
                          <a:pPr>
                            <a:lnSpc>
                              <a:spcPct val="107000"/>
                            </a:lnSpc>
                            <a:spcAft>
                              <a:spcPts val="0"/>
                            </a:spcAft>
                          </a:pPr>
                          <a:r>
                            <a:rPr lang="en-GB" sz="16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endParaRPr lang="en-US"/>
                        </a:p>
                      </a:txBody>
                      <a:tcPr marL="62671" marR="62671" marT="0" marB="0">
                        <a:blipFill rotWithShape="0">
                          <a:blip r:embed="rId2"/>
                          <a:stretch>
                            <a:fillRect l="-212465" t="-695506" r="-88366" b="-404494"/>
                          </a:stretch>
                        </a:blipFill>
                      </a:tcPr>
                    </a:tc>
                    <a:tc>
                      <a:txBody>
                        <a:bodyPr/>
                        <a:lstStyle/>
                        <a:p>
                          <a:pPr>
                            <a:lnSpc>
                              <a:spcPct val="107000"/>
                            </a:lnSpc>
                            <a:spcAft>
                              <a:spcPts val="0"/>
                            </a:spcAft>
                          </a:pPr>
                          <a:r>
                            <a:rPr lang="en-GB" sz="1600" dirty="0" smtClean="0">
                              <a:effectLst/>
                            </a:rPr>
                            <a:t>No</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r>
                  <a:tr h="541401">
                    <a:tc>
                      <a:txBody>
                        <a:bodyPr/>
                        <a:lstStyle/>
                        <a:p>
                          <a:endParaRPr lang="en-US"/>
                        </a:p>
                      </a:txBody>
                      <a:tcPr marL="62671" marR="62671" marT="0" marB="0">
                        <a:blipFill rotWithShape="0">
                          <a:blip r:embed="rId2"/>
                          <a:stretch>
                            <a:fillRect l="-446" t="-795506" r="-545536" b="-304494"/>
                          </a:stretch>
                        </a:blipFill>
                      </a:tcPr>
                    </a:tc>
                    <a:tc>
                      <a:txBody>
                        <a:bodyPr/>
                        <a:lstStyle/>
                        <a:p>
                          <a:endParaRPr lang="en-US"/>
                        </a:p>
                      </a:txBody>
                      <a:tcPr marL="62671" marR="62671" marT="0" marB="0">
                        <a:blipFill rotWithShape="0">
                          <a:blip r:embed="rId2"/>
                          <a:stretch>
                            <a:fillRect l="-41513" t="-795506" r="-125461" b="-304494"/>
                          </a:stretch>
                        </a:blipFill>
                      </a:tcPr>
                    </a:tc>
                    <a:tc>
                      <a:txBody>
                        <a:bodyPr/>
                        <a:lstStyle/>
                        <a:p>
                          <a:endParaRPr lang="en-US"/>
                        </a:p>
                      </a:txBody>
                      <a:tcPr marL="62671" marR="62671" marT="0" marB="0">
                        <a:blipFill rotWithShape="0">
                          <a:blip r:embed="rId2"/>
                          <a:stretch>
                            <a:fillRect l="-212465" t="-795506" r="-88366" b="-304494"/>
                          </a:stretch>
                        </a:blipFill>
                      </a:tcPr>
                    </a:tc>
                    <a:tc>
                      <a:txBody>
                        <a:bodyPr/>
                        <a:lstStyle/>
                        <a:p>
                          <a:pPr>
                            <a:lnSpc>
                              <a:spcPct val="107000"/>
                            </a:lnSpc>
                            <a:spcAft>
                              <a:spcPts val="0"/>
                            </a:spcAft>
                          </a:pPr>
                          <a:r>
                            <a:rPr lang="en-GB" sz="1600" dirty="0" smtClean="0">
                              <a:effectLst/>
                            </a:rPr>
                            <a:t>No</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r>
                  <a:tr h="834898">
                    <a:tc>
                      <a:txBody>
                        <a:bodyPr/>
                        <a:lstStyle/>
                        <a:p>
                          <a:endParaRPr lang="en-US"/>
                        </a:p>
                      </a:txBody>
                      <a:tcPr marL="62671" marR="62671" marT="0" marB="0">
                        <a:blipFill rotWithShape="0">
                          <a:blip r:embed="rId2"/>
                          <a:stretch>
                            <a:fillRect l="-446" t="-581752" r="-545536" b="-97810"/>
                          </a:stretch>
                        </a:blipFill>
                      </a:tcPr>
                    </a:tc>
                    <a:tc>
                      <a:txBody>
                        <a:bodyPr/>
                        <a:lstStyle/>
                        <a:p>
                          <a:endParaRPr lang="en-US"/>
                        </a:p>
                      </a:txBody>
                      <a:tcPr marL="62671" marR="62671" marT="0" marB="0">
                        <a:blipFill rotWithShape="0">
                          <a:blip r:embed="rId2"/>
                          <a:stretch>
                            <a:fillRect l="-41513" t="-581752" r="-125461" b="-97810"/>
                          </a:stretch>
                        </a:blipFill>
                      </a:tcPr>
                    </a:tc>
                    <a:tc>
                      <a:txBody>
                        <a:bodyPr/>
                        <a:lstStyle/>
                        <a:p>
                          <a:endParaRPr lang="en-US"/>
                        </a:p>
                      </a:txBody>
                      <a:tcPr marL="62671" marR="62671" marT="0" marB="0">
                        <a:blipFill rotWithShape="0">
                          <a:blip r:embed="rId2"/>
                          <a:stretch>
                            <a:fillRect l="-212465" t="-581752" r="-88366" b="-97810"/>
                          </a:stretch>
                        </a:blipFill>
                      </a:tcPr>
                    </a:tc>
                    <a:tc>
                      <a:txBody>
                        <a:bodyPr/>
                        <a:lstStyle/>
                        <a:p>
                          <a:pPr>
                            <a:lnSpc>
                              <a:spcPct val="107000"/>
                            </a:lnSpc>
                            <a:spcAft>
                              <a:spcPts val="0"/>
                            </a:spcAft>
                          </a:pPr>
                          <a:r>
                            <a:rPr lang="en-GB" sz="1600" dirty="0">
                              <a:effectLst/>
                            </a:rPr>
                            <a:t> </a:t>
                          </a:r>
                          <a:endParaRPr lang="en-GB" sz="1600" dirty="0" smtClean="0">
                            <a:effectLst/>
                          </a:endParaRPr>
                        </a:p>
                        <a:p>
                          <a:pPr>
                            <a:lnSpc>
                              <a:spcPct val="107000"/>
                            </a:lnSpc>
                            <a:spcAft>
                              <a:spcPts val="0"/>
                            </a:spcAft>
                          </a:pP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r>
                  <a:tr h="802323">
                    <a:tc>
                      <a:txBody>
                        <a:bodyPr/>
                        <a:lstStyle/>
                        <a:p>
                          <a:endParaRPr lang="en-US"/>
                        </a:p>
                      </a:txBody>
                      <a:tcPr marL="62671" marR="62671" marT="0" marB="0">
                        <a:blipFill rotWithShape="0">
                          <a:blip r:embed="rId2"/>
                          <a:stretch>
                            <a:fillRect l="-446" t="-707576" r="-545536" b="-1515"/>
                          </a:stretch>
                        </a:blipFill>
                      </a:tcPr>
                    </a:tc>
                    <a:tc>
                      <a:txBody>
                        <a:bodyPr/>
                        <a:lstStyle/>
                        <a:p>
                          <a:pPr>
                            <a:lnSpc>
                              <a:spcPct val="107000"/>
                            </a:lnSpc>
                            <a:spcAft>
                              <a:spcPts val="0"/>
                            </a:spcAft>
                          </a:pPr>
                          <a:r>
                            <a:rPr lang="en-GB" sz="1600">
                              <a:effectLst/>
                            </a:rPr>
                            <a:t>Use partial fractions.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endParaRPr lang="en-US"/>
                        </a:p>
                      </a:txBody>
                      <a:tcPr marL="62671" marR="62671" marT="0" marB="0">
                        <a:blipFill rotWithShape="0">
                          <a:blip r:embed="rId2"/>
                          <a:stretch>
                            <a:fillRect l="-212465" t="-707576" r="-88366" b="-1515"/>
                          </a:stretch>
                        </a:blipFill>
                      </a:tcPr>
                    </a:tc>
                    <a:tc>
                      <a:txBody>
                        <a:bodyPr/>
                        <a:lstStyle/>
                        <a:p>
                          <a:pPr>
                            <a:lnSpc>
                              <a:spcPct val="107000"/>
                            </a:lnSpc>
                            <a:spcAft>
                              <a:spcPts val="0"/>
                            </a:spcAft>
                          </a:pPr>
                          <a:r>
                            <a:rPr lang="en-GB" sz="1600" dirty="0">
                              <a:effectLst/>
                            </a:rPr>
                            <a:t> </a:t>
                          </a:r>
                          <a:endParaRPr lang="en-GB" sz="1600" dirty="0" smtClean="0">
                            <a:effectLst/>
                          </a:endParaRPr>
                        </a:p>
                        <a:p>
                          <a:pPr>
                            <a:lnSpc>
                              <a:spcPct val="107000"/>
                            </a:lnSpc>
                            <a:spcAft>
                              <a:spcPts val="0"/>
                            </a:spcAft>
                          </a:pPr>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r>
                </a:tbl>
              </a:graphicData>
            </a:graphic>
          </p:graphicFrame>
        </mc:Fallback>
      </mc:AlternateContent>
      <p:sp>
        <p:nvSpPr>
          <p:cNvPr id="6" name="Rectangle 5"/>
          <p:cNvSpPr/>
          <p:nvPr/>
        </p:nvSpPr>
        <p:spPr>
          <a:xfrm>
            <a:off x="1544092" y="1085924"/>
            <a:ext cx="5491708" cy="5269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Rectangle 6"/>
          <p:cNvSpPr/>
          <p:nvPr/>
        </p:nvSpPr>
        <p:spPr>
          <a:xfrm>
            <a:off x="1544092" y="1612900"/>
            <a:ext cx="5491708" cy="5269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1544092" y="2139876"/>
            <a:ext cx="5491708" cy="5269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1544092" y="2666852"/>
            <a:ext cx="5491708" cy="13082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1544092" y="3975100"/>
            <a:ext cx="5491708" cy="5461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1544092" y="4521200"/>
            <a:ext cx="5491708"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1544092" y="5054600"/>
            <a:ext cx="5491708" cy="8001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1544092" y="5854700"/>
            <a:ext cx="5491708" cy="8001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5612625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13"/>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4167553147"/>
                  </p:ext>
                </p:extLst>
              </p:nvPr>
            </p:nvGraphicFramePr>
            <p:xfrm>
              <a:off x="467544" y="1052736"/>
              <a:ext cx="8064896" cy="4805805"/>
            </p:xfrm>
            <a:graphic>
              <a:graphicData uri="http://schemas.openxmlformats.org/drawingml/2006/table">
                <a:tbl>
                  <a:tblPr firstRow="1" bandRow="1">
                    <a:tableStyleId>{073A0DAA-6AF3-43AB-8588-CEC1D06C72B9}</a:tableStyleId>
                  </a:tblPr>
                  <a:tblGrid>
                    <a:gridCol w="1606948">
                      <a:extLst>
                        <a:ext uri="{9D8B030D-6E8A-4147-A177-3AD203B41FA5}">
                          <a16:colId xmlns:a16="http://schemas.microsoft.com/office/drawing/2014/main" val="20000"/>
                        </a:ext>
                      </a:extLst>
                    </a:gridCol>
                    <a:gridCol w="3873875">
                      <a:extLst>
                        <a:ext uri="{9D8B030D-6E8A-4147-A177-3AD203B41FA5}">
                          <a16:colId xmlns:a16="http://schemas.microsoft.com/office/drawing/2014/main" val="20001"/>
                        </a:ext>
                      </a:extLst>
                    </a:gridCol>
                    <a:gridCol w="2584073">
                      <a:extLst>
                        <a:ext uri="{9D8B030D-6E8A-4147-A177-3AD203B41FA5}">
                          <a16:colId xmlns:a16="http://schemas.microsoft.com/office/drawing/2014/main" val="20002"/>
                        </a:ext>
                      </a:extLst>
                    </a:gridCol>
                  </a:tblGrid>
                  <a:tr h="346644">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𝒇</m:t>
                                </m:r>
                                <m:r>
                                  <a:rPr lang="en-GB" sz="1400">
                                    <a:effectLst/>
                                    <a:latin typeface="Cambria Math" panose="02040503050406030204" pitchFamily="18" charset="0"/>
                                  </a:rPr>
                                  <m:t>(</m:t>
                                </m:r>
                                <m:r>
                                  <a:rPr lang="en-GB" sz="1400">
                                    <a:effectLst/>
                                    <a:latin typeface="Cambria Math" panose="02040503050406030204" pitchFamily="18" charset="0"/>
                                  </a:rPr>
                                  <m:t>𝒙</m:t>
                                </m:r>
                                <m:r>
                                  <a:rPr lang="en-GB" sz="1400">
                                    <a:effectLst/>
                                    <a:latin typeface="Cambria Math" panose="02040503050406030204" pitchFamily="18" charset="0"/>
                                  </a:rPr>
                                  <m:t>)</m:t>
                                </m:r>
                              </m:oMath>
                            </m:oMathPara>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How to deal with it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 xmlns:m="http://schemas.openxmlformats.org/officeDocument/2006/math">
                              <m:nary>
                                <m:naryPr>
                                  <m:subHide m:val="on"/>
                                  <m:supHide m:val="on"/>
                                  <m:ctrlPr>
                                    <a:rPr lang="en-GB" sz="1400" i="1">
                                      <a:effectLst/>
                                      <a:latin typeface="Cambria Math" panose="02040503050406030204" pitchFamily="18" charset="0"/>
                                    </a:rPr>
                                  </m:ctrlPr>
                                </m:naryPr>
                                <m:sub/>
                                <m:sup/>
                                <m:e>
                                  <m:r>
                                    <a:rPr lang="en-GB" sz="1400">
                                      <a:effectLst/>
                                      <a:latin typeface="Cambria Math" panose="02040503050406030204" pitchFamily="18" charset="0"/>
                                    </a:rPr>
                                    <m:t>𝒇</m:t>
                                  </m:r>
                                  <m:d>
                                    <m:dPr>
                                      <m:ctrlPr>
                                        <a:rPr lang="en-GB" sz="1400" i="1">
                                          <a:effectLst/>
                                          <a:latin typeface="Cambria Math" panose="02040503050406030204" pitchFamily="18" charset="0"/>
                                        </a:rPr>
                                      </m:ctrlPr>
                                    </m:dPr>
                                    <m:e>
                                      <m:r>
                                        <a:rPr lang="en-GB" sz="1400">
                                          <a:effectLst/>
                                          <a:latin typeface="Cambria Math" panose="02040503050406030204" pitchFamily="18" charset="0"/>
                                        </a:rPr>
                                        <m:t>𝒙</m:t>
                                      </m:r>
                                    </m:e>
                                  </m:d>
                                  <m:r>
                                    <a:rPr lang="en-GB" sz="1400">
                                      <a:effectLst/>
                                      <a:latin typeface="Cambria Math" panose="02040503050406030204" pitchFamily="18" charset="0"/>
                                    </a:rPr>
                                    <m:t>𝒅𝒙</m:t>
                                  </m:r>
                                </m:e>
                              </m:nary>
                            </m:oMath>
                          </a14:m>
                          <a:r>
                            <a:rPr lang="en-GB" sz="1400" dirty="0">
                              <a:effectLst/>
                            </a:rPr>
                            <a:t> (+constant)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46644">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
                                  <m:fPr>
                                    <m:ctrlPr>
                                      <a:rPr lang="en-GB" sz="1800" i="1">
                                        <a:effectLst/>
                                        <a:latin typeface="Cambria Math" panose="02040503050406030204" pitchFamily="18" charset="0"/>
                                      </a:rPr>
                                    </m:ctrlPr>
                                  </m:fPr>
                                  <m:num>
                                    <m:r>
                                      <a:rPr lang="en-GB" sz="1800">
                                        <a:effectLst/>
                                        <a:latin typeface="Cambria Math" panose="02040503050406030204" pitchFamily="18" charset="0"/>
                                      </a:rPr>
                                      <m:t>𝟒</m:t>
                                    </m:r>
                                    <m:r>
                                      <a:rPr lang="en-GB" sz="1800">
                                        <a:effectLst/>
                                        <a:latin typeface="Cambria Math" panose="02040503050406030204" pitchFamily="18" charset="0"/>
                                      </a:rPr>
                                      <m:t>𝒙</m:t>
                                    </m:r>
                                  </m:num>
                                  <m:den>
                                    <m:sSup>
                                      <m:sSupPr>
                                        <m:ctrlPr>
                                          <a:rPr lang="en-GB" sz="1800" i="1">
                                            <a:effectLst/>
                                            <a:latin typeface="Cambria Math" panose="02040503050406030204" pitchFamily="18" charset="0"/>
                                          </a:rPr>
                                        </m:ctrlPr>
                                      </m:sSupPr>
                                      <m:e>
                                        <m:r>
                                          <a:rPr lang="en-GB" sz="1800">
                                            <a:effectLst/>
                                            <a:latin typeface="Cambria Math" panose="02040503050406030204" pitchFamily="18" charset="0"/>
                                          </a:rPr>
                                          <m:t>𝒙</m:t>
                                        </m:r>
                                      </m:e>
                                      <m:sup>
                                        <m:r>
                                          <a:rPr lang="en-GB" sz="1800">
                                            <a:effectLst/>
                                            <a:latin typeface="Cambria Math" panose="02040503050406030204" pitchFamily="18" charset="0"/>
                                          </a:rPr>
                                          <m:t>𝟐</m:t>
                                        </m:r>
                                      </m:sup>
                                    </m:sSup>
                                    <m:r>
                                      <a:rPr lang="en-GB" sz="1800">
                                        <a:effectLst/>
                                        <a:latin typeface="Cambria Math" panose="02040503050406030204" pitchFamily="18" charset="0"/>
                                      </a:rPr>
                                      <m:t>+</m:t>
                                    </m:r>
                                    <m:r>
                                      <a:rPr lang="en-GB" sz="1800">
                                        <a:effectLst/>
                                        <a:latin typeface="Cambria Math" panose="02040503050406030204" pitchFamily="18" charset="0"/>
                                      </a:rPr>
                                      <m:t>𝟏</m:t>
                                    </m:r>
                                  </m:den>
                                </m:f>
                              </m:oMath>
                            </m:oMathPara>
                          </a14:m>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800">
                              <a:effectLst/>
                            </a:rPr>
                            <a:t>Reverse chain rule. Of form </a:t>
                          </a:r>
                          <a14:m>
                            <m:oMath xmlns:m="http://schemas.openxmlformats.org/officeDocument/2006/math">
                              <m:nary>
                                <m:naryPr>
                                  <m:subHide m:val="on"/>
                                  <m:supHide m:val="on"/>
                                  <m:ctrlPr>
                                    <a:rPr lang="en-GB" sz="1800" i="1">
                                      <a:effectLst/>
                                      <a:latin typeface="Cambria Math" panose="02040503050406030204" pitchFamily="18" charset="0"/>
                                    </a:rPr>
                                  </m:ctrlPr>
                                </m:naryPr>
                                <m:sub/>
                                <m:sup/>
                                <m:e>
                                  <m:f>
                                    <m:fPr>
                                      <m:ctrlPr>
                                        <a:rPr lang="en-GB" sz="1800" i="1">
                                          <a:effectLst/>
                                          <a:latin typeface="Cambria Math" panose="02040503050406030204" pitchFamily="18" charset="0"/>
                                        </a:rPr>
                                      </m:ctrlPr>
                                    </m:fPr>
                                    <m:num>
                                      <m:r>
                                        <a:rPr lang="en-GB" sz="1800">
                                          <a:effectLst/>
                                          <a:latin typeface="Cambria Math" panose="02040503050406030204" pitchFamily="18" charset="0"/>
                                        </a:rPr>
                                        <m:t>𝑘</m:t>
                                      </m:r>
                                      <m:sSup>
                                        <m:sSupPr>
                                          <m:ctrlPr>
                                            <a:rPr lang="en-GB" sz="1800" i="1">
                                              <a:effectLst/>
                                              <a:latin typeface="Cambria Math" panose="02040503050406030204" pitchFamily="18" charset="0"/>
                                            </a:rPr>
                                          </m:ctrlPr>
                                        </m:sSupPr>
                                        <m:e>
                                          <m:r>
                                            <a:rPr lang="en-GB" sz="1800">
                                              <a:effectLst/>
                                              <a:latin typeface="Cambria Math" panose="02040503050406030204" pitchFamily="18" charset="0"/>
                                            </a:rPr>
                                            <m:t>𝑓</m:t>
                                          </m:r>
                                        </m:e>
                                        <m:sup>
                                          <m:r>
                                            <a:rPr lang="en-GB" sz="1800">
                                              <a:effectLst/>
                                              <a:latin typeface="Cambria Math" panose="02040503050406030204" pitchFamily="18" charset="0"/>
                                            </a:rPr>
                                            <m:t>′</m:t>
                                          </m:r>
                                        </m:sup>
                                      </m:sSup>
                                      <m:d>
                                        <m:dPr>
                                          <m:ctrlPr>
                                            <a:rPr lang="en-GB" sz="1800" i="1">
                                              <a:effectLst/>
                                              <a:latin typeface="Cambria Math" panose="02040503050406030204" pitchFamily="18" charset="0"/>
                                            </a:rPr>
                                          </m:ctrlPr>
                                        </m:dPr>
                                        <m:e>
                                          <m:r>
                                            <a:rPr lang="en-GB" sz="1800">
                                              <a:effectLst/>
                                              <a:latin typeface="Cambria Math" panose="02040503050406030204" pitchFamily="18" charset="0"/>
                                            </a:rPr>
                                            <m:t>𝑥</m:t>
                                          </m:r>
                                        </m:e>
                                      </m:d>
                                    </m:num>
                                    <m:den>
                                      <m:r>
                                        <a:rPr lang="en-GB" sz="1800">
                                          <a:effectLst/>
                                          <a:latin typeface="Cambria Math" panose="02040503050406030204" pitchFamily="18" charset="0"/>
                                        </a:rPr>
                                        <m:t>𝑓</m:t>
                                      </m:r>
                                      <m:d>
                                        <m:dPr>
                                          <m:ctrlPr>
                                            <a:rPr lang="en-GB" sz="1800" i="1">
                                              <a:effectLst/>
                                              <a:latin typeface="Cambria Math" panose="02040503050406030204" pitchFamily="18" charset="0"/>
                                            </a:rPr>
                                          </m:ctrlPr>
                                        </m:dPr>
                                        <m:e>
                                          <m:r>
                                            <a:rPr lang="en-GB" sz="1800">
                                              <a:effectLst/>
                                              <a:latin typeface="Cambria Math" panose="02040503050406030204" pitchFamily="18" charset="0"/>
                                            </a:rPr>
                                            <m:t>𝑥</m:t>
                                          </m:r>
                                        </m:e>
                                      </m:d>
                                    </m:den>
                                  </m:f>
                                </m:e>
                              </m:nary>
                            </m:oMath>
                          </a14:m>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800">
                                    <a:effectLst/>
                                    <a:latin typeface="Cambria Math" panose="02040503050406030204" pitchFamily="18" charset="0"/>
                                  </a:rPr>
                                  <m:t>2</m:t>
                                </m:r>
                                <m:func>
                                  <m:funcPr>
                                    <m:ctrlPr>
                                      <a:rPr lang="en-GB" sz="1800" i="1">
                                        <a:effectLst/>
                                        <a:latin typeface="Cambria Math" panose="02040503050406030204" pitchFamily="18" charset="0"/>
                                      </a:rPr>
                                    </m:ctrlPr>
                                  </m:funcPr>
                                  <m:fName>
                                    <m:r>
                                      <m:rPr>
                                        <m:sty m:val="p"/>
                                      </m:rPr>
                                      <a:rPr lang="en-GB" sz="1800">
                                        <a:effectLst/>
                                        <a:latin typeface="Cambria Math" panose="02040503050406030204" pitchFamily="18" charset="0"/>
                                      </a:rPr>
                                      <m:t>ln</m:t>
                                    </m:r>
                                  </m:fName>
                                  <m:e>
                                    <m:d>
                                      <m:dPr>
                                        <m:begChr m:val="|"/>
                                        <m:endChr m:val="|"/>
                                        <m:ctrlPr>
                                          <a:rPr lang="en-GB" sz="1800" i="1">
                                            <a:effectLst/>
                                            <a:latin typeface="Cambria Math" panose="02040503050406030204" pitchFamily="18" charset="0"/>
                                          </a:rPr>
                                        </m:ctrlPr>
                                      </m:dPr>
                                      <m:e>
                                        <m:sSup>
                                          <m:sSupPr>
                                            <m:ctrlPr>
                                              <a:rPr lang="en-GB" sz="1800" i="1">
                                                <a:effectLst/>
                                                <a:latin typeface="Cambria Math" panose="02040503050406030204" pitchFamily="18" charset="0"/>
                                              </a:rPr>
                                            </m:ctrlPr>
                                          </m:sSupPr>
                                          <m:e>
                                            <m:r>
                                              <a:rPr lang="en-GB" sz="1800">
                                                <a:effectLst/>
                                                <a:latin typeface="Cambria Math" panose="02040503050406030204" pitchFamily="18" charset="0"/>
                                              </a:rPr>
                                              <m:t>𝑥</m:t>
                                            </m:r>
                                          </m:e>
                                          <m:sup>
                                            <m:r>
                                              <a:rPr lang="en-GB" sz="1800">
                                                <a:effectLst/>
                                                <a:latin typeface="Cambria Math" panose="02040503050406030204" pitchFamily="18" charset="0"/>
                                              </a:rPr>
                                              <m:t>2</m:t>
                                            </m:r>
                                          </m:sup>
                                        </m:sSup>
                                        <m:r>
                                          <a:rPr lang="en-GB" sz="1800">
                                            <a:effectLst/>
                                            <a:latin typeface="Cambria Math" panose="02040503050406030204" pitchFamily="18" charset="0"/>
                                          </a:rPr>
                                          <m:t>+1</m:t>
                                        </m:r>
                                      </m:e>
                                    </m:d>
                                  </m:e>
                                </m:func>
                              </m:oMath>
                            </m:oMathPara>
                          </a14:m>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extLst>
                      <a:ext uri="{0D108BD9-81ED-4DB2-BD59-A6C34878D82A}">
                        <a16:rowId xmlns:a16="http://schemas.microsoft.com/office/drawing/2014/main" val="10001"/>
                      </a:ext>
                    </a:extLst>
                  </a:tr>
                  <a:tr h="1163582">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
                                  <m:fPr>
                                    <m:ctrlPr>
                                      <a:rPr lang="en-GB" sz="1800" i="1">
                                        <a:effectLst/>
                                        <a:latin typeface="Cambria Math" panose="02040503050406030204" pitchFamily="18" charset="0"/>
                                      </a:rPr>
                                    </m:ctrlPr>
                                  </m:fPr>
                                  <m:num>
                                    <m:r>
                                      <a:rPr lang="en-GB" sz="1800">
                                        <a:effectLst/>
                                        <a:latin typeface="Cambria Math" panose="02040503050406030204" pitchFamily="18" charset="0"/>
                                      </a:rPr>
                                      <m:t>𝒙</m:t>
                                    </m:r>
                                  </m:num>
                                  <m:den>
                                    <m:sSup>
                                      <m:sSupPr>
                                        <m:ctrlPr>
                                          <a:rPr lang="en-GB" sz="1800" i="1">
                                            <a:effectLst/>
                                            <a:latin typeface="Cambria Math" panose="02040503050406030204" pitchFamily="18" charset="0"/>
                                          </a:rPr>
                                        </m:ctrlPr>
                                      </m:sSupPr>
                                      <m:e>
                                        <m:d>
                                          <m:dPr>
                                            <m:ctrlPr>
                                              <a:rPr lang="en-GB" sz="1800" i="1">
                                                <a:effectLst/>
                                                <a:latin typeface="Cambria Math" panose="02040503050406030204" pitchFamily="18" charset="0"/>
                                              </a:rPr>
                                            </m:ctrlPr>
                                          </m:dPr>
                                          <m:e>
                                            <m:sSup>
                                              <m:sSupPr>
                                                <m:ctrlPr>
                                                  <a:rPr lang="en-GB" sz="1800" i="1">
                                                    <a:effectLst/>
                                                    <a:latin typeface="Cambria Math" panose="02040503050406030204" pitchFamily="18" charset="0"/>
                                                  </a:rPr>
                                                </m:ctrlPr>
                                              </m:sSupPr>
                                              <m:e>
                                                <m:r>
                                                  <a:rPr lang="en-GB" sz="1800">
                                                    <a:effectLst/>
                                                    <a:latin typeface="Cambria Math" panose="02040503050406030204" pitchFamily="18" charset="0"/>
                                                  </a:rPr>
                                                  <m:t>𝒙</m:t>
                                                </m:r>
                                              </m:e>
                                              <m:sup>
                                                <m:r>
                                                  <a:rPr lang="en-GB" sz="1800">
                                                    <a:effectLst/>
                                                    <a:latin typeface="Cambria Math" panose="02040503050406030204" pitchFamily="18" charset="0"/>
                                                  </a:rPr>
                                                  <m:t>𝟐</m:t>
                                                </m:r>
                                              </m:sup>
                                            </m:sSup>
                                            <m:r>
                                              <a:rPr lang="en-GB" sz="1800">
                                                <a:effectLst/>
                                                <a:latin typeface="Cambria Math" panose="02040503050406030204" pitchFamily="18" charset="0"/>
                                              </a:rPr>
                                              <m:t>+</m:t>
                                            </m:r>
                                            <m:r>
                                              <a:rPr lang="en-GB" sz="1800">
                                                <a:effectLst/>
                                                <a:latin typeface="Cambria Math" panose="02040503050406030204" pitchFamily="18" charset="0"/>
                                              </a:rPr>
                                              <m:t>𝟏</m:t>
                                            </m:r>
                                          </m:e>
                                        </m:d>
                                      </m:e>
                                      <m:sup>
                                        <m:r>
                                          <a:rPr lang="en-GB" sz="1800">
                                            <a:effectLst/>
                                            <a:latin typeface="Cambria Math" panose="02040503050406030204" pitchFamily="18" charset="0"/>
                                          </a:rPr>
                                          <m:t>𝟐</m:t>
                                        </m:r>
                                      </m:sup>
                                    </m:sSup>
                                  </m:den>
                                </m:f>
                              </m:oMath>
                            </m:oMathPara>
                          </a14:m>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800">
                              <a:effectLst/>
                            </a:rPr>
                            <a:t>Power around denominator so NOT of form </a:t>
                          </a:r>
                          <a14:m>
                            <m:oMath xmlns:m="http://schemas.openxmlformats.org/officeDocument/2006/math">
                              <m:nary>
                                <m:naryPr>
                                  <m:subHide m:val="on"/>
                                  <m:supHide m:val="on"/>
                                  <m:ctrlPr>
                                    <a:rPr lang="en-GB" sz="1800" i="1">
                                      <a:effectLst/>
                                      <a:latin typeface="Cambria Math" panose="02040503050406030204" pitchFamily="18" charset="0"/>
                                    </a:rPr>
                                  </m:ctrlPr>
                                </m:naryPr>
                                <m:sub/>
                                <m:sup/>
                                <m:e>
                                  <m:f>
                                    <m:fPr>
                                      <m:ctrlPr>
                                        <a:rPr lang="en-GB" sz="1800" i="1">
                                          <a:effectLst/>
                                          <a:latin typeface="Cambria Math" panose="02040503050406030204" pitchFamily="18" charset="0"/>
                                        </a:rPr>
                                      </m:ctrlPr>
                                    </m:fPr>
                                    <m:num>
                                      <m:r>
                                        <a:rPr lang="en-GB" sz="1800">
                                          <a:effectLst/>
                                          <a:latin typeface="Cambria Math" panose="02040503050406030204" pitchFamily="18" charset="0"/>
                                        </a:rPr>
                                        <m:t>𝑘</m:t>
                                      </m:r>
                                      <m:sSup>
                                        <m:sSupPr>
                                          <m:ctrlPr>
                                            <a:rPr lang="en-GB" sz="1800" i="1">
                                              <a:effectLst/>
                                              <a:latin typeface="Cambria Math" panose="02040503050406030204" pitchFamily="18" charset="0"/>
                                            </a:rPr>
                                          </m:ctrlPr>
                                        </m:sSupPr>
                                        <m:e>
                                          <m:r>
                                            <a:rPr lang="en-GB" sz="1800">
                                              <a:effectLst/>
                                              <a:latin typeface="Cambria Math" panose="02040503050406030204" pitchFamily="18" charset="0"/>
                                            </a:rPr>
                                            <m:t>𝑓</m:t>
                                          </m:r>
                                        </m:e>
                                        <m:sup>
                                          <m:r>
                                            <a:rPr lang="en-GB" sz="1800">
                                              <a:effectLst/>
                                              <a:latin typeface="Cambria Math" panose="02040503050406030204" pitchFamily="18" charset="0"/>
                                            </a:rPr>
                                            <m:t>′</m:t>
                                          </m:r>
                                        </m:sup>
                                      </m:sSup>
                                      <m:d>
                                        <m:dPr>
                                          <m:ctrlPr>
                                            <a:rPr lang="en-GB" sz="1800" i="1">
                                              <a:effectLst/>
                                              <a:latin typeface="Cambria Math" panose="02040503050406030204" pitchFamily="18" charset="0"/>
                                            </a:rPr>
                                          </m:ctrlPr>
                                        </m:dPr>
                                        <m:e>
                                          <m:r>
                                            <a:rPr lang="en-GB" sz="1800">
                                              <a:effectLst/>
                                              <a:latin typeface="Cambria Math" panose="02040503050406030204" pitchFamily="18" charset="0"/>
                                            </a:rPr>
                                            <m:t>𝑥</m:t>
                                          </m:r>
                                        </m:e>
                                      </m:d>
                                    </m:num>
                                    <m:den>
                                      <m:r>
                                        <a:rPr lang="en-GB" sz="1800">
                                          <a:effectLst/>
                                          <a:latin typeface="Cambria Math" panose="02040503050406030204" pitchFamily="18" charset="0"/>
                                        </a:rPr>
                                        <m:t>𝑓</m:t>
                                      </m:r>
                                      <m:d>
                                        <m:dPr>
                                          <m:ctrlPr>
                                            <a:rPr lang="en-GB" sz="1800" i="1">
                                              <a:effectLst/>
                                              <a:latin typeface="Cambria Math" panose="02040503050406030204" pitchFamily="18" charset="0"/>
                                            </a:rPr>
                                          </m:ctrlPr>
                                        </m:dPr>
                                        <m:e>
                                          <m:r>
                                            <a:rPr lang="en-GB" sz="1800">
                                              <a:effectLst/>
                                              <a:latin typeface="Cambria Math" panose="02040503050406030204" pitchFamily="18" charset="0"/>
                                            </a:rPr>
                                            <m:t>𝑥</m:t>
                                          </m:r>
                                        </m:e>
                                      </m:d>
                                    </m:den>
                                  </m:f>
                                </m:e>
                              </m:nary>
                            </m:oMath>
                          </a14:m>
                          <a:r>
                            <a:rPr lang="en-GB" sz="1800">
                              <a:effectLst/>
                            </a:rPr>
                            <a:t> . Rewrite as product.</a:t>
                          </a:r>
                          <a:endParaRPr lang="en-GB" sz="2000">
                            <a:effectLst/>
                          </a:endParaRPr>
                        </a:p>
                        <a:p>
                          <a:pPr>
                            <a:lnSpc>
                              <a:spcPct val="107000"/>
                            </a:lnSpc>
                            <a:spcAft>
                              <a:spcPts val="0"/>
                            </a:spcAft>
                          </a:pPr>
                          <a14:m>
                            <m:oMathPara xmlns:m="http://schemas.openxmlformats.org/officeDocument/2006/math">
                              <m:oMathParaPr>
                                <m:jc m:val="centerGroup"/>
                              </m:oMathParaPr>
                              <m:oMath xmlns:m="http://schemas.openxmlformats.org/officeDocument/2006/math">
                                <m:r>
                                  <a:rPr lang="en-GB" sz="1800">
                                    <a:effectLst/>
                                    <a:latin typeface="Cambria Math" panose="02040503050406030204" pitchFamily="18" charset="0"/>
                                  </a:rPr>
                                  <m:t>𝑥</m:t>
                                </m:r>
                                <m:sSup>
                                  <m:sSupPr>
                                    <m:ctrlPr>
                                      <a:rPr lang="en-GB" sz="1800" i="1">
                                        <a:effectLst/>
                                        <a:latin typeface="Cambria Math" panose="02040503050406030204" pitchFamily="18" charset="0"/>
                                      </a:rPr>
                                    </m:ctrlPr>
                                  </m:sSupPr>
                                  <m:e>
                                    <m:d>
                                      <m:dPr>
                                        <m:ctrlPr>
                                          <a:rPr lang="en-GB" sz="1800" i="1">
                                            <a:effectLst/>
                                            <a:latin typeface="Cambria Math" panose="02040503050406030204" pitchFamily="18" charset="0"/>
                                          </a:rPr>
                                        </m:ctrlPr>
                                      </m:dPr>
                                      <m:e>
                                        <m:sSup>
                                          <m:sSupPr>
                                            <m:ctrlPr>
                                              <a:rPr lang="en-GB" sz="1800" i="1">
                                                <a:effectLst/>
                                                <a:latin typeface="Cambria Math" panose="02040503050406030204" pitchFamily="18" charset="0"/>
                                              </a:rPr>
                                            </m:ctrlPr>
                                          </m:sSupPr>
                                          <m:e>
                                            <m:r>
                                              <a:rPr lang="en-GB" sz="1800">
                                                <a:effectLst/>
                                                <a:latin typeface="Cambria Math" panose="02040503050406030204" pitchFamily="18" charset="0"/>
                                              </a:rPr>
                                              <m:t>𝑥</m:t>
                                            </m:r>
                                          </m:e>
                                          <m:sup>
                                            <m:r>
                                              <a:rPr lang="en-GB" sz="1800">
                                                <a:effectLst/>
                                                <a:latin typeface="Cambria Math" panose="02040503050406030204" pitchFamily="18" charset="0"/>
                                              </a:rPr>
                                              <m:t>2</m:t>
                                            </m:r>
                                          </m:sup>
                                        </m:sSup>
                                        <m:r>
                                          <a:rPr lang="en-GB" sz="1800">
                                            <a:effectLst/>
                                            <a:latin typeface="Cambria Math" panose="02040503050406030204" pitchFamily="18" charset="0"/>
                                          </a:rPr>
                                          <m:t>+1</m:t>
                                        </m:r>
                                      </m:e>
                                    </m:d>
                                  </m:e>
                                  <m:sup>
                                    <m:r>
                                      <a:rPr lang="en-GB" sz="1800">
                                        <a:effectLst/>
                                        <a:latin typeface="Cambria Math" panose="02040503050406030204" pitchFamily="18" charset="0"/>
                                      </a:rPr>
                                      <m:t>−2</m:t>
                                    </m:r>
                                  </m:sup>
                                </m:sSup>
                              </m:oMath>
                            </m:oMathPara>
                          </a14:m>
                          <a:endParaRPr lang="en-GB" sz="2000">
                            <a:effectLst/>
                          </a:endParaRPr>
                        </a:p>
                        <a:p>
                          <a:pPr>
                            <a:lnSpc>
                              <a:spcPct val="107000"/>
                            </a:lnSpc>
                            <a:spcAft>
                              <a:spcPts val="0"/>
                            </a:spcAft>
                          </a:pPr>
                          <a:r>
                            <a:rPr lang="en-GB" sz="1800">
                              <a:effectLst/>
                            </a:rPr>
                            <a:t>Reverse chain rule (i.e. “Consider </a:t>
                          </a:r>
                          <a14:m>
                            <m:oMath xmlns:m="http://schemas.openxmlformats.org/officeDocument/2006/math">
                              <m:r>
                                <a:rPr lang="en-GB" sz="1800">
                                  <a:effectLst/>
                                  <a:latin typeface="Cambria Math" panose="02040503050406030204" pitchFamily="18" charset="0"/>
                                </a:rPr>
                                <m:t>𝑦</m:t>
                              </m:r>
                              <m:r>
                                <a:rPr lang="en-GB" sz="1800">
                                  <a:effectLst/>
                                  <a:latin typeface="Cambria Math" panose="02040503050406030204" pitchFamily="18" charset="0"/>
                                </a:rPr>
                                <m:t>=</m:t>
                              </m:r>
                              <m:sSup>
                                <m:sSupPr>
                                  <m:ctrlPr>
                                    <a:rPr lang="en-GB" sz="1800" i="1">
                                      <a:effectLst/>
                                      <a:latin typeface="Cambria Math" panose="02040503050406030204" pitchFamily="18" charset="0"/>
                                    </a:rPr>
                                  </m:ctrlPr>
                                </m:sSupPr>
                                <m:e>
                                  <m:d>
                                    <m:dPr>
                                      <m:ctrlPr>
                                        <a:rPr lang="en-GB" sz="1800" i="1">
                                          <a:effectLst/>
                                          <a:latin typeface="Cambria Math" panose="02040503050406030204" pitchFamily="18" charset="0"/>
                                        </a:rPr>
                                      </m:ctrlPr>
                                    </m:dPr>
                                    <m:e>
                                      <m:sSup>
                                        <m:sSupPr>
                                          <m:ctrlPr>
                                            <a:rPr lang="en-GB" sz="1800" i="1">
                                              <a:effectLst/>
                                              <a:latin typeface="Cambria Math" panose="02040503050406030204" pitchFamily="18" charset="0"/>
                                            </a:rPr>
                                          </m:ctrlPr>
                                        </m:sSupPr>
                                        <m:e>
                                          <m:r>
                                            <a:rPr lang="en-GB" sz="1800">
                                              <a:effectLst/>
                                              <a:latin typeface="Cambria Math" panose="02040503050406030204" pitchFamily="18" charset="0"/>
                                            </a:rPr>
                                            <m:t>𝑥</m:t>
                                          </m:r>
                                        </m:e>
                                        <m:sup>
                                          <m:r>
                                            <a:rPr lang="en-GB" sz="1800">
                                              <a:effectLst/>
                                              <a:latin typeface="Cambria Math" panose="02040503050406030204" pitchFamily="18" charset="0"/>
                                            </a:rPr>
                                            <m:t>2</m:t>
                                          </m:r>
                                        </m:sup>
                                      </m:sSup>
                                      <m:r>
                                        <a:rPr lang="en-GB" sz="1800">
                                          <a:effectLst/>
                                          <a:latin typeface="Cambria Math" panose="02040503050406030204" pitchFamily="18" charset="0"/>
                                        </a:rPr>
                                        <m:t>+1</m:t>
                                      </m:r>
                                    </m:e>
                                  </m:d>
                                </m:e>
                                <m:sup>
                                  <m:r>
                                    <a:rPr lang="en-GB" sz="1800">
                                      <a:effectLst/>
                                      <a:latin typeface="Cambria Math" panose="02040503050406030204" pitchFamily="18" charset="0"/>
                                    </a:rPr>
                                    <m:t>−1</m:t>
                                  </m:r>
                                </m:sup>
                              </m:sSup>
                              <m:r>
                                <a:rPr lang="en-GB" sz="1800">
                                  <a:effectLst/>
                                  <a:latin typeface="Cambria Math" panose="02040503050406030204" pitchFamily="18" charset="0"/>
                                </a:rPr>
                                <m:t>"</m:t>
                              </m:r>
                            </m:oMath>
                          </a14:m>
                          <a:r>
                            <a:rPr lang="en-GB" sz="1800">
                              <a:effectLst/>
                            </a:rPr>
                            <a:t> and differentiate)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800">
                                    <a:effectLst/>
                                    <a:latin typeface="Cambria Math" panose="02040503050406030204" pitchFamily="18" charset="0"/>
                                  </a:rPr>
                                  <m:t>−</m:t>
                                </m:r>
                                <m:f>
                                  <m:fPr>
                                    <m:ctrlPr>
                                      <a:rPr lang="en-GB" sz="1800" i="1">
                                        <a:effectLst/>
                                        <a:latin typeface="Cambria Math" panose="02040503050406030204" pitchFamily="18" charset="0"/>
                                      </a:rPr>
                                    </m:ctrlPr>
                                  </m:fPr>
                                  <m:num>
                                    <m:r>
                                      <a:rPr lang="en-GB" sz="1800">
                                        <a:effectLst/>
                                        <a:latin typeface="Cambria Math" panose="02040503050406030204" pitchFamily="18" charset="0"/>
                                      </a:rPr>
                                      <m:t>1</m:t>
                                    </m:r>
                                  </m:num>
                                  <m:den>
                                    <m:r>
                                      <a:rPr lang="en-GB" sz="1800">
                                        <a:effectLst/>
                                        <a:latin typeface="Cambria Math" panose="02040503050406030204" pitchFamily="18" charset="0"/>
                                      </a:rPr>
                                      <m:t>2</m:t>
                                    </m:r>
                                  </m:den>
                                </m:f>
                                <m:sSup>
                                  <m:sSupPr>
                                    <m:ctrlPr>
                                      <a:rPr lang="en-GB" sz="1800" i="1">
                                        <a:effectLst/>
                                        <a:latin typeface="Cambria Math" panose="02040503050406030204" pitchFamily="18" charset="0"/>
                                      </a:rPr>
                                    </m:ctrlPr>
                                  </m:sSupPr>
                                  <m:e>
                                    <m:d>
                                      <m:dPr>
                                        <m:ctrlPr>
                                          <a:rPr lang="en-GB" sz="1800" i="1">
                                            <a:effectLst/>
                                            <a:latin typeface="Cambria Math" panose="02040503050406030204" pitchFamily="18" charset="0"/>
                                          </a:rPr>
                                        </m:ctrlPr>
                                      </m:dPr>
                                      <m:e>
                                        <m:sSup>
                                          <m:sSupPr>
                                            <m:ctrlPr>
                                              <a:rPr lang="en-GB" sz="1800" i="1">
                                                <a:effectLst/>
                                                <a:latin typeface="Cambria Math" panose="02040503050406030204" pitchFamily="18" charset="0"/>
                                              </a:rPr>
                                            </m:ctrlPr>
                                          </m:sSupPr>
                                          <m:e>
                                            <m:r>
                                              <a:rPr lang="en-GB" sz="1800">
                                                <a:effectLst/>
                                                <a:latin typeface="Cambria Math" panose="02040503050406030204" pitchFamily="18" charset="0"/>
                                              </a:rPr>
                                              <m:t>𝑥</m:t>
                                            </m:r>
                                          </m:e>
                                          <m:sup>
                                            <m:r>
                                              <a:rPr lang="en-GB" sz="1800">
                                                <a:effectLst/>
                                                <a:latin typeface="Cambria Math" panose="02040503050406030204" pitchFamily="18" charset="0"/>
                                              </a:rPr>
                                              <m:t>2</m:t>
                                            </m:r>
                                          </m:sup>
                                        </m:sSup>
                                        <m:r>
                                          <a:rPr lang="en-GB" sz="1800">
                                            <a:effectLst/>
                                            <a:latin typeface="Cambria Math" panose="02040503050406030204" pitchFamily="18" charset="0"/>
                                          </a:rPr>
                                          <m:t>+1</m:t>
                                        </m:r>
                                      </m:e>
                                    </m:d>
                                  </m:e>
                                  <m:sup>
                                    <m:r>
                                      <a:rPr lang="en-GB" sz="1800">
                                        <a:effectLst/>
                                        <a:latin typeface="Cambria Math" panose="02040503050406030204" pitchFamily="18" charset="0"/>
                                      </a:rPr>
                                      <m:t>−1</m:t>
                                    </m:r>
                                  </m:sup>
                                </m:sSup>
                              </m:oMath>
                            </m:oMathPara>
                          </a14:m>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extLst>
                      <a:ext uri="{0D108BD9-81ED-4DB2-BD59-A6C34878D82A}">
                        <a16:rowId xmlns:a16="http://schemas.microsoft.com/office/drawing/2014/main" val="10002"/>
                      </a:ext>
                    </a:extLst>
                  </a:tr>
                  <a:tr h="687293">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sSup>
                                  <m:sSupPr>
                                    <m:ctrlPr>
                                      <a:rPr lang="en-GB" sz="1800" i="1">
                                        <a:effectLst/>
                                        <a:latin typeface="Cambria Math" panose="02040503050406030204" pitchFamily="18" charset="0"/>
                                      </a:rPr>
                                    </m:ctrlPr>
                                  </m:sSupPr>
                                  <m:e>
                                    <m:r>
                                      <a:rPr lang="en-GB" sz="1800">
                                        <a:effectLst/>
                                        <a:latin typeface="Cambria Math" panose="02040503050406030204" pitchFamily="18" charset="0"/>
                                      </a:rPr>
                                      <m:t>𝒆</m:t>
                                    </m:r>
                                  </m:e>
                                  <m:sup>
                                    <m:r>
                                      <a:rPr lang="en-GB" sz="1800">
                                        <a:effectLst/>
                                        <a:latin typeface="Cambria Math" panose="02040503050406030204" pitchFamily="18" charset="0"/>
                                      </a:rPr>
                                      <m:t>𝟐</m:t>
                                    </m:r>
                                    <m:r>
                                      <a:rPr lang="en-GB" sz="1800">
                                        <a:effectLst/>
                                        <a:latin typeface="Cambria Math" panose="02040503050406030204" pitchFamily="18" charset="0"/>
                                      </a:rPr>
                                      <m:t>𝒙</m:t>
                                    </m:r>
                                    <m:r>
                                      <a:rPr lang="en-GB" sz="1800">
                                        <a:effectLst/>
                                        <a:latin typeface="Cambria Math" panose="02040503050406030204" pitchFamily="18" charset="0"/>
                                      </a:rPr>
                                      <m:t>+</m:t>
                                    </m:r>
                                    <m:r>
                                      <a:rPr lang="en-GB" sz="1800">
                                        <a:effectLst/>
                                        <a:latin typeface="Cambria Math" panose="02040503050406030204" pitchFamily="18" charset="0"/>
                                      </a:rPr>
                                      <m:t>𝟏</m:t>
                                    </m:r>
                                  </m:sup>
                                </m:sSup>
                              </m:oMath>
                              <m:oMath xmlns:m="http://schemas.openxmlformats.org/officeDocument/2006/math">
                                <m:f>
                                  <m:fPr>
                                    <m:ctrlPr>
                                      <a:rPr lang="en-GB" sz="1800" i="1">
                                        <a:effectLst/>
                                        <a:latin typeface="Cambria Math" panose="02040503050406030204" pitchFamily="18" charset="0"/>
                                      </a:rPr>
                                    </m:ctrlPr>
                                  </m:fPr>
                                  <m:num>
                                    <m:r>
                                      <a:rPr lang="en-GB" sz="1800">
                                        <a:effectLst/>
                                        <a:latin typeface="Cambria Math" panose="02040503050406030204" pitchFamily="18" charset="0"/>
                                      </a:rPr>
                                      <m:t>𝟏</m:t>
                                    </m:r>
                                  </m:num>
                                  <m:den>
                                    <m:r>
                                      <a:rPr lang="en-GB" sz="1800">
                                        <a:effectLst/>
                                        <a:latin typeface="Cambria Math" panose="02040503050406030204" pitchFamily="18" charset="0"/>
                                      </a:rPr>
                                      <m:t>𝟏</m:t>
                                    </m:r>
                                    <m:r>
                                      <a:rPr lang="en-GB" sz="1800">
                                        <a:effectLst/>
                                        <a:latin typeface="Cambria Math" panose="02040503050406030204" pitchFamily="18" charset="0"/>
                                      </a:rPr>
                                      <m:t>−</m:t>
                                    </m:r>
                                    <m:r>
                                      <a:rPr lang="en-GB" sz="1800">
                                        <a:effectLst/>
                                        <a:latin typeface="Cambria Math" panose="02040503050406030204" pitchFamily="18" charset="0"/>
                                      </a:rPr>
                                      <m:t>𝟑</m:t>
                                    </m:r>
                                    <m:r>
                                      <a:rPr lang="en-GB" sz="1800">
                                        <a:effectLst/>
                                        <a:latin typeface="Cambria Math" panose="02040503050406030204" pitchFamily="18" charset="0"/>
                                      </a:rPr>
                                      <m:t>𝒙</m:t>
                                    </m:r>
                                  </m:den>
                                </m:f>
                              </m:oMath>
                            </m:oMathPara>
                          </a14:m>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800">
                              <a:effectLst/>
                            </a:rPr>
                            <a:t>For any function where ‘inner function’ is linear expression, divide by coefficient of </a:t>
                          </a:r>
                          <a14:m>
                            <m:oMath xmlns:m="http://schemas.openxmlformats.org/officeDocument/2006/math">
                              <m:r>
                                <a:rPr lang="en-GB" sz="1800">
                                  <a:effectLst/>
                                  <a:latin typeface="Cambria Math" panose="02040503050406030204" pitchFamily="18" charset="0"/>
                                </a:rPr>
                                <m:t>𝑥</m:t>
                              </m:r>
                            </m:oMath>
                          </a14:m>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
                                  <m:fPr>
                                    <m:ctrlPr>
                                      <a:rPr lang="en-GB" sz="1800" i="1">
                                        <a:effectLst/>
                                        <a:latin typeface="Cambria Math" panose="02040503050406030204" pitchFamily="18" charset="0"/>
                                      </a:rPr>
                                    </m:ctrlPr>
                                  </m:fPr>
                                  <m:num>
                                    <m:r>
                                      <a:rPr lang="en-GB" sz="1800">
                                        <a:effectLst/>
                                        <a:latin typeface="Cambria Math" panose="02040503050406030204" pitchFamily="18" charset="0"/>
                                      </a:rPr>
                                      <m:t>1</m:t>
                                    </m:r>
                                  </m:num>
                                  <m:den>
                                    <m:r>
                                      <a:rPr lang="en-GB" sz="1800">
                                        <a:effectLst/>
                                        <a:latin typeface="Cambria Math" panose="02040503050406030204" pitchFamily="18" charset="0"/>
                                      </a:rPr>
                                      <m:t>2</m:t>
                                    </m:r>
                                  </m:den>
                                </m:f>
                                <m:sSup>
                                  <m:sSupPr>
                                    <m:ctrlPr>
                                      <a:rPr lang="en-GB" sz="1800" i="1">
                                        <a:effectLst/>
                                        <a:latin typeface="Cambria Math" panose="02040503050406030204" pitchFamily="18" charset="0"/>
                                      </a:rPr>
                                    </m:ctrlPr>
                                  </m:sSupPr>
                                  <m:e>
                                    <m:r>
                                      <a:rPr lang="en-GB" sz="1800">
                                        <a:effectLst/>
                                        <a:latin typeface="Cambria Math" panose="02040503050406030204" pitchFamily="18" charset="0"/>
                                      </a:rPr>
                                      <m:t>𝑒</m:t>
                                    </m:r>
                                  </m:e>
                                  <m:sup>
                                    <m:r>
                                      <a:rPr lang="en-GB" sz="1800">
                                        <a:effectLst/>
                                        <a:latin typeface="Cambria Math" panose="02040503050406030204" pitchFamily="18" charset="0"/>
                                      </a:rPr>
                                      <m:t>2</m:t>
                                    </m:r>
                                    <m:r>
                                      <a:rPr lang="en-GB" sz="1800">
                                        <a:effectLst/>
                                        <a:latin typeface="Cambria Math" panose="02040503050406030204" pitchFamily="18" charset="0"/>
                                      </a:rPr>
                                      <m:t>𝑥</m:t>
                                    </m:r>
                                    <m:r>
                                      <a:rPr lang="en-GB" sz="1800">
                                        <a:effectLst/>
                                        <a:latin typeface="Cambria Math" panose="02040503050406030204" pitchFamily="18" charset="0"/>
                                      </a:rPr>
                                      <m:t>+1</m:t>
                                    </m:r>
                                  </m:sup>
                                </m:sSup>
                              </m:oMath>
                              <m:oMath xmlns:m="http://schemas.openxmlformats.org/officeDocument/2006/math">
                                <m:r>
                                  <a:rPr lang="en-GB" sz="1800">
                                    <a:effectLst/>
                                    <a:latin typeface="Cambria Math" panose="02040503050406030204" pitchFamily="18" charset="0"/>
                                  </a:rPr>
                                  <m:t>−</m:t>
                                </m:r>
                                <m:f>
                                  <m:fPr>
                                    <m:ctrlPr>
                                      <a:rPr lang="en-GB" sz="1800" i="1">
                                        <a:effectLst/>
                                        <a:latin typeface="Cambria Math" panose="02040503050406030204" pitchFamily="18" charset="0"/>
                                      </a:rPr>
                                    </m:ctrlPr>
                                  </m:fPr>
                                  <m:num>
                                    <m:r>
                                      <a:rPr lang="en-GB" sz="1800">
                                        <a:effectLst/>
                                        <a:latin typeface="Cambria Math" panose="02040503050406030204" pitchFamily="18" charset="0"/>
                                      </a:rPr>
                                      <m:t>1</m:t>
                                    </m:r>
                                  </m:num>
                                  <m:den>
                                    <m:r>
                                      <a:rPr lang="en-GB" sz="1800">
                                        <a:effectLst/>
                                        <a:latin typeface="Cambria Math" panose="02040503050406030204" pitchFamily="18" charset="0"/>
                                      </a:rPr>
                                      <m:t>3</m:t>
                                    </m:r>
                                  </m:den>
                                </m:f>
                                <m:func>
                                  <m:funcPr>
                                    <m:ctrlPr>
                                      <a:rPr lang="en-GB" sz="1800" i="1">
                                        <a:effectLst/>
                                        <a:latin typeface="Cambria Math" panose="02040503050406030204" pitchFamily="18" charset="0"/>
                                      </a:rPr>
                                    </m:ctrlPr>
                                  </m:funcPr>
                                  <m:fName>
                                    <m:r>
                                      <m:rPr>
                                        <m:sty m:val="p"/>
                                      </m:rPr>
                                      <a:rPr lang="en-GB" sz="1800">
                                        <a:effectLst/>
                                        <a:latin typeface="Cambria Math" panose="02040503050406030204" pitchFamily="18" charset="0"/>
                                      </a:rPr>
                                      <m:t>ln</m:t>
                                    </m:r>
                                  </m:fName>
                                  <m:e>
                                    <m:d>
                                      <m:dPr>
                                        <m:begChr m:val="|"/>
                                        <m:endChr m:val="|"/>
                                        <m:ctrlPr>
                                          <a:rPr lang="en-GB" sz="1800" i="1">
                                            <a:effectLst/>
                                            <a:latin typeface="Cambria Math" panose="02040503050406030204" pitchFamily="18" charset="0"/>
                                          </a:rPr>
                                        </m:ctrlPr>
                                      </m:dPr>
                                      <m:e>
                                        <m:r>
                                          <a:rPr lang="en-GB" sz="1800">
                                            <a:effectLst/>
                                            <a:latin typeface="Cambria Math" panose="02040503050406030204" pitchFamily="18" charset="0"/>
                                          </a:rPr>
                                          <m:t>1−3</m:t>
                                        </m:r>
                                        <m:r>
                                          <a:rPr lang="en-GB" sz="1800">
                                            <a:effectLst/>
                                            <a:latin typeface="Cambria Math" panose="02040503050406030204" pitchFamily="18" charset="0"/>
                                          </a:rPr>
                                          <m:t>𝑥</m:t>
                                        </m:r>
                                      </m:e>
                                    </m:d>
                                  </m:e>
                                </m:func>
                              </m:oMath>
                            </m:oMathPara>
                          </a14:m>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extLst>
                      <a:ext uri="{0D108BD9-81ED-4DB2-BD59-A6C34878D82A}">
                        <a16:rowId xmlns:a16="http://schemas.microsoft.com/office/drawing/2014/main" val="10003"/>
                      </a:ext>
                    </a:extLst>
                  </a:tr>
                  <a:tr h="366404">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800">
                                    <a:effectLst/>
                                    <a:latin typeface="Cambria Math" panose="02040503050406030204" pitchFamily="18" charset="0"/>
                                  </a:rPr>
                                  <m:t>𝒙</m:t>
                                </m:r>
                                <m:rad>
                                  <m:radPr>
                                    <m:degHide m:val="on"/>
                                    <m:ctrlPr>
                                      <a:rPr lang="en-GB" sz="1800" i="1">
                                        <a:effectLst/>
                                        <a:latin typeface="Cambria Math" panose="02040503050406030204" pitchFamily="18" charset="0"/>
                                      </a:rPr>
                                    </m:ctrlPr>
                                  </m:radPr>
                                  <m:deg/>
                                  <m:e>
                                    <m:r>
                                      <a:rPr lang="en-GB" sz="1800">
                                        <a:effectLst/>
                                        <a:latin typeface="Cambria Math" panose="02040503050406030204" pitchFamily="18" charset="0"/>
                                      </a:rPr>
                                      <m:t>𝟐</m:t>
                                    </m:r>
                                    <m:r>
                                      <a:rPr lang="en-GB" sz="1800">
                                        <a:effectLst/>
                                        <a:latin typeface="Cambria Math" panose="02040503050406030204" pitchFamily="18" charset="0"/>
                                      </a:rPr>
                                      <m:t>𝒙</m:t>
                                    </m:r>
                                    <m:r>
                                      <a:rPr lang="en-GB" sz="1800">
                                        <a:effectLst/>
                                        <a:latin typeface="Cambria Math" panose="02040503050406030204" pitchFamily="18" charset="0"/>
                                      </a:rPr>
                                      <m:t>+</m:t>
                                    </m:r>
                                    <m:r>
                                      <a:rPr lang="en-GB" sz="1800">
                                        <a:effectLst/>
                                        <a:latin typeface="Cambria Math" panose="02040503050406030204" pitchFamily="18" charset="0"/>
                                      </a:rPr>
                                      <m:t>𝟏</m:t>
                                    </m:r>
                                  </m:e>
                                </m:rad>
                              </m:oMath>
                            </m:oMathPara>
                          </a14:m>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800" dirty="0">
                              <a:effectLst/>
                            </a:rPr>
                            <a:t>IBP or</a:t>
                          </a:r>
                          <a:r>
                            <a:rPr lang="en-GB" sz="1800" baseline="0" dirty="0">
                              <a:effectLst/>
                            </a:rPr>
                            <a:t> u</a:t>
                          </a:r>
                          <a:r>
                            <a:rPr lang="en-GB" sz="1800" dirty="0">
                              <a:effectLst/>
                            </a:rPr>
                            <a:t>se sensible substitution. </a:t>
                          </a:r>
                          <a14:m>
                            <m:oMath xmlns:m="http://schemas.openxmlformats.org/officeDocument/2006/math">
                              <m:r>
                                <a:rPr lang="en-GB" sz="1800">
                                  <a:effectLst/>
                                  <a:latin typeface="Cambria Math" panose="02040503050406030204" pitchFamily="18" charset="0"/>
                                </a:rPr>
                                <m:t>𝑢</m:t>
                              </m:r>
                              <m:r>
                                <a:rPr lang="en-GB" sz="1800">
                                  <a:effectLst/>
                                  <a:latin typeface="Cambria Math" panose="02040503050406030204" pitchFamily="18" charset="0"/>
                                </a:rPr>
                                <m:t>=2</m:t>
                              </m:r>
                              <m:r>
                                <a:rPr lang="en-GB" sz="1800">
                                  <a:effectLst/>
                                  <a:latin typeface="Cambria Math" panose="02040503050406030204" pitchFamily="18" charset="0"/>
                                </a:rPr>
                                <m:t>𝑥</m:t>
                              </m:r>
                              <m:r>
                                <a:rPr lang="en-GB" sz="1800">
                                  <a:effectLst/>
                                  <a:latin typeface="Cambria Math" panose="02040503050406030204" pitchFamily="18" charset="0"/>
                                </a:rPr>
                                <m:t>+1</m:t>
                              </m:r>
                            </m:oMath>
                          </a14:m>
                          <a:r>
                            <a:rPr lang="en-GB" sz="1800" dirty="0">
                              <a:effectLst/>
                            </a:rPr>
                            <a:t> or even better, </a:t>
                          </a:r>
                          <a14:m>
                            <m:oMath xmlns:m="http://schemas.openxmlformats.org/officeDocument/2006/math">
                              <m:sSup>
                                <m:sSupPr>
                                  <m:ctrlPr>
                                    <a:rPr lang="en-GB" sz="1800" i="1">
                                      <a:effectLst/>
                                      <a:latin typeface="Cambria Math" panose="02040503050406030204" pitchFamily="18" charset="0"/>
                                    </a:rPr>
                                  </m:ctrlPr>
                                </m:sSupPr>
                                <m:e>
                                  <m:r>
                                    <a:rPr lang="en-GB" sz="1800">
                                      <a:effectLst/>
                                      <a:latin typeface="Cambria Math" panose="02040503050406030204" pitchFamily="18" charset="0"/>
                                    </a:rPr>
                                    <m:t>𝑢</m:t>
                                  </m:r>
                                </m:e>
                                <m:sup>
                                  <m:r>
                                    <a:rPr lang="en-GB" sz="1800">
                                      <a:effectLst/>
                                      <a:latin typeface="Cambria Math" panose="02040503050406030204" pitchFamily="18" charset="0"/>
                                    </a:rPr>
                                    <m:t>2</m:t>
                                  </m:r>
                                </m:sup>
                              </m:sSup>
                              <m:r>
                                <a:rPr lang="en-GB" sz="1800">
                                  <a:effectLst/>
                                  <a:latin typeface="Cambria Math" panose="02040503050406030204" pitchFamily="18" charset="0"/>
                                </a:rPr>
                                <m:t>=2</m:t>
                              </m:r>
                              <m:r>
                                <a:rPr lang="en-GB" sz="1800">
                                  <a:effectLst/>
                                  <a:latin typeface="Cambria Math" panose="02040503050406030204" pitchFamily="18" charset="0"/>
                                </a:rPr>
                                <m:t>𝑥</m:t>
                              </m:r>
                              <m:r>
                                <a:rPr lang="en-GB" sz="1800">
                                  <a:effectLst/>
                                  <a:latin typeface="Cambria Math" panose="02040503050406030204" pitchFamily="18" charset="0"/>
                                </a:rPr>
                                <m:t>+1</m:t>
                              </m:r>
                            </m:oMath>
                          </a14:m>
                          <a:r>
                            <a:rPr lang="en-GB" sz="1800" dirty="0">
                              <a:effectLst/>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
                                  <m:fPr>
                                    <m:ctrlPr>
                                      <a:rPr lang="en-GB" sz="1800" i="1">
                                        <a:effectLst/>
                                        <a:latin typeface="Cambria Math" panose="02040503050406030204" pitchFamily="18" charset="0"/>
                                      </a:rPr>
                                    </m:ctrlPr>
                                  </m:fPr>
                                  <m:num>
                                    <m:r>
                                      <a:rPr lang="en-GB" sz="1800">
                                        <a:effectLst/>
                                        <a:latin typeface="Cambria Math" panose="02040503050406030204" pitchFamily="18" charset="0"/>
                                      </a:rPr>
                                      <m:t>1</m:t>
                                    </m:r>
                                  </m:num>
                                  <m:den>
                                    <m:r>
                                      <a:rPr lang="en-GB" sz="1800">
                                        <a:effectLst/>
                                        <a:latin typeface="Cambria Math" panose="02040503050406030204" pitchFamily="18" charset="0"/>
                                      </a:rPr>
                                      <m:t>15</m:t>
                                    </m:r>
                                  </m:den>
                                </m:f>
                                <m:sSup>
                                  <m:sSupPr>
                                    <m:ctrlPr>
                                      <a:rPr lang="en-GB" sz="1800" i="1">
                                        <a:effectLst/>
                                        <a:latin typeface="Cambria Math" panose="02040503050406030204" pitchFamily="18" charset="0"/>
                                      </a:rPr>
                                    </m:ctrlPr>
                                  </m:sSupPr>
                                  <m:e>
                                    <m:d>
                                      <m:dPr>
                                        <m:ctrlPr>
                                          <a:rPr lang="en-GB" sz="1800" i="1">
                                            <a:effectLst/>
                                            <a:latin typeface="Cambria Math" panose="02040503050406030204" pitchFamily="18" charset="0"/>
                                          </a:rPr>
                                        </m:ctrlPr>
                                      </m:dPr>
                                      <m:e>
                                        <m:r>
                                          <a:rPr lang="en-GB" sz="1800">
                                            <a:effectLst/>
                                            <a:latin typeface="Cambria Math" panose="02040503050406030204" pitchFamily="18" charset="0"/>
                                          </a:rPr>
                                          <m:t>2</m:t>
                                        </m:r>
                                        <m:r>
                                          <a:rPr lang="en-GB" sz="1800">
                                            <a:effectLst/>
                                            <a:latin typeface="Cambria Math" panose="02040503050406030204" pitchFamily="18" charset="0"/>
                                          </a:rPr>
                                          <m:t>𝑥</m:t>
                                        </m:r>
                                        <m:r>
                                          <a:rPr lang="en-GB" sz="1800">
                                            <a:effectLst/>
                                            <a:latin typeface="Cambria Math" panose="02040503050406030204" pitchFamily="18" charset="0"/>
                                          </a:rPr>
                                          <m:t>+1</m:t>
                                        </m:r>
                                      </m:e>
                                    </m:d>
                                  </m:e>
                                  <m:sup>
                                    <m:f>
                                      <m:fPr>
                                        <m:ctrlPr>
                                          <a:rPr lang="en-GB" sz="1800" i="1">
                                            <a:effectLst/>
                                            <a:latin typeface="Cambria Math" panose="02040503050406030204" pitchFamily="18" charset="0"/>
                                          </a:rPr>
                                        </m:ctrlPr>
                                      </m:fPr>
                                      <m:num>
                                        <m:r>
                                          <a:rPr lang="en-GB" sz="1800">
                                            <a:effectLst/>
                                            <a:latin typeface="Cambria Math" panose="02040503050406030204" pitchFamily="18" charset="0"/>
                                          </a:rPr>
                                          <m:t>3</m:t>
                                        </m:r>
                                      </m:num>
                                      <m:den>
                                        <m:r>
                                          <a:rPr lang="en-GB" sz="1800">
                                            <a:effectLst/>
                                            <a:latin typeface="Cambria Math" panose="02040503050406030204" pitchFamily="18" charset="0"/>
                                          </a:rPr>
                                          <m:t>2</m:t>
                                        </m:r>
                                      </m:den>
                                    </m:f>
                                  </m:sup>
                                </m:sSup>
                                <m:d>
                                  <m:dPr>
                                    <m:ctrlPr>
                                      <a:rPr lang="en-GB" sz="1800" i="1">
                                        <a:effectLst/>
                                        <a:latin typeface="Cambria Math" panose="02040503050406030204" pitchFamily="18" charset="0"/>
                                      </a:rPr>
                                    </m:ctrlPr>
                                  </m:dPr>
                                  <m:e>
                                    <m:r>
                                      <a:rPr lang="en-GB" sz="1800">
                                        <a:effectLst/>
                                        <a:latin typeface="Cambria Math" panose="02040503050406030204" pitchFamily="18" charset="0"/>
                                      </a:rPr>
                                      <m:t>3</m:t>
                                    </m:r>
                                    <m:r>
                                      <a:rPr lang="en-GB" sz="1800">
                                        <a:effectLst/>
                                        <a:latin typeface="Cambria Math" panose="02040503050406030204" pitchFamily="18" charset="0"/>
                                      </a:rPr>
                                      <m:t>𝑥</m:t>
                                    </m:r>
                                    <m:r>
                                      <a:rPr lang="en-GB" sz="1800">
                                        <a:effectLst/>
                                        <a:latin typeface="Cambria Math" panose="02040503050406030204" pitchFamily="18" charset="0"/>
                                      </a:rPr>
                                      <m:t>−1</m:t>
                                    </m:r>
                                  </m:e>
                                </m:d>
                              </m:oMath>
                            </m:oMathPara>
                          </a14:m>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extLst>
                      <a:ext uri="{0D108BD9-81ED-4DB2-BD59-A6C34878D82A}">
                        <a16:rowId xmlns:a16="http://schemas.microsoft.com/office/drawing/2014/main" val="10004"/>
                      </a:ext>
                    </a:extLst>
                  </a:tr>
                  <a:tr h="344218">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unc>
                                  <m:funcPr>
                                    <m:ctrlPr>
                                      <a:rPr lang="en-GB" sz="1800" i="1">
                                        <a:effectLst/>
                                        <a:latin typeface="Cambria Math" panose="02040503050406030204" pitchFamily="18" charset="0"/>
                                      </a:rPr>
                                    </m:ctrlPr>
                                  </m:funcPr>
                                  <m:fName>
                                    <m:sSup>
                                      <m:sSupPr>
                                        <m:ctrlPr>
                                          <a:rPr lang="en-GB" sz="1800" i="1">
                                            <a:effectLst/>
                                            <a:latin typeface="Cambria Math" panose="02040503050406030204" pitchFamily="18" charset="0"/>
                                          </a:rPr>
                                        </m:ctrlPr>
                                      </m:sSupPr>
                                      <m:e>
                                        <m:r>
                                          <a:rPr lang="en-GB" sz="1800">
                                            <a:effectLst/>
                                            <a:latin typeface="Cambria Math" panose="02040503050406030204" pitchFamily="18" charset="0"/>
                                          </a:rPr>
                                          <m:t>𝐬𝐢𝐧</m:t>
                                        </m:r>
                                      </m:e>
                                      <m:sup>
                                        <m:r>
                                          <a:rPr lang="en-GB" sz="1800">
                                            <a:effectLst/>
                                            <a:latin typeface="Cambria Math" panose="02040503050406030204" pitchFamily="18" charset="0"/>
                                          </a:rPr>
                                          <m:t>𝟓</m:t>
                                        </m:r>
                                      </m:sup>
                                    </m:sSup>
                                  </m:fName>
                                  <m:e>
                                    <m:r>
                                      <a:rPr lang="en-GB" sz="1800">
                                        <a:effectLst/>
                                        <a:latin typeface="Cambria Math" panose="02040503050406030204" pitchFamily="18" charset="0"/>
                                      </a:rPr>
                                      <m:t>𝒙</m:t>
                                    </m:r>
                                  </m:e>
                                </m:func>
                                <m:r>
                                  <a:rPr lang="en-GB" sz="1800">
                                    <a:effectLst/>
                                    <a:latin typeface="Cambria Math" panose="02040503050406030204" pitchFamily="18" charset="0"/>
                                  </a:rPr>
                                  <m:t> </m:t>
                                </m:r>
                                <m:r>
                                  <a:rPr lang="en-GB" sz="1800">
                                    <a:effectLst/>
                                    <a:latin typeface="Cambria Math" panose="02040503050406030204" pitchFamily="18" charset="0"/>
                                  </a:rPr>
                                  <m:t>𝒄𝒐𝒔</m:t>
                                </m:r>
                                <m:r>
                                  <a:rPr lang="en-GB" sz="1800">
                                    <a:effectLst/>
                                    <a:latin typeface="Cambria Math" panose="02040503050406030204" pitchFamily="18" charset="0"/>
                                  </a:rPr>
                                  <m:t> </m:t>
                                </m:r>
                                <m:r>
                                  <a:rPr lang="en-GB" sz="1800">
                                    <a:effectLst/>
                                    <a:latin typeface="Cambria Math" panose="02040503050406030204" pitchFamily="18" charset="0"/>
                                  </a:rPr>
                                  <m:t>𝒙</m:t>
                                </m:r>
                              </m:oMath>
                            </m:oMathPara>
                          </a14:m>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800" dirty="0">
                              <a:effectLst/>
                            </a:rPr>
                            <a:t>Reverse chain rule.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
                                  <m:fPr>
                                    <m:ctrlPr>
                                      <a:rPr lang="en-GB" sz="1800" i="1">
                                        <a:effectLst/>
                                        <a:latin typeface="Cambria Math" panose="02040503050406030204" pitchFamily="18" charset="0"/>
                                      </a:rPr>
                                    </m:ctrlPr>
                                  </m:fPr>
                                  <m:num>
                                    <m:r>
                                      <a:rPr lang="en-GB" sz="1800">
                                        <a:effectLst/>
                                        <a:latin typeface="Cambria Math" panose="02040503050406030204" pitchFamily="18" charset="0"/>
                                      </a:rPr>
                                      <m:t>1</m:t>
                                    </m:r>
                                  </m:num>
                                  <m:den>
                                    <m:r>
                                      <a:rPr lang="en-GB" sz="1800">
                                        <a:effectLst/>
                                        <a:latin typeface="Cambria Math" panose="02040503050406030204" pitchFamily="18" charset="0"/>
                                      </a:rPr>
                                      <m:t>6</m:t>
                                    </m:r>
                                  </m:den>
                                </m:f>
                                <m:func>
                                  <m:funcPr>
                                    <m:ctrlPr>
                                      <a:rPr lang="en-GB" sz="1800" i="1">
                                        <a:effectLst/>
                                        <a:latin typeface="Cambria Math" panose="02040503050406030204" pitchFamily="18" charset="0"/>
                                      </a:rPr>
                                    </m:ctrlPr>
                                  </m:funcPr>
                                  <m:fName>
                                    <m:sSup>
                                      <m:sSupPr>
                                        <m:ctrlPr>
                                          <a:rPr lang="en-GB" sz="1800" i="1">
                                            <a:effectLst/>
                                            <a:latin typeface="Cambria Math" panose="02040503050406030204" pitchFamily="18" charset="0"/>
                                          </a:rPr>
                                        </m:ctrlPr>
                                      </m:sSupPr>
                                      <m:e>
                                        <m:r>
                                          <m:rPr>
                                            <m:sty m:val="p"/>
                                          </m:rPr>
                                          <a:rPr lang="en-GB" sz="1800">
                                            <a:effectLst/>
                                            <a:latin typeface="Cambria Math" panose="02040503050406030204" pitchFamily="18" charset="0"/>
                                          </a:rPr>
                                          <m:t>sin</m:t>
                                        </m:r>
                                      </m:e>
                                      <m:sup>
                                        <m:r>
                                          <a:rPr lang="en-GB" sz="1800">
                                            <a:effectLst/>
                                            <a:latin typeface="Cambria Math" panose="02040503050406030204" pitchFamily="18" charset="0"/>
                                          </a:rPr>
                                          <m:t>6</m:t>
                                        </m:r>
                                      </m:sup>
                                    </m:sSup>
                                  </m:fName>
                                  <m:e>
                                    <m:r>
                                      <a:rPr lang="en-GB" sz="1800">
                                        <a:effectLst/>
                                        <a:latin typeface="Cambria Math" panose="02040503050406030204" pitchFamily="18" charset="0"/>
                                      </a:rPr>
                                      <m:t>𝑥</m:t>
                                    </m:r>
                                  </m:e>
                                </m:func>
                              </m:oMath>
                            </m:oMathPara>
                          </a14:m>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extLst>
                      <a:ext uri="{0D108BD9-81ED-4DB2-BD59-A6C34878D82A}">
                        <a16:rowId xmlns:a16="http://schemas.microsoft.com/office/drawing/2014/main" val="10005"/>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4167553147"/>
                  </p:ext>
                </p:extLst>
              </p:nvPr>
            </p:nvGraphicFramePr>
            <p:xfrm>
              <a:off x="467544" y="1052736"/>
              <a:ext cx="8064896" cy="4790946"/>
            </p:xfrm>
            <a:graphic>
              <a:graphicData uri="http://schemas.openxmlformats.org/drawingml/2006/table">
                <a:tbl>
                  <a:tblPr firstRow="1" bandRow="1">
                    <a:tableStyleId>{073A0DAA-6AF3-43AB-8588-CEC1D06C72B9}</a:tableStyleId>
                  </a:tblPr>
                  <a:tblGrid>
                    <a:gridCol w="1606948">
                      <a:extLst>
                        <a:ext uri="{9D8B030D-6E8A-4147-A177-3AD203B41FA5}">
                          <a16:colId xmlns:a16="http://schemas.microsoft.com/office/drawing/2014/main" val="20000"/>
                        </a:ext>
                      </a:extLst>
                    </a:gridCol>
                    <a:gridCol w="3873875">
                      <a:extLst>
                        <a:ext uri="{9D8B030D-6E8A-4147-A177-3AD203B41FA5}">
                          <a16:colId xmlns:a16="http://schemas.microsoft.com/office/drawing/2014/main" val="20001"/>
                        </a:ext>
                      </a:extLst>
                    </a:gridCol>
                    <a:gridCol w="2584073">
                      <a:extLst>
                        <a:ext uri="{9D8B030D-6E8A-4147-A177-3AD203B41FA5}">
                          <a16:colId xmlns:a16="http://schemas.microsoft.com/office/drawing/2014/main" val="20002"/>
                        </a:ext>
                      </a:extLst>
                    </a:gridCol>
                  </a:tblGrid>
                  <a:tr h="346644">
                    <a:tc>
                      <a:txBody>
                        <a:bodyPr/>
                        <a:lstStyle/>
                        <a:p>
                          <a:endParaRPr lang="en-US"/>
                        </a:p>
                      </a:txBody>
                      <a:tcPr marL="68580" marR="68580" marT="0" marB="0">
                        <a:blipFill>
                          <a:blip r:embed="rId2"/>
                          <a:stretch>
                            <a:fillRect l="-379" t="-121053" r="-403030" b="-1284211"/>
                          </a:stretch>
                        </a:blipFill>
                      </a:tcPr>
                    </a:tc>
                    <a:tc>
                      <a:txBody>
                        <a:bodyPr/>
                        <a:lstStyle/>
                        <a:p>
                          <a:pPr>
                            <a:lnSpc>
                              <a:spcPct val="107000"/>
                            </a:lnSpc>
                            <a:spcAft>
                              <a:spcPts val="0"/>
                            </a:spcAft>
                          </a:pPr>
                          <a:r>
                            <a:rPr lang="en-GB" sz="1400" dirty="0">
                              <a:effectLst/>
                            </a:rPr>
                            <a:t>How to deal with it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212500" t="-121053" r="-943" b="-1284211"/>
                          </a:stretch>
                        </a:blipFill>
                      </a:tcPr>
                    </a:tc>
                    <a:extLst>
                      <a:ext uri="{0D108BD9-81ED-4DB2-BD59-A6C34878D82A}">
                        <a16:rowId xmlns:a16="http://schemas.microsoft.com/office/drawing/2014/main" val="10000"/>
                      </a:ext>
                    </a:extLst>
                  </a:tr>
                  <a:tr h="555244">
                    <a:tc>
                      <a:txBody>
                        <a:bodyPr/>
                        <a:lstStyle/>
                        <a:p>
                          <a:endParaRPr lang="en-US"/>
                        </a:p>
                      </a:txBody>
                      <a:tcPr marL="62671" marR="62671" marT="0" marB="0">
                        <a:blipFill>
                          <a:blip r:embed="rId2"/>
                          <a:stretch>
                            <a:fillRect l="-379" t="-138462" r="-403030" b="-704396"/>
                          </a:stretch>
                        </a:blipFill>
                      </a:tcPr>
                    </a:tc>
                    <a:tc>
                      <a:txBody>
                        <a:bodyPr/>
                        <a:lstStyle/>
                        <a:p>
                          <a:endParaRPr lang="en-US"/>
                        </a:p>
                      </a:txBody>
                      <a:tcPr marL="62671" marR="62671" marT="0" marB="0">
                        <a:blipFill>
                          <a:blip r:embed="rId2"/>
                          <a:stretch>
                            <a:fillRect l="-41667" t="-138462" r="-67296" b="-704396"/>
                          </a:stretch>
                        </a:blipFill>
                      </a:tcPr>
                    </a:tc>
                    <a:tc>
                      <a:txBody>
                        <a:bodyPr/>
                        <a:lstStyle/>
                        <a:p>
                          <a:endParaRPr lang="en-US"/>
                        </a:p>
                      </a:txBody>
                      <a:tcPr marL="62671" marR="62671" marT="0" marB="0">
                        <a:blipFill>
                          <a:blip r:embed="rId2"/>
                          <a:stretch>
                            <a:fillRect l="-212500" t="-138462" r="-943" b="-704396"/>
                          </a:stretch>
                        </a:blipFill>
                      </a:tcPr>
                    </a:tc>
                    <a:extLst>
                      <a:ext uri="{0D108BD9-81ED-4DB2-BD59-A6C34878D82A}">
                        <a16:rowId xmlns:a16="http://schemas.microsoft.com/office/drawing/2014/main" val="10001"/>
                      </a:ext>
                    </a:extLst>
                  </a:tr>
                  <a:tr h="1664526">
                    <a:tc>
                      <a:txBody>
                        <a:bodyPr/>
                        <a:lstStyle/>
                        <a:p>
                          <a:endParaRPr lang="en-US"/>
                        </a:p>
                      </a:txBody>
                      <a:tcPr marL="62671" marR="62671" marT="0" marB="0">
                        <a:blipFill>
                          <a:blip r:embed="rId2"/>
                          <a:stretch>
                            <a:fillRect l="-379" t="-79197" r="-403030" b="-133942"/>
                          </a:stretch>
                        </a:blipFill>
                      </a:tcPr>
                    </a:tc>
                    <a:tc>
                      <a:txBody>
                        <a:bodyPr/>
                        <a:lstStyle/>
                        <a:p>
                          <a:endParaRPr lang="en-US"/>
                        </a:p>
                      </a:txBody>
                      <a:tcPr marL="62671" marR="62671" marT="0" marB="0">
                        <a:blipFill>
                          <a:blip r:embed="rId2"/>
                          <a:stretch>
                            <a:fillRect l="-41667" t="-79197" r="-67296" b="-133942"/>
                          </a:stretch>
                        </a:blipFill>
                      </a:tcPr>
                    </a:tc>
                    <a:tc>
                      <a:txBody>
                        <a:bodyPr/>
                        <a:lstStyle/>
                        <a:p>
                          <a:endParaRPr lang="en-US"/>
                        </a:p>
                      </a:txBody>
                      <a:tcPr marL="62671" marR="62671" marT="0" marB="0">
                        <a:blipFill>
                          <a:blip r:embed="rId2"/>
                          <a:stretch>
                            <a:fillRect l="-212500" t="-79197" r="-943" b="-133942"/>
                          </a:stretch>
                        </a:blipFill>
                      </a:tcPr>
                    </a:tc>
                    <a:extLst>
                      <a:ext uri="{0D108BD9-81ED-4DB2-BD59-A6C34878D82A}">
                        <a16:rowId xmlns:a16="http://schemas.microsoft.com/office/drawing/2014/main" val="10002"/>
                      </a:ext>
                    </a:extLst>
                  </a:tr>
                  <a:tr h="1100963">
                    <a:tc>
                      <a:txBody>
                        <a:bodyPr/>
                        <a:lstStyle/>
                        <a:p>
                          <a:endParaRPr lang="en-US"/>
                        </a:p>
                      </a:txBody>
                      <a:tcPr marL="62671" marR="62671" marT="0" marB="0">
                        <a:blipFill>
                          <a:blip r:embed="rId2"/>
                          <a:stretch>
                            <a:fillRect l="-379" t="-272778" r="-403030" b="-103889"/>
                          </a:stretch>
                        </a:blipFill>
                      </a:tcPr>
                    </a:tc>
                    <a:tc>
                      <a:txBody>
                        <a:bodyPr/>
                        <a:lstStyle/>
                        <a:p>
                          <a:endParaRPr lang="en-US"/>
                        </a:p>
                      </a:txBody>
                      <a:tcPr marL="62671" marR="62671" marT="0" marB="0">
                        <a:blipFill>
                          <a:blip r:embed="rId2"/>
                          <a:stretch>
                            <a:fillRect l="-41667" t="-272778" r="-67296" b="-103889"/>
                          </a:stretch>
                        </a:blipFill>
                      </a:tcPr>
                    </a:tc>
                    <a:tc>
                      <a:txBody>
                        <a:bodyPr/>
                        <a:lstStyle/>
                        <a:p>
                          <a:endParaRPr lang="en-US"/>
                        </a:p>
                      </a:txBody>
                      <a:tcPr marL="62671" marR="62671" marT="0" marB="0">
                        <a:blipFill>
                          <a:blip r:embed="rId2"/>
                          <a:stretch>
                            <a:fillRect l="-212500" t="-272778" r="-943" b="-103889"/>
                          </a:stretch>
                        </a:blipFill>
                      </a:tcPr>
                    </a:tc>
                    <a:extLst>
                      <a:ext uri="{0D108BD9-81ED-4DB2-BD59-A6C34878D82A}">
                        <a16:rowId xmlns:a16="http://schemas.microsoft.com/office/drawing/2014/main" val="10003"/>
                      </a:ext>
                    </a:extLst>
                  </a:tr>
                  <a:tr h="572135">
                    <a:tc>
                      <a:txBody>
                        <a:bodyPr/>
                        <a:lstStyle/>
                        <a:p>
                          <a:endParaRPr lang="en-US"/>
                        </a:p>
                      </a:txBody>
                      <a:tcPr marL="62671" marR="62671" marT="0" marB="0">
                        <a:blipFill>
                          <a:blip r:embed="rId2"/>
                          <a:stretch>
                            <a:fillRect l="-379" t="-713830" r="-403030" b="-98936"/>
                          </a:stretch>
                        </a:blipFill>
                      </a:tcPr>
                    </a:tc>
                    <a:tc>
                      <a:txBody>
                        <a:bodyPr/>
                        <a:lstStyle/>
                        <a:p>
                          <a:endParaRPr lang="en-US"/>
                        </a:p>
                      </a:txBody>
                      <a:tcPr marL="62671" marR="62671" marT="0" marB="0">
                        <a:blipFill>
                          <a:blip r:embed="rId2"/>
                          <a:stretch>
                            <a:fillRect l="-41667" t="-713830" r="-67296" b="-98936"/>
                          </a:stretch>
                        </a:blipFill>
                      </a:tcPr>
                    </a:tc>
                    <a:tc>
                      <a:txBody>
                        <a:bodyPr/>
                        <a:lstStyle/>
                        <a:p>
                          <a:endParaRPr lang="en-US"/>
                        </a:p>
                      </a:txBody>
                      <a:tcPr marL="62671" marR="62671" marT="0" marB="0">
                        <a:blipFill>
                          <a:blip r:embed="rId2"/>
                          <a:stretch>
                            <a:fillRect l="-212500" t="-713830" r="-943" b="-98936"/>
                          </a:stretch>
                        </a:blipFill>
                      </a:tcPr>
                    </a:tc>
                    <a:extLst>
                      <a:ext uri="{0D108BD9-81ED-4DB2-BD59-A6C34878D82A}">
                        <a16:rowId xmlns:a16="http://schemas.microsoft.com/office/drawing/2014/main" val="10004"/>
                      </a:ext>
                    </a:extLst>
                  </a:tr>
                  <a:tr h="551434">
                    <a:tc>
                      <a:txBody>
                        <a:bodyPr/>
                        <a:lstStyle/>
                        <a:p>
                          <a:endParaRPr lang="en-US"/>
                        </a:p>
                      </a:txBody>
                      <a:tcPr marL="62671" marR="62671" marT="0" marB="0">
                        <a:blipFill>
                          <a:blip r:embed="rId2"/>
                          <a:stretch>
                            <a:fillRect l="-379" t="-840659" r="-403030" b="-2198"/>
                          </a:stretch>
                        </a:blipFill>
                      </a:tcPr>
                    </a:tc>
                    <a:tc>
                      <a:txBody>
                        <a:bodyPr/>
                        <a:lstStyle/>
                        <a:p>
                          <a:pPr>
                            <a:lnSpc>
                              <a:spcPct val="107000"/>
                            </a:lnSpc>
                            <a:spcAft>
                              <a:spcPts val="0"/>
                            </a:spcAft>
                          </a:pPr>
                          <a:r>
                            <a:rPr lang="en-GB" sz="1800" dirty="0">
                              <a:effectLst/>
                            </a:rPr>
                            <a:t>Reverse chain rule.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endParaRPr lang="en-US"/>
                        </a:p>
                      </a:txBody>
                      <a:tcPr marL="62671" marR="62671" marT="0" marB="0">
                        <a:blipFill>
                          <a:blip r:embed="rId2"/>
                          <a:stretch>
                            <a:fillRect l="-212500" t="-840659" r="-943" b="-2198"/>
                          </a:stretch>
                        </a:blipFill>
                      </a:tcPr>
                    </a:tc>
                    <a:extLst>
                      <a:ext uri="{0D108BD9-81ED-4DB2-BD59-A6C34878D82A}">
                        <a16:rowId xmlns:a16="http://schemas.microsoft.com/office/drawing/2014/main" val="10005"/>
                      </a:ext>
                    </a:extLst>
                  </a:tr>
                </a:tbl>
              </a:graphicData>
            </a:graphic>
          </p:graphicFrame>
        </mc:Fallback>
      </mc:AlternateContent>
      <p:grpSp>
        <p:nvGrpSpPr>
          <p:cNvPr id="3" name="Group 2"/>
          <p:cNvGrpSpPr/>
          <p:nvPr/>
        </p:nvGrpSpPr>
        <p:grpSpPr>
          <a:xfrm>
            <a:off x="0" y="0"/>
            <a:ext cx="9144000"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Summary of Functions</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Rectangle 5"/>
          <p:cNvSpPr/>
          <p:nvPr/>
        </p:nvSpPr>
        <p:spPr>
          <a:xfrm>
            <a:off x="2077492" y="1390724"/>
            <a:ext cx="6454948" cy="5523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Rectangle 6"/>
          <p:cNvSpPr/>
          <p:nvPr/>
        </p:nvSpPr>
        <p:spPr>
          <a:xfrm>
            <a:off x="2077492" y="1943100"/>
            <a:ext cx="6454948" cy="1701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2077492" y="3644900"/>
            <a:ext cx="6454948" cy="10541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2077492" y="4691008"/>
            <a:ext cx="6454948" cy="6413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2077492" y="5343376"/>
            <a:ext cx="6454948" cy="5113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8534685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6"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err="1"/>
                <a:t>Quickfire</a:t>
              </a:r>
              <a:r>
                <a:rPr lang="en-GB" sz="3200" dirty="0"/>
                <a:t> Questions (without cheating!)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09527" y="3855509"/>
                <a:ext cx="4788024" cy="1222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2800" i="1" smtClean="0">
                              <a:latin typeface="Cambria Math" panose="02040503050406030204" pitchFamily="18" charset="0"/>
                            </a:rPr>
                          </m:ctrlPr>
                        </m:naryPr>
                        <m:sub/>
                        <m:sup/>
                        <m:e>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sec</m:t>
                              </m:r>
                            </m:fName>
                            <m:e>
                              <m:r>
                                <a:rPr lang="en-GB" sz="2800" b="0" i="1" smtClean="0">
                                  <a:latin typeface="Cambria Math" panose="02040503050406030204" pitchFamily="18" charset="0"/>
                                </a:rPr>
                                <m:t>𝑥</m:t>
                              </m:r>
                            </m:e>
                          </m:func>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tan</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sec</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m:t>
                      </m:r>
                      <m:r>
                        <a:rPr lang="en-GB" sz="2800" b="0" i="1" smtClean="0">
                          <a:latin typeface="Cambria Math" panose="02040503050406030204" pitchFamily="18" charset="0"/>
                        </a:rPr>
                        <m:t>𝐶</m:t>
                      </m:r>
                    </m:oMath>
                  </m:oMathPara>
                </a14:m>
                <a:endParaRPr lang="en-GB"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609527" y="3855509"/>
                <a:ext cx="4788024" cy="1222514"/>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491880" y="2502272"/>
                <a:ext cx="4788024" cy="1222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2800" i="1" smtClean="0">
                              <a:latin typeface="Cambria Math" panose="02040503050406030204" pitchFamily="18" charset="0"/>
                            </a:rPr>
                          </m:ctrlPr>
                        </m:naryPr>
                        <m:sub/>
                        <m:sup/>
                        <m:e>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sin</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cos</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m:t>
                      </m:r>
                      <m:r>
                        <a:rPr lang="en-GB" sz="2800" b="0" i="1" smtClean="0">
                          <a:latin typeface="Cambria Math" panose="02040503050406030204" pitchFamily="18" charset="0"/>
                        </a:rPr>
                        <m:t>𝐶</m:t>
                      </m:r>
                    </m:oMath>
                  </m:oMathPara>
                </a14:m>
                <a:endParaRPr lang="en-GB"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3491880" y="2502272"/>
                <a:ext cx="4788024" cy="1222514"/>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11560" y="1135527"/>
                <a:ext cx="4788024" cy="1222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2800" i="1" smtClean="0">
                              <a:latin typeface="Cambria Math" panose="02040503050406030204" pitchFamily="18" charset="0"/>
                            </a:rPr>
                          </m:ctrlPr>
                        </m:naryPr>
                        <m:sub/>
                        <m:sup/>
                        <m:e>
                          <m:r>
                            <a:rPr lang="en-GB" sz="2800" b="0" i="1" smtClean="0">
                              <a:latin typeface="Cambria Math" panose="02040503050406030204" pitchFamily="18" charset="0"/>
                            </a:rPr>
                            <m:t>𝑐𝑜𝑠𝑒</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𝑐</m:t>
                              </m:r>
                            </m:e>
                            <m:sup>
                              <m:r>
                                <a:rPr lang="en-GB" sz="2800" b="0" i="1" smtClean="0">
                                  <a:latin typeface="Cambria Math" panose="02040503050406030204" pitchFamily="18" charset="0"/>
                                </a:rPr>
                                <m:t>2</m:t>
                              </m:r>
                            </m:sup>
                          </m:sSup>
                          <m:r>
                            <a:rPr lang="en-GB" sz="2800" b="0" i="1" smtClean="0">
                              <a:latin typeface="Cambria Math" panose="02040503050406030204" pitchFamily="18" charset="0"/>
                            </a:rPr>
                            <m:t> </m:t>
                          </m:r>
                          <m:r>
                            <a:rPr lang="en-GB" sz="2800" b="0" i="1" smtClean="0">
                              <a:latin typeface="Cambria Math" panose="02040503050406030204" pitchFamily="18" charset="0"/>
                            </a:rPr>
                            <m:t>𝑥</m:t>
                          </m:r>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cot</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m:t>
                      </m:r>
                      <m:r>
                        <a:rPr lang="en-GB" sz="2800" b="0" i="1" smtClean="0">
                          <a:latin typeface="Cambria Math" panose="02040503050406030204" pitchFamily="18" charset="0"/>
                        </a:rPr>
                        <m:t>𝐶</m:t>
                      </m:r>
                    </m:oMath>
                  </m:oMathPara>
                </a14:m>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611560" y="1135527"/>
                <a:ext cx="4788024" cy="1222514"/>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851920" y="5339469"/>
                <a:ext cx="4788024" cy="1222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2800" i="1" smtClean="0">
                              <a:latin typeface="Cambria Math" panose="02040503050406030204" pitchFamily="18" charset="0"/>
                            </a:rPr>
                          </m:ctrlPr>
                        </m:naryPr>
                        <m:sub/>
                        <m:sup/>
                        <m:e>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cos</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sin</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m:t>
                      </m:r>
                      <m:r>
                        <a:rPr lang="en-GB" sz="2800" b="0" i="1" smtClean="0">
                          <a:latin typeface="Cambria Math" panose="02040503050406030204" pitchFamily="18" charset="0"/>
                        </a:rPr>
                        <m:t>𝐶</m:t>
                      </m:r>
                    </m:oMath>
                  </m:oMathPara>
                </a14:m>
                <a:endParaRPr lang="en-GB"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3851920" y="5339469"/>
                <a:ext cx="4788024" cy="1222514"/>
              </a:xfrm>
              <a:prstGeom prst="rect">
                <a:avLst/>
              </a:prstGeom>
              <a:blipFill rotWithShape="0">
                <a:blip r:embed="rId5"/>
                <a:stretch>
                  <a:fillRect/>
                </a:stretch>
              </a:blipFill>
            </p:spPr>
            <p:txBody>
              <a:bodyPr/>
              <a:lstStyle/>
              <a:p>
                <a:r>
                  <a:rPr lang="en-GB">
                    <a:noFill/>
                  </a:rPr>
                  <a:t> </a:t>
                </a:r>
              </a:p>
            </p:txBody>
          </p:sp>
        </mc:Fallback>
      </mc:AlternateContent>
      <p:sp>
        <p:nvSpPr>
          <p:cNvPr id="10" name="Rectangle 9"/>
          <p:cNvSpPr/>
          <p:nvPr/>
        </p:nvSpPr>
        <p:spPr>
          <a:xfrm>
            <a:off x="3491880" y="1366793"/>
            <a:ext cx="2636446" cy="5500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6021823" y="2883968"/>
            <a:ext cx="2636446" cy="5500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3682201" y="4191746"/>
            <a:ext cx="2636446" cy="5500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6588224" y="5594228"/>
            <a:ext cx="2232248" cy="5500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102514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127178" y="915676"/>
                <a:ext cx="8893097" cy="1222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2800" i="1" smtClean="0">
                              <a:latin typeface="Cambria Math" panose="02040503050406030204" pitchFamily="18" charset="0"/>
                            </a:rPr>
                          </m:ctrlPr>
                        </m:naryPr>
                        <m:sub/>
                        <m:sup/>
                        <m:e>
                          <m:r>
                            <a:rPr lang="en-GB" sz="2800" b="0" i="1" smtClean="0">
                              <a:latin typeface="Cambria Math" panose="02040503050406030204" pitchFamily="18" charset="0"/>
                            </a:rPr>
                            <m:t>2</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cos</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3</m:t>
                              </m:r>
                            </m:num>
                            <m:den>
                              <m:r>
                                <a:rPr lang="en-GB" sz="2800" b="0" i="1" smtClean="0">
                                  <a:latin typeface="Cambria Math" panose="02040503050406030204" pitchFamily="18" charset="0"/>
                                </a:rPr>
                                <m:t>𝑥</m:t>
                              </m:r>
                            </m:den>
                          </m:f>
                          <m:r>
                            <a:rPr lang="en-GB" sz="2800" b="0" i="1" smtClean="0">
                              <a:latin typeface="Cambria Math" panose="02040503050406030204" pitchFamily="18" charset="0"/>
                            </a:rPr>
                            <m:t>−</m:t>
                          </m:r>
                          <m:rad>
                            <m:radPr>
                              <m:degHide m:val="on"/>
                              <m:ctrlPr>
                                <a:rPr lang="en-GB" sz="2800" b="0" i="1" smtClean="0">
                                  <a:latin typeface="Cambria Math" panose="02040503050406030204" pitchFamily="18" charset="0"/>
                                </a:rPr>
                              </m:ctrlPr>
                            </m:radPr>
                            <m:deg/>
                            <m:e>
                              <m:r>
                                <a:rPr lang="en-GB" sz="2800" b="0" i="1" smtClean="0">
                                  <a:latin typeface="Cambria Math" panose="02040503050406030204" pitchFamily="18" charset="0"/>
                                </a:rPr>
                                <m:t>𝑥</m:t>
                              </m:r>
                            </m:e>
                          </m:rad>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=2</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sin</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+3</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ln</m:t>
                          </m:r>
                        </m:fName>
                        <m:e>
                          <m:r>
                            <a:rPr lang="en-GB" sz="2800" b="0" i="1" smtClean="0">
                              <a:latin typeface="Cambria Math" panose="02040503050406030204" pitchFamily="18" charset="0"/>
                            </a:rPr>
                            <m:t>|</m:t>
                          </m:r>
                          <m:r>
                            <a:rPr lang="en-GB" sz="2800" b="0" i="1" smtClean="0">
                              <a:latin typeface="Cambria Math" panose="02040503050406030204" pitchFamily="18" charset="0"/>
                            </a:rPr>
                            <m:t>𝑥</m:t>
                          </m:r>
                          <m:r>
                            <a:rPr lang="en-GB" sz="2800" b="0" i="1" smtClean="0">
                              <a:latin typeface="Cambria Math" panose="02040503050406030204" pitchFamily="18" charset="0"/>
                            </a:rPr>
                            <m:t>|</m:t>
                          </m:r>
                        </m:e>
                      </m:func>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2</m:t>
                          </m:r>
                        </m:num>
                        <m:den>
                          <m:r>
                            <a:rPr lang="en-GB" sz="2800" b="0" i="1" smtClean="0">
                              <a:latin typeface="Cambria Math" panose="02040503050406030204" pitchFamily="18" charset="0"/>
                            </a:rPr>
                            <m:t>3</m:t>
                          </m:r>
                        </m:den>
                      </m:f>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𝑥</m:t>
                          </m:r>
                        </m:e>
                        <m:sup>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3</m:t>
                              </m:r>
                            </m:num>
                            <m:den>
                              <m:r>
                                <a:rPr lang="en-GB" sz="2800" b="0" i="1" smtClean="0">
                                  <a:latin typeface="Cambria Math" panose="02040503050406030204" pitchFamily="18" charset="0"/>
                                </a:rPr>
                                <m:t>2</m:t>
                              </m:r>
                            </m:den>
                          </m:f>
                        </m:sup>
                      </m:sSup>
                      <m:r>
                        <a:rPr lang="en-GB" sz="2800" b="0" i="1" smtClean="0">
                          <a:latin typeface="Cambria Math" panose="02040503050406030204" pitchFamily="18" charset="0"/>
                        </a:rPr>
                        <m:t>+</m:t>
                      </m:r>
                      <m:r>
                        <a:rPr lang="en-GB" sz="2800" b="0" i="1" smtClean="0">
                          <a:latin typeface="Cambria Math" panose="02040503050406030204" pitchFamily="18" charset="0"/>
                        </a:rPr>
                        <m:t>𝐶</m:t>
                      </m:r>
                    </m:oMath>
                  </m:oMathPara>
                </a14:m>
                <a:endParaRPr lang="en-GB"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127178" y="915676"/>
                <a:ext cx="8893097" cy="1222514"/>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27178" y="2283828"/>
                <a:ext cx="8217676" cy="1222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2800" i="1" smtClean="0">
                              <a:latin typeface="Cambria Math" panose="02040503050406030204" pitchFamily="18" charset="0"/>
                            </a:rPr>
                          </m:ctrlPr>
                        </m:naryPr>
                        <m:sub/>
                        <m:sup/>
                        <m:e>
                          <m:f>
                            <m:fPr>
                              <m:ctrlPr>
                                <a:rPr lang="en-GB" sz="2800" b="0" i="1" smtClean="0">
                                  <a:latin typeface="Cambria Math" panose="02040503050406030204" pitchFamily="18" charset="0"/>
                                </a:rPr>
                              </m:ctrlPr>
                            </m:fPr>
                            <m:num>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cos</m:t>
                                  </m:r>
                                </m:fName>
                                <m:e>
                                  <m:r>
                                    <a:rPr lang="en-GB" sz="2800" b="0" i="1" smtClean="0">
                                      <a:latin typeface="Cambria Math" panose="02040503050406030204" pitchFamily="18" charset="0"/>
                                    </a:rPr>
                                    <m:t>𝑥</m:t>
                                  </m:r>
                                </m:e>
                              </m:func>
                            </m:num>
                            <m:den>
                              <m:func>
                                <m:funcPr>
                                  <m:ctrlPr>
                                    <a:rPr lang="en-GB" sz="2800" b="0" i="1" smtClean="0">
                                      <a:latin typeface="Cambria Math" panose="02040503050406030204" pitchFamily="18" charset="0"/>
                                    </a:rPr>
                                  </m:ctrlPr>
                                </m:funcPr>
                                <m:fName>
                                  <m:sSup>
                                    <m:sSupPr>
                                      <m:ctrlPr>
                                        <a:rPr lang="en-GB" sz="2800" b="0" i="1" smtClean="0">
                                          <a:latin typeface="Cambria Math" panose="02040503050406030204" pitchFamily="18" charset="0"/>
                                        </a:rPr>
                                      </m:ctrlPr>
                                    </m:sSupPr>
                                    <m:e>
                                      <m:r>
                                        <m:rPr>
                                          <m:sty m:val="p"/>
                                        </m:rPr>
                                        <a:rPr lang="en-GB" sz="2800" b="0" i="0" smtClean="0">
                                          <a:latin typeface="Cambria Math" panose="02040503050406030204" pitchFamily="18" charset="0"/>
                                        </a:rPr>
                                        <m:t>sin</m:t>
                                      </m:r>
                                    </m:e>
                                    <m:sup>
                                      <m:r>
                                        <a:rPr lang="en-GB" sz="2800" b="0" i="1" smtClean="0">
                                          <a:latin typeface="Cambria Math" panose="02040503050406030204" pitchFamily="18" charset="0"/>
                                        </a:rPr>
                                        <m:t>2</m:t>
                                      </m:r>
                                    </m:sup>
                                  </m:sSup>
                                </m:fName>
                                <m:e>
                                  <m:r>
                                    <a:rPr lang="en-GB" sz="2800" b="0" i="1" smtClean="0">
                                      <a:latin typeface="Cambria Math" panose="02040503050406030204" pitchFamily="18" charset="0"/>
                                    </a:rPr>
                                    <m:t>𝑥</m:t>
                                  </m:r>
                                </m:e>
                              </m:func>
                            </m:den>
                          </m:f>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nary>
                        <m:naryPr>
                          <m:limLoc m:val="undOvr"/>
                          <m:subHide m:val="on"/>
                          <m:supHide m:val="on"/>
                          <m:ctrlPr>
                            <a:rPr lang="en-GB" sz="2800" i="1">
                              <a:latin typeface="Cambria Math" panose="02040503050406030204" pitchFamily="18" charset="0"/>
                            </a:rPr>
                          </m:ctrlPr>
                        </m:naryPr>
                        <m:sub/>
                        <m:sup/>
                        <m:e>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cosec</m:t>
                              </m:r>
                              <m:r>
                                <a:rPr lang="en-GB" sz="2800" b="0" i="0" smtClean="0">
                                  <a:latin typeface="Cambria Math" panose="02040503050406030204" pitchFamily="18" charset="0"/>
                                </a:rPr>
                                <m:t> </m:t>
                              </m:r>
                              <m:r>
                                <a:rPr lang="en-GB" sz="2800" b="0" i="1" smtClean="0">
                                  <a:latin typeface="Cambria Math" panose="02040503050406030204" pitchFamily="18" charset="0"/>
                                </a:rPr>
                                <m:t>𝑥</m:t>
                              </m:r>
                              <m:r>
                                <a:rPr lang="en-GB" sz="2800" b="0" i="0" smtClean="0">
                                  <a:latin typeface="Cambria Math" panose="02040503050406030204" pitchFamily="18" charset="0"/>
                                </a:rPr>
                                <m:t> </m:t>
                              </m:r>
                              <m:r>
                                <m:rPr>
                                  <m:sty m:val="p"/>
                                </m:rPr>
                                <a:rPr lang="en-GB" sz="2800" b="0" i="0" smtClean="0">
                                  <a:latin typeface="Cambria Math" panose="02040503050406030204" pitchFamily="18" charset="0"/>
                                </a:rPr>
                                <m:t>cot</m:t>
                              </m:r>
                            </m:fName>
                            <m:e>
                              <m:r>
                                <a:rPr lang="en-GB" sz="2800" b="0" i="1" smtClean="0">
                                  <a:latin typeface="Cambria Math" panose="02040503050406030204" pitchFamily="18" charset="0"/>
                                </a:rPr>
                                <m:t>𝑥</m:t>
                              </m:r>
                            </m:e>
                          </m:func>
                          <m:r>
                            <a:rPr lang="en-GB" sz="2800" i="1">
                              <a:latin typeface="Cambria Math" panose="02040503050406030204" pitchFamily="18" charset="0"/>
                            </a:rPr>
                            <m:t> </m:t>
                          </m:r>
                          <m:r>
                            <a:rPr lang="en-GB" sz="2800" i="1">
                              <a:latin typeface="Cambria Math" panose="02040503050406030204" pitchFamily="18" charset="0"/>
                            </a:rPr>
                            <m:t>𝑑𝑥</m:t>
                          </m:r>
                        </m:e>
                      </m:nary>
                      <m:r>
                        <a:rPr lang="en-GB" sz="2800" b="0" i="1" smtClean="0">
                          <a:latin typeface="Cambria Math" panose="02040503050406030204" pitchFamily="18" charset="0"/>
                        </a:rPr>
                        <m:t>=</m:t>
                      </m:r>
                      <m:r>
                        <a:rPr lang="en-GB" sz="2800" b="0" i="1" smtClean="0">
                          <a:latin typeface="Cambria Math"/>
                        </a:rPr>
                        <m:t>−</m:t>
                      </m:r>
                      <m:r>
                        <a:rPr lang="en-GB" sz="2800" b="0" i="1" smtClean="0">
                          <a:latin typeface="Cambria Math" panose="02040503050406030204" pitchFamily="18" charset="0"/>
                        </a:rPr>
                        <m:t>𝑐𝑜𝑠𝑒𝑐</m:t>
                      </m:r>
                      <m:r>
                        <a:rPr lang="en-GB" sz="2800" b="0" i="1" smtClean="0">
                          <a:latin typeface="Cambria Math" panose="02040503050406030204" pitchFamily="18" charset="0"/>
                        </a:rPr>
                        <m:t> </m:t>
                      </m:r>
                      <m:r>
                        <a:rPr lang="en-GB" sz="2800" b="0" i="1" smtClean="0">
                          <a:latin typeface="Cambria Math" panose="02040503050406030204" pitchFamily="18" charset="0"/>
                        </a:rPr>
                        <m:t>𝑥</m:t>
                      </m:r>
                      <m:r>
                        <a:rPr lang="en-GB" sz="2800" b="0" i="1" smtClean="0">
                          <a:latin typeface="Cambria Math" panose="02040503050406030204" pitchFamily="18" charset="0"/>
                        </a:rPr>
                        <m:t>+</m:t>
                      </m:r>
                      <m:r>
                        <a:rPr lang="en-GB" sz="2800" b="0" i="1" smtClean="0">
                          <a:latin typeface="Cambria Math" panose="02040503050406030204" pitchFamily="18" charset="0"/>
                        </a:rPr>
                        <m:t>𝐶</m:t>
                      </m:r>
                    </m:oMath>
                  </m:oMathPara>
                </a14:m>
                <a:endParaRPr lang="en-GB"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127178" y="2283828"/>
                <a:ext cx="8217676" cy="1222514"/>
              </a:xfrm>
              <a:prstGeom prst="rect">
                <a:avLst/>
              </a:prstGeom>
              <a:blipFill>
                <a:blip r:embed="rId3"/>
                <a:stretch>
                  <a:fillRect/>
                </a:stretch>
              </a:blipFill>
            </p:spPr>
            <p:txBody>
              <a:bodyPr/>
              <a:lstStyle/>
              <a:p>
                <a:r>
                  <a:rPr lang="en-GB">
                    <a:noFill/>
                  </a:rPr>
                  <a:t> </a:t>
                </a:r>
              </a:p>
            </p:txBody>
          </p:sp>
        </mc:Fallback>
      </mc:AlternateContent>
      <p:sp>
        <p:nvSpPr>
          <p:cNvPr id="7" name="Rectangle 6"/>
          <p:cNvSpPr/>
          <p:nvPr/>
        </p:nvSpPr>
        <p:spPr>
          <a:xfrm>
            <a:off x="4357812" y="1030501"/>
            <a:ext cx="4248472" cy="8932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2771800" y="2348880"/>
            <a:ext cx="5256584" cy="8932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TextBox 8"/>
          <p:cNvSpPr txBox="1"/>
          <p:nvPr/>
        </p:nvSpPr>
        <p:spPr>
          <a:xfrm>
            <a:off x="613396" y="3340561"/>
            <a:ext cx="2230412"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Hint: </a:t>
            </a:r>
            <a:r>
              <a:rPr lang="en-GB" sz="1200" dirty="0"/>
              <a:t>What ‘reciprocal’ trig functions does this simplify to?</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211F416-F773-4014-A35B-2A6BDBF3DC6E}"/>
                  </a:ext>
                </a:extLst>
              </p:cNvPr>
              <p:cNvSpPr txBox="1"/>
              <p:nvPr/>
            </p:nvSpPr>
            <p:spPr>
              <a:xfrm>
                <a:off x="365726" y="4213001"/>
                <a:ext cx="8217676" cy="53341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[Textbook] Given that </a:t>
                </a:r>
                <a14:m>
                  <m:oMath xmlns:m="http://schemas.openxmlformats.org/officeDocument/2006/math">
                    <m:nary>
                      <m:naryPr>
                        <m:ctrlPr>
                          <a:rPr lang="en-GB" sz="2000" b="0" i="1" smtClean="0">
                            <a:latin typeface="Cambria Math" panose="02040503050406030204" pitchFamily="18" charset="0"/>
                          </a:rPr>
                        </m:ctrlPr>
                      </m:naryPr>
                      <m:sub>
                        <m:r>
                          <a:rPr lang="en-GB" sz="2000" b="0" i="1" smtClean="0">
                            <a:latin typeface="Cambria Math" panose="02040503050406030204" pitchFamily="18" charset="0"/>
                          </a:rPr>
                          <m:t>𝑎</m:t>
                        </m:r>
                      </m:sub>
                      <m:sup>
                        <m:r>
                          <a:rPr lang="en-GB" sz="2000" b="0" i="1" smtClean="0">
                            <a:latin typeface="Cambria Math" panose="02040503050406030204" pitchFamily="18" charset="0"/>
                          </a:rPr>
                          <m:t>3</m:t>
                        </m:r>
                        <m:r>
                          <a:rPr lang="en-GB" sz="2000" b="0" i="1" smtClean="0">
                            <a:latin typeface="Cambria Math" panose="02040503050406030204" pitchFamily="18" charset="0"/>
                          </a:rPr>
                          <m:t>𝑎</m:t>
                        </m:r>
                      </m:sup>
                      <m:e>
                        <m:r>
                          <a:rPr lang="en-GB" sz="2000" b="0" i="1" smtClean="0">
                            <a:latin typeface="Cambria Math" panose="02040503050406030204" pitchFamily="18" charset="0"/>
                          </a:rPr>
                          <m:t>  </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2</m:t>
                            </m:r>
                            <m:r>
                              <a:rPr lang="en-GB" sz="2000" b="0" i="1" smtClean="0">
                                <a:latin typeface="Cambria Math" panose="02040503050406030204" pitchFamily="18" charset="0"/>
                              </a:rPr>
                              <m:t>𝑥</m:t>
                            </m:r>
                            <m:r>
                              <a:rPr lang="en-GB" sz="2000" b="0" i="1" smtClean="0">
                                <a:latin typeface="Cambria Math" panose="02040503050406030204" pitchFamily="18" charset="0"/>
                              </a:rPr>
                              <m:t>+1</m:t>
                            </m:r>
                          </m:num>
                          <m:den>
                            <m:r>
                              <a:rPr lang="en-GB" sz="2000" b="0" i="1" smtClean="0">
                                <a:latin typeface="Cambria Math" panose="02040503050406030204" pitchFamily="18" charset="0"/>
                              </a:rPr>
                              <m:t>𝑥</m:t>
                            </m:r>
                          </m:den>
                        </m:f>
                        <m:r>
                          <a:rPr lang="en-GB" sz="2000" b="0" i="1" smtClean="0">
                            <a:latin typeface="Cambria Math" panose="02040503050406030204" pitchFamily="18" charset="0"/>
                          </a:rPr>
                          <m:t> </m:t>
                        </m:r>
                        <m:r>
                          <a:rPr lang="en-GB" sz="2000" b="0" i="1" smtClean="0">
                            <a:latin typeface="Cambria Math" panose="02040503050406030204" pitchFamily="18" charset="0"/>
                          </a:rPr>
                          <m:t>𝑑𝑥</m:t>
                        </m:r>
                      </m:e>
                    </m:nary>
                    <m:r>
                      <a:rPr lang="en-GB" sz="2000" b="0" i="1" smtClean="0">
                        <a:latin typeface="Cambria Math" panose="02040503050406030204" pitchFamily="18" charset="0"/>
                      </a:rPr>
                      <m:t>=</m:t>
                    </m:r>
                    <m:func>
                      <m:funcPr>
                        <m:ctrlPr>
                          <a:rPr lang="en-GB" sz="2000" b="0" i="1" smtClean="0">
                            <a:latin typeface="Cambria Math" panose="02040503050406030204" pitchFamily="18" charset="0"/>
                          </a:rPr>
                        </m:ctrlPr>
                      </m:funcPr>
                      <m:fName>
                        <m:r>
                          <m:rPr>
                            <m:sty m:val="p"/>
                          </m:rPr>
                          <a:rPr lang="en-GB" sz="2000" i="0" smtClean="0">
                            <a:latin typeface="Cambria Math" panose="02040503050406030204" pitchFamily="18" charset="0"/>
                          </a:rPr>
                          <m:t>ln</m:t>
                        </m:r>
                      </m:fName>
                      <m:e>
                        <m:r>
                          <a:rPr lang="en-GB" sz="2000" b="0" i="1" smtClean="0">
                            <a:latin typeface="Cambria Math" panose="02040503050406030204" pitchFamily="18" charset="0"/>
                          </a:rPr>
                          <m:t>12</m:t>
                        </m:r>
                      </m:e>
                    </m:func>
                  </m:oMath>
                </a14:m>
                <a:r>
                  <a:rPr lang="en-GB" sz="2000" dirty="0"/>
                  <a:t>, find the exact value of </a:t>
                </a:r>
                <a14:m>
                  <m:oMath xmlns:m="http://schemas.openxmlformats.org/officeDocument/2006/math">
                    <m:r>
                      <a:rPr lang="en-GB" sz="2000" b="0" i="1" smtClean="0">
                        <a:latin typeface="Cambria Math" panose="02040503050406030204" pitchFamily="18" charset="0"/>
                      </a:rPr>
                      <m:t>𝑎</m:t>
                    </m:r>
                  </m:oMath>
                </a14:m>
                <a:r>
                  <a:rPr lang="en-GB" sz="2000" dirty="0"/>
                  <a:t>.</a:t>
                </a:r>
              </a:p>
            </p:txBody>
          </p:sp>
        </mc:Choice>
        <mc:Fallback xmlns="">
          <p:sp>
            <p:nvSpPr>
              <p:cNvPr id="10" name="TextBox 9">
                <a:extLst>
                  <a:ext uri="{FF2B5EF4-FFF2-40B4-BE49-F238E27FC236}">
                    <a16:creationId xmlns:a16="http://schemas.microsoft.com/office/drawing/2014/main" id="{3211F416-F773-4014-A35B-2A6BDBF3DC6E}"/>
                  </a:ext>
                </a:extLst>
              </p:cNvPr>
              <p:cNvSpPr txBox="1">
                <a:spLocks noRot="1" noChangeAspect="1" noMove="1" noResize="1" noEditPoints="1" noAdjustHandles="1" noChangeArrowheads="1" noChangeShapeType="1" noTextEdit="1"/>
              </p:cNvSpPr>
              <p:nvPr/>
            </p:nvSpPr>
            <p:spPr>
              <a:xfrm>
                <a:off x="365726" y="4213001"/>
                <a:ext cx="8217676" cy="533416"/>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1" name="TextBox 10">
            <a:extLst>
              <a:ext uri="{FF2B5EF4-FFF2-40B4-BE49-F238E27FC236}">
                <a16:creationId xmlns:a16="http://schemas.microsoft.com/office/drawing/2014/main" id="{8AD7747B-F6F4-433C-B1D6-9889DB564B0E}"/>
              </a:ext>
            </a:extLst>
          </p:cNvPr>
          <p:cNvSpPr txBox="1"/>
          <p:nvPr/>
        </p:nvSpPr>
        <p:spPr>
          <a:xfrm>
            <a:off x="827584" y="5157192"/>
            <a:ext cx="4032448" cy="720080"/>
          </a:xfrm>
          <a:prstGeom prst="rect">
            <a:avLst/>
          </a:prstGeom>
          <a:noFill/>
        </p:spPr>
        <p:txBody>
          <a:bodyPr wrap="square" rtlCol="0">
            <a:spAutoFit/>
          </a:bodyPr>
          <a:lstStyle/>
          <a:p>
            <a:endParaRPr lang="en-GB"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7563324-7358-4E04-BB79-68B9E60F5F53}"/>
                  </a:ext>
                </a:extLst>
              </p:cNvPr>
              <p:cNvSpPr txBox="1"/>
              <p:nvPr/>
            </p:nvSpPr>
            <p:spPr>
              <a:xfrm>
                <a:off x="6258912" y="4917344"/>
                <a:ext cx="2644403" cy="186653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Important Notes: </a:t>
                </a:r>
              </a:p>
              <a:p>
                <a:r>
                  <a:rPr lang="en-GB" sz="1200" dirty="0"/>
                  <a:t>We can simplify:</a:t>
                </a:r>
              </a:p>
              <a:p>
                <a:pPr/>
                <a14:m>
                  <m:oMathPara xmlns:m="http://schemas.openxmlformats.org/officeDocument/2006/math">
                    <m:oMathParaPr>
                      <m:jc m:val="centerGroup"/>
                    </m:oMathParaPr>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𝑥</m:t>
                          </m:r>
                          <m:r>
                            <a:rPr lang="en-GB" sz="1200" b="0" i="1" smtClean="0">
                              <a:latin typeface="Cambria Math" panose="02040503050406030204" pitchFamily="18" charset="0"/>
                            </a:rPr>
                            <m:t>+1</m:t>
                          </m:r>
                        </m:num>
                        <m:den>
                          <m:r>
                            <a:rPr lang="en-GB" sz="1200" b="0" i="1" smtClean="0">
                              <a:latin typeface="Cambria Math" panose="02040503050406030204" pitchFamily="18" charset="0"/>
                            </a:rPr>
                            <m:t>𝑥</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𝑥</m:t>
                          </m:r>
                        </m:num>
                        <m:den>
                          <m:r>
                            <a:rPr lang="en-GB" sz="1200" b="0" i="1" smtClean="0">
                              <a:latin typeface="Cambria Math" panose="02040503050406030204" pitchFamily="18" charset="0"/>
                            </a:rPr>
                            <m:t>𝑥</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𝑥</m:t>
                          </m:r>
                        </m:den>
                      </m:f>
                      <m:r>
                        <a:rPr lang="en-GB" sz="1200" b="0" i="1" smtClean="0">
                          <a:latin typeface="Cambria Math" panose="02040503050406030204" pitchFamily="18" charset="0"/>
                        </a:rPr>
                        <m:t>≡1+</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𝑥</m:t>
                          </m:r>
                        </m:den>
                      </m:f>
                    </m:oMath>
                  </m:oMathPara>
                </a14:m>
                <a:endParaRPr lang="en-GB" sz="1200" dirty="0"/>
              </a:p>
              <a:p>
                <a:r>
                  <a:rPr lang="en-GB" sz="1200" dirty="0"/>
                  <a:t>However it is </a:t>
                </a:r>
                <a:r>
                  <a:rPr lang="en-GB" sz="1200" b="1" dirty="0"/>
                  <a:t>NOT</a:t>
                </a:r>
                <a:r>
                  <a:rPr lang="en-GB" sz="1200" dirty="0"/>
                  <a:t> true that:</a:t>
                </a:r>
              </a:p>
              <a:p>
                <a:pPr/>
                <a14:m>
                  <m:oMathPara xmlns:m="http://schemas.openxmlformats.org/officeDocument/2006/math">
                    <m:oMathParaPr>
                      <m:jc m:val="centerGroup"/>
                    </m:oMathParaPr>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𝑥</m:t>
                          </m:r>
                        </m:num>
                        <m:den>
                          <m:r>
                            <a:rPr lang="en-GB" sz="1200" b="0" i="1" smtClean="0">
                              <a:latin typeface="Cambria Math" panose="02040503050406030204" pitchFamily="18" charset="0"/>
                            </a:rPr>
                            <m:t>𝑥</m:t>
                          </m:r>
                          <m:r>
                            <a:rPr lang="en-GB" sz="1200" b="0" i="1" smtClean="0">
                              <a:latin typeface="Cambria Math" panose="02040503050406030204" pitchFamily="18" charset="0"/>
                            </a:rPr>
                            <m:t>+1</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𝑥</m:t>
                          </m:r>
                        </m:num>
                        <m:den>
                          <m:r>
                            <a:rPr lang="en-GB" sz="1200" b="0" i="1" smtClean="0">
                              <a:latin typeface="Cambria Math" panose="02040503050406030204" pitchFamily="18" charset="0"/>
                            </a:rPr>
                            <m:t>𝑥</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𝑥</m:t>
                          </m:r>
                        </m:num>
                        <m:den>
                          <m:r>
                            <a:rPr lang="en-GB" sz="1200" b="0" i="1" smtClean="0">
                              <a:latin typeface="Cambria Math" panose="02040503050406030204" pitchFamily="18" charset="0"/>
                            </a:rPr>
                            <m:t>1</m:t>
                          </m:r>
                        </m:den>
                      </m:f>
                    </m:oMath>
                  </m:oMathPara>
                </a14:m>
                <a:endParaRPr lang="en-GB" sz="1200" dirty="0"/>
              </a:p>
              <a:p>
                <a:r>
                  <a:rPr lang="en-GB" sz="1200" dirty="0"/>
                  <a:t>In my experience students often fail to spot when they can split up a fraction to then integrate.</a:t>
                </a:r>
              </a:p>
            </p:txBody>
          </p:sp>
        </mc:Choice>
        <mc:Fallback xmlns="">
          <p:sp>
            <p:nvSpPr>
              <p:cNvPr id="12" name="TextBox 11">
                <a:extLst>
                  <a:ext uri="{FF2B5EF4-FFF2-40B4-BE49-F238E27FC236}">
                    <a16:creationId xmlns:a16="http://schemas.microsoft.com/office/drawing/2014/main" id="{E7563324-7358-4E04-BB79-68B9E60F5F53}"/>
                  </a:ext>
                </a:extLst>
              </p:cNvPr>
              <p:cNvSpPr txBox="1">
                <a:spLocks noRot="1" noChangeAspect="1" noMove="1" noResize="1" noEditPoints="1" noAdjustHandles="1" noChangeArrowheads="1" noChangeShapeType="1" noTextEdit="1"/>
              </p:cNvSpPr>
              <p:nvPr/>
            </p:nvSpPr>
            <p:spPr>
              <a:xfrm>
                <a:off x="6258912" y="4917344"/>
                <a:ext cx="2644403" cy="1866537"/>
              </a:xfrm>
              <a:prstGeom prst="rect">
                <a:avLst/>
              </a:prstGeom>
              <a:blipFill>
                <a:blip r:embed="rId5"/>
                <a:stretch>
                  <a:fillRect b="-12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56BD206-818A-4470-9344-4F5C9453E2C5}"/>
                  </a:ext>
                </a:extLst>
              </p:cNvPr>
              <p:cNvSpPr txBox="1"/>
              <p:nvPr/>
            </p:nvSpPr>
            <p:spPr>
              <a:xfrm>
                <a:off x="603347" y="4725958"/>
                <a:ext cx="3050441" cy="21101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trlPr>
                            <a:rPr lang="en-GB" sz="1400" b="0" i="1" smtClean="0">
                              <a:latin typeface="Cambria Math" panose="02040503050406030204" pitchFamily="18" charset="0"/>
                            </a:rPr>
                          </m:ctrlPr>
                        </m:naryPr>
                        <m:sub>
                          <m:r>
                            <a:rPr lang="en-GB" sz="1400" b="0" i="1" smtClean="0">
                              <a:latin typeface="Cambria Math" panose="02040503050406030204" pitchFamily="18" charset="0"/>
                            </a:rPr>
                            <m:t>𝑎</m:t>
                          </m:r>
                        </m:sub>
                        <m:sup>
                          <m:r>
                            <a:rPr lang="en-GB" sz="1400" b="0" i="1" smtClean="0">
                              <a:latin typeface="Cambria Math" panose="02040503050406030204" pitchFamily="18" charset="0"/>
                            </a:rPr>
                            <m:t>3</m:t>
                          </m:r>
                          <m:r>
                            <a:rPr lang="en-GB" sz="1400" b="0" i="1" smtClean="0">
                              <a:latin typeface="Cambria Math" panose="02040503050406030204" pitchFamily="18" charset="0"/>
                            </a:rPr>
                            <m:t>𝑎</m:t>
                          </m:r>
                        </m:sup>
                        <m:e>
                          <m:r>
                            <a:rPr lang="en-GB" sz="1400" b="0" i="1" smtClean="0">
                              <a:latin typeface="Cambria Math" panose="02040503050406030204" pitchFamily="18" charset="0"/>
                            </a:rPr>
                            <m:t>2+</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𝑥</m:t>
                              </m:r>
                            </m:den>
                          </m:f>
                          <m:r>
                            <a:rPr lang="en-GB" sz="1400" b="0" i="1" smtClean="0">
                              <a:latin typeface="Cambria Math" panose="02040503050406030204" pitchFamily="18" charset="0"/>
                            </a:rPr>
                            <m:t> </m:t>
                          </m:r>
                          <m:r>
                            <a:rPr lang="en-GB" sz="1400" b="0" i="1" smtClean="0">
                              <a:latin typeface="Cambria Math" panose="02040503050406030204" pitchFamily="18" charset="0"/>
                            </a:rPr>
                            <m:t>𝑑𝑥</m:t>
                          </m:r>
                        </m:e>
                      </m:nary>
                      <m:r>
                        <a:rPr lang="en-GB" sz="1400" b="0" i="1" smtClean="0">
                          <a:latin typeface="Cambria Math" panose="02040503050406030204" pitchFamily="18" charset="0"/>
                        </a:rPr>
                        <m:t>=</m:t>
                      </m:r>
                      <m:sSubSup>
                        <m:sSubSupPr>
                          <m:ctrlPr>
                            <a:rPr lang="en-GB" sz="1400" b="0" i="1" smtClean="0">
                              <a:latin typeface="Cambria Math" panose="02040503050406030204" pitchFamily="18" charset="0"/>
                            </a:rPr>
                          </m:ctrlPr>
                        </m:sSubSupPr>
                        <m:e>
                          <m:d>
                            <m:dPr>
                              <m:begChr m:val="["/>
                              <m:endChr m:val="]"/>
                              <m:ctrlPr>
                                <a:rPr lang="en-GB" sz="1400" b="0" i="1" smtClean="0">
                                  <a:latin typeface="Cambria Math" panose="02040503050406030204" pitchFamily="18" charset="0"/>
                                </a:rPr>
                              </m:ctrlPr>
                            </m:dPr>
                            <m:e>
                              <m:r>
                                <a:rPr lang="en-GB" sz="1400" b="0" i="1" smtClean="0">
                                  <a:latin typeface="Cambria Math" panose="02040503050406030204" pitchFamily="18" charset="0"/>
                                </a:rPr>
                                <m:t>2</m:t>
                              </m:r>
                              <m:r>
                                <a:rPr lang="en-GB" sz="1400" b="0" i="1" smtClean="0">
                                  <a:latin typeface="Cambria Math" panose="02040503050406030204" pitchFamily="18" charset="0"/>
                                </a:rPr>
                                <m:t>𝑥</m:t>
                              </m:r>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r>
                                    <a:rPr lang="en-GB" sz="1400" b="0" i="1" smtClean="0">
                                      <a:latin typeface="Cambria Math" panose="02040503050406030204" pitchFamily="18" charset="0"/>
                                    </a:rPr>
                                    <m:t>𝑥</m:t>
                                  </m:r>
                                </m:e>
                              </m:func>
                            </m:e>
                          </m:d>
                        </m:e>
                        <m:sub>
                          <m:r>
                            <a:rPr lang="en-GB" sz="1400" b="0" i="1" smtClean="0">
                              <a:latin typeface="Cambria Math" panose="02040503050406030204" pitchFamily="18" charset="0"/>
                            </a:rPr>
                            <m:t>𝑎</m:t>
                          </m:r>
                        </m:sub>
                        <m:sup>
                          <m:r>
                            <a:rPr lang="en-GB" sz="1400" b="0" i="1" smtClean="0">
                              <a:latin typeface="Cambria Math" panose="02040503050406030204" pitchFamily="18" charset="0"/>
                            </a:rPr>
                            <m:t>3</m:t>
                          </m:r>
                          <m:r>
                            <a:rPr lang="en-GB" sz="1400" b="0" i="1" smtClean="0">
                              <a:latin typeface="Cambria Math" panose="02040503050406030204" pitchFamily="18" charset="0"/>
                            </a:rPr>
                            <m:t>𝑎</m:t>
                          </m:r>
                        </m:sup>
                      </m:sSubSup>
                    </m:oMath>
                    <m:oMath xmlns:m="http://schemas.openxmlformats.org/officeDocument/2006/math">
                      <m:r>
                        <a:rPr lang="en-GB" sz="1400" b="0" i="1" smtClean="0">
                          <a:latin typeface="Cambria Math" panose="02040503050406030204" pitchFamily="18" charset="0"/>
                        </a:rPr>
                        <m:t>=</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6</m:t>
                          </m:r>
                          <m:r>
                            <a:rPr lang="en-GB" sz="1400" b="0" i="1" smtClean="0">
                              <a:latin typeface="Cambria Math" panose="02040503050406030204" pitchFamily="18" charset="0"/>
                            </a:rPr>
                            <m:t>𝑎</m:t>
                          </m:r>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r>
                                <a:rPr lang="en-GB" sz="1400" b="0" i="1" smtClean="0">
                                  <a:latin typeface="Cambria Math" panose="02040503050406030204" pitchFamily="18" charset="0"/>
                                </a:rPr>
                                <m:t>3</m:t>
                              </m:r>
                              <m:r>
                                <a:rPr lang="en-GB" sz="1400" b="0" i="1" smtClean="0">
                                  <a:latin typeface="Cambria Math" panose="02040503050406030204" pitchFamily="18" charset="0"/>
                                </a:rPr>
                                <m:t>𝑎</m:t>
                              </m:r>
                            </m:e>
                          </m:func>
                        </m:e>
                      </m:d>
                      <m:r>
                        <a:rPr lang="en-GB" sz="1400" b="0" i="1" smtClean="0">
                          <a:latin typeface="Cambria Math" panose="02040503050406030204" pitchFamily="18" charset="0"/>
                        </a:rPr>
                        <m:t>−</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2</m:t>
                          </m:r>
                          <m:r>
                            <a:rPr lang="en-GB" sz="1400" b="0" i="1" smtClean="0">
                              <a:latin typeface="Cambria Math" panose="02040503050406030204" pitchFamily="18" charset="0"/>
                            </a:rPr>
                            <m:t>𝑎</m:t>
                          </m:r>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r>
                                <a:rPr lang="en-GB" sz="1400" b="0" i="1" smtClean="0">
                                  <a:latin typeface="Cambria Math" panose="02040503050406030204" pitchFamily="18" charset="0"/>
                                </a:rPr>
                                <m:t>𝑎</m:t>
                              </m:r>
                            </m:e>
                          </m:func>
                        </m:e>
                      </m:d>
                    </m:oMath>
                    <m:oMath xmlns:m="http://schemas.openxmlformats.org/officeDocument/2006/math">
                      <m:r>
                        <a:rPr lang="en-GB" sz="1400" b="0" i="1" smtClean="0">
                          <a:latin typeface="Cambria Math" panose="02040503050406030204" pitchFamily="18" charset="0"/>
                        </a:rPr>
                        <m:t>=4</m:t>
                      </m:r>
                      <m:r>
                        <a:rPr lang="en-GB" sz="1400" b="0" i="1" smtClean="0">
                          <a:latin typeface="Cambria Math" panose="02040503050406030204" pitchFamily="18" charset="0"/>
                        </a:rPr>
                        <m:t>𝑎</m:t>
                      </m:r>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d>
                            <m:dPr>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r>
                                    <a:rPr lang="en-GB" sz="1400" b="0" i="1" smtClean="0">
                                      <a:latin typeface="Cambria Math" panose="02040503050406030204" pitchFamily="18" charset="0"/>
                                    </a:rPr>
                                    <m:t>𝑎</m:t>
                                  </m:r>
                                </m:num>
                                <m:den>
                                  <m:r>
                                    <a:rPr lang="en-GB" sz="1400" b="0" i="1" smtClean="0">
                                      <a:latin typeface="Cambria Math" panose="02040503050406030204" pitchFamily="18" charset="0"/>
                                    </a:rPr>
                                    <m:t>𝑎</m:t>
                                  </m:r>
                                </m:den>
                              </m:f>
                            </m:e>
                          </m:d>
                        </m:e>
                      </m:func>
                      <m:r>
                        <a:rPr lang="en-GB" sz="1400" b="0" i="1" smtClean="0">
                          <a:latin typeface="Cambria Math" panose="02040503050406030204" pitchFamily="18" charset="0"/>
                        </a:rPr>
                        <m:t>=4</m:t>
                      </m:r>
                      <m:r>
                        <a:rPr lang="en-GB" sz="1400" b="0" i="1" smtClean="0">
                          <a:latin typeface="Cambria Math" panose="02040503050406030204" pitchFamily="18" charset="0"/>
                        </a:rPr>
                        <m:t>𝑎</m:t>
                      </m:r>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r>
                            <a:rPr lang="en-GB" sz="1400" b="0" i="1" smtClean="0">
                              <a:latin typeface="Cambria Math" panose="02040503050406030204" pitchFamily="18" charset="0"/>
                            </a:rPr>
                            <m:t>3</m:t>
                          </m:r>
                        </m:e>
                      </m:func>
                    </m:oMath>
                  </m:oMathPara>
                </a14:m>
                <a:endParaRPr lang="en-GB" sz="14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4</m:t>
                      </m:r>
                      <m:r>
                        <a:rPr lang="en-GB" sz="1400" b="0" i="1" smtClean="0">
                          <a:latin typeface="Cambria Math" panose="02040503050406030204" pitchFamily="18" charset="0"/>
                        </a:rPr>
                        <m:t>𝑎</m:t>
                      </m:r>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r>
                            <a:rPr lang="en-GB" sz="1400" b="0" i="1" smtClean="0">
                              <a:latin typeface="Cambria Math" panose="02040503050406030204" pitchFamily="18" charset="0"/>
                            </a:rPr>
                            <m:t>3</m:t>
                          </m:r>
                        </m:e>
                      </m:func>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r>
                            <a:rPr lang="en-GB" sz="1400" b="0" i="1" smtClean="0">
                              <a:latin typeface="Cambria Math" panose="02040503050406030204" pitchFamily="18" charset="0"/>
                            </a:rPr>
                            <m:t>12</m:t>
                          </m:r>
                        </m:e>
                      </m:func>
                    </m:oMath>
                    <m:oMath xmlns:m="http://schemas.openxmlformats.org/officeDocument/2006/math">
                      <m:r>
                        <a:rPr lang="en-GB" sz="1400" b="0" i="1" smtClean="0">
                          <a:latin typeface="Cambria Math" panose="02040503050406030204" pitchFamily="18" charset="0"/>
                        </a:rPr>
                        <m:t>4</m:t>
                      </m:r>
                      <m:r>
                        <a:rPr lang="en-GB" sz="1400" b="0" i="1" smtClean="0">
                          <a:latin typeface="Cambria Math" panose="02040503050406030204" pitchFamily="18" charset="0"/>
                        </a:rPr>
                        <m:t>𝑎</m:t>
                      </m:r>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r>
                            <a:rPr lang="en-GB" sz="1400" b="0" i="1" smtClean="0">
                              <a:latin typeface="Cambria Math" panose="02040503050406030204" pitchFamily="18" charset="0"/>
                            </a:rPr>
                            <m:t>12</m:t>
                          </m:r>
                        </m:e>
                      </m:func>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r>
                            <a:rPr lang="en-GB" sz="1400" b="0" i="1" smtClean="0">
                              <a:latin typeface="Cambria Math" panose="02040503050406030204" pitchFamily="18" charset="0"/>
                            </a:rPr>
                            <m:t>3</m:t>
                          </m:r>
                        </m:e>
                      </m:func>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r>
                            <a:rPr lang="en-GB" sz="1400" b="0" i="1" smtClean="0">
                              <a:latin typeface="Cambria Math" panose="02040503050406030204" pitchFamily="18" charset="0"/>
                            </a:rPr>
                            <m:t>4</m:t>
                          </m:r>
                        </m:e>
                      </m:func>
                    </m:oMath>
                    <m:oMath xmlns:m="http://schemas.openxmlformats.org/officeDocument/2006/math">
                      <m:r>
                        <a:rPr lang="en-GB" sz="1400" b="0" i="1" smtClean="0">
                          <a:latin typeface="Cambria Math" panose="02040503050406030204" pitchFamily="18" charset="0"/>
                        </a:rPr>
                        <m:t>𝑎</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4</m:t>
                          </m:r>
                        </m:den>
                      </m:f>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r>
                            <a:rPr lang="en-GB" sz="1400" b="0" i="1" smtClean="0">
                              <a:latin typeface="Cambria Math" panose="02040503050406030204" pitchFamily="18" charset="0"/>
                            </a:rPr>
                            <m:t>4</m:t>
                          </m:r>
                        </m:e>
                      </m:func>
                    </m:oMath>
                  </m:oMathPara>
                </a14:m>
                <a:endParaRPr lang="en-GB" sz="1400" dirty="0"/>
              </a:p>
            </p:txBody>
          </p:sp>
        </mc:Choice>
        <mc:Fallback xmlns="">
          <p:sp>
            <p:nvSpPr>
              <p:cNvPr id="13" name="TextBox 12">
                <a:extLst>
                  <a:ext uri="{FF2B5EF4-FFF2-40B4-BE49-F238E27FC236}">
                    <a16:creationId xmlns:a16="http://schemas.microsoft.com/office/drawing/2014/main" id="{D56BD206-818A-4470-9344-4F5C9453E2C5}"/>
                  </a:ext>
                </a:extLst>
              </p:cNvPr>
              <p:cNvSpPr txBox="1">
                <a:spLocks noRot="1" noChangeAspect="1" noMove="1" noResize="1" noEditPoints="1" noAdjustHandles="1" noChangeArrowheads="1" noChangeShapeType="1" noTextEdit="1"/>
              </p:cNvSpPr>
              <p:nvPr/>
            </p:nvSpPr>
            <p:spPr>
              <a:xfrm>
                <a:off x="603347" y="4725958"/>
                <a:ext cx="3050441" cy="2110193"/>
              </a:xfrm>
              <a:prstGeom prst="rect">
                <a:avLst/>
              </a:prstGeom>
              <a:blipFill>
                <a:blip r:embed="rId6"/>
                <a:stretch>
                  <a:fillRect/>
                </a:stretch>
              </a:blipFill>
            </p:spPr>
            <p:txBody>
              <a:bodyPr/>
              <a:lstStyle/>
              <a:p>
                <a:r>
                  <a:rPr lang="en-GB">
                    <a:noFill/>
                  </a:rPr>
                  <a:t> </a:t>
                </a:r>
              </a:p>
            </p:txBody>
          </p:sp>
        </mc:Fallback>
      </mc:AlternateContent>
      <p:sp>
        <p:nvSpPr>
          <p:cNvPr id="14" name="Rectangle 13">
            <a:extLst>
              <a:ext uri="{FF2B5EF4-FFF2-40B4-BE49-F238E27FC236}">
                <a16:creationId xmlns:a16="http://schemas.microsoft.com/office/drawing/2014/main" id="{E900BC5E-6F6D-483B-A690-3D192D023196}"/>
              </a:ext>
            </a:extLst>
          </p:cNvPr>
          <p:cNvSpPr/>
          <p:nvPr/>
        </p:nvSpPr>
        <p:spPr>
          <a:xfrm>
            <a:off x="365726" y="4746417"/>
            <a:ext cx="5256584" cy="20371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6159388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7" grpId="0" animBg="1"/>
      <p:bldP spid="8"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57458</TotalTime>
  <Words>3222</Words>
  <Application>Microsoft Office PowerPoint</Application>
  <PresentationFormat>On-screen Show (4:3)</PresentationFormat>
  <Paragraphs>1038</Paragraphs>
  <Slides>72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Calibri</vt:lpstr>
      <vt:lpstr>Cambria Math</vt:lpstr>
      <vt:lpstr>Symbol</vt:lpstr>
      <vt:lpstr>Times New Roman</vt:lpstr>
      <vt:lpstr>Wingdings</vt:lpstr>
      <vt:lpstr>Office Theme</vt:lpstr>
      <vt:lpstr>P2 Chapter 11 :: Integration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Wall, Martin</cp:lastModifiedBy>
  <cp:revision>1288</cp:revision>
  <dcterms:created xsi:type="dcterms:W3CDTF">2013-02-28T07:36:55Z</dcterms:created>
  <dcterms:modified xsi:type="dcterms:W3CDTF">2019-11-15T11:47:15Z</dcterms:modified>
</cp:coreProperties>
</file>